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s/slide38.xml" ContentType="application/vnd.openxmlformats-officedocument.presentationml.slide+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Override PartName="/ppt/theme/theme2.xml" ContentType="application/vnd.openxmlformats-officedocument.theme+xml"/>
  <Override PartName="/ppt/slideLayouts/slideLayout1.xml" ContentType="application/vnd.openxmlformats-officedocument.presentationml.slideLayout+xml"/>
  <Default Extension="jpeg" ContentType="image/jpeg"/>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Default Extension="doc" ContentType="application/msword"/>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42"/>
  </p:notesMasterIdLst>
  <p:handoutMasterIdLst>
    <p:handoutMasterId r:id="rId43"/>
  </p:handoutMasterIdLst>
  <p:sldIdLst>
    <p:sldId id="256" r:id="rId2"/>
    <p:sldId id="318" r:id="rId3"/>
    <p:sldId id="388" r:id="rId4"/>
    <p:sldId id="389" r:id="rId5"/>
    <p:sldId id="363" r:id="rId6"/>
    <p:sldId id="364" r:id="rId7"/>
    <p:sldId id="400" r:id="rId8"/>
    <p:sldId id="401" r:id="rId9"/>
    <p:sldId id="352" r:id="rId10"/>
    <p:sldId id="355" r:id="rId11"/>
    <p:sldId id="356" r:id="rId12"/>
    <p:sldId id="357" r:id="rId13"/>
    <p:sldId id="358" r:id="rId14"/>
    <p:sldId id="395" r:id="rId15"/>
    <p:sldId id="365" r:id="rId16"/>
    <p:sldId id="407" r:id="rId17"/>
    <p:sldId id="390" r:id="rId18"/>
    <p:sldId id="391" r:id="rId19"/>
    <p:sldId id="392" r:id="rId20"/>
    <p:sldId id="372" r:id="rId21"/>
    <p:sldId id="373" r:id="rId22"/>
    <p:sldId id="378" r:id="rId23"/>
    <p:sldId id="379" r:id="rId24"/>
    <p:sldId id="380" r:id="rId25"/>
    <p:sldId id="409" r:id="rId26"/>
    <p:sldId id="408" r:id="rId27"/>
    <p:sldId id="381" r:id="rId28"/>
    <p:sldId id="382" r:id="rId29"/>
    <p:sldId id="383" r:id="rId30"/>
    <p:sldId id="384" r:id="rId31"/>
    <p:sldId id="399" r:id="rId32"/>
    <p:sldId id="398" r:id="rId33"/>
    <p:sldId id="412" r:id="rId34"/>
    <p:sldId id="413" r:id="rId35"/>
    <p:sldId id="410" r:id="rId36"/>
    <p:sldId id="415" r:id="rId37"/>
    <p:sldId id="417" r:id="rId38"/>
    <p:sldId id="419" r:id="rId39"/>
    <p:sldId id="418" r:id="rId40"/>
    <p:sldId id="414" r:id="rId4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vertBarState="maximized">
    <p:restoredLeft sz="15620"/>
    <p:restoredTop sz="94660"/>
  </p:normalViewPr>
  <p:slideViewPr>
    <p:cSldViewPr>
      <p:cViewPr varScale="1">
        <p:scale>
          <a:sx n="106" d="100"/>
          <a:sy n="106" d="100"/>
        </p:scale>
        <p:origin x="-280" y="-10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50" d="100"/>
        <a:sy n="150" d="100"/>
      </p:scale>
      <p:origin x="0" y="11632"/>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altLang="ja-JP" smtClean="0"/>
              <a:pPr/>
              <a:t>12.11.16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16</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35432546"/>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926981" y="8814597"/>
            <a:ext cx="3005619" cy="464344"/>
          </a:xfrm>
          <a:prstGeom prst="rect">
            <a:avLst/>
          </a:prstGeom>
          <a:noFill/>
          <a:ln w="9525">
            <a:noFill/>
            <a:miter lim="800000"/>
            <a:headEnd/>
            <a:tailEnd/>
          </a:ln>
        </p:spPr>
        <p:txBody>
          <a:bodyPr lIns="92430" tIns="46216" rIns="92430" bIns="46216" anchor="b">
            <a:prstTxWarp prst="textNoShape">
              <a:avLst/>
            </a:prstTxWarp>
          </a:bodyPr>
          <a:lstStyle/>
          <a:p>
            <a:pPr algn="r" eaLnBrk="1" hangingPunct="1"/>
            <a:fld id="{491FF7F8-83FE-A640-9589-399474A8BF7A}" type="slidenum">
              <a:rPr lang="en-US" altLang="ko-KR">
                <a:latin typeface="Arial" pitchFamily="-65" charset="0"/>
                <a:ea typeface="Gulim" pitchFamily="34" charset="-127"/>
                <a:cs typeface="Gulim" pitchFamily="34" charset="-127"/>
              </a:rPr>
              <a:pPr algn="r" eaLnBrk="1" hangingPunct="1"/>
              <a:t>18</a:t>
            </a:fld>
            <a:endParaRPr lang="en-US" altLang="ko-KR">
              <a:latin typeface="Arial" pitchFamily="-65" charset="0"/>
              <a:ea typeface="Gulim" pitchFamily="34" charset="-127"/>
              <a:cs typeface="Gulim" pitchFamily="34" charset="-127"/>
            </a:endParaRPr>
          </a:p>
        </p:txBody>
      </p:sp>
      <p:sp>
        <p:nvSpPr>
          <p:cNvPr id="40963" name="Rectangle 2"/>
          <p:cNvSpPr>
            <a:spLocks noGrp="1" noRot="1" noChangeAspect="1" noChangeArrowheads="1" noTextEdit="1"/>
          </p:cNvSpPr>
          <p:nvPr>
            <p:ph type="sldImg"/>
          </p:nvPr>
        </p:nvSpPr>
        <p:spPr>
          <a:xfrm>
            <a:off x="1154113" y="700088"/>
            <a:ext cx="4627562" cy="3470275"/>
          </a:xfrm>
          <a:ln/>
        </p:spPr>
      </p:sp>
      <p:sp>
        <p:nvSpPr>
          <p:cNvPr id="40964" name="Rectangle 3"/>
          <p:cNvSpPr>
            <a:spLocks noGrp="1" noChangeArrowheads="1"/>
          </p:cNvSpPr>
          <p:nvPr>
            <p:ph type="body" idx="1"/>
          </p:nvPr>
        </p:nvSpPr>
        <p:spPr>
          <a:noFill/>
          <a:ln/>
        </p:spPr>
        <p:txBody>
          <a:bodyPr lIns="92430" tIns="46216" rIns="92430" bIns="46216"/>
          <a:lstStyle/>
          <a:p>
            <a:pPr marL="750888" lvl="1" indent="-287338" eaLnBrk="1" hangingPunct="1"/>
            <a:endParaRPr lang="en-US" altLang="ko-KR">
              <a:latin typeface="Arial" pitchFamily="-65" charset="0"/>
              <a:ea typeface="Gulim" pitchFamily="34" charset="-127"/>
              <a:cs typeface="Gulim"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926981" y="8814597"/>
            <a:ext cx="3005619" cy="464344"/>
          </a:xfrm>
          <a:prstGeom prst="rect">
            <a:avLst/>
          </a:prstGeom>
          <a:noFill/>
          <a:ln w="9525">
            <a:noFill/>
            <a:miter lim="800000"/>
            <a:headEnd/>
            <a:tailEnd/>
          </a:ln>
        </p:spPr>
        <p:txBody>
          <a:bodyPr lIns="92430" tIns="46216" rIns="92430" bIns="46216" anchor="b">
            <a:prstTxWarp prst="textNoShape">
              <a:avLst/>
            </a:prstTxWarp>
          </a:bodyPr>
          <a:lstStyle/>
          <a:p>
            <a:pPr algn="r" eaLnBrk="1" hangingPunct="1"/>
            <a:fld id="{44B35064-1F0D-6646-8CDE-807C6E4FF4A0}" type="slidenum">
              <a:rPr lang="en-US" altLang="ko-KR">
                <a:latin typeface="Arial" pitchFamily="-65" charset="0"/>
                <a:ea typeface="Gulim" pitchFamily="34" charset="-127"/>
                <a:cs typeface="Gulim" pitchFamily="34" charset="-127"/>
              </a:rPr>
              <a:pPr algn="r" eaLnBrk="1" hangingPunct="1"/>
              <a:t>19</a:t>
            </a:fld>
            <a:endParaRPr lang="en-US" altLang="ko-KR">
              <a:latin typeface="Arial" pitchFamily="-65" charset="0"/>
              <a:ea typeface="Gulim" pitchFamily="34" charset="-127"/>
              <a:cs typeface="Gulim" pitchFamily="34" charset="-127"/>
            </a:endParaRPr>
          </a:p>
        </p:txBody>
      </p:sp>
      <p:sp>
        <p:nvSpPr>
          <p:cNvPr id="41987" name="Rectangle 2"/>
          <p:cNvSpPr>
            <a:spLocks noGrp="1" noRot="1" noChangeAspect="1" noChangeArrowheads="1" noTextEdit="1"/>
          </p:cNvSpPr>
          <p:nvPr>
            <p:ph type="sldImg"/>
          </p:nvPr>
        </p:nvSpPr>
        <p:spPr>
          <a:xfrm>
            <a:off x="1154113" y="700088"/>
            <a:ext cx="4627562" cy="3470275"/>
          </a:xfrm>
          <a:ln/>
        </p:spPr>
      </p:sp>
      <p:sp>
        <p:nvSpPr>
          <p:cNvPr id="41988" name="Rectangle 3"/>
          <p:cNvSpPr>
            <a:spLocks noGrp="1" noChangeArrowheads="1"/>
          </p:cNvSpPr>
          <p:nvPr>
            <p:ph type="body" idx="1"/>
          </p:nvPr>
        </p:nvSpPr>
        <p:spPr>
          <a:noFill/>
          <a:ln/>
        </p:spPr>
        <p:txBody>
          <a:bodyPr lIns="92430" tIns="46216" rIns="92430" bIns="46216"/>
          <a:lstStyle/>
          <a:p>
            <a:pPr marL="750888" lvl="1" indent="-287338" eaLnBrk="1" hangingPunct="1"/>
            <a:endParaRPr lang="en-US" altLang="ko-KR">
              <a:latin typeface="Arial" pitchFamily="-65" charset="0"/>
              <a:ea typeface="Gulim" pitchFamily="34" charset="-127"/>
              <a:cs typeface="Gulim" pitchFamily="34" charset="-127"/>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4387" cy="3467100"/>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idx="10"/>
          </p:nvPr>
        </p:nvSpPr>
        <p:spPr/>
        <p:txBody>
          <a:bodyPr/>
          <a:lstStyle/>
          <a:p>
            <a:r>
              <a:rPr lang="en-US" smtClean="0"/>
              <a:t>doc.: IEEE 802.11-yy/xxxxr0</a:t>
            </a:r>
            <a:endParaRPr lang="en-US"/>
          </a:p>
        </p:txBody>
      </p:sp>
      <p:sp>
        <p:nvSpPr>
          <p:cNvPr id="5" name="日付プレースホルダ 4"/>
          <p:cNvSpPr>
            <a:spLocks noGrp="1"/>
          </p:cNvSpPr>
          <p:nvPr>
            <p:ph type="dt" idx="11"/>
          </p:nvPr>
        </p:nvSpPr>
        <p:spPr/>
        <p:txBody>
          <a:bodyPr/>
          <a:lstStyle/>
          <a:p>
            <a:r>
              <a:rPr lang="en-US" smtClean="0"/>
              <a:t>Month Year</a:t>
            </a:r>
            <a:endParaRPr lang="en-US"/>
          </a:p>
        </p:txBody>
      </p:sp>
      <p:sp>
        <p:nvSpPr>
          <p:cNvPr id="6" name="フッター プレースホルダ 5"/>
          <p:cNvSpPr>
            <a:spLocks noGrp="1"/>
          </p:cNvSpPr>
          <p:nvPr>
            <p:ph type="ftr" idx="12"/>
          </p:nvPr>
        </p:nvSpPr>
        <p:spPr/>
        <p:txBody>
          <a:bodyPr/>
          <a:lstStyle/>
          <a:p>
            <a:r>
              <a:rPr lang="en-US" smtClean="0"/>
              <a:t>John Doe, Some Company</a:t>
            </a:r>
            <a:endParaRPr lang="en-US"/>
          </a:p>
        </p:txBody>
      </p:sp>
      <p:sp>
        <p:nvSpPr>
          <p:cNvPr id="7" name="スライド番号プレースホルダ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802.11-12/1392r0</a:t>
            </a:r>
            <a:endParaRPr lang="en-US"/>
          </a:p>
        </p:txBody>
      </p:sp>
      <p:sp>
        <p:nvSpPr>
          <p:cNvPr id="5" name="Rectangle 3"/>
          <p:cNvSpPr>
            <a:spLocks noGrp="1" noChangeArrowheads="1"/>
          </p:cNvSpPr>
          <p:nvPr>
            <p:ph type="dt"/>
          </p:nvPr>
        </p:nvSpPr>
        <p:spPr>
          <a:ln/>
        </p:spPr>
        <p:txBody>
          <a:bodyPr/>
          <a:lstStyle/>
          <a:p>
            <a:r>
              <a:rPr lang="en-US" smtClean="0"/>
              <a:t>November 2012</a:t>
            </a:r>
            <a:endParaRPr lang="en-US"/>
          </a:p>
        </p:txBody>
      </p:sp>
      <p:sp>
        <p:nvSpPr>
          <p:cNvPr id="6" name="Rectangle 6"/>
          <p:cNvSpPr>
            <a:spLocks noGrp="1" noChangeArrowheads="1"/>
          </p:cNvSpPr>
          <p:nvPr>
            <p:ph type="ftr"/>
          </p:nvPr>
        </p:nvSpPr>
        <p:spPr>
          <a:ln/>
        </p:spPr>
        <p:txBody>
          <a:bodyPr/>
          <a:lstStyle/>
          <a:p>
            <a:r>
              <a:rPr lang="en-US" smtClean="0"/>
              <a:t>Jarkko Kneckt (Nokia)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802.11-12/1392r0</a:t>
            </a:r>
            <a:endParaRPr lang="en-US"/>
          </a:p>
        </p:txBody>
      </p:sp>
      <p:sp>
        <p:nvSpPr>
          <p:cNvPr id="5" name="Rectangle 3"/>
          <p:cNvSpPr>
            <a:spLocks noGrp="1" noChangeArrowheads="1"/>
          </p:cNvSpPr>
          <p:nvPr>
            <p:ph type="dt"/>
          </p:nvPr>
        </p:nvSpPr>
        <p:spPr>
          <a:ln/>
        </p:spPr>
        <p:txBody>
          <a:bodyPr/>
          <a:lstStyle/>
          <a:p>
            <a:r>
              <a:rPr lang="en-US" smtClean="0"/>
              <a:t>November 2012</a:t>
            </a:r>
            <a:endParaRPr lang="en-US"/>
          </a:p>
        </p:txBody>
      </p:sp>
      <p:sp>
        <p:nvSpPr>
          <p:cNvPr id="6" name="Rectangle 6"/>
          <p:cNvSpPr>
            <a:spLocks noGrp="1" noChangeArrowheads="1"/>
          </p:cNvSpPr>
          <p:nvPr>
            <p:ph type="ftr"/>
          </p:nvPr>
        </p:nvSpPr>
        <p:spPr>
          <a:ln/>
        </p:spPr>
        <p:txBody>
          <a:bodyPr/>
          <a:lstStyle/>
          <a:p>
            <a:r>
              <a:rPr lang="en-US" smtClean="0"/>
              <a:t>Jarkko Kneckt (Nokia)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(ATRD)</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2012</a:t>
            </a:r>
            <a:endParaRPr lang="en-GB"/>
          </a:p>
        </p:txBody>
      </p:sp>
      <p:sp>
        <p:nvSpPr>
          <p:cNvPr id="6" name="Footer Placeholder 5"/>
          <p:cNvSpPr>
            <a:spLocks noGrp="1"/>
          </p:cNvSpPr>
          <p:nvPr>
            <p:ph type="ftr" idx="11"/>
          </p:nvPr>
        </p:nvSpPr>
        <p:spPr/>
        <p:txBody>
          <a:bodyPr/>
          <a:lstStyle>
            <a:lvl1pPr>
              <a:defRPr/>
            </a:lvl1pPr>
          </a:lstStyle>
          <a:p>
            <a:r>
              <a:rPr lang="en-US" altLang="ja-JP" smtClean="0"/>
              <a:t>Hiroshi Mano (ATRD)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Hiroshi Mano (ATRD)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2012</a:t>
            </a:r>
            <a:endParaRPr lang="en-GB"/>
          </a:p>
        </p:txBody>
      </p:sp>
      <p:sp>
        <p:nvSpPr>
          <p:cNvPr id="4" name="Footer Placeholder 3"/>
          <p:cNvSpPr>
            <a:spLocks noGrp="1"/>
          </p:cNvSpPr>
          <p:nvPr>
            <p:ph type="ftr" idx="11"/>
          </p:nvPr>
        </p:nvSpPr>
        <p:spPr/>
        <p:txBody>
          <a:bodyPr/>
          <a:lstStyle>
            <a:lvl1pPr>
              <a:defRPr/>
            </a:lvl1pPr>
          </a:lstStyle>
          <a:p>
            <a:r>
              <a:rPr lang="en-US" altLang="ja-JP" smtClean="0"/>
              <a:t>Hiroshi Mano (ATRD)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2012</a:t>
            </a:r>
            <a:endParaRPr lang="en-GB"/>
          </a:p>
        </p:txBody>
      </p:sp>
      <p:sp>
        <p:nvSpPr>
          <p:cNvPr id="3" name="Footer Placeholder 2"/>
          <p:cNvSpPr>
            <a:spLocks noGrp="1"/>
          </p:cNvSpPr>
          <p:nvPr>
            <p:ph type="ftr" idx="11"/>
          </p:nvPr>
        </p:nvSpPr>
        <p:spPr/>
        <p:txBody>
          <a:bodyPr/>
          <a:lstStyle>
            <a:lvl1pPr>
              <a:defRPr/>
            </a:lvl1pPr>
          </a:lstStyle>
          <a:p>
            <a:r>
              <a:rPr lang="en-US" altLang="ja-JP" smtClean="0"/>
              <a:t>Hiroshi Mano (ATRD)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(ATRD)</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11-10/</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1367r01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__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Hiroshi Mano (ATRD)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8229600" cy="10668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TGai</a:t>
            </a:r>
            <a:r>
              <a:rPr lang="en-GB" dirty="0" smtClean="0"/>
              <a:t>- Motion/Straw Poll-Nov-2012-San-Antonio</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1012-1-13</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3078" name="Object 6"/>
          <p:cNvGraphicFramePr>
            <a:graphicFrameLocks noChangeAspect="1"/>
          </p:cNvGraphicFramePr>
          <p:nvPr/>
        </p:nvGraphicFramePr>
        <p:xfrm>
          <a:off x="457200" y="2590799"/>
          <a:ext cx="8305800" cy="3698677"/>
        </p:xfrm>
        <a:graphic>
          <a:graphicData uri="http://schemas.openxmlformats.org/presentationml/2006/ole">
            <p:oleObj spid="_x0000_s3078" name="文書" r:id="rId4" imgW="8254696" imgH="3682864"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838200"/>
          </a:xfrm>
        </p:spPr>
        <p:txBody>
          <a:bodyPr/>
          <a:lstStyle/>
          <a:p>
            <a:r>
              <a:rPr lang="en-US" altLang="ja-JP" dirty="0" smtClean="0"/>
              <a:t>12/1236r5 Motion 1b</a:t>
            </a:r>
            <a:endParaRPr lang="ja-JP" altLang="en-US" dirty="0"/>
          </a:p>
        </p:txBody>
      </p:sp>
      <p:sp>
        <p:nvSpPr>
          <p:cNvPr id="3" name="コンテンツ プレースホルダ 2"/>
          <p:cNvSpPr>
            <a:spLocks noGrp="1"/>
          </p:cNvSpPr>
          <p:nvPr>
            <p:ph idx="1"/>
          </p:nvPr>
        </p:nvSpPr>
        <p:spPr>
          <a:xfrm>
            <a:off x="457200" y="1524000"/>
            <a:ext cx="8458200" cy="5105400"/>
          </a:xfrm>
        </p:spPr>
        <p:txBody>
          <a:bodyPr>
            <a:normAutofit lnSpcReduction="10000"/>
          </a:bodyPr>
          <a:lstStyle/>
          <a:p>
            <a:r>
              <a:rPr lang="en-GB" dirty="0" smtClean="0"/>
              <a:t>Motion-1: Include the text proposed in Section 4 this contribution (12/1236r5), i.e., defining FD frame as a new Public Action frame, into the </a:t>
            </a:r>
            <a:r>
              <a:rPr lang="en-GB" dirty="0" err="1" smtClean="0"/>
              <a:t>TGai</a:t>
            </a:r>
            <a:r>
              <a:rPr lang="en-GB" dirty="0" smtClean="0"/>
              <a:t> Draft Specification Document (D0.1).</a:t>
            </a:r>
          </a:p>
          <a:p>
            <a:endParaRPr lang="en-GB" dirty="0" smtClean="0"/>
          </a:p>
          <a:p>
            <a:r>
              <a:rPr lang="en-GB" dirty="0" smtClean="0"/>
              <a:t>Move:  Lei Wang</a:t>
            </a:r>
            <a:endParaRPr lang="ja-JP" altLang="en-US" dirty="0" smtClean="0"/>
          </a:p>
          <a:p>
            <a:r>
              <a:rPr lang="en-GB" dirty="0" smtClean="0"/>
              <a:t>Second: Ping Fang</a:t>
            </a:r>
            <a:endParaRPr lang="ja-JP" altLang="en-US" dirty="0" smtClean="0"/>
          </a:p>
          <a:p>
            <a:endParaRPr lang="en-GB" dirty="0" smtClean="0"/>
          </a:p>
          <a:p>
            <a:r>
              <a:rPr lang="en-GB" dirty="0" smtClean="0"/>
              <a:t>Yes: _____28_______; </a:t>
            </a:r>
          </a:p>
          <a:p>
            <a:r>
              <a:rPr lang="en-GB" dirty="0" smtClean="0"/>
              <a:t>No: ______0___________;</a:t>
            </a:r>
          </a:p>
          <a:p>
            <a:r>
              <a:rPr lang="en-GB" dirty="0" smtClean="0"/>
              <a:t>Abstain: ___2__________________</a:t>
            </a:r>
          </a:p>
          <a:p>
            <a:r>
              <a:rPr lang="en-GB" altLang="ja-JP" dirty="0" smtClean="0">
                <a:solidFill>
                  <a:srgbClr val="3366FF"/>
                </a:solidFill>
              </a:rPr>
              <a:t>Passed</a:t>
            </a:r>
            <a:endParaRPr lang="ja-JP" altLang="en-US" dirty="0" smtClean="0">
              <a:solidFill>
                <a:srgbClr val="3366FF"/>
              </a:solidFill>
            </a:endParaRPr>
          </a:p>
          <a:p>
            <a:r>
              <a:rPr lang="en-GB" dirty="0" smtClean="0"/>
              <a:t> </a:t>
            </a:r>
            <a:endParaRPr lang="ja-JP" altLang="en-US" dirty="0" smtClean="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12/1237r0</a:t>
            </a:r>
            <a:br>
              <a:rPr lang="en-US" altLang="ja-JP" dirty="0" smtClean="0"/>
            </a:br>
            <a:r>
              <a:rPr lang="en-US" altLang="ja-JP" dirty="0" smtClean="0"/>
              <a:t>Lei Wang</a:t>
            </a:r>
            <a:endParaRPr lang="ja-JP" altLang="en-US" dirty="0"/>
          </a:p>
        </p:txBody>
      </p:sp>
      <p:sp>
        <p:nvSpPr>
          <p:cNvPr id="3" name="サブタイトル 2"/>
          <p:cNvSpPr>
            <a:spLocks noGrp="1"/>
          </p:cNvSpPr>
          <p:nvPr>
            <p:ph type="subTitle" idx="1"/>
          </p:nvPr>
        </p:nvSpPr>
        <p:spPr/>
        <p:txBody>
          <a:bodyPr/>
          <a:lstStyle/>
          <a:p>
            <a:r>
              <a:rPr lang="en-US" altLang="ja-JP" dirty="0" smtClean="0"/>
              <a:t>Straw poll: 2</a:t>
            </a:r>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12/1237r0:	</a:t>
            </a:r>
            <a:r>
              <a:rPr lang="en-US" altLang="ja-JP" dirty="0" smtClean="0">
                <a:solidFill>
                  <a:srgbClr val="3333CC"/>
                </a:solidFill>
              </a:rPr>
              <a:t>Straw poll 1</a:t>
            </a:r>
            <a:endParaRPr lang="ja-JP" altLang="en-US" dirty="0">
              <a:solidFill>
                <a:srgbClr val="3333CC"/>
              </a:solidFill>
            </a:endParaRPr>
          </a:p>
        </p:txBody>
      </p:sp>
      <p:sp>
        <p:nvSpPr>
          <p:cNvPr id="3" name="コンテンツ プレースホルダ 2"/>
          <p:cNvSpPr>
            <a:spLocks noGrp="1"/>
          </p:cNvSpPr>
          <p:nvPr>
            <p:ph idx="1"/>
          </p:nvPr>
        </p:nvSpPr>
        <p:spPr/>
        <p:txBody>
          <a:bodyPr/>
          <a:lstStyle/>
          <a:p>
            <a:pPr marL="457200" indent="-457200"/>
            <a:r>
              <a:rPr lang="en-US" altLang="ja-JP" dirty="0" smtClean="0"/>
              <a:t>Do you support the FILS Discovery frame is designed as a new Public Action frame as shown in slide 7 of this contribution?</a:t>
            </a:r>
          </a:p>
          <a:p>
            <a:pPr marL="457200" indent="-457200"/>
            <a:endParaRPr lang="en-US" altLang="ja-JP" dirty="0" smtClean="0"/>
          </a:p>
          <a:p>
            <a:r>
              <a:rPr lang="en-US" altLang="ja-JP" dirty="0" smtClean="0"/>
              <a:t>Result (Y/N/A):  13/0/26</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12/1237r0:	</a:t>
            </a:r>
            <a:r>
              <a:rPr lang="en-US" altLang="ja-JP" dirty="0" smtClean="0">
                <a:solidFill>
                  <a:srgbClr val="3333CC"/>
                </a:solidFill>
              </a:rPr>
              <a:t>Straw poll 2</a:t>
            </a:r>
            <a:endParaRPr lang="ja-JP" altLang="en-US" dirty="0">
              <a:solidFill>
                <a:srgbClr val="3333CC"/>
              </a:solidFill>
            </a:endParaRPr>
          </a:p>
        </p:txBody>
      </p:sp>
      <p:sp>
        <p:nvSpPr>
          <p:cNvPr id="3" name="コンテンツ プレースホルダ 2"/>
          <p:cNvSpPr>
            <a:spLocks noGrp="1"/>
          </p:cNvSpPr>
          <p:nvPr>
            <p:ph idx="1"/>
          </p:nvPr>
        </p:nvSpPr>
        <p:spPr/>
        <p:txBody>
          <a:bodyPr/>
          <a:lstStyle/>
          <a:p>
            <a:pPr marL="457200" indent="-457200"/>
            <a:r>
              <a:rPr lang="en-US" altLang="ja-JP" dirty="0" smtClean="0"/>
              <a:t>Do you support the FILS Discovery frame is designed as a new Extension Action frame as shown in slide 6 of this contribution??</a:t>
            </a:r>
          </a:p>
          <a:p>
            <a:pPr marL="457200" indent="-457200"/>
            <a:endParaRPr lang="en-US" altLang="ja-JP" dirty="0" smtClean="0"/>
          </a:p>
          <a:p>
            <a:r>
              <a:rPr lang="en-US" altLang="ja-JP" dirty="0" smtClean="0"/>
              <a:t>Result (Y/N/A):  2/17/21</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a:t>
            </a:r>
            <a:endParaRPr lang="en-US" dirty="0"/>
          </a:p>
        </p:txBody>
      </p:sp>
      <p:sp>
        <p:nvSpPr>
          <p:cNvPr id="3" name="Content Placeholder 2"/>
          <p:cNvSpPr>
            <a:spLocks noGrp="1"/>
          </p:cNvSpPr>
          <p:nvPr>
            <p:ph idx="1"/>
          </p:nvPr>
        </p:nvSpPr>
        <p:spPr>
          <a:xfrm>
            <a:off x="762000" y="1295400"/>
            <a:ext cx="7696200" cy="5257800"/>
          </a:xfrm>
        </p:spPr>
        <p:txBody>
          <a:bodyPr>
            <a:normAutofit fontScale="92500"/>
          </a:bodyPr>
          <a:lstStyle/>
          <a:p>
            <a:pPr marL="1541463" indent="-1541463">
              <a:spcAft>
                <a:spcPts val="600"/>
              </a:spcAft>
            </a:pPr>
            <a:r>
              <a:rPr lang="en-US" sz="2000" dirty="0" smtClean="0">
                <a:solidFill>
                  <a:schemeClr val="tx1"/>
                </a:solidFill>
              </a:rPr>
              <a:t>Motion-1: Make the following modifications to </a:t>
            </a:r>
            <a:r>
              <a:rPr lang="en-US" sz="2000" dirty="0" err="1" smtClean="0">
                <a:solidFill>
                  <a:schemeClr val="tx1"/>
                </a:solidFill>
              </a:rPr>
              <a:t>TGai</a:t>
            </a:r>
            <a:r>
              <a:rPr lang="en-US" sz="2000" dirty="0" smtClean="0">
                <a:solidFill>
                  <a:schemeClr val="tx1"/>
                </a:solidFill>
              </a:rPr>
              <a:t> SFD, 12/0151r13, section 6.3.1.</a:t>
            </a:r>
          </a:p>
          <a:p>
            <a:pPr marL="1541463" indent="-1541463">
              <a:spcAft>
                <a:spcPts val="600"/>
              </a:spcAft>
            </a:pPr>
            <a:endParaRPr lang="en-US" sz="2000" dirty="0" smtClean="0">
              <a:solidFill>
                <a:schemeClr val="tx1"/>
              </a:solidFill>
            </a:endParaRPr>
          </a:p>
          <a:p>
            <a:r>
              <a:rPr lang="en-US" sz="2000" dirty="0" smtClean="0"/>
              <a:t>The FILS Discovery Frame </a:t>
            </a:r>
            <a:r>
              <a:rPr lang="en-US" sz="2000" dirty="0" smtClean="0">
                <a:solidFill>
                  <a:srgbClr val="0000FF"/>
                </a:solidFill>
              </a:rPr>
              <a:t>uses the  </a:t>
            </a:r>
            <a:r>
              <a:rPr lang="en-US" sz="2000" strike="sngStrike" dirty="0" smtClean="0">
                <a:solidFill>
                  <a:srgbClr val="FF0000"/>
                </a:solidFill>
              </a:rPr>
              <a:t>is a  </a:t>
            </a:r>
            <a:r>
              <a:rPr lang="en-US" sz="2000" dirty="0" smtClean="0"/>
              <a:t>public action frame </a:t>
            </a:r>
            <a:r>
              <a:rPr lang="en-US" sz="2000" dirty="0" smtClean="0">
                <a:solidFill>
                  <a:srgbClr val="0000FF"/>
                </a:solidFill>
              </a:rPr>
              <a:t>format.</a:t>
            </a:r>
            <a:r>
              <a:rPr lang="en-US" sz="2000" dirty="0" smtClean="0"/>
              <a:t> </a:t>
            </a:r>
            <a:r>
              <a:rPr lang="en-US" sz="2000" strike="sngStrike" dirty="0" smtClean="0">
                <a:solidFill>
                  <a:srgbClr val="FF0000"/>
                </a:solidFill>
              </a:rPr>
              <a:t>, which is one of the following,</a:t>
            </a:r>
          </a:p>
          <a:p>
            <a:r>
              <a:rPr lang="en-US" sz="2000" strike="sngStrike" dirty="0" smtClean="0">
                <a:solidFill>
                  <a:srgbClr val="FF0000"/>
                </a:solidFill>
              </a:rPr>
              <a:t>a Modified Measurement Pilot frame, or </a:t>
            </a:r>
          </a:p>
          <a:p>
            <a:pPr lvl="0"/>
            <a:r>
              <a:rPr lang="en-US" sz="2000" strike="sngStrike" dirty="0" smtClean="0">
                <a:solidFill>
                  <a:srgbClr val="FF0000"/>
                </a:solidFill>
              </a:rPr>
              <a:t>a Modified 11ah short beacon frame, or</a:t>
            </a:r>
          </a:p>
          <a:p>
            <a:pPr lvl="0"/>
            <a:r>
              <a:rPr lang="en-US" sz="2000" strike="sngStrike" dirty="0" smtClean="0">
                <a:solidFill>
                  <a:srgbClr val="FF0000"/>
                </a:solidFill>
              </a:rPr>
              <a:t>a newly designed MAC public action frame</a:t>
            </a:r>
          </a:p>
          <a:p>
            <a:pPr lvl="0"/>
            <a:endParaRPr lang="en-US" sz="2000" dirty="0" smtClean="0">
              <a:solidFill>
                <a:schemeClr val="tx1"/>
              </a:solidFill>
            </a:endParaRPr>
          </a:p>
          <a:p>
            <a:pPr>
              <a:spcAft>
                <a:spcPts val="600"/>
              </a:spcAft>
            </a:pPr>
            <a:r>
              <a:rPr lang="en-US" sz="2000" dirty="0" smtClean="0">
                <a:solidFill>
                  <a:schemeClr val="tx1"/>
                </a:solidFill>
              </a:rPr>
              <a:t>Moved: Lei Wang</a:t>
            </a:r>
          </a:p>
          <a:p>
            <a:pPr>
              <a:spcAft>
                <a:spcPts val="600"/>
              </a:spcAft>
            </a:pPr>
            <a:r>
              <a:rPr lang="en-US" sz="2000" dirty="0" smtClean="0">
                <a:solidFill>
                  <a:schemeClr val="tx1"/>
                </a:solidFill>
              </a:rPr>
              <a:t>Seconded: </a:t>
            </a:r>
            <a:r>
              <a:rPr lang="en-US" sz="2000" dirty="0" err="1" smtClean="0">
                <a:solidFill>
                  <a:schemeClr val="tx1"/>
                </a:solidFill>
              </a:rPr>
              <a:t>Yunsong</a:t>
            </a:r>
            <a:r>
              <a:rPr lang="en-US" sz="2000" dirty="0" smtClean="0">
                <a:solidFill>
                  <a:schemeClr val="tx1"/>
                </a:solidFill>
              </a:rPr>
              <a:t>  Yang</a:t>
            </a:r>
          </a:p>
          <a:p>
            <a:pPr>
              <a:spcAft>
                <a:spcPts val="600"/>
              </a:spcAft>
            </a:pPr>
            <a:r>
              <a:rPr lang="en-US" sz="2000" dirty="0" smtClean="0">
                <a:solidFill>
                  <a:schemeClr val="tx1"/>
                </a:solidFill>
              </a:rPr>
              <a:t>Result    </a:t>
            </a:r>
            <a:r>
              <a:rPr lang="en-US" sz="2000" u="sng" dirty="0" smtClean="0">
                <a:solidFill>
                  <a:schemeClr val="tx1"/>
                </a:solidFill>
              </a:rPr>
              <a:t>Yes       30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______10_________</a:t>
            </a:r>
          </a:p>
          <a:p>
            <a:pPr>
              <a:spcAft>
                <a:spcPts val="600"/>
              </a:spcAft>
            </a:pPr>
            <a:r>
              <a:rPr lang="en-US" sz="3429" dirty="0" smtClean="0">
                <a:solidFill>
                  <a:srgbClr val="3366FF"/>
                </a:solidFill>
              </a:rPr>
              <a:t>Motion Passes</a:t>
            </a:r>
          </a:p>
        </p:txBody>
      </p:sp>
      <p:sp>
        <p:nvSpPr>
          <p:cNvPr id="7" name="日付プレースホルダ 6"/>
          <p:cNvSpPr>
            <a:spLocks noGrp="1"/>
          </p:cNvSpPr>
          <p:nvPr>
            <p:ph type="dt" idx="15"/>
          </p:nvPr>
        </p:nvSpPr>
        <p:spPr/>
        <p:txBody>
          <a:bodyPr/>
          <a:lstStyle/>
          <a:p>
            <a:r>
              <a:rPr lang="en-US" smtClean="0"/>
              <a:t>Nov 2012</a:t>
            </a:r>
            <a:endParaRPr lang="en-GB" dirty="0"/>
          </a:p>
        </p:txBody>
      </p:sp>
      <p:sp>
        <p:nvSpPr>
          <p:cNvPr id="8" name="スライド番号プレースホルダ 7"/>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9" name="フッター プレースホルダ 8"/>
          <p:cNvSpPr>
            <a:spLocks noGrp="1"/>
          </p:cNvSpPr>
          <p:nvPr>
            <p:ph type="ftr" idx="14"/>
          </p:nvPr>
        </p:nvSpPr>
        <p:spPr/>
        <p:txBody>
          <a:bodyPr/>
          <a:lstStyle/>
          <a:p>
            <a:r>
              <a:rPr lang="en-US" altLang="ja-JP" smtClean="0"/>
              <a:t>Hiroshi Mano (ATRD)</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12/1260r1</a:t>
            </a:r>
            <a:br>
              <a:rPr lang="en-US" altLang="ja-JP" dirty="0" smtClean="0"/>
            </a:br>
            <a:r>
              <a:rPr lang="en-US" altLang="ja-JP" dirty="0" smtClean="0"/>
              <a:t>Jonathan </a:t>
            </a:r>
            <a:r>
              <a:rPr lang="en-US" altLang="ja-JP" dirty="0" err="1" smtClean="0"/>
              <a:t>Segev</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15</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685801"/>
            <a:ext cx="7770813" cy="762000"/>
          </a:xfrm>
        </p:spPr>
        <p:txBody>
          <a:bodyPr/>
          <a:lstStyle/>
          <a:p>
            <a:r>
              <a:rPr lang="en-GB" dirty="0" smtClean="0"/>
              <a:t>12/1260r1 Motion</a:t>
            </a:r>
            <a:endParaRPr lang="en-GB" dirty="0"/>
          </a:p>
        </p:txBody>
      </p:sp>
      <p:sp>
        <p:nvSpPr>
          <p:cNvPr id="32771" name="Rectangle 3"/>
          <p:cNvSpPr>
            <a:spLocks noGrp="1" noChangeArrowheads="1"/>
          </p:cNvSpPr>
          <p:nvPr>
            <p:ph type="body" idx="1"/>
          </p:nvPr>
        </p:nvSpPr>
        <p:spPr>
          <a:xfrm>
            <a:off x="685800" y="1524000"/>
            <a:ext cx="8000999" cy="4876799"/>
          </a:xfrm>
        </p:spPr>
        <p:txBody>
          <a:bodyPr>
            <a:normAutofit fontScale="92500" lnSpcReduction="20000"/>
          </a:bodyPr>
          <a:lstStyle/>
          <a:p>
            <a:r>
              <a:rPr lang="en-US" dirty="0" smtClean="0"/>
              <a:t>Insert the following text on clause 6 of the SFD </a:t>
            </a:r>
            <a:r>
              <a:rPr lang="en-US" altLang="ja-JP" dirty="0" smtClean="0"/>
              <a:t>(11-12/0151r12)</a:t>
            </a:r>
            <a:r>
              <a:rPr lang="en-US" dirty="0" smtClean="0"/>
              <a:t>:</a:t>
            </a:r>
          </a:p>
          <a:p>
            <a:endParaRPr lang="en-US" dirty="0" smtClean="0"/>
          </a:p>
          <a:p>
            <a:r>
              <a:rPr lang="en-US" dirty="0" smtClean="0"/>
              <a:t>The amendment should define a mechanism to reduce the FILS capable AP presence discovery duration. The procedure will enable the STA to identify FILS capable AP coverage within SIFS plus ACK message delay post request by STA by using decoding an ACK message or using CCA in case of a collision.</a:t>
            </a:r>
          </a:p>
          <a:p>
            <a:endParaRPr lang="en-US" dirty="0" smtClean="0"/>
          </a:p>
          <a:p>
            <a:r>
              <a:rPr lang="en-US" dirty="0" smtClean="0"/>
              <a:t>moved: </a:t>
            </a:r>
            <a:r>
              <a:rPr lang="en-US" altLang="ja-JP" dirty="0" smtClean="0"/>
              <a:t>Jonathan </a:t>
            </a:r>
            <a:r>
              <a:rPr lang="en-US" altLang="ja-JP" dirty="0" err="1" smtClean="0"/>
              <a:t>Segev</a:t>
            </a:r>
            <a:endParaRPr lang="en-US" altLang="ja-JP" dirty="0" smtClean="0"/>
          </a:p>
          <a:p>
            <a:r>
              <a:rPr lang="en-US" dirty="0" smtClean="0"/>
              <a:t>Seconded : Graham Smith</a:t>
            </a:r>
          </a:p>
          <a:p>
            <a:r>
              <a:rPr lang="en-US" dirty="0" smtClean="0"/>
              <a:t>Yes: 17</a:t>
            </a:r>
          </a:p>
          <a:p>
            <a:r>
              <a:rPr lang="en-US" dirty="0" smtClean="0"/>
              <a:t>No: 7</a:t>
            </a:r>
          </a:p>
          <a:p>
            <a:r>
              <a:rPr lang="en-US" dirty="0" smtClean="0"/>
              <a:t>Abstain:  12</a:t>
            </a:r>
          </a:p>
          <a:p>
            <a:r>
              <a:rPr lang="en-US" dirty="0" smtClean="0">
                <a:solidFill>
                  <a:srgbClr val="FF0000"/>
                </a:solidFill>
              </a:rPr>
              <a:t>Failed</a:t>
            </a:r>
          </a:p>
          <a:p>
            <a:endParaRPr lang="en-US" dirty="0"/>
          </a:p>
        </p:txBody>
      </p:sp>
      <p:sp>
        <p:nvSpPr>
          <p:cNvPr id="6" name="Slide Number Placeholder 5"/>
          <p:cNvSpPr>
            <a:spLocks noGrp="1"/>
          </p:cNvSpPr>
          <p:nvPr>
            <p:ph type="sldNum" sz="quarter" idx="12"/>
          </p:nvPr>
        </p:nvSpPr>
        <p:spPr/>
        <p:txBody>
          <a:bodyPr/>
          <a:lstStyle/>
          <a:p>
            <a:r>
              <a:rPr lang="en-US" smtClean="0"/>
              <a:t>Slide </a:t>
            </a:r>
            <a:fld id="{6FE762BF-D7C0-43B9-800D-CE33591E067A}" type="slidenum">
              <a:rPr lang="en-US" smtClean="0"/>
              <a:pPr/>
              <a:t>16</a:t>
            </a:fld>
            <a:endParaRPr lang="en-US"/>
          </a:p>
        </p:txBody>
      </p:sp>
      <p:sp>
        <p:nvSpPr>
          <p:cNvPr id="5" name="Footer Placeholder 4"/>
          <p:cNvSpPr>
            <a:spLocks noGrp="1"/>
          </p:cNvSpPr>
          <p:nvPr>
            <p:ph type="ftr" sz="quarter" idx="14"/>
          </p:nvPr>
        </p:nvSpPr>
        <p:spPr>
          <a:xfrm>
            <a:off x="5357813" y="6475413"/>
            <a:ext cx="3184525" cy="180975"/>
          </a:xfrm>
        </p:spPr>
        <p:txBody>
          <a:bodyPr/>
          <a:lstStyle/>
          <a:p>
            <a:r>
              <a:rPr lang="en-US" smtClean="0"/>
              <a:t>Jonathan Segev (Intel)</a:t>
            </a:r>
            <a:endParaRPr lang="en-US"/>
          </a:p>
        </p:txBody>
      </p:sp>
      <p:sp>
        <p:nvSpPr>
          <p:cNvPr id="4" name="Date Placeholder 3"/>
          <p:cNvSpPr>
            <a:spLocks noGrp="1"/>
          </p:cNvSpPr>
          <p:nvPr>
            <p:ph type="dt" sz="half" idx="15"/>
          </p:nvPr>
        </p:nvSpPr>
        <p:spPr>
          <a:xfrm>
            <a:off x="696913" y="333375"/>
            <a:ext cx="1874837" cy="273050"/>
          </a:xfrm>
        </p:spPr>
        <p:txBody>
          <a:bodyPr/>
          <a:lstStyle/>
          <a:p>
            <a:r>
              <a:rPr lang="en-US" smtClean="0"/>
              <a:t>Nov.   2012</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12/1262r1</a:t>
            </a:r>
            <a:br>
              <a:rPr lang="en-US" altLang="ja-JP" dirty="0" smtClean="0"/>
            </a:br>
            <a:r>
              <a:rPr lang="en-US" dirty="0" err="1" smtClean="0"/>
              <a:t>Liwen</a:t>
            </a:r>
            <a:r>
              <a:rPr lang="en-US" dirty="0" smtClean="0"/>
              <a:t> Chu</a:t>
            </a:r>
            <a:r>
              <a:rPr lang="ja-JP" altLang="en-US" dirty="0" smtClean="0"/>
              <a:t/>
            </a:r>
            <a:br>
              <a:rPr lang="ja-JP" altLang="en-US" dirty="0" smtClean="0"/>
            </a:br>
            <a:r>
              <a:rPr lang="en-US" dirty="0" smtClean="0"/>
              <a:t>STMicroelectronics</a:t>
            </a:r>
            <a:r>
              <a:rPr lang="ja-JP" altLang="en-US" dirty="0" smtClean="0"/>
              <a:t/>
            </a:r>
            <a:br>
              <a:rPr lang="ja-JP" altLang="en-US" dirty="0" smtClean="0"/>
            </a:br>
            <a:endParaRPr lang="ja-JP" altLang="en-US" dirty="0"/>
          </a:p>
        </p:txBody>
      </p:sp>
      <p:sp>
        <p:nvSpPr>
          <p:cNvPr id="3" name="サブタイトル 2"/>
          <p:cNvSpPr>
            <a:spLocks noGrp="1"/>
          </p:cNvSpPr>
          <p:nvPr>
            <p:ph type="subTitle" idx="1"/>
          </p:nvPr>
        </p:nvSpPr>
        <p:spPr/>
        <p:txBody>
          <a:bodyPr/>
          <a:lstStyle/>
          <a:p>
            <a:r>
              <a:rPr lang="en-US" altLang="ja-JP" dirty="0" smtClean="0"/>
              <a:t>Straw Poll 3</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0" y="533400"/>
            <a:ext cx="9144000" cy="609600"/>
          </a:xfrm>
        </p:spPr>
        <p:txBody>
          <a:bodyPr lIns="91440" tIns="45720" rIns="91440" bIns="45720"/>
          <a:lstStyle/>
          <a:p>
            <a:pPr eaLnBrk="1" hangingPunct="1"/>
            <a:r>
              <a:rPr lang="en-US" altLang="ko-KR" sz="2800" dirty="0">
                <a:solidFill>
                  <a:srgbClr val="3333CC"/>
                </a:solidFill>
                <a:ea typeface="Gulim" pitchFamily="34" charset="-127"/>
                <a:cs typeface="Gulim" pitchFamily="34" charset="-127"/>
              </a:rPr>
              <a:t>Straw Poll 1</a:t>
            </a:r>
            <a:endParaRPr lang="en-US" altLang="ko-KR" sz="2800" baseline="30000" dirty="0">
              <a:solidFill>
                <a:srgbClr val="3333CC"/>
              </a:solidFill>
              <a:ea typeface="Gulim" pitchFamily="34" charset="-127"/>
              <a:cs typeface="Gulim" pitchFamily="34" charset="-127"/>
            </a:endParaRPr>
          </a:p>
        </p:txBody>
      </p:sp>
      <p:sp>
        <p:nvSpPr>
          <p:cNvPr id="27651" name="Slide Number Placeholder 5"/>
          <p:cNvSpPr>
            <a:spLocks noGrp="1"/>
          </p:cNvSpPr>
          <p:nvPr>
            <p:ph type="sldNum" sz="quarter" idx="12"/>
          </p:nvPr>
        </p:nvSpPr>
        <p:spPr>
          <a:xfrm>
            <a:off x="4344988" y="6475413"/>
            <a:ext cx="912812" cy="230187"/>
          </a:xfrm>
          <a:noFill/>
        </p:spPr>
        <p:txBody>
          <a:bodyPr wrap="square"/>
          <a:lstStyle/>
          <a:p>
            <a:pPr algn="r"/>
            <a:r>
              <a:rPr lang="en-US" altLang="ko-KR"/>
              <a:t>Slide </a:t>
            </a:r>
            <a:fld id="{243BAA6B-7EFB-C543-8876-9A20CB61BDF2}" type="slidenum">
              <a:rPr lang="en-US" altLang="ko-KR"/>
              <a:pPr algn="r"/>
              <a:t>18</a:t>
            </a:fld>
            <a:endParaRPr lang="en-US" altLang="ko-KR"/>
          </a:p>
        </p:txBody>
      </p:sp>
      <p:sp>
        <p:nvSpPr>
          <p:cNvPr id="27652" name="Rectangle 10"/>
          <p:cNvSpPr txBox="1">
            <a:spLocks noChangeArrowheads="1"/>
          </p:cNvSpPr>
          <p:nvPr/>
        </p:nvSpPr>
        <p:spPr bwMode="auto">
          <a:xfrm>
            <a:off x="685800" y="377825"/>
            <a:ext cx="2057400" cy="215900"/>
          </a:xfrm>
          <a:prstGeom prst="rect">
            <a:avLst/>
          </a:prstGeom>
          <a:noFill/>
          <a:ln w="9525">
            <a:noFill/>
            <a:miter lim="800000"/>
            <a:headEnd/>
            <a:tailEnd/>
          </a:ln>
        </p:spPr>
        <p:txBody>
          <a:bodyPr lIns="0" tIns="0" rIns="0" bIns="0" anchor="b">
            <a:prstTxWarp prst="textNoShape">
              <a:avLst/>
            </a:prstTxWarp>
            <a:spAutoFit/>
          </a:bodyPr>
          <a:lstStyle/>
          <a:p>
            <a:pPr eaLnBrk="1" hangingPunct="1"/>
            <a:r>
              <a:rPr lang="en-US" altLang="zh-TW" sz="1400" b="1">
                <a:ea typeface="Gulim" pitchFamily="34" charset="-127"/>
                <a:cs typeface="Gulim" pitchFamily="34" charset="-127"/>
              </a:rPr>
              <a:t>Date: Nov, 2012</a:t>
            </a:r>
          </a:p>
        </p:txBody>
      </p:sp>
      <p:sp>
        <p:nvSpPr>
          <p:cNvPr id="27653" name="Rectangle 3"/>
          <p:cNvSpPr txBox="1">
            <a:spLocks noChangeArrowheads="1"/>
          </p:cNvSpPr>
          <p:nvPr/>
        </p:nvSpPr>
        <p:spPr bwMode="auto">
          <a:xfrm>
            <a:off x="228600" y="1395413"/>
            <a:ext cx="8686800" cy="2366962"/>
          </a:xfrm>
          <a:prstGeom prst="rect">
            <a:avLst/>
          </a:prstGeom>
          <a:noFill/>
          <a:ln w="9525">
            <a:noFill/>
            <a:miter lim="800000"/>
            <a:headEnd/>
            <a:tailEnd/>
          </a:ln>
        </p:spPr>
        <p:txBody>
          <a:bodyPr>
            <a:prstTxWarp prst="textNoShape">
              <a:avLst/>
            </a:prstTxWarp>
          </a:bodyPr>
          <a:lstStyle/>
          <a:p>
            <a:pPr marL="342900" indent="-342900">
              <a:spcBef>
                <a:spcPct val="20000"/>
              </a:spcBef>
              <a:buFontTx/>
              <a:buChar char="•"/>
            </a:pPr>
            <a:r>
              <a:rPr lang="en-US" altLang="ja-JP" sz="1800" dirty="0">
                <a:solidFill>
                  <a:schemeClr val="tx1"/>
                </a:solidFill>
                <a:latin typeface="Arial" pitchFamily="-65" charset="0"/>
              </a:rPr>
              <a:t>Do you support to add 1-bit </a:t>
            </a:r>
            <a:r>
              <a:rPr lang="en-US" altLang="ja-JP" sz="1800" dirty="0">
                <a:solidFill>
                  <a:schemeClr val="tx1"/>
                </a:solidFill>
              </a:rPr>
              <a:t>Primary Channel Present and optional 8-bit Primary Channel field in FILS frame?</a:t>
            </a:r>
            <a:endParaRPr lang="en-US" altLang="ja-JP" sz="1800" dirty="0" smtClean="0">
              <a:solidFill>
                <a:schemeClr val="tx1"/>
              </a:solidFill>
            </a:endParaRPr>
          </a:p>
          <a:p>
            <a:pPr lvl="1">
              <a:spcBef>
                <a:spcPct val="20000"/>
              </a:spcBef>
              <a:buFont typeface="Arial" pitchFamily="-65" charset="0"/>
              <a:buChar char="–"/>
            </a:pPr>
            <a:r>
              <a:rPr lang="en-US" altLang="ja-JP" sz="1800" dirty="0" smtClean="0">
                <a:solidFill>
                  <a:srgbClr val="000000"/>
                </a:solidFill>
                <a:latin typeface="Arial" pitchFamily="-65" charset="0"/>
              </a:rPr>
              <a:t>Yes 14</a:t>
            </a:r>
          </a:p>
          <a:p>
            <a:pPr lvl="1">
              <a:spcBef>
                <a:spcPct val="20000"/>
              </a:spcBef>
              <a:buFont typeface="Arial" pitchFamily="-65" charset="0"/>
              <a:buChar char="–"/>
            </a:pPr>
            <a:r>
              <a:rPr lang="en-US" altLang="ja-JP" sz="1800" dirty="0" smtClean="0">
                <a:solidFill>
                  <a:srgbClr val="000000"/>
                </a:solidFill>
                <a:latin typeface="Arial" pitchFamily="-65" charset="0"/>
              </a:rPr>
              <a:t>No 4</a:t>
            </a:r>
          </a:p>
          <a:p>
            <a:pPr lvl="1">
              <a:spcBef>
                <a:spcPct val="20000"/>
              </a:spcBef>
              <a:buFont typeface="Arial" pitchFamily="-65" charset="0"/>
              <a:buChar char="–"/>
            </a:pPr>
            <a:r>
              <a:rPr lang="en-US" altLang="ja-JP" sz="1800" dirty="0" smtClean="0">
                <a:solidFill>
                  <a:srgbClr val="000000"/>
                </a:solidFill>
                <a:latin typeface="Arial" pitchFamily="-65" charset="0"/>
              </a:rPr>
              <a:t>Abstain  25</a:t>
            </a:r>
            <a:endParaRPr lang="en-US" altLang="ja-JP" sz="1800" dirty="0">
              <a:solidFill>
                <a:srgbClr val="000000"/>
              </a:solidFill>
              <a:latin typeface="Arial" pitchFamily="-65" charset="0"/>
            </a:endParaRPr>
          </a:p>
        </p:txBody>
      </p:sp>
      <p:sp>
        <p:nvSpPr>
          <p:cNvPr id="27654" name="Footer Placeholder 4"/>
          <p:cNvSpPr txBox="1">
            <a:spLocks/>
          </p:cNvSpPr>
          <p:nvPr/>
        </p:nvSpPr>
        <p:spPr bwMode="auto">
          <a:xfrm>
            <a:off x="6348413" y="6475413"/>
            <a:ext cx="2195512" cy="184150"/>
          </a:xfrm>
          <a:prstGeom prst="rect">
            <a:avLst/>
          </a:prstGeom>
          <a:noFill/>
          <a:ln w="9525">
            <a:noFill/>
            <a:miter lim="800000"/>
            <a:headEnd/>
            <a:tailEnd/>
          </a:ln>
        </p:spPr>
        <p:txBody>
          <a:bodyPr lIns="0" tIns="0" rIns="0" bIns="0">
            <a:prstTxWarp prst="textNoShape">
              <a:avLst/>
            </a:prstTxWarp>
            <a:spAutoFit/>
          </a:bodyPr>
          <a:lstStyle/>
          <a:p>
            <a:pPr algn="r"/>
            <a:r>
              <a:rPr lang="en-US" altLang="ko-KR">
                <a:ea typeface="Gulim" pitchFamily="34" charset="-127"/>
                <a:cs typeface="Gulim" pitchFamily="34" charset="-127"/>
              </a:rPr>
              <a:t>Liwen Chu, ST</a:t>
            </a:r>
          </a:p>
        </p:txBody>
      </p:sp>
      <p:sp>
        <p:nvSpPr>
          <p:cNvPr id="7" name="日付プレースホルダ 6"/>
          <p:cNvSpPr>
            <a:spLocks noGrp="1"/>
          </p:cNvSpPr>
          <p:nvPr>
            <p:ph type="dt" idx="10"/>
          </p:nvPr>
        </p:nvSpPr>
        <p:spPr/>
        <p:txBody>
          <a:bodyPr/>
          <a:lstStyle/>
          <a:p>
            <a:r>
              <a:rPr lang="en-US" smtClean="0"/>
              <a:t>Nov 2012</a:t>
            </a:r>
            <a:endParaRPr lang="en-GB"/>
          </a:p>
        </p:txBody>
      </p:sp>
      <p:sp>
        <p:nvSpPr>
          <p:cNvPr id="8" name="フッター プレースホルダ 7"/>
          <p:cNvSpPr>
            <a:spLocks noGrp="1"/>
          </p:cNvSpPr>
          <p:nvPr>
            <p:ph type="ftr" idx="11"/>
          </p:nvPr>
        </p:nvSpPr>
        <p:spPr/>
        <p:txBody>
          <a:bodyPr/>
          <a:lstStyle/>
          <a:p>
            <a:r>
              <a:rPr lang="en-US" altLang="ja-JP" smtClean="0"/>
              <a:t>Hiroshi Mano (ATRD)</a:t>
            </a:r>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0" y="533400"/>
            <a:ext cx="9144000" cy="609600"/>
          </a:xfrm>
        </p:spPr>
        <p:txBody>
          <a:bodyPr lIns="91440" tIns="45720" rIns="91440" bIns="45720"/>
          <a:lstStyle/>
          <a:p>
            <a:pPr eaLnBrk="1" hangingPunct="1"/>
            <a:r>
              <a:rPr lang="en-US" altLang="ko-KR" sz="2800" dirty="0">
                <a:solidFill>
                  <a:srgbClr val="3333CC"/>
                </a:solidFill>
                <a:ea typeface="Gulim" pitchFamily="34" charset="-127"/>
                <a:cs typeface="Gulim" pitchFamily="34" charset="-127"/>
              </a:rPr>
              <a:t>Straw Poll 2</a:t>
            </a:r>
            <a:endParaRPr lang="en-US" altLang="ko-KR" sz="2800" baseline="30000" dirty="0">
              <a:solidFill>
                <a:srgbClr val="3333CC"/>
              </a:solidFill>
              <a:ea typeface="Gulim" pitchFamily="34" charset="-127"/>
              <a:cs typeface="Gulim" pitchFamily="34" charset="-127"/>
            </a:endParaRPr>
          </a:p>
        </p:txBody>
      </p:sp>
      <p:sp>
        <p:nvSpPr>
          <p:cNvPr id="28675" name="Slide Number Placeholder 5"/>
          <p:cNvSpPr>
            <a:spLocks noGrp="1"/>
          </p:cNvSpPr>
          <p:nvPr>
            <p:ph type="sldNum" sz="quarter" idx="12"/>
          </p:nvPr>
        </p:nvSpPr>
        <p:spPr>
          <a:xfrm>
            <a:off x="4344988" y="6475413"/>
            <a:ext cx="912812" cy="230187"/>
          </a:xfrm>
          <a:noFill/>
        </p:spPr>
        <p:txBody>
          <a:bodyPr wrap="square"/>
          <a:lstStyle/>
          <a:p>
            <a:pPr algn="r"/>
            <a:r>
              <a:rPr lang="en-US" altLang="ko-KR"/>
              <a:t>Slide </a:t>
            </a:r>
            <a:fld id="{EFDC4D0F-E6CB-5948-B407-2E90344267CB}" type="slidenum">
              <a:rPr lang="en-US" altLang="ko-KR"/>
              <a:pPr algn="r"/>
              <a:t>19</a:t>
            </a:fld>
            <a:endParaRPr lang="en-US" altLang="ko-KR"/>
          </a:p>
        </p:txBody>
      </p:sp>
      <p:sp>
        <p:nvSpPr>
          <p:cNvPr id="28676" name="Rectangle 10"/>
          <p:cNvSpPr txBox="1">
            <a:spLocks noChangeArrowheads="1"/>
          </p:cNvSpPr>
          <p:nvPr/>
        </p:nvSpPr>
        <p:spPr bwMode="auto">
          <a:xfrm>
            <a:off x="685800" y="377825"/>
            <a:ext cx="2057400" cy="215900"/>
          </a:xfrm>
          <a:prstGeom prst="rect">
            <a:avLst/>
          </a:prstGeom>
          <a:noFill/>
          <a:ln w="9525">
            <a:noFill/>
            <a:miter lim="800000"/>
            <a:headEnd/>
            <a:tailEnd/>
          </a:ln>
        </p:spPr>
        <p:txBody>
          <a:bodyPr lIns="0" tIns="0" rIns="0" bIns="0" anchor="b">
            <a:prstTxWarp prst="textNoShape">
              <a:avLst/>
            </a:prstTxWarp>
            <a:spAutoFit/>
          </a:bodyPr>
          <a:lstStyle/>
          <a:p>
            <a:pPr eaLnBrk="1" hangingPunct="1"/>
            <a:r>
              <a:rPr lang="en-US" altLang="zh-TW" sz="1400" b="1">
                <a:ea typeface="Gulim" pitchFamily="34" charset="-127"/>
                <a:cs typeface="Gulim" pitchFamily="34" charset="-127"/>
              </a:rPr>
              <a:t>Date: Nov, 2012</a:t>
            </a:r>
          </a:p>
        </p:txBody>
      </p:sp>
      <p:sp>
        <p:nvSpPr>
          <p:cNvPr id="28677" name="Rectangle 3"/>
          <p:cNvSpPr txBox="1">
            <a:spLocks noChangeArrowheads="1"/>
          </p:cNvSpPr>
          <p:nvPr/>
        </p:nvSpPr>
        <p:spPr bwMode="auto">
          <a:xfrm>
            <a:off x="228600" y="1395413"/>
            <a:ext cx="8686800" cy="2366962"/>
          </a:xfrm>
          <a:prstGeom prst="rect">
            <a:avLst/>
          </a:prstGeom>
          <a:noFill/>
          <a:ln w="9525">
            <a:noFill/>
            <a:miter lim="800000"/>
            <a:headEnd/>
            <a:tailEnd/>
          </a:ln>
        </p:spPr>
        <p:txBody>
          <a:bodyPr>
            <a:prstTxWarp prst="textNoShape">
              <a:avLst/>
            </a:prstTxWarp>
          </a:bodyPr>
          <a:lstStyle/>
          <a:p>
            <a:pPr marL="342900" indent="-342900">
              <a:spcBef>
                <a:spcPct val="20000"/>
              </a:spcBef>
              <a:buFontTx/>
              <a:buChar char="•"/>
            </a:pPr>
            <a:r>
              <a:rPr lang="en-US" altLang="ja-JP" sz="1800" dirty="0">
                <a:solidFill>
                  <a:srgbClr val="000000"/>
                </a:solidFill>
                <a:latin typeface="Arial" pitchFamily="-65" charset="0"/>
              </a:rPr>
              <a:t>Do you support to add 1-bit </a:t>
            </a:r>
            <a:r>
              <a:rPr lang="en-US" altLang="ja-JP" sz="1800" dirty="0">
                <a:solidFill>
                  <a:srgbClr val="000000"/>
                </a:solidFill>
              </a:rPr>
              <a:t>Multiple BSSID Present in FILS frame?</a:t>
            </a:r>
          </a:p>
          <a:p>
            <a:pPr marL="742950" lvl="1" indent="-285750">
              <a:spcBef>
                <a:spcPct val="20000"/>
              </a:spcBef>
              <a:buFont typeface="Arial" pitchFamily="-65" charset="0"/>
              <a:buChar char="–"/>
            </a:pPr>
            <a:r>
              <a:rPr lang="en-US" altLang="ja-JP" sz="1800" dirty="0" smtClean="0">
                <a:solidFill>
                  <a:srgbClr val="000000"/>
                </a:solidFill>
                <a:latin typeface="Arial" pitchFamily="-65" charset="0"/>
              </a:rPr>
              <a:t>Yes 		11</a:t>
            </a:r>
          </a:p>
          <a:p>
            <a:pPr marL="742950" lvl="1" indent="-285750">
              <a:spcBef>
                <a:spcPct val="20000"/>
              </a:spcBef>
              <a:buFont typeface="Arial" pitchFamily="-65" charset="0"/>
              <a:buChar char="–"/>
            </a:pPr>
            <a:r>
              <a:rPr lang="en-US" altLang="ja-JP" sz="1800" dirty="0" smtClean="0">
                <a:solidFill>
                  <a:srgbClr val="000000"/>
                </a:solidFill>
                <a:latin typeface="Arial" pitchFamily="-65" charset="0"/>
              </a:rPr>
              <a:t>No		4</a:t>
            </a:r>
          </a:p>
          <a:p>
            <a:pPr marL="742950" lvl="1" indent="-285750">
              <a:spcBef>
                <a:spcPct val="20000"/>
              </a:spcBef>
              <a:buFont typeface="Arial" pitchFamily="-65" charset="0"/>
              <a:buChar char="–"/>
            </a:pPr>
            <a:r>
              <a:rPr lang="en-US" altLang="ja-JP" sz="1800" dirty="0">
                <a:solidFill>
                  <a:srgbClr val="000000"/>
                </a:solidFill>
                <a:latin typeface="Arial" pitchFamily="-65" charset="0"/>
              </a:rPr>
              <a:t>Abstain</a:t>
            </a:r>
            <a:r>
              <a:rPr lang="en-US" altLang="ja-JP" sz="1800" dirty="0" smtClean="0">
                <a:solidFill>
                  <a:srgbClr val="000000"/>
                </a:solidFill>
                <a:latin typeface="Arial" pitchFamily="-65" charset="0"/>
              </a:rPr>
              <a:t> 	26</a:t>
            </a:r>
            <a:endParaRPr lang="en-US" altLang="ja-JP" sz="1800" dirty="0">
              <a:solidFill>
                <a:srgbClr val="000000"/>
              </a:solidFill>
              <a:latin typeface="Arial" pitchFamily="-65" charset="0"/>
            </a:endParaRPr>
          </a:p>
        </p:txBody>
      </p:sp>
      <p:sp>
        <p:nvSpPr>
          <p:cNvPr id="28678" name="Footer Placeholder 4"/>
          <p:cNvSpPr txBox="1">
            <a:spLocks/>
          </p:cNvSpPr>
          <p:nvPr/>
        </p:nvSpPr>
        <p:spPr bwMode="auto">
          <a:xfrm>
            <a:off x="6348413" y="6475413"/>
            <a:ext cx="2195512" cy="184150"/>
          </a:xfrm>
          <a:prstGeom prst="rect">
            <a:avLst/>
          </a:prstGeom>
          <a:noFill/>
          <a:ln w="9525">
            <a:noFill/>
            <a:miter lim="800000"/>
            <a:headEnd/>
            <a:tailEnd/>
          </a:ln>
        </p:spPr>
        <p:txBody>
          <a:bodyPr lIns="0" tIns="0" rIns="0" bIns="0">
            <a:prstTxWarp prst="textNoShape">
              <a:avLst/>
            </a:prstTxWarp>
            <a:spAutoFit/>
          </a:bodyPr>
          <a:lstStyle/>
          <a:p>
            <a:pPr algn="r"/>
            <a:r>
              <a:rPr lang="en-US" altLang="ko-KR">
                <a:ea typeface="Gulim" pitchFamily="34" charset="-127"/>
                <a:cs typeface="Gulim" pitchFamily="34" charset="-127"/>
              </a:rPr>
              <a:t>Liwen Chu, ST</a:t>
            </a:r>
          </a:p>
        </p:txBody>
      </p:sp>
      <p:sp>
        <p:nvSpPr>
          <p:cNvPr id="7" name="日付プレースホルダ 6"/>
          <p:cNvSpPr>
            <a:spLocks noGrp="1"/>
          </p:cNvSpPr>
          <p:nvPr>
            <p:ph type="dt" idx="10"/>
          </p:nvPr>
        </p:nvSpPr>
        <p:spPr/>
        <p:txBody>
          <a:bodyPr/>
          <a:lstStyle/>
          <a:p>
            <a:r>
              <a:rPr lang="en-US" smtClean="0"/>
              <a:t>Nov 2012</a:t>
            </a:r>
            <a:endParaRPr lang="en-GB"/>
          </a:p>
        </p:txBody>
      </p:sp>
      <p:sp>
        <p:nvSpPr>
          <p:cNvPr id="8" name="フッター プレースホルダ 7"/>
          <p:cNvSpPr>
            <a:spLocks noGrp="1"/>
          </p:cNvSpPr>
          <p:nvPr>
            <p:ph type="ftr" idx="11"/>
          </p:nvPr>
        </p:nvSpPr>
        <p:spPr/>
        <p:txBody>
          <a:bodyPr/>
          <a:lstStyle/>
          <a:p>
            <a:r>
              <a:rPr lang="en-US" altLang="ja-JP" smtClean="0"/>
              <a:t>Hiroshi Mano (ATRD)</a:t>
            </a: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Hiroshi Mano (ATRD)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r>
              <a:rPr lang="en-US" b="0" dirty="0" smtClean="0"/>
              <a:t>This document is a composite of all 802.11TGai motions / straw polls  at the Nov 2012 San Antonio session.</a:t>
            </a:r>
          </a:p>
          <a:p>
            <a:endParaRPr lang="en-US" b="0" dirty="0" smtClean="0"/>
          </a:p>
          <a:p>
            <a:r>
              <a:rPr lang="en-US" b="0" dirty="0" smtClean="0"/>
              <a:t>Plus amendments and results from the meeting.</a:t>
            </a:r>
            <a:r>
              <a:rPr lang="en-GB" dirty="0" smtClean="0"/>
              <a:t>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12/1269r3</a:t>
            </a:r>
            <a:br>
              <a:rPr lang="en-US" altLang="ja-JP" dirty="0" smtClean="0"/>
            </a:br>
            <a:r>
              <a:rPr lang="en-US" altLang="ja-JP" dirty="0" err="1" smtClean="0"/>
              <a:t>Giwon</a:t>
            </a:r>
            <a:r>
              <a:rPr lang="en-US" altLang="ja-JP" dirty="0" smtClean="0"/>
              <a:t> Park</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20</a:t>
            </a:fld>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12/1269r3 Motion</a:t>
            </a:r>
            <a:endParaRPr lang="ja-JP" altLang="en-US" dirty="0"/>
          </a:p>
        </p:txBody>
      </p:sp>
      <p:sp>
        <p:nvSpPr>
          <p:cNvPr id="3" name="コンテンツ プレースホルダ 2"/>
          <p:cNvSpPr>
            <a:spLocks noGrp="1"/>
          </p:cNvSpPr>
          <p:nvPr>
            <p:ph idx="1"/>
          </p:nvPr>
        </p:nvSpPr>
        <p:spPr/>
        <p:txBody>
          <a:bodyPr/>
          <a:lstStyle/>
          <a:p>
            <a:pPr marL="342900" lvl="2" indent="-342900"/>
            <a:r>
              <a:rPr lang="en-US" altLang="ja-JP" sz="2400" b="1" dirty="0" smtClean="0"/>
              <a:t>Motion: To authorize the Editor to incorporate the text changes proposed in contribution “11-12-1269-03-00ai-tgai-spec-text-proposal-for-omission-of-probe-request” to the draft </a:t>
            </a:r>
            <a:r>
              <a:rPr lang="en-US" altLang="ja-JP" sz="2400" b="1" dirty="0" err="1" smtClean="0"/>
              <a:t>TGai</a:t>
            </a:r>
            <a:r>
              <a:rPr lang="en-US" altLang="ja-JP" sz="2400" b="1" dirty="0" smtClean="0"/>
              <a:t> Specification Document.</a:t>
            </a:r>
          </a:p>
          <a:p>
            <a:pPr marL="342900" lvl="2" indent="-342900"/>
            <a:r>
              <a:rPr lang="en-US" altLang="ja-JP" sz="2400" b="1" dirty="0" smtClean="0"/>
              <a:t>Moved: </a:t>
            </a:r>
            <a:r>
              <a:rPr lang="en-US" altLang="ja-JP" sz="2400" dirty="0" err="1" smtClean="0"/>
              <a:t>Giwon</a:t>
            </a:r>
            <a:r>
              <a:rPr lang="en-US" altLang="ja-JP" sz="2400" dirty="0" smtClean="0"/>
              <a:t> Park</a:t>
            </a:r>
          </a:p>
          <a:p>
            <a:pPr marL="342900" lvl="2" indent="-342900"/>
            <a:r>
              <a:rPr lang="en-US" altLang="ja-JP" sz="2400" b="1" dirty="0" smtClean="0"/>
              <a:t>Seconded: </a:t>
            </a:r>
            <a:r>
              <a:rPr lang="en-US" altLang="ja-JP" sz="2400" b="1" dirty="0" err="1" smtClean="0"/>
              <a:t>Kiseon</a:t>
            </a:r>
            <a:r>
              <a:rPr lang="en-US" altLang="ja-JP" sz="2400" b="1" dirty="0" smtClean="0"/>
              <a:t> </a:t>
            </a:r>
            <a:r>
              <a:rPr lang="en-US" altLang="ja-JP" sz="2400" b="1" dirty="0" err="1" smtClean="0"/>
              <a:t>Ryu</a:t>
            </a:r>
            <a:endParaRPr lang="en-US" altLang="ja-JP" sz="2400" b="1" dirty="0" smtClean="0"/>
          </a:p>
          <a:p>
            <a:pPr marL="342900" lvl="2" indent="-342900"/>
            <a:endParaRPr lang="en-US" altLang="ja-JP" sz="2400" b="1" dirty="0" smtClean="0"/>
          </a:p>
          <a:p>
            <a:pPr marL="342900" lvl="2" indent="-342900"/>
            <a:r>
              <a:rPr lang="en-US" altLang="ja-JP" sz="2400" b="1" dirty="0" smtClean="0"/>
              <a:t>Yes: ____15________; </a:t>
            </a:r>
          </a:p>
          <a:p>
            <a:pPr marL="342900" lvl="2" indent="-342900"/>
            <a:r>
              <a:rPr lang="en-US" altLang="ja-JP" sz="2400" b="1" dirty="0" smtClean="0"/>
              <a:t>No: _____12________; </a:t>
            </a:r>
          </a:p>
          <a:p>
            <a:pPr marL="342900" lvl="2" indent="-342900"/>
            <a:r>
              <a:rPr lang="en-US" altLang="ja-JP" sz="2400" b="1" dirty="0" smtClean="0"/>
              <a:t>Abstain: _19________; </a:t>
            </a:r>
          </a:p>
          <a:p>
            <a:pPr marL="342900" lvl="2" indent="-342900"/>
            <a:r>
              <a:rPr lang="en-US" altLang="ja-JP" sz="2400" b="1" dirty="0" smtClean="0">
                <a:solidFill>
                  <a:srgbClr val="FF0000"/>
                </a:solidFill>
              </a:rPr>
              <a:t>Failed</a:t>
            </a:r>
          </a:p>
          <a:p>
            <a:pPr marL="342900" lvl="2" indent="-342900"/>
            <a:endParaRPr lang="en-US" altLang="ja-JP" sz="2400" b="1" dirty="0" smtClean="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12/1272r0</a:t>
            </a:r>
            <a:br>
              <a:rPr lang="en-US" altLang="ja-JP" dirty="0" smtClean="0"/>
            </a:br>
            <a:r>
              <a:rPr lang="en-US" altLang="ja-JP" dirty="0" smtClean="0"/>
              <a:t>Lei Wang</a:t>
            </a:r>
            <a:endParaRPr lang="ja-JP" altLang="en-US" dirty="0"/>
          </a:p>
        </p:txBody>
      </p:sp>
      <p:sp>
        <p:nvSpPr>
          <p:cNvPr id="3" name="サブタイトル 2"/>
          <p:cNvSpPr>
            <a:spLocks noGrp="1"/>
          </p:cNvSpPr>
          <p:nvPr>
            <p:ph type="subTitle" idx="1"/>
          </p:nvPr>
        </p:nvSpPr>
        <p:spPr/>
        <p:txBody>
          <a:bodyPr/>
          <a:lstStyle/>
          <a:p>
            <a:r>
              <a:rPr lang="en-US" altLang="ja-JP" dirty="0" smtClean="0"/>
              <a:t>Straw poll: 2</a:t>
            </a:r>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22</a:t>
            </a:fld>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12/1272r0:	</a:t>
            </a:r>
            <a:r>
              <a:rPr lang="en-US" altLang="ja-JP" dirty="0" smtClean="0">
                <a:solidFill>
                  <a:srgbClr val="3366FF"/>
                </a:solidFill>
              </a:rPr>
              <a:t>Straw poll 1</a:t>
            </a:r>
            <a:endParaRPr lang="ja-JP" altLang="en-US" dirty="0">
              <a:solidFill>
                <a:srgbClr val="3366FF"/>
              </a:solidFill>
            </a:endParaRPr>
          </a:p>
        </p:txBody>
      </p:sp>
      <p:sp>
        <p:nvSpPr>
          <p:cNvPr id="3" name="コンテンツ プレースホルダ 2"/>
          <p:cNvSpPr>
            <a:spLocks noGrp="1"/>
          </p:cNvSpPr>
          <p:nvPr>
            <p:ph idx="1"/>
          </p:nvPr>
        </p:nvSpPr>
        <p:spPr/>
        <p:txBody>
          <a:bodyPr/>
          <a:lstStyle/>
          <a:p>
            <a:pPr marL="457200" indent="-457200"/>
            <a:r>
              <a:rPr lang="en-US" altLang="ja-JP" dirty="0" smtClean="0"/>
              <a:t>Do you support that 11ai-capable BSS/AP shall include the BSS Load IE, as defined in Subsection 8.4.2.30 in 802.11-2012 spec,  in the Beacon / Probe Response frame?</a:t>
            </a:r>
          </a:p>
          <a:p>
            <a:pPr marL="457200" indent="-457200"/>
            <a:endParaRPr lang="en-US" altLang="ja-JP" dirty="0" smtClean="0"/>
          </a:p>
          <a:p>
            <a:r>
              <a:rPr lang="en-US" altLang="ja-JP" dirty="0" smtClean="0"/>
              <a:t>Result (Y/N/A):9/14  /8</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12/1272r0:	</a:t>
            </a:r>
            <a:r>
              <a:rPr lang="en-US" altLang="ja-JP" dirty="0" smtClean="0">
                <a:solidFill>
                  <a:srgbClr val="3366FF"/>
                </a:solidFill>
              </a:rPr>
              <a:t>Straw poll 2</a:t>
            </a:r>
            <a:endParaRPr lang="ja-JP" altLang="en-US" dirty="0">
              <a:solidFill>
                <a:srgbClr val="3366FF"/>
              </a:solidFill>
            </a:endParaRPr>
          </a:p>
        </p:txBody>
      </p:sp>
      <p:sp>
        <p:nvSpPr>
          <p:cNvPr id="3" name="コンテンツ プレースホルダ 2"/>
          <p:cNvSpPr>
            <a:spLocks noGrp="1"/>
          </p:cNvSpPr>
          <p:nvPr>
            <p:ph idx="1"/>
          </p:nvPr>
        </p:nvSpPr>
        <p:spPr/>
        <p:txBody>
          <a:bodyPr/>
          <a:lstStyle/>
          <a:p>
            <a:pPr marL="457200" indent="-457200"/>
            <a:r>
              <a:rPr lang="en-US" altLang="ja-JP" dirty="0" smtClean="0"/>
              <a:t>Do you support introducing the Backhaul Link Status Element to the Beacon / Probe Response for the 11ai-capable AP?</a:t>
            </a:r>
          </a:p>
          <a:p>
            <a:pPr marL="457200" indent="-457200"/>
            <a:endParaRPr lang="en-US" altLang="ja-JP" dirty="0" smtClean="0"/>
          </a:p>
          <a:p>
            <a:r>
              <a:rPr lang="en-US" altLang="ja-JP" dirty="0" smtClean="0"/>
              <a:t>Result (Y/N/A): 13 /5  /10</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12/1281r1</a:t>
            </a:r>
            <a:br>
              <a:rPr lang="en-US" altLang="ja-JP" dirty="0" smtClean="0"/>
            </a:br>
            <a:r>
              <a:rPr lang="en-US" altLang="ja-JP" dirty="0" smtClean="0"/>
              <a:t>Rob Sun</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25</a:t>
            </a:fld>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12/1281r1 </a:t>
            </a:r>
            <a:r>
              <a:rPr lang="en-US" altLang="zh-CN" dirty="0" smtClean="0">
                <a:solidFill>
                  <a:srgbClr val="3333CC"/>
                </a:solidFill>
              </a:rPr>
              <a:t>Stroll Poll</a:t>
            </a:r>
            <a:endParaRPr lang="zh-CN" altLang="en-US" dirty="0">
              <a:solidFill>
                <a:srgbClr val="3333CC"/>
              </a:solidFill>
            </a:endParaRPr>
          </a:p>
        </p:txBody>
      </p:sp>
      <p:sp>
        <p:nvSpPr>
          <p:cNvPr id="3" name="Content Placeholder 2"/>
          <p:cNvSpPr>
            <a:spLocks noGrp="1"/>
          </p:cNvSpPr>
          <p:nvPr>
            <p:ph idx="1"/>
          </p:nvPr>
        </p:nvSpPr>
        <p:spPr/>
        <p:txBody>
          <a:bodyPr/>
          <a:lstStyle/>
          <a:p>
            <a:pPr marL="1201738" indent="-1201738">
              <a:spcAft>
                <a:spcPts val="600"/>
              </a:spcAft>
              <a:buNone/>
            </a:pPr>
            <a:r>
              <a:rPr lang="en-US" altLang="zh-CN" dirty="0" smtClean="0"/>
              <a:t> Straw-Poll-1: </a:t>
            </a:r>
          </a:p>
          <a:p>
            <a:pPr marL="0" indent="0">
              <a:spcAft>
                <a:spcPts val="600"/>
              </a:spcAft>
            </a:pPr>
            <a:r>
              <a:rPr lang="en-US" altLang="zh-CN" dirty="0" smtClean="0"/>
              <a:t>Do you support the proposal  of the FILS Authentication Procedure as described in Slide 13 and 14  of this contribution?</a:t>
            </a:r>
          </a:p>
          <a:p>
            <a:pPr>
              <a:spcAft>
                <a:spcPts val="600"/>
              </a:spcAft>
            </a:pPr>
            <a:endParaRPr lang="en-US" altLang="zh-CN" sz="2000" dirty="0" smtClean="0"/>
          </a:p>
          <a:p>
            <a:pPr>
              <a:spcAft>
                <a:spcPts val="600"/>
              </a:spcAft>
            </a:pPr>
            <a:r>
              <a:rPr lang="en-US" altLang="zh-CN" sz="2000" dirty="0" smtClean="0"/>
              <a:t>Result</a:t>
            </a:r>
          </a:p>
          <a:p>
            <a:pPr>
              <a:spcAft>
                <a:spcPts val="600"/>
              </a:spcAft>
            </a:pPr>
            <a:r>
              <a:rPr lang="en-US" altLang="zh-CN" sz="2000" dirty="0" smtClean="0"/>
              <a:t> </a:t>
            </a:r>
            <a:r>
              <a:rPr lang="en-US" altLang="zh-CN" sz="2000" u="sng" dirty="0" smtClean="0"/>
              <a:t>Yes      18          </a:t>
            </a:r>
            <a:r>
              <a:rPr lang="en-US" altLang="zh-CN" sz="2000" dirty="0" smtClean="0"/>
              <a:t>   </a:t>
            </a:r>
          </a:p>
          <a:p>
            <a:pPr>
              <a:spcAft>
                <a:spcPts val="600"/>
              </a:spcAft>
            </a:pPr>
            <a:r>
              <a:rPr lang="en-US" altLang="zh-CN" sz="2000" dirty="0" smtClean="0"/>
              <a:t> </a:t>
            </a:r>
            <a:r>
              <a:rPr lang="en-US" altLang="zh-CN" sz="2000" u="sng" dirty="0" smtClean="0"/>
              <a:t>No         1      </a:t>
            </a:r>
            <a:r>
              <a:rPr lang="en-US" altLang="zh-CN" sz="2000" dirty="0" smtClean="0"/>
              <a:t>     </a:t>
            </a:r>
          </a:p>
          <a:p>
            <a:pPr>
              <a:spcAft>
                <a:spcPts val="600"/>
              </a:spcAft>
            </a:pPr>
            <a:r>
              <a:rPr lang="en-US" altLang="zh-CN" sz="2000" dirty="0" smtClean="0"/>
              <a:t> More discussion_____23__________</a:t>
            </a:r>
          </a:p>
          <a:p>
            <a:endParaRPr lang="zh-CN" altLang="en-US" dirty="0"/>
          </a:p>
        </p:txBody>
      </p:sp>
      <p:sp>
        <p:nvSpPr>
          <p:cNvPr id="4" name="Date Placeholder 3"/>
          <p:cNvSpPr>
            <a:spLocks noGrp="1"/>
          </p:cNvSpPr>
          <p:nvPr>
            <p:ph type="dt" sz="half" idx="4294967295"/>
          </p:nvPr>
        </p:nvSpPr>
        <p:spPr>
          <a:xfrm>
            <a:off x="696913" y="332601"/>
            <a:ext cx="916918" cy="276999"/>
          </a:xfrm>
          <a:prstGeom prst="rect">
            <a:avLst/>
          </a:prstGeom>
        </p:spPr>
        <p:txBody>
          <a:bodyPr/>
          <a:lstStyle/>
          <a:p>
            <a:pPr>
              <a:defRPr/>
            </a:pPr>
            <a:r>
              <a:rPr lang="en-US" altLang="ja-JP" smtClean="0"/>
              <a:t>Nov 2012</a:t>
            </a:r>
            <a:endParaRPr lang="en-US" altLang="ja-JP" dirty="0"/>
          </a:p>
        </p:txBody>
      </p:sp>
      <p:sp>
        <p:nvSpPr>
          <p:cNvPr id="5" name="Footer Placeholder 4"/>
          <p:cNvSpPr>
            <a:spLocks noGrp="1"/>
          </p:cNvSpPr>
          <p:nvPr>
            <p:ph type="ftr" sz="quarter" idx="4294967295"/>
          </p:nvPr>
        </p:nvSpPr>
        <p:spPr>
          <a:xfrm>
            <a:off x="8064500" y="6475413"/>
            <a:ext cx="479425" cy="184150"/>
          </a:xfrm>
          <a:prstGeom prst="rect">
            <a:avLst/>
          </a:prstGeom>
        </p:spPr>
        <p:txBody>
          <a:bodyPr/>
          <a:lstStyle/>
          <a:p>
            <a:pPr>
              <a:defRPr/>
            </a:pPr>
            <a:r>
              <a:rPr lang="en-US" altLang="ja-JP" smtClean="0"/>
              <a:t>Huawei</a:t>
            </a:r>
            <a:endParaRPr lang="en-US" altLang="ja-JP"/>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26</a:t>
            </a:fld>
            <a:endParaRPr lang="en-US" altLang="ja-JP"/>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12/1282r2</a:t>
            </a:r>
            <a:br>
              <a:rPr lang="en-US" altLang="ja-JP" dirty="0" smtClean="0"/>
            </a:br>
            <a:r>
              <a:rPr lang="en-US" altLang="ja-JP" dirty="0" smtClean="0"/>
              <a:t>Rob Sun</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27</a:t>
            </a:fld>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12/1282r2 Motion</a:t>
            </a:r>
            <a:endParaRPr lang="ja-JP" altLang="en-US" dirty="0"/>
          </a:p>
        </p:txBody>
      </p:sp>
      <p:sp>
        <p:nvSpPr>
          <p:cNvPr id="3" name="コンテンツ プレースホルダ 2"/>
          <p:cNvSpPr>
            <a:spLocks noGrp="1"/>
          </p:cNvSpPr>
          <p:nvPr>
            <p:ph idx="1"/>
          </p:nvPr>
        </p:nvSpPr>
        <p:spPr>
          <a:xfrm>
            <a:off x="685800" y="1601787"/>
            <a:ext cx="7770813" cy="4570413"/>
          </a:xfrm>
        </p:spPr>
        <p:txBody>
          <a:bodyPr/>
          <a:lstStyle/>
          <a:p>
            <a:r>
              <a:rPr lang="en-GB" dirty="0" smtClean="0"/>
              <a:t>Motion: Include the text proposed in section  2  and its subsections this contribution (12/1282r2), into the </a:t>
            </a:r>
            <a:r>
              <a:rPr lang="en-GB" dirty="0" err="1" smtClean="0"/>
              <a:t>TGai</a:t>
            </a:r>
            <a:r>
              <a:rPr lang="en-GB" dirty="0" smtClean="0"/>
              <a:t> Draft Specification Document (D0.1).</a:t>
            </a:r>
            <a:endParaRPr lang="ja-JP" altLang="en-US" dirty="0" smtClean="0"/>
          </a:p>
          <a:p>
            <a:r>
              <a:rPr lang="en-GB" dirty="0" smtClean="0"/>
              <a:t> </a:t>
            </a:r>
            <a:endParaRPr lang="ja-JP" altLang="en-US" dirty="0" smtClean="0"/>
          </a:p>
          <a:p>
            <a:r>
              <a:rPr lang="en-GB" dirty="0" smtClean="0"/>
              <a:t>Move:  </a:t>
            </a:r>
            <a:r>
              <a:rPr lang="en-US" altLang="ja-JP" dirty="0" smtClean="0"/>
              <a:t>Rob Sun</a:t>
            </a:r>
            <a:endParaRPr lang="ja-JP" altLang="en-US" dirty="0" smtClean="0"/>
          </a:p>
          <a:p>
            <a:r>
              <a:rPr lang="en-GB" dirty="0" smtClean="0"/>
              <a:t>Second: Ping Fang</a:t>
            </a:r>
          </a:p>
          <a:p>
            <a:r>
              <a:rPr lang="en-GB" dirty="0" smtClean="0"/>
              <a:t> Yes: ____23________;  </a:t>
            </a:r>
          </a:p>
          <a:p>
            <a:r>
              <a:rPr lang="en-GB" dirty="0" smtClean="0"/>
              <a:t>No: _______2__________;  </a:t>
            </a:r>
          </a:p>
          <a:p>
            <a:r>
              <a:rPr lang="en-GB" dirty="0" smtClean="0"/>
              <a:t>Abstain: ___11__________________</a:t>
            </a:r>
          </a:p>
          <a:p>
            <a:r>
              <a:rPr lang="en-US" altLang="ja-JP" dirty="0" smtClean="0">
                <a:solidFill>
                  <a:srgbClr val="3333CC"/>
                </a:solidFill>
              </a:rPr>
              <a:t>Motion </a:t>
            </a:r>
            <a:r>
              <a:rPr lang="en-GB" altLang="ja-JP" dirty="0" smtClean="0">
                <a:solidFill>
                  <a:srgbClr val="3333CC"/>
                </a:solidFill>
              </a:rPr>
              <a:t>Passed</a:t>
            </a:r>
            <a:endParaRPr lang="ja-JP" altLang="en-US" dirty="0" smtClean="0">
              <a:solidFill>
                <a:srgbClr val="3333CC"/>
              </a:solidFill>
            </a:endParaRPr>
          </a:p>
          <a:p>
            <a:r>
              <a:rPr lang="en-GB" dirty="0" smtClean="0"/>
              <a:t> </a:t>
            </a:r>
            <a:endParaRPr lang="ja-JP" altLang="en-US" dirty="0" smtClean="0"/>
          </a:p>
          <a:p>
            <a:endParaRPr lang="ja-JP" altLang="en-US" dirty="0" smtClean="0"/>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12/1291r0</a:t>
            </a:r>
            <a:br>
              <a:rPr lang="en-US" altLang="ja-JP" dirty="0" smtClean="0"/>
            </a:br>
            <a:r>
              <a:rPr lang="en-US" altLang="ja-JP" dirty="0" smtClean="0"/>
              <a:t>Lin </a:t>
            </a:r>
            <a:r>
              <a:rPr lang="en-US" altLang="ja-JP" dirty="0" err="1" smtClean="0"/>
              <a:t>Cai</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29</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Indian Wells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Sep 2012 </a:t>
            </a:r>
            <a:r>
              <a:rPr lang="en-GB" altLang="ja-JP" dirty="0" smtClean="0">
                <a:ea typeface="ＭＳ Ｐゴシック" pitchFamily="-84" charset="-128"/>
                <a:cs typeface="ＭＳ Ｐゴシック" pitchFamily="-84" charset="-128"/>
              </a:rPr>
              <a:t> :   </a:t>
            </a:r>
          </a:p>
          <a:p>
            <a:pPr lvl="1">
              <a:defRPr/>
            </a:pPr>
            <a:r>
              <a:rPr lang="en-US" altLang="ja-JP" dirty="0" smtClean="0"/>
              <a:t>September 2012 Indian Wells Session Minutes (12/1202r0)</a:t>
            </a:r>
          </a:p>
          <a:p>
            <a:pPr lvl="2">
              <a:defRPr/>
            </a:pPr>
            <a:r>
              <a:rPr lang="en-US" altLang="ja-JP" dirty="0" smtClean="0"/>
              <a:t>https://mentor.ieee.org/802.11/dcn/12/11-12-1202-00-00ai-september-2012-indian-wells-session-minutes.doc</a:t>
            </a:r>
            <a:endParaRPr lang="en-GB" altLang="ja-JP" dirty="0" smtClean="0">
              <a:ea typeface="ＭＳ Ｐゴシック" pitchFamily="-84" charset="-128"/>
              <a:cs typeface="ＭＳ Ｐゴシック" pitchFamily="-84" charset="-128"/>
            </a:endParaRPr>
          </a:p>
          <a:p>
            <a:pPr>
              <a:defRPr/>
            </a:pPr>
            <a:r>
              <a:rPr lang="en-US" altLang="ja-JP" dirty="0" smtClean="0"/>
              <a:t>Moved: Hitoshi Morioka	</a:t>
            </a:r>
          </a:p>
          <a:p>
            <a:pPr>
              <a:defRPr/>
            </a:pPr>
            <a:r>
              <a:rPr lang="en-US" altLang="ja-JP" dirty="0" smtClean="0"/>
              <a:t>Seconded:	Dwight Smith</a:t>
            </a:r>
          </a:p>
          <a:p>
            <a:r>
              <a:rPr lang="en-US" altLang="ja-JP" dirty="0" smtClean="0">
                <a:solidFill>
                  <a:srgbClr val="0000FF"/>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4294967295"/>
          </p:nvPr>
        </p:nvSpPr>
        <p:spPr>
          <a:xfrm>
            <a:off x="696913" y="332601"/>
            <a:ext cx="929729" cy="276999"/>
          </a:xfrm>
          <a:prstGeom prst="rect">
            <a:avLst/>
          </a:prstGeom>
          <a:noFill/>
        </p:spPr>
        <p:txBody>
          <a:bodyPr/>
          <a:lstStyle/>
          <a:p>
            <a:r>
              <a:rPr lang="en-US" altLang="ja-JP" smtClean="0">
                <a:latin typeface="Times New Roman" pitchFamily="-84" charset="0"/>
              </a:rPr>
              <a:t>Nov 2012</a:t>
            </a:r>
          </a:p>
        </p:txBody>
      </p:sp>
      <p:sp>
        <p:nvSpPr>
          <p:cNvPr id="57349" name="フッター プレースホルダ 4"/>
          <p:cNvSpPr>
            <a:spLocks noGrp="1"/>
          </p:cNvSpPr>
          <p:nvPr>
            <p:ph type="ftr" sz="quarter" idx="4294967295"/>
          </p:nvPr>
        </p:nvSpPr>
        <p:spPr>
          <a:xfrm>
            <a:off x="8077200" y="6475413"/>
            <a:ext cx="466725" cy="182562"/>
          </a:xfrm>
          <a:prstGeom prst="rect">
            <a:avLst/>
          </a:prstGeom>
          <a:noFill/>
        </p:spPr>
        <p:txBody>
          <a:bodyPr/>
          <a:lstStyle/>
          <a:p>
            <a:r>
              <a:rPr lang="en-US" altLang="ja-JP" smtClean="0">
                <a:latin typeface="Times New Roman" pitchFamily="-84" charset="0"/>
              </a:rPr>
              <a:t>Hiroshi Mano (ATRD)</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12/1291r3 </a:t>
            </a:r>
            <a:r>
              <a:rPr lang="en-US" altLang="ja-JP" dirty="0" smtClean="0">
                <a:solidFill>
                  <a:srgbClr val="3333CC"/>
                </a:solidFill>
              </a:rPr>
              <a:t>Straw poll</a:t>
            </a:r>
            <a:endParaRPr lang="ja-JP" altLang="en-US" dirty="0">
              <a:solidFill>
                <a:srgbClr val="3333CC"/>
              </a:solidFill>
            </a:endParaRPr>
          </a:p>
        </p:txBody>
      </p:sp>
      <p:sp>
        <p:nvSpPr>
          <p:cNvPr id="3" name="コンテンツ プレースホルダ 2"/>
          <p:cNvSpPr>
            <a:spLocks noGrp="1"/>
          </p:cNvSpPr>
          <p:nvPr>
            <p:ph idx="1"/>
          </p:nvPr>
        </p:nvSpPr>
        <p:spPr>
          <a:xfrm>
            <a:off x="685800" y="1981200"/>
            <a:ext cx="7772400" cy="4419600"/>
          </a:xfrm>
        </p:spPr>
        <p:txBody>
          <a:bodyPr>
            <a:normAutofit fontScale="92500" lnSpcReduction="20000"/>
          </a:bodyPr>
          <a:lstStyle/>
          <a:p>
            <a:r>
              <a:rPr lang="en-GB" dirty="0" smtClean="0"/>
              <a:t/>
            </a:r>
            <a:br>
              <a:rPr lang="en-GB" dirty="0" smtClean="0"/>
            </a:br>
            <a:r>
              <a:rPr lang="en-GB" dirty="0" smtClean="0"/>
              <a:t>Which do you support  the following solutions for the AP white list </a:t>
            </a:r>
          </a:p>
          <a:p>
            <a:endParaRPr lang="en-GB" dirty="0" smtClean="0"/>
          </a:p>
          <a:p>
            <a:pPr marL="457200" indent="-457200">
              <a:buAutoNum type="arabicPeriod"/>
            </a:pPr>
            <a:r>
              <a:rPr lang="en-GB" dirty="0" smtClean="0"/>
              <a:t>Create new public action frame of 12/1291r3</a:t>
            </a:r>
          </a:p>
          <a:p>
            <a:pPr marL="457200" indent="-457200">
              <a:buAutoNum type="arabicPeriod"/>
            </a:pPr>
            <a:r>
              <a:rPr lang="en-GB" dirty="0" smtClean="0"/>
              <a:t>DEFINE A NEW ADVERTISEMENT ID TO BE CARRIED IN GAS</a:t>
            </a:r>
          </a:p>
          <a:p>
            <a:pPr marL="457200" indent="-457200">
              <a:buAutoNum type="arabicPeriod"/>
            </a:pPr>
            <a:r>
              <a:rPr lang="en-GB" dirty="0" smtClean="0"/>
              <a:t> DEFINE A NEW  ANQP INFO ID </a:t>
            </a:r>
          </a:p>
          <a:p>
            <a:pPr marL="457200" indent="-457200"/>
            <a:endParaRPr lang="en-GB" dirty="0" smtClean="0"/>
          </a:p>
          <a:p>
            <a:r>
              <a:rPr lang="de-DE" dirty="0" smtClean="0"/>
              <a:t>1: 15</a:t>
            </a:r>
          </a:p>
          <a:p>
            <a:r>
              <a:rPr lang="de-DE" dirty="0" smtClean="0"/>
              <a:t>2: 8</a:t>
            </a:r>
          </a:p>
          <a:p>
            <a:r>
              <a:rPr lang="de-DE" dirty="0" smtClean="0"/>
              <a:t>3: 1</a:t>
            </a:r>
          </a:p>
          <a:p>
            <a:r>
              <a:rPr lang="de-DE" dirty="0" smtClean="0"/>
              <a:t> </a:t>
            </a:r>
            <a:endParaRPr lang="ja-JP" altLang="en-US" dirty="0" smtClean="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12/1385r1</a:t>
            </a:r>
            <a:br>
              <a:rPr lang="en-US" altLang="ja-JP" dirty="0" smtClean="0"/>
            </a:br>
            <a:r>
              <a:rPr lang="en-GB" dirty="0" smtClean="0"/>
              <a:t>René </a:t>
            </a:r>
            <a:r>
              <a:rPr lang="en-GB" dirty="0" err="1" smtClean="0"/>
              <a:t>Struik</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31</a:t>
            </a:fld>
            <a:endParaRPr lang="en-GB"/>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762000"/>
          </a:xfrm>
        </p:spPr>
        <p:txBody>
          <a:bodyPr/>
          <a:lstStyle/>
          <a:p>
            <a:r>
              <a:rPr lang="en-US" altLang="ja-JP" dirty="0" smtClean="0"/>
              <a:t>12/1385r1 Motion 1</a:t>
            </a:r>
            <a:endParaRPr lang="ja-JP" altLang="en-US" dirty="0"/>
          </a:p>
        </p:txBody>
      </p:sp>
      <p:sp>
        <p:nvSpPr>
          <p:cNvPr id="3" name="コンテンツ プレースホルダ 2"/>
          <p:cNvSpPr>
            <a:spLocks noGrp="1"/>
          </p:cNvSpPr>
          <p:nvPr>
            <p:ph idx="1"/>
          </p:nvPr>
        </p:nvSpPr>
        <p:spPr>
          <a:xfrm>
            <a:off x="609600" y="1371600"/>
            <a:ext cx="8229599" cy="4952999"/>
          </a:xfrm>
        </p:spPr>
        <p:txBody>
          <a:bodyPr>
            <a:normAutofit fontScale="92500"/>
          </a:bodyPr>
          <a:lstStyle/>
          <a:p>
            <a:r>
              <a:rPr lang="en-GB" dirty="0" smtClean="0"/>
              <a:t>Motion-1: </a:t>
            </a:r>
          </a:p>
          <a:p>
            <a:r>
              <a:rPr lang="en-GB" dirty="0" smtClean="0"/>
              <a:t> 	Move to authorize the Editor to incorporate the text changes proposed in contribution 12/1385r1 (</a:t>
            </a:r>
            <a:r>
              <a:rPr lang="en-GB" i="1" dirty="0" smtClean="0"/>
              <a:t>11-12-1385-01-00ai-fils-AEAD-mode-of-operation</a:t>
            </a:r>
            <a:r>
              <a:rPr lang="en-GB" dirty="0" smtClean="0"/>
              <a:t>) to the relevant portions of 12/1045r6 incorporated with the draft </a:t>
            </a:r>
            <a:r>
              <a:rPr lang="en-GB" dirty="0" err="1" smtClean="0"/>
              <a:t>TGai</a:t>
            </a:r>
            <a:r>
              <a:rPr lang="en-GB" dirty="0" smtClean="0"/>
              <a:t> Draft Specification Document.</a:t>
            </a:r>
          </a:p>
          <a:p>
            <a:endParaRPr lang="en-GB" dirty="0" smtClean="0"/>
          </a:p>
          <a:p>
            <a:r>
              <a:rPr lang="en-GB" dirty="0" smtClean="0"/>
              <a:t>Moved: René </a:t>
            </a:r>
            <a:r>
              <a:rPr lang="en-GB" dirty="0" err="1" smtClean="0"/>
              <a:t>Struik</a:t>
            </a:r>
            <a:endParaRPr lang="en-GB" dirty="0" smtClean="0"/>
          </a:p>
          <a:p>
            <a:r>
              <a:rPr lang="en-GB" dirty="0" err="1" smtClean="0"/>
              <a:t>Seconded:Juho</a:t>
            </a:r>
            <a:r>
              <a:rPr lang="en-GB" dirty="0" smtClean="0"/>
              <a:t> </a:t>
            </a:r>
            <a:r>
              <a:rPr lang="en-GB" dirty="0" err="1" smtClean="0"/>
              <a:t>Pirskanen</a:t>
            </a:r>
            <a:endParaRPr lang="en-GB" dirty="0" smtClean="0"/>
          </a:p>
          <a:p>
            <a:r>
              <a:rPr lang="en-GB" dirty="0" smtClean="0"/>
              <a:t>Yes: ___14_________;  </a:t>
            </a:r>
          </a:p>
          <a:p>
            <a:r>
              <a:rPr lang="en-GB" dirty="0" smtClean="0"/>
              <a:t>No: ______4_______;</a:t>
            </a:r>
          </a:p>
          <a:p>
            <a:r>
              <a:rPr lang="en-GB" dirty="0" smtClean="0"/>
              <a:t>  Abstain:  __11______</a:t>
            </a:r>
          </a:p>
          <a:p>
            <a:r>
              <a:rPr lang="en-GB" altLang="ja-JP" dirty="0" smtClean="0">
                <a:solidFill>
                  <a:srgbClr val="3333CC"/>
                </a:solidFill>
              </a:rPr>
              <a:t>Passed </a:t>
            </a:r>
            <a:endParaRPr lang="ja-JP" altLang="en-US" dirty="0" smtClean="0">
              <a:solidFill>
                <a:srgbClr val="3333CC"/>
              </a:solidFill>
            </a:endParaRPr>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Security Discussion on AM1 Thursday</a:t>
            </a:r>
            <a:br>
              <a:rPr lang="en-US" altLang="ja-JP" dirty="0" smtClean="0"/>
            </a:br>
            <a:endParaRPr lang="ja-JP" altLang="en-US" dirty="0"/>
          </a:p>
        </p:txBody>
      </p:sp>
      <p:sp>
        <p:nvSpPr>
          <p:cNvPr id="3" name="サブタイトル 2"/>
          <p:cNvSpPr>
            <a:spLocks noGrp="1"/>
          </p:cNvSpPr>
          <p:nvPr>
            <p:ph type="subTitle" idx="1"/>
          </p:nvPr>
        </p:nvSpPr>
        <p:spPr/>
        <p:txBody>
          <a:bodyPr/>
          <a:lstStyle/>
          <a:p>
            <a:r>
              <a:rPr lang="en-US" altLang="ja-JP" dirty="0" smtClean="0"/>
              <a:t>Straw poll 2</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33</a:t>
            </a:fld>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solidFill>
                  <a:srgbClr val="3333CC"/>
                </a:solidFill>
              </a:rPr>
              <a:t>Straw poll</a:t>
            </a:r>
            <a:endParaRPr lang="ja-JP" altLang="en-US" dirty="0">
              <a:solidFill>
                <a:srgbClr val="3333CC"/>
              </a:solidFill>
            </a:endParaRPr>
          </a:p>
        </p:txBody>
      </p:sp>
      <p:sp>
        <p:nvSpPr>
          <p:cNvPr id="3" name="コンテンツ プレースホルダ 2"/>
          <p:cNvSpPr>
            <a:spLocks noGrp="1"/>
          </p:cNvSpPr>
          <p:nvPr>
            <p:ph idx="1"/>
          </p:nvPr>
        </p:nvSpPr>
        <p:spPr/>
        <p:txBody>
          <a:bodyPr/>
          <a:lstStyle/>
          <a:p>
            <a:pPr marL="457200" indent="-457200">
              <a:buAutoNum type="arabicPeriod"/>
            </a:pPr>
            <a:r>
              <a:rPr lang="en-US" sz="2000" dirty="0" smtClean="0"/>
              <a:t>Straw poll: do you prefer 1385, 1265, both or neither?</a:t>
            </a:r>
          </a:p>
          <a:p>
            <a:pPr marL="857250" lvl="1" indent="-457200">
              <a:buAutoNum type="arabicPeriod"/>
            </a:pPr>
            <a:r>
              <a:rPr lang="en-US" sz="1800" dirty="0" smtClean="0"/>
              <a:t>Prefer 1385 (CCM mode, Rene’s document)</a:t>
            </a:r>
          </a:p>
          <a:p>
            <a:pPr marL="857250" lvl="1" indent="-457200">
              <a:buAutoNum type="arabicPeriod"/>
            </a:pPr>
            <a:r>
              <a:rPr lang="en-US" sz="1800" dirty="0" smtClean="0"/>
              <a:t>Prefer 1265 (SIV, Dan’s document)</a:t>
            </a:r>
          </a:p>
          <a:p>
            <a:pPr marL="857250" lvl="1" indent="-457200">
              <a:buAutoNum type="arabicPeriod"/>
            </a:pPr>
            <a:r>
              <a:rPr lang="en-US" sz="1800" dirty="0" smtClean="0"/>
              <a:t>Both </a:t>
            </a:r>
          </a:p>
          <a:p>
            <a:pPr marL="857250" lvl="1" indent="-457200">
              <a:buAutoNum type="arabicPeriod"/>
            </a:pPr>
            <a:r>
              <a:rPr lang="en-US" sz="1800" dirty="0" smtClean="0"/>
              <a:t>Neither</a:t>
            </a:r>
          </a:p>
          <a:p>
            <a:pPr marL="457200" indent="-457200">
              <a:buAutoNum type="arabicPeriod"/>
            </a:pPr>
            <a:r>
              <a:rPr lang="en-US" sz="2200" dirty="0" smtClean="0"/>
              <a:t>Result: 11/3/4/7</a:t>
            </a:r>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CC"/>
                </a:solidFill>
              </a:rPr>
              <a:t>Straw poll</a:t>
            </a:r>
            <a:endParaRPr lang="en-US" dirty="0">
              <a:solidFill>
                <a:srgbClr val="3333CC"/>
              </a:solidFill>
            </a:endParaRPr>
          </a:p>
        </p:txBody>
      </p:sp>
      <p:sp>
        <p:nvSpPr>
          <p:cNvPr id="3" name="Content Placeholder 2"/>
          <p:cNvSpPr>
            <a:spLocks noGrp="1"/>
          </p:cNvSpPr>
          <p:nvPr>
            <p:ph idx="1"/>
          </p:nvPr>
        </p:nvSpPr>
        <p:spPr/>
        <p:txBody>
          <a:bodyPr/>
          <a:lstStyle/>
          <a:p>
            <a:r>
              <a:rPr lang="en-US" dirty="0" smtClean="0"/>
              <a:t>Do you support the addition of PMK caching to the draft?</a:t>
            </a:r>
          </a:p>
          <a:p>
            <a:endParaRPr lang="en-US" dirty="0"/>
          </a:p>
          <a:p>
            <a:r>
              <a:rPr lang="en-US" dirty="0" smtClean="0"/>
              <a:t>Yes: 12</a:t>
            </a:r>
          </a:p>
          <a:p>
            <a:r>
              <a:rPr lang="en-US" dirty="0" smtClean="0"/>
              <a:t>No: 0</a:t>
            </a:r>
          </a:p>
          <a:p>
            <a:r>
              <a:rPr lang="en-US" dirty="0" smtClean="0"/>
              <a:t>More info / abstain: 15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John Doe, Some Company</a:t>
            </a:r>
            <a:endParaRPr lang="en-GB" dirty="0"/>
          </a:p>
        </p:txBody>
      </p:sp>
      <p:sp>
        <p:nvSpPr>
          <p:cNvPr id="6" name="Date Placeholder 5"/>
          <p:cNvSpPr>
            <a:spLocks noGrp="1"/>
          </p:cNvSpPr>
          <p:nvPr>
            <p:ph type="dt" idx="15"/>
          </p:nvPr>
        </p:nvSpPr>
        <p:spPr/>
        <p:txBody>
          <a:bodyPr/>
          <a:lstStyle/>
          <a:p>
            <a:r>
              <a:rPr lang="en-US" smtClean="0"/>
              <a:t>Month Year</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948220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12/1392r0</a:t>
            </a:r>
            <a:br>
              <a:rPr lang="en-US" altLang="ja-JP" dirty="0" smtClean="0"/>
            </a:br>
            <a:r>
              <a:rPr lang="en-GB" dirty="0" err="1" smtClean="0"/>
              <a:t>Jarkko</a:t>
            </a:r>
            <a:r>
              <a:rPr lang="en-GB" dirty="0" smtClean="0"/>
              <a:t> </a:t>
            </a:r>
            <a:r>
              <a:rPr lang="en-GB" dirty="0" err="1" smtClean="0"/>
              <a:t>Kneckt</a:t>
            </a:r>
            <a:r>
              <a:rPr lang="ja-JP" altLang="en-US" dirty="0" smtClean="0"/>
              <a:t> </a:t>
            </a:r>
            <a:endParaRPr lang="ja-JP" altLang="en-US" dirty="0"/>
          </a:p>
        </p:txBody>
      </p:sp>
      <p:sp>
        <p:nvSpPr>
          <p:cNvPr id="3" name="サブタイトル 2"/>
          <p:cNvSpPr>
            <a:spLocks noGrp="1"/>
          </p:cNvSpPr>
          <p:nvPr>
            <p:ph type="subTitle" idx="1"/>
          </p:nvPr>
        </p:nvSpPr>
        <p:spPr/>
        <p:txBody>
          <a:bodyPr/>
          <a:lstStyle/>
          <a:p>
            <a:r>
              <a:rPr lang="en-US" altLang="ja-JP" dirty="0" smtClean="0"/>
              <a:t>Straw poll: 1</a:t>
            </a:r>
          </a:p>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36</a:t>
            </a:fld>
            <a:endParaRPr lang="en-GB"/>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2012</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Jarkko Kneckt (Nokia)</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37</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fi-FI" dirty="0" smtClean="0"/>
              <a:t>Strawpoll on Clause 10.26.1</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fontScale="92500"/>
          </a:bodyPr>
          <a:lstStyle/>
          <a:p>
            <a:pPr lvl="1">
              <a:buFont typeface="Times New Roman" pitchFamily="16" charset="0"/>
              <a:buChar char="•"/>
            </a:pPr>
            <a:r>
              <a:rPr lang="en-US" b="1" dirty="0" smtClean="0"/>
              <a:t>10.26 </a:t>
            </a:r>
            <a:r>
              <a:rPr lang="en-US" b="1" dirty="0"/>
              <a:t>Management Frame Fast Initial Link Setup </a:t>
            </a:r>
            <a:r>
              <a:rPr lang="en-US" b="1" dirty="0" smtClean="0"/>
              <a:t>procedures</a:t>
            </a:r>
          </a:p>
          <a:p>
            <a:pPr lvl="1">
              <a:buFont typeface="Times New Roman" pitchFamily="16" charset="0"/>
              <a:buChar char="•"/>
            </a:pPr>
            <a:r>
              <a:rPr lang="en-US" b="1" dirty="0"/>
              <a:t>10.26.1 Reduced Neighbor </a:t>
            </a:r>
            <a:r>
              <a:rPr lang="en-US" b="1" dirty="0" smtClean="0"/>
              <a:t>Report</a:t>
            </a:r>
          </a:p>
          <a:p>
            <a:pPr marL="0" indent="0"/>
            <a:r>
              <a:rPr lang="fi-FI" dirty="0" smtClean="0"/>
              <a:t>There are two alternatives to improve clarity on clause 10.26:</a:t>
            </a:r>
          </a:p>
          <a:p>
            <a:pPr marL="0" indent="0"/>
            <a:r>
              <a:rPr lang="fi-FI" dirty="0" smtClean="0"/>
              <a:t> </a:t>
            </a:r>
          </a:p>
          <a:p>
            <a:pPr marL="457200" indent="-457200">
              <a:buAutoNum type="arabicPeriod"/>
            </a:pPr>
            <a:r>
              <a:rPr lang="fi-FI" dirty="0" err="1" smtClean="0"/>
              <a:t>Move</a:t>
            </a:r>
            <a:r>
              <a:rPr lang="fi-FI" dirty="0" smtClean="0"/>
              <a:t> the 10.26.1 to </a:t>
            </a:r>
            <a:r>
              <a:rPr lang="fi-FI" dirty="0" err="1" smtClean="0"/>
              <a:t>clause</a:t>
            </a:r>
            <a:r>
              <a:rPr lang="fi-FI" dirty="0" smtClean="0"/>
              <a:t> 10.25.3 </a:t>
            </a:r>
          </a:p>
          <a:p>
            <a:pPr marL="0" indent="0"/>
            <a:r>
              <a:rPr lang="fi-FI" dirty="0" err="1" smtClean="0"/>
              <a:t>Or</a:t>
            </a:r>
            <a:endParaRPr lang="fi-FI" dirty="0" smtClean="0"/>
          </a:p>
          <a:p>
            <a:pPr marL="457200" indent="-457200">
              <a:buAutoNum type="arabicPeriod" startAt="2"/>
            </a:pPr>
            <a:r>
              <a:rPr lang="fi-FI" dirty="0" err="1" smtClean="0"/>
              <a:t>Move</a:t>
            </a:r>
            <a:r>
              <a:rPr lang="fi-FI" dirty="0" smtClean="0"/>
              <a:t> the Probe Response related Reduced Neighbor Report element material to </a:t>
            </a:r>
            <a:r>
              <a:rPr lang="en-US" dirty="0" smtClean="0"/>
              <a:t>10.1.4.3.7 and Beacon related material to new clause 10.3.1.8</a:t>
            </a:r>
          </a:p>
          <a:p>
            <a:pPr marL="457200" indent="-457200"/>
            <a:r>
              <a:rPr lang="en-US" dirty="0" smtClean="0"/>
              <a:t>Result   Y; 17 N; 0 Abstain 5 </a:t>
            </a:r>
          </a:p>
          <a:p>
            <a:endParaRPr lang="fi-FI" dirty="0" smtClean="0"/>
          </a:p>
          <a:p>
            <a:endParaRPr lang="en-US" dirty="0" smtClean="0"/>
          </a:p>
          <a:p>
            <a:endParaRPr lang="en-GB" dirty="0" smtClean="0"/>
          </a:p>
        </p:txBody>
      </p:sp>
      <p:sp>
        <p:nvSpPr>
          <p:cNvPr id="7" name="Rectangle 6"/>
          <p:cNvSpPr/>
          <p:nvPr/>
        </p:nvSpPr>
        <p:spPr bwMode="auto">
          <a:xfrm>
            <a:off x="1043608" y="2384884"/>
            <a:ext cx="7272808" cy="396044"/>
          </a:xfrm>
          <a:prstGeom prst="rect">
            <a:avLst/>
          </a:prstGeom>
          <a:solidFill>
            <a:srgbClr val="00B8FF">
              <a:alpha val="4000"/>
            </a:srgbClr>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005943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p:txBody>
          <a:bodyPr/>
          <a:lstStyle/>
          <a:p>
            <a:r>
              <a:rPr lang="fi-FI" dirty="0" err="1" smtClean="0"/>
              <a:t>Motion</a:t>
            </a:r>
            <a:r>
              <a:rPr lang="fi-FI" dirty="0" smtClean="0"/>
              <a:t> </a:t>
            </a:r>
            <a:r>
              <a:rPr lang="fi-FI" dirty="0" err="1" smtClean="0"/>
              <a:t>Clause</a:t>
            </a:r>
            <a:r>
              <a:rPr lang="fi-FI" dirty="0" smtClean="0"/>
              <a:t> 10.26.1</a:t>
            </a:r>
            <a:endParaRPr lang="en-US" dirty="0"/>
          </a:p>
        </p:txBody>
      </p:sp>
      <p:sp>
        <p:nvSpPr>
          <p:cNvPr id="6" name="Slide Number Placeholder 5"/>
          <p:cNvSpPr>
            <a:spLocks noGrp="1"/>
          </p:cNvSpPr>
          <p:nvPr>
            <p:ph type="sldNum" idx="12"/>
          </p:nvPr>
        </p:nvSpPr>
        <p:spPr/>
        <p:txBody>
          <a:bodyPr/>
          <a:lstStyle/>
          <a:p>
            <a:r>
              <a:rPr lang="en-GB" smtClean="0"/>
              <a:t>Slide </a:t>
            </a:r>
            <a:fld id="{8DC72EFA-1DF8-481C-8B66-C8A1D5DAFDEA}" type="slidenum">
              <a:rPr lang="en-GB" smtClean="0"/>
              <a:pPr/>
              <a:t>38</a:t>
            </a:fld>
            <a:endParaRPr lang="en-GB"/>
          </a:p>
        </p:txBody>
      </p:sp>
      <p:sp>
        <p:nvSpPr>
          <p:cNvPr id="5" name="Footer Placeholder 4"/>
          <p:cNvSpPr>
            <a:spLocks noGrp="1"/>
          </p:cNvSpPr>
          <p:nvPr>
            <p:ph type="ftr" idx="14"/>
          </p:nvPr>
        </p:nvSpPr>
        <p:spPr/>
        <p:txBody>
          <a:bodyPr/>
          <a:lstStyle/>
          <a:p>
            <a:r>
              <a:rPr lang="en-GB" smtClean="0"/>
              <a:t>Jarkko Kneckt (Nokia)</a:t>
            </a:r>
            <a:endParaRPr lang="en-GB" dirty="0"/>
          </a:p>
        </p:txBody>
      </p:sp>
      <p:sp>
        <p:nvSpPr>
          <p:cNvPr id="4" name="Date Placeholder 3"/>
          <p:cNvSpPr>
            <a:spLocks noGrp="1"/>
          </p:cNvSpPr>
          <p:nvPr>
            <p:ph type="dt" idx="15"/>
          </p:nvPr>
        </p:nvSpPr>
        <p:spPr/>
        <p:txBody>
          <a:bodyPr/>
          <a:lstStyle/>
          <a:p>
            <a:r>
              <a:rPr lang="en-US" smtClean="0"/>
              <a:t>November 2012</a:t>
            </a:r>
            <a:endParaRPr lang="en-GB"/>
          </a:p>
        </p:txBody>
      </p:sp>
      <p:sp>
        <p:nvSpPr>
          <p:cNvPr id="18" name="コンテンツ プレースホルダ 17"/>
          <p:cNvSpPr>
            <a:spLocks noGrp="1"/>
          </p:cNvSpPr>
          <p:nvPr>
            <p:ph idx="1"/>
          </p:nvPr>
        </p:nvSpPr>
        <p:spPr/>
        <p:txBody>
          <a:bodyPr/>
          <a:lstStyle/>
          <a:p>
            <a:r>
              <a:rPr lang="en-US" altLang="ja-JP" dirty="0" smtClean="0"/>
              <a:t>To authorize the Editor to make the following editorial change to the draft document D0.1:</a:t>
            </a:r>
          </a:p>
          <a:p>
            <a:r>
              <a:rPr lang="en-US" altLang="ja-JP" dirty="0" smtClean="0"/>
              <a:t>Move the 10.26.1 to clause 10.25.3 and delete 10.26</a:t>
            </a:r>
          </a:p>
          <a:p>
            <a:endParaRPr lang="en-US" altLang="ja-JP" dirty="0" smtClean="0"/>
          </a:p>
          <a:p>
            <a:r>
              <a:rPr lang="en-US" altLang="ja-JP" dirty="0" smtClean="0"/>
              <a:t>Moved : </a:t>
            </a:r>
            <a:r>
              <a:rPr lang="en-GB" dirty="0" err="1" smtClean="0"/>
              <a:t>Jarkko</a:t>
            </a:r>
            <a:r>
              <a:rPr lang="en-GB" dirty="0" smtClean="0"/>
              <a:t> </a:t>
            </a:r>
            <a:r>
              <a:rPr lang="en-GB" dirty="0" err="1" smtClean="0"/>
              <a:t>Kneckt</a:t>
            </a:r>
            <a:r>
              <a:rPr lang="ja-JP" altLang="en-US" dirty="0" smtClean="0"/>
              <a:t> </a:t>
            </a:r>
            <a:endParaRPr lang="en-US" altLang="ja-JP" dirty="0" smtClean="0"/>
          </a:p>
          <a:p>
            <a:r>
              <a:rPr lang="en-US" altLang="ja-JP" dirty="0" smtClean="0"/>
              <a:t>Seconded: Lei Wang</a:t>
            </a:r>
          </a:p>
          <a:p>
            <a:r>
              <a:rPr lang="en-US" altLang="ja-JP" dirty="0" smtClean="0"/>
              <a:t>Result   Y; 21 N; 0 Abstain 4</a:t>
            </a:r>
          </a:p>
          <a:p>
            <a:r>
              <a:rPr lang="en-US" altLang="ja-JP" dirty="0" smtClean="0">
                <a:solidFill>
                  <a:srgbClr val="3366FF"/>
                </a:solidFill>
              </a:rPr>
              <a:t>Passed</a:t>
            </a:r>
          </a:p>
          <a:p>
            <a:endParaRPr lang="ja-JP"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005943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12/1393r0</a:t>
            </a:r>
            <a:br>
              <a:rPr lang="en-US" altLang="ja-JP" dirty="0" smtClean="0"/>
            </a:br>
            <a:r>
              <a:rPr lang="en-GB" dirty="0" err="1" smtClean="0"/>
              <a:t>Jarkko</a:t>
            </a:r>
            <a:r>
              <a:rPr lang="en-GB" dirty="0" smtClean="0"/>
              <a:t> </a:t>
            </a:r>
            <a:r>
              <a:rPr lang="en-GB" dirty="0" err="1" smtClean="0"/>
              <a:t>Kneckt</a:t>
            </a:r>
            <a:r>
              <a:rPr lang="ja-JP" altLang="en-US" dirty="0" smtClean="0"/>
              <a:t> </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39</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Indian Wells to San Antonio meeting. </a:t>
            </a:r>
          </a:p>
        </p:txBody>
      </p:sp>
      <p:sp>
        <p:nvSpPr>
          <p:cNvPr id="58371" name="コンテンツ プレースホルダ 2"/>
          <p:cNvSpPr>
            <a:spLocks noGrp="1"/>
          </p:cNvSpPr>
          <p:nvPr>
            <p:ph idx="1"/>
          </p:nvPr>
        </p:nvSpPr>
        <p:spPr>
          <a:xfrm>
            <a:off x="685800" y="2209800"/>
            <a:ext cx="7086600" cy="3581400"/>
          </a:xfrm>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Indian  Wells to San Antonio meeting.</a:t>
            </a:r>
            <a:endParaRPr lang="en-GB" altLang="ja-JP" dirty="0" smtClean="0">
              <a:ea typeface="ＭＳ Ｐゴシック" pitchFamily="-84" charset="-128"/>
              <a:cs typeface="ＭＳ Ｐゴシック" pitchFamily="-84" charset="-128"/>
            </a:endParaRPr>
          </a:p>
          <a:p>
            <a:pPr lvl="1">
              <a:defRPr/>
            </a:pPr>
            <a:r>
              <a:rPr lang="en-US" altLang="ja-JP" dirty="0" smtClean="0"/>
              <a:t>September-November Teleconference Minutes (12/1248r3)</a:t>
            </a:r>
          </a:p>
          <a:p>
            <a:pPr lvl="2">
              <a:defRPr/>
            </a:pPr>
            <a:r>
              <a:rPr lang="en-US" altLang="ja-JP" dirty="0" smtClean="0"/>
              <a:t>https://mentor.ieee.org/802.11/dcn/12/11-12-1248-03-00ai-september-november-teleconference-minutes.doc</a:t>
            </a:r>
          </a:p>
          <a:p>
            <a:pPr>
              <a:defRPr/>
            </a:pPr>
            <a:r>
              <a:rPr lang="en-US" altLang="ja-JP" dirty="0" smtClean="0"/>
              <a:t>Moved: Hitoshi Morioka	</a:t>
            </a:r>
          </a:p>
          <a:p>
            <a:pPr>
              <a:defRPr/>
            </a:pPr>
            <a:r>
              <a:rPr lang="en-US" altLang="ja-JP" dirty="0" smtClean="0"/>
              <a:t>Seconded:	Dwight Smith</a:t>
            </a:r>
          </a:p>
          <a:p>
            <a:pPr>
              <a:defRPr/>
            </a:pPr>
            <a:r>
              <a:rPr lang="en-US" altLang="ja-JP" dirty="0" smtClean="0">
                <a:solidFill>
                  <a:srgbClr val="0000FF"/>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4294967295"/>
          </p:nvPr>
        </p:nvSpPr>
        <p:spPr>
          <a:xfrm>
            <a:off x="696913" y="332601"/>
            <a:ext cx="929729" cy="276999"/>
          </a:xfrm>
          <a:prstGeom prst="rect">
            <a:avLst/>
          </a:prstGeom>
          <a:noFill/>
        </p:spPr>
        <p:txBody>
          <a:bodyPr/>
          <a:lstStyle/>
          <a:p>
            <a:r>
              <a:rPr lang="en-US" altLang="ja-JP" smtClean="0">
                <a:latin typeface="Times New Roman" pitchFamily="-84" charset="0"/>
              </a:rPr>
              <a:t>Nov 2012</a:t>
            </a:r>
          </a:p>
        </p:txBody>
      </p:sp>
      <p:sp>
        <p:nvSpPr>
          <p:cNvPr id="58373" name="フッター プレースホルダ 4"/>
          <p:cNvSpPr>
            <a:spLocks noGrp="1"/>
          </p:cNvSpPr>
          <p:nvPr>
            <p:ph type="ftr" sz="quarter" idx="4294967295"/>
          </p:nvPr>
        </p:nvSpPr>
        <p:spPr>
          <a:xfrm>
            <a:off x="8077200" y="6475413"/>
            <a:ext cx="466725" cy="182562"/>
          </a:xfrm>
          <a:prstGeom prst="rect">
            <a:avLst/>
          </a:prstGeom>
          <a:noFill/>
        </p:spPr>
        <p:txBody>
          <a:bodyPr/>
          <a:lstStyle/>
          <a:p>
            <a:r>
              <a:rPr lang="en-US" altLang="ja-JP" smtClean="0">
                <a:latin typeface="Times New Roman" pitchFamily="-84" charset="0"/>
              </a:rPr>
              <a:t>Hiroshi Mano (ATRD)</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12/1393r1 Motion</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GB" dirty="0" smtClean="0"/>
              <a:t>Motion-1: To authorize the Editor to </a:t>
            </a:r>
            <a:r>
              <a:rPr lang="en-US" altLang="ja-JP" dirty="0" smtClean="0"/>
              <a:t>make the editorial change </a:t>
            </a:r>
            <a:r>
              <a:rPr lang="en-GB" dirty="0" smtClean="0"/>
              <a:t>changes proposed in contribution </a:t>
            </a:r>
            <a:r>
              <a:rPr lang="en-GB" i="1" dirty="0" smtClean="0"/>
              <a:t>11-12/1393r1</a:t>
            </a:r>
            <a:r>
              <a:rPr lang="en-GB" dirty="0" smtClean="0"/>
              <a:t> to the draft </a:t>
            </a:r>
            <a:r>
              <a:rPr lang="en-GB" dirty="0" err="1" smtClean="0"/>
              <a:t>TGai</a:t>
            </a:r>
            <a:r>
              <a:rPr lang="en-GB" dirty="0" smtClean="0"/>
              <a:t> Specification Document.</a:t>
            </a:r>
            <a:endParaRPr lang="ja-JP" altLang="en-US" dirty="0" smtClean="0"/>
          </a:p>
          <a:p>
            <a:r>
              <a:rPr lang="en-GB" dirty="0" smtClean="0"/>
              <a:t> </a:t>
            </a:r>
            <a:endParaRPr lang="ja-JP" altLang="en-US" dirty="0" smtClean="0"/>
          </a:p>
          <a:p>
            <a:r>
              <a:rPr lang="en-GB" dirty="0" smtClean="0"/>
              <a:t>Moved: </a:t>
            </a:r>
            <a:r>
              <a:rPr lang="en-GB" dirty="0" err="1" smtClean="0"/>
              <a:t>Jarkko</a:t>
            </a:r>
            <a:r>
              <a:rPr lang="en-GB" dirty="0" smtClean="0"/>
              <a:t> </a:t>
            </a:r>
            <a:r>
              <a:rPr lang="en-GB" dirty="0" err="1" smtClean="0"/>
              <a:t>Kneckt</a:t>
            </a:r>
            <a:r>
              <a:rPr lang="ja-JP" altLang="en-US" dirty="0" smtClean="0"/>
              <a:t> </a:t>
            </a:r>
            <a:endParaRPr lang="en-GB" dirty="0" smtClean="0"/>
          </a:p>
          <a:p>
            <a:r>
              <a:rPr lang="en-GB" dirty="0" smtClean="0"/>
              <a:t>Seconded: Graham Smith</a:t>
            </a:r>
          </a:p>
          <a:p>
            <a:endParaRPr lang="en-GB" dirty="0" smtClean="0"/>
          </a:p>
          <a:p>
            <a:r>
              <a:rPr lang="en-GB" dirty="0" smtClean="0"/>
              <a:t>Yes: _____21_______; </a:t>
            </a:r>
          </a:p>
          <a:p>
            <a:r>
              <a:rPr lang="en-GB" dirty="0" smtClean="0"/>
              <a:t> No: _______0__________;  </a:t>
            </a:r>
          </a:p>
          <a:p>
            <a:r>
              <a:rPr lang="en-GB" dirty="0" smtClean="0"/>
              <a:t>Abstain:____9____________</a:t>
            </a:r>
          </a:p>
          <a:p>
            <a:r>
              <a:rPr lang="en-GB" altLang="ja-JP" dirty="0" smtClean="0">
                <a:solidFill>
                  <a:srgbClr val="0000FF"/>
                </a:solidFill>
              </a:rPr>
              <a:t>Passes</a:t>
            </a:r>
            <a:endParaRPr lang="ja-JP" altLang="en-US" dirty="0" smtClean="0">
              <a:solidFill>
                <a:srgbClr val="0000FF"/>
              </a:solidFill>
            </a:endParaRPr>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12/1045r6</a:t>
            </a:r>
            <a:br>
              <a:rPr lang="en-US" altLang="ja-JP" dirty="0" smtClean="0"/>
            </a:br>
            <a:r>
              <a:rPr lang="en-US" altLang="ja-JP" dirty="0" smtClean="0"/>
              <a:t>Dan Harkins</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12/1045r6 Motion</a:t>
            </a:r>
            <a:endParaRPr lang="ja-JP" altLang="en-US" dirty="0"/>
          </a:p>
        </p:txBody>
      </p:sp>
      <p:sp>
        <p:nvSpPr>
          <p:cNvPr id="3" name="コンテンツ プレースホルダ 2"/>
          <p:cNvSpPr>
            <a:spLocks noGrp="1"/>
          </p:cNvSpPr>
          <p:nvPr>
            <p:ph idx="1"/>
          </p:nvPr>
        </p:nvSpPr>
        <p:spPr>
          <a:xfrm>
            <a:off x="685800" y="2057400"/>
            <a:ext cx="8001000" cy="4800600"/>
          </a:xfrm>
        </p:spPr>
        <p:txBody>
          <a:bodyPr>
            <a:normAutofit/>
          </a:bodyPr>
          <a:lstStyle/>
          <a:p>
            <a:r>
              <a:rPr lang="en-US" altLang="ja-JP" dirty="0" smtClean="0"/>
              <a:t>To authorize the Editor to incorporate the text changes proposed in contribution 11-12-1045r6 (11-12-1045-06-00ai-fils-auth-protocol) to the draft </a:t>
            </a:r>
            <a:r>
              <a:rPr lang="en-US" altLang="ja-JP" dirty="0" err="1" smtClean="0"/>
              <a:t>TGai</a:t>
            </a:r>
            <a:r>
              <a:rPr lang="en-US" altLang="ja-JP" dirty="0" smtClean="0"/>
              <a:t> Draft Specification Document.</a:t>
            </a:r>
          </a:p>
          <a:p>
            <a:endParaRPr lang="en-US" altLang="ja-JP" dirty="0" smtClean="0"/>
          </a:p>
          <a:p>
            <a:r>
              <a:rPr lang="en-US" altLang="ja-JP" dirty="0" smtClean="0"/>
              <a:t>Moved: Dan Harkins</a:t>
            </a:r>
          </a:p>
          <a:p>
            <a:r>
              <a:rPr lang="en-US" altLang="ja-JP" dirty="0" smtClean="0"/>
              <a:t>Seconded: George </a:t>
            </a:r>
            <a:r>
              <a:rPr lang="en-GB" dirty="0" err="1" smtClean="0"/>
              <a:t>Cherian</a:t>
            </a:r>
            <a:r>
              <a:rPr lang="ja-JP" altLang="en-US" dirty="0" smtClean="0"/>
              <a:t> </a:t>
            </a:r>
            <a:endParaRPr lang="en-US" altLang="ja-JP" dirty="0" smtClean="0"/>
          </a:p>
          <a:p>
            <a:r>
              <a:rPr lang="en-US" altLang="ja-JP" dirty="0" smtClean="0"/>
              <a:t>Result (Y/N/A):  32 /0  /6</a:t>
            </a:r>
          </a:p>
          <a:p>
            <a:r>
              <a:rPr lang="en-US" altLang="ja-JP" dirty="0" smtClean="0">
                <a:solidFill>
                  <a:srgbClr val="3366FF"/>
                </a:solidFill>
              </a:rPr>
              <a:t>Passes</a:t>
            </a:r>
            <a:endParaRPr lang="ja-JP" altLang="en-US" dirty="0">
              <a:solidFill>
                <a:srgbClr val="3366FF"/>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12/1114r5</a:t>
            </a:r>
            <a:br>
              <a:rPr lang="en-US" altLang="ja-JP" dirty="0" smtClean="0"/>
            </a:br>
            <a:r>
              <a:rPr lang="ja-JP" altLang="en-US" b="0" dirty="0" smtClean="0">
                <a:latin typeface="Arial"/>
                <a:ea typeface="Arial"/>
                <a:cs typeface="Arial"/>
              </a:rPr>
              <a:t>Jeongki Kim (LG Electronics)</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685800"/>
          </a:xfrm>
        </p:spPr>
        <p:txBody>
          <a:bodyPr/>
          <a:lstStyle/>
          <a:p>
            <a:r>
              <a:rPr lang="en-US" altLang="ja-JP" dirty="0" smtClean="0"/>
              <a:t>1114r6 Motion 1 </a:t>
            </a:r>
            <a:endParaRPr lang="ja-JP" altLang="en-US" dirty="0"/>
          </a:p>
        </p:txBody>
      </p:sp>
      <p:sp>
        <p:nvSpPr>
          <p:cNvPr id="3" name="コンテンツ プレースホルダ 2"/>
          <p:cNvSpPr>
            <a:spLocks noGrp="1"/>
          </p:cNvSpPr>
          <p:nvPr>
            <p:ph idx="1"/>
          </p:nvPr>
        </p:nvSpPr>
        <p:spPr>
          <a:xfrm>
            <a:off x="685800" y="1524000"/>
            <a:ext cx="8153399" cy="4953000"/>
          </a:xfrm>
        </p:spPr>
        <p:txBody>
          <a:bodyPr>
            <a:normAutofit fontScale="92500" lnSpcReduction="10000"/>
          </a:bodyPr>
          <a:lstStyle/>
          <a:p>
            <a:r>
              <a:rPr lang="en-GB" dirty="0" smtClean="0"/>
              <a:t>Motion-1: To authorize the Editor to incorporate the text changes proposed in contribution IEEE 802.11-12/1114r6 (</a:t>
            </a:r>
            <a:r>
              <a:rPr lang="en-GB" i="1" dirty="0" smtClean="0"/>
              <a:t>11-12-1114-06-00ai-tgai-specification text for enhanced active scanning procedure for </a:t>
            </a:r>
            <a:r>
              <a:rPr lang="en-GB" i="1" dirty="0" err="1" smtClean="0"/>
              <a:t>fils</a:t>
            </a:r>
            <a:r>
              <a:rPr lang="en-GB" dirty="0" smtClean="0"/>
              <a:t>) to the draft </a:t>
            </a:r>
            <a:r>
              <a:rPr lang="en-GB" dirty="0" err="1" smtClean="0"/>
              <a:t>TGai</a:t>
            </a:r>
            <a:r>
              <a:rPr lang="en-GB" dirty="0" smtClean="0"/>
              <a:t> Draft Specification Document.</a:t>
            </a:r>
          </a:p>
          <a:p>
            <a:endParaRPr lang="en-GB" altLang="ja-JP" dirty="0" smtClean="0"/>
          </a:p>
          <a:p>
            <a:r>
              <a:rPr lang="en-GB" altLang="ja-JP" dirty="0" smtClean="0"/>
              <a:t>Moved:</a:t>
            </a:r>
            <a:r>
              <a:rPr lang="ja-JP" altLang="en-US" b="0" dirty="0" smtClean="0">
                <a:latin typeface="Arial"/>
                <a:ea typeface="Arial"/>
                <a:cs typeface="Arial"/>
              </a:rPr>
              <a:t>Jeongki Kim </a:t>
            </a:r>
            <a:endParaRPr lang="en-GB" altLang="ja-JP" dirty="0" smtClean="0"/>
          </a:p>
          <a:p>
            <a:r>
              <a:rPr lang="en-GB" altLang="ja-JP" dirty="0" err="1" smtClean="0"/>
              <a:t>Seconded:Lei</a:t>
            </a:r>
            <a:r>
              <a:rPr lang="en-GB" altLang="ja-JP" dirty="0" smtClean="0"/>
              <a:t> Wang</a:t>
            </a:r>
            <a:endParaRPr lang="ja-JP" altLang="en-US" dirty="0" smtClean="0"/>
          </a:p>
          <a:p>
            <a:r>
              <a:rPr lang="en-GB" dirty="0" smtClean="0"/>
              <a:t> </a:t>
            </a:r>
            <a:endParaRPr lang="ja-JP" altLang="en-US" dirty="0" smtClean="0"/>
          </a:p>
          <a:p>
            <a:r>
              <a:rPr lang="en-GB" dirty="0" smtClean="0"/>
              <a:t>Yes: ______40______;  </a:t>
            </a:r>
          </a:p>
          <a:p>
            <a:r>
              <a:rPr lang="en-GB" dirty="0" smtClean="0"/>
              <a:t>No: ________0______; </a:t>
            </a:r>
          </a:p>
          <a:p>
            <a:r>
              <a:rPr lang="en-GB" dirty="0" smtClean="0"/>
              <a:t>Abstain: _____5_ </a:t>
            </a:r>
          </a:p>
          <a:p>
            <a:r>
              <a:rPr lang="en-GB" altLang="ja-JP" dirty="0" smtClean="0">
                <a:solidFill>
                  <a:schemeClr val="accent2"/>
                </a:solidFill>
              </a:rPr>
              <a:t>Passes </a:t>
            </a:r>
            <a:endParaRPr lang="ja-JP" altLang="en-US" dirty="0" smtClean="0">
              <a:solidFill>
                <a:schemeClr val="accent2"/>
              </a:solidFill>
            </a:endParaRPr>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Nov 2012</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12/1236r4</a:t>
            </a:r>
            <a:br>
              <a:rPr lang="en-US" altLang="ja-JP" dirty="0" smtClean="0"/>
            </a:br>
            <a:r>
              <a:rPr lang="en-US" altLang="ja-JP" dirty="0" smtClean="0"/>
              <a:t>Lei Wang</a:t>
            </a:r>
            <a:endParaRPr lang="ja-JP" altLang="en-US" dirty="0"/>
          </a:p>
        </p:txBody>
      </p:sp>
      <p:sp>
        <p:nvSpPr>
          <p:cNvPr id="3" name="サブタイトル 2"/>
          <p:cNvSpPr>
            <a:spLocks noGrp="1"/>
          </p:cNvSpPr>
          <p:nvPr>
            <p:ph type="subTitle" idx="1"/>
          </p:nvPr>
        </p:nvSpPr>
        <p:spPr/>
        <p:txBody>
          <a:bodyPr/>
          <a:lstStyle/>
          <a:p>
            <a:r>
              <a:rPr lang="en-US" altLang="ja-JP" dirty="0" smtClean="0"/>
              <a:t>Motion: 2</a:t>
            </a:r>
            <a:endParaRPr lang="ja-JP" altLang="en-US" dirty="0"/>
          </a:p>
        </p:txBody>
      </p:sp>
      <p:sp>
        <p:nvSpPr>
          <p:cNvPr id="4" name="日付プレースホルダ 3"/>
          <p:cNvSpPr>
            <a:spLocks noGrp="1"/>
          </p:cNvSpPr>
          <p:nvPr>
            <p:ph type="dt" idx="10"/>
          </p:nvPr>
        </p:nvSpPr>
        <p:spPr/>
        <p:txBody>
          <a:bodyPr/>
          <a:lstStyle/>
          <a:p>
            <a:r>
              <a:rPr lang="en-US" smtClean="0"/>
              <a:t>Nov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9</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5256</TotalTime>
  <Words>2043</Words>
  <Application>Microsoft Macintosh PowerPoint</Application>
  <PresentationFormat>画面に合わせる (4:3)</PresentationFormat>
  <Paragraphs>372</Paragraphs>
  <Slides>40</Slides>
  <Notes>8</Notes>
  <HiddenSlides>0</HiddenSlides>
  <MMClips>0</MMClips>
  <ScaleCrop>false</ScaleCrop>
  <HeadingPairs>
    <vt:vector size="6" baseType="variant">
      <vt:variant>
        <vt:lpstr>デザイン テンプレート</vt:lpstr>
      </vt:variant>
      <vt:variant>
        <vt:i4>1</vt:i4>
      </vt:variant>
      <vt:variant>
        <vt:lpstr>埋め込まれた OLE サーバー</vt:lpstr>
      </vt:variant>
      <vt:variant>
        <vt:i4>1</vt:i4>
      </vt:variant>
      <vt:variant>
        <vt:lpstr>スライド タイトル</vt:lpstr>
      </vt:variant>
      <vt:variant>
        <vt:i4>40</vt:i4>
      </vt:variant>
    </vt:vector>
  </HeadingPairs>
  <TitlesOfParts>
    <vt:vector size="42" baseType="lpstr">
      <vt:lpstr>802-11-Submission</vt:lpstr>
      <vt:lpstr>文書</vt:lpstr>
      <vt:lpstr>TGai- Motion/Straw Poll-Nov-2012-San-Antonio</vt:lpstr>
      <vt:lpstr>Abstract</vt:lpstr>
      <vt:lpstr>Approve TGai meeting minutes of Indian Wells face-to-face meeting. </vt:lpstr>
      <vt:lpstr>Approve TGai teleconference meeting minutes of Indian Wells to San Antonio meeting. </vt:lpstr>
      <vt:lpstr>12/1045r6 Dan Harkins</vt:lpstr>
      <vt:lpstr>12/1045r6 Motion</vt:lpstr>
      <vt:lpstr>12/1114r5 Jeongki Kim (LG Electronics)</vt:lpstr>
      <vt:lpstr>1114r6 Motion 1 </vt:lpstr>
      <vt:lpstr>12/1236r4 Lei Wang</vt:lpstr>
      <vt:lpstr>12/1236r5 Motion 1b</vt:lpstr>
      <vt:lpstr>12/1237r0 Lei Wang</vt:lpstr>
      <vt:lpstr>12/1237r0: Straw poll 1</vt:lpstr>
      <vt:lpstr>12/1237r0: Straw poll 2</vt:lpstr>
      <vt:lpstr>Motion</vt:lpstr>
      <vt:lpstr>12/1260r1 Jonathan Segev</vt:lpstr>
      <vt:lpstr>12/1260r1 Motion</vt:lpstr>
      <vt:lpstr>12/1262r1 Liwen Chu STMicroelectronics </vt:lpstr>
      <vt:lpstr>Straw Poll 1</vt:lpstr>
      <vt:lpstr>Straw Poll 2</vt:lpstr>
      <vt:lpstr>12/1269r3 Giwon Park</vt:lpstr>
      <vt:lpstr>12/1269r3 Motion</vt:lpstr>
      <vt:lpstr>12/1272r0 Lei Wang</vt:lpstr>
      <vt:lpstr>12/1272r0: Straw poll 1</vt:lpstr>
      <vt:lpstr>12/1272r0: Straw poll 2</vt:lpstr>
      <vt:lpstr>12/1281r1 Rob Sun</vt:lpstr>
      <vt:lpstr>12/1281r1 Stroll Poll</vt:lpstr>
      <vt:lpstr>12/1282r2 Rob Sun</vt:lpstr>
      <vt:lpstr>12/1282r2 Motion</vt:lpstr>
      <vt:lpstr>12/1291r0 Lin Cai</vt:lpstr>
      <vt:lpstr>12/1291r3 Straw poll</vt:lpstr>
      <vt:lpstr>12/1385r1 René Struik</vt:lpstr>
      <vt:lpstr>12/1385r1 Motion 1</vt:lpstr>
      <vt:lpstr>Security Discussion on AM1 Thursday </vt:lpstr>
      <vt:lpstr>Straw poll</vt:lpstr>
      <vt:lpstr>Straw poll</vt:lpstr>
      <vt:lpstr>12/1392r0 Jarkko Kneckt </vt:lpstr>
      <vt:lpstr>Strawpoll on Clause 10.26.1</vt:lpstr>
      <vt:lpstr>Motion Clause 10.26.1</vt:lpstr>
      <vt:lpstr>12/1393r0 Jarkko Kneckt </vt:lpstr>
      <vt:lpstr>12/1393r1 Motion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真野 浩</cp:lastModifiedBy>
  <cp:revision>80</cp:revision>
  <cp:lastPrinted>1601-01-01T00:00:00Z</cp:lastPrinted>
  <dcterms:created xsi:type="dcterms:W3CDTF">2012-11-16T03:04:02Z</dcterms:created>
  <dcterms:modified xsi:type="dcterms:W3CDTF">2012-11-16T03:07:35Z</dcterms:modified>
</cp:coreProperties>
</file>