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5"/>
  </p:notesMasterIdLst>
  <p:handoutMasterIdLst>
    <p:handoutMasterId r:id="rId76"/>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856" r:id="rId15"/>
    <p:sldId id="858" r:id="rId16"/>
    <p:sldId id="859" r:id="rId17"/>
    <p:sldId id="844" r:id="rId18"/>
    <p:sldId id="905" r:id="rId19"/>
    <p:sldId id="906" r:id="rId20"/>
    <p:sldId id="922" r:id="rId21"/>
    <p:sldId id="908" r:id="rId22"/>
    <p:sldId id="909" r:id="rId23"/>
    <p:sldId id="911" r:id="rId24"/>
    <p:sldId id="913" r:id="rId25"/>
    <p:sldId id="921" r:id="rId26"/>
    <p:sldId id="915" r:id="rId27"/>
    <p:sldId id="907" r:id="rId28"/>
    <p:sldId id="923" r:id="rId29"/>
    <p:sldId id="924" r:id="rId30"/>
    <p:sldId id="926" r:id="rId31"/>
    <p:sldId id="925" r:id="rId32"/>
    <p:sldId id="927" r:id="rId33"/>
    <p:sldId id="928" r:id="rId34"/>
    <p:sldId id="929" r:id="rId35"/>
    <p:sldId id="932" r:id="rId36"/>
    <p:sldId id="930" r:id="rId37"/>
    <p:sldId id="931" r:id="rId38"/>
    <p:sldId id="933" r:id="rId39"/>
    <p:sldId id="935" r:id="rId40"/>
    <p:sldId id="934" r:id="rId41"/>
    <p:sldId id="939" r:id="rId42"/>
    <p:sldId id="936" r:id="rId43"/>
    <p:sldId id="937" r:id="rId44"/>
    <p:sldId id="953" r:id="rId45"/>
    <p:sldId id="938" r:id="rId46"/>
    <p:sldId id="940" r:id="rId47"/>
    <p:sldId id="946" r:id="rId48"/>
    <p:sldId id="944" r:id="rId49"/>
    <p:sldId id="943" r:id="rId50"/>
    <p:sldId id="945" r:id="rId51"/>
    <p:sldId id="947" r:id="rId52"/>
    <p:sldId id="948" r:id="rId53"/>
    <p:sldId id="949" r:id="rId54"/>
    <p:sldId id="951" r:id="rId55"/>
    <p:sldId id="954" r:id="rId56"/>
    <p:sldId id="851" r:id="rId57"/>
    <p:sldId id="852" r:id="rId58"/>
    <p:sldId id="855" r:id="rId59"/>
    <p:sldId id="854" r:id="rId60"/>
    <p:sldId id="942" r:id="rId61"/>
    <p:sldId id="835" r:id="rId62"/>
    <p:sldId id="952" r:id="rId63"/>
    <p:sldId id="955" r:id="rId64"/>
    <p:sldId id="891" r:id="rId65"/>
    <p:sldId id="619" r:id="rId66"/>
    <p:sldId id="621" r:id="rId67"/>
    <p:sldId id="962" r:id="rId68"/>
    <p:sldId id="956" r:id="rId69"/>
    <p:sldId id="957" r:id="rId70"/>
    <p:sldId id="958" r:id="rId71"/>
    <p:sldId id="959" r:id="rId72"/>
    <p:sldId id="960" r:id="rId73"/>
    <p:sldId id="961" r:id="rId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70"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802.11-12/1327r1</a:t>
            </a:r>
            <a:endParaRPr lang="en-US" dirty="0"/>
          </a:p>
        </p:txBody>
      </p:sp>
      <p:sp>
        <p:nvSpPr>
          <p:cNvPr id="3075" name="Rectangle 3"/>
          <p:cNvSpPr>
            <a:spLocks noGrp="1" noChangeArrowheads="1"/>
          </p:cNvSpPr>
          <p:nvPr>
            <p:ph type="dt" sz="quarter" idx="1"/>
          </p:nvPr>
        </p:nvSpPr>
        <p:spPr bwMode="auto">
          <a:xfrm>
            <a:off x="695325" y="177284"/>
            <a:ext cx="67326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Nov 2012</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802.11-12/1327r1</a:t>
            </a:r>
            <a:endParaRPr lang="en-US" dirty="0"/>
          </a:p>
        </p:txBody>
      </p:sp>
      <p:sp>
        <p:nvSpPr>
          <p:cNvPr id="2051" name="Rectangle 3"/>
          <p:cNvSpPr>
            <a:spLocks noGrp="1" noChangeArrowheads="1"/>
          </p:cNvSpPr>
          <p:nvPr>
            <p:ph type="dt" idx="1"/>
          </p:nvPr>
        </p:nvSpPr>
        <p:spPr bwMode="auto">
          <a:xfrm>
            <a:off x="654050" y="97909"/>
            <a:ext cx="67326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Nov 2012</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4113" y="701675"/>
            <a:ext cx="4625975" cy="3468688"/>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39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39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CDF5C47-13B2-412E-8739-FBBB07A745D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56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65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19"/>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802.11-12/1327r2</a:t>
            </a: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a:t>
            </a:r>
            <a:r>
              <a:rPr lang="en-US" sz="1600" b="1" dirty="0">
                <a:latin typeface="Arial" pitchFamily="34" charset="0"/>
              </a:rPr>
              <a:t>2012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2/11-12-1303-00-0jtc-minutes-for-jtc1-in-july-in-san-diego.docx"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wmf"/><Relationship Id="rId2" Type="http://schemas.openxmlformats.org/officeDocument/2006/relationships/slideLayout" Target="../slideLayouts/slideLayout1.xml"/><Relationship Id="rId16" Type="http://schemas.openxmlformats.org/officeDocument/2006/relationships/image" Target="../media/image9.wmf"/><Relationship Id="rId1" Type="http://schemas.openxmlformats.org/officeDocument/2006/relationships/vmlDrawing" Target="../drawings/vmlDrawing3.vml"/><Relationship Id="rId6" Type="http://schemas.openxmlformats.org/officeDocument/2006/relationships/image" Target="../media/image4.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 Id="rId14" Type="http://schemas.openxmlformats.org/officeDocument/2006/relationships/image" Target="../media/image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tandards.ieee.org/board/pat/index.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GB/T%2028455-2012"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16.bin"/><Relationship Id="rId4" Type="http://schemas.openxmlformats.org/officeDocument/2006/relationships/image" Target="../media/image16.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2012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November 2012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Plenary meeting in July 2012 in San Diego</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802.11 WG liaisons to SC6</a:t>
            </a:r>
          </a:p>
          <a:p>
            <a:pPr lvl="2"/>
            <a:r>
              <a:rPr lang="en-AU" dirty="0" smtClean="0"/>
              <a:t>Review latest liaisons of Sponsor Ballot drafts</a:t>
            </a:r>
          </a:p>
          <a:p>
            <a:pPr lvl="2"/>
            <a:r>
              <a:rPr lang="en-AU" dirty="0" smtClean="0"/>
              <a:t>Review status of JTC1 ballot on IEEE 802.11-2012</a:t>
            </a:r>
          </a:p>
          <a:p>
            <a:pPr lvl="1"/>
            <a:r>
              <a:rPr lang="en-US" dirty="0" smtClean="0"/>
              <a:t>Review results of SC6 meeting in September in Austria</a:t>
            </a:r>
          </a:p>
          <a:p>
            <a:pPr lvl="2"/>
            <a:r>
              <a:rPr lang="en-US" dirty="0" smtClean="0"/>
              <a:t>Status of “agreement” between SC6 and IEEE 802</a:t>
            </a:r>
          </a:p>
          <a:p>
            <a:pPr lvl="2"/>
            <a:r>
              <a:rPr lang="en-US" dirty="0" smtClean="0"/>
              <a:t>Status of WAPI, EUHT, </a:t>
            </a:r>
            <a:r>
              <a:rPr lang="en-US" dirty="0" err="1" smtClean="0"/>
              <a:t>TLSec</a:t>
            </a:r>
            <a:r>
              <a:rPr lang="en-US" dirty="0" smtClean="0"/>
              <a:t>, TEPA-AC, TAAA, </a:t>
            </a:r>
            <a:r>
              <a:rPr lang="en-US" dirty="0" err="1" smtClean="0"/>
              <a:t>TISec</a:t>
            </a:r>
            <a:r>
              <a:rPr lang="en-US" dirty="0" smtClean="0"/>
              <a:t>, …</a:t>
            </a:r>
          </a:p>
          <a:p>
            <a:pPr lvl="1"/>
            <a:r>
              <a:rPr lang="en-US" dirty="0" smtClean="0"/>
              <a:t>Discus next steps after SC6 meeting in September in Austria</a:t>
            </a:r>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Antonio in Nov 2012, as documented on page </a:t>
            </a:r>
            <a:r>
              <a:rPr lang="en-AU" i="1" dirty="0" smtClean="0">
                <a:solidFill>
                  <a:srgbClr val="FF0000"/>
                </a:solidFill>
              </a:rPr>
              <a:t>10</a:t>
            </a:r>
            <a:r>
              <a:rPr lang="en-AU" i="1" dirty="0" smtClean="0"/>
              <a:t> of </a:t>
            </a:r>
            <a:r>
              <a:rPr lang="en-AU" i="1" dirty="0" smtClean="0">
                <a:solidFill>
                  <a:srgbClr val="FF0000"/>
                </a:solidFill>
              </a:rPr>
              <a:t>&lt;this slide deck&gt;</a:t>
            </a:r>
          </a:p>
          <a:p>
            <a:pPr lvl="1"/>
            <a:r>
              <a:rPr lang="en-AU" dirty="0" smtClean="0"/>
              <a:t>Moved: Bruce</a:t>
            </a:r>
          </a:p>
          <a:p>
            <a:pPr lvl="1"/>
            <a:r>
              <a:rPr lang="en-AU" dirty="0" smtClean="0"/>
              <a:t>Seconded: Paul</a:t>
            </a:r>
          </a:p>
          <a:p>
            <a:pPr lvl="1"/>
            <a:r>
              <a:rPr lang="en-AU" dirty="0" smtClean="0"/>
              <a:t>Result: unanimous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in July 2012, as documented in </a:t>
            </a:r>
            <a:r>
              <a:rPr lang="en-AU" i="1" dirty="0" smtClean="0">
                <a:hlinkClick r:id="rId3"/>
              </a:rPr>
              <a:t>11-12-1303</a:t>
            </a:r>
            <a:endParaRPr lang="en-AU" i="1" dirty="0" smtClean="0"/>
          </a:p>
          <a:p>
            <a:pPr lvl="1"/>
            <a:r>
              <a:rPr lang="en-AU" dirty="0" smtClean="0"/>
              <a:t>Moved: Bruce</a:t>
            </a:r>
          </a:p>
          <a:p>
            <a:pPr lvl="1"/>
            <a:r>
              <a:rPr lang="en-AU" dirty="0" smtClean="0"/>
              <a:t>Seconded: Paul</a:t>
            </a:r>
          </a:p>
          <a:p>
            <a:pPr lvl="1"/>
            <a:r>
              <a:rPr lang="en-AU" dirty="0" smtClean="0"/>
              <a:t>Result: unanimous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did!</a:t>
            </a:r>
          </a:p>
          <a:p>
            <a:pPr lvl="1"/>
            <a:r>
              <a:rPr lang="en-AU" dirty="0" smtClean="0"/>
              <a:t>802.11ac D4.0 needs to liaised soon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86845419"/>
              </p:ext>
            </p:extLst>
          </p:nvPr>
        </p:nvGraphicFramePr>
        <p:xfrm>
          <a:off x="152398" y="2057400"/>
          <a:ext cx="8839202" cy="2667100"/>
        </p:xfrm>
        <a:graphic>
          <a:graphicData uri="http://schemas.openxmlformats.org/drawingml/2006/table">
            <a:tbl>
              <a:tblPr firstRow="1" bandRow="1">
                <a:tableStyleId>{073A0DAA-6AF3-43AB-8588-CEC1D06C72B9}</a:tableStyleId>
              </a:tblPr>
              <a:tblGrid>
                <a:gridCol w="762002"/>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aseline="0" dirty="0" smtClean="0"/>
                        <a:t>After San Fran</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Okinawa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July 11</a:t>
                      </a:r>
                    </a:p>
                  </a:txBody>
                  <a:tcPr marT="45690" marB="45690">
                    <a:solidFill>
                      <a:schemeClr val="tx1"/>
                    </a:solidFill>
                  </a:tcPr>
                </a:tc>
                <a:tc>
                  <a:txBody>
                    <a:bodyPr/>
                    <a:lstStyle/>
                    <a:p>
                      <a:pPr algn="ctr"/>
                      <a:r>
                        <a:rPr lang="en-AU" sz="1400" dirty="0" smtClean="0">
                          <a:solidFill>
                            <a:schemeClr val="bg1"/>
                          </a:solidFill>
                        </a:rPr>
                        <a:t>Sept 11</a:t>
                      </a: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D10.0</a:t>
                      </a:r>
                      <a:endParaRPr lang="en-AU" sz="1400" dirty="0">
                        <a:solidFill>
                          <a:schemeClr val="tx1"/>
                        </a:solidFill>
                      </a:endParaRPr>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TGs</a:t>
                      </a:r>
                      <a:endParaRPr lang="en-AU" sz="1400" b="1" dirty="0"/>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8305800" cy="1066800"/>
          </a:xfrm>
        </p:spPr>
        <p:txBody>
          <a:bodyPr/>
          <a:lstStyle/>
          <a:p>
            <a:r>
              <a:rPr lang="en-AU" smtClean="0"/>
              <a:t>Publication of IEEE 802.11-2012 is important so we can submit it to ISO/IEC for “International” ratification</a:t>
            </a:r>
            <a:endParaRPr lang="en-US" smtClean="0"/>
          </a:p>
        </p:txBody>
      </p:sp>
      <p:sp>
        <p:nvSpPr>
          <p:cNvPr id="17411" name="Content Placeholder 2"/>
          <p:cNvSpPr>
            <a:spLocks noGrp="1"/>
          </p:cNvSpPr>
          <p:nvPr>
            <p:ph idx="1"/>
          </p:nvPr>
        </p:nvSpPr>
        <p:spPr/>
        <p:txBody>
          <a:bodyPr/>
          <a:lstStyle/>
          <a:p>
            <a:pPr lvl="1"/>
            <a:r>
              <a:rPr lang="en-AU" dirty="0" smtClean="0"/>
              <a:t>One of the issue that comes up continuously is claims that IEEE 802.11 is not “International”</a:t>
            </a:r>
          </a:p>
          <a:p>
            <a:pPr lvl="2"/>
            <a:r>
              <a:rPr lang="en-AU" dirty="0" smtClean="0"/>
              <a:t>This has been repeated continuously by various Chinese stakeholders, particularly in relation to the amendments that have not been sent to ISO/IEC</a:t>
            </a:r>
          </a:p>
          <a:p>
            <a:pPr lvl="2"/>
            <a:r>
              <a:rPr lang="en-AU" dirty="0" smtClean="0"/>
              <a:t>Interestingly, the Swiss NB rep recently agreed that IEEE 802.11 is “international” in practice</a:t>
            </a:r>
          </a:p>
          <a:p>
            <a:pPr lvl="1"/>
            <a:r>
              <a:rPr lang="en-AU" dirty="0" smtClean="0"/>
              <a:t>One way of resolving this issue is to submit IEEE 802.11-2012 to ISO/IEC JTC1 for FDIS ballot under the PSDO agreement as ISO/IEC 8802-11</a:t>
            </a:r>
          </a:p>
          <a:p>
            <a:pPr lvl="1"/>
            <a:r>
              <a:rPr lang="en-AU" dirty="0" smtClean="0"/>
              <a:t>This was done earlier this year after SC6 invited IEEE 802 to submit IEEE 802.11-2012, thus bypassing the 60 day pre-ballot in the PSDO</a:t>
            </a:r>
          </a:p>
          <a:p>
            <a:pPr lvl="2"/>
            <a:r>
              <a:rPr lang="en-AU" dirty="0" smtClean="0"/>
              <a:t>In the future it will not be possible to bypass the pre-ballot in SC6</a:t>
            </a:r>
          </a:p>
          <a:p>
            <a:pPr lvl="2"/>
            <a:r>
              <a:rPr lang="en-AU" dirty="0" smtClean="0"/>
              <a:t>The FDIS ballot is undertaken in JTC1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AAC7B74-BBB2-4158-A9FA-B2BC16F6A65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smtClean="0"/>
              <a:t>JTC1 ratified IEEE 802.11-2012 in October 2012 with only one negative vote</a:t>
            </a:r>
            <a:endParaRPr lang="en-US" dirty="0" smtClean="0"/>
          </a:p>
        </p:txBody>
      </p:sp>
      <p:sp>
        <p:nvSpPr>
          <p:cNvPr id="18435" name="Content Placeholder 2"/>
          <p:cNvSpPr>
            <a:spLocks noGrp="1"/>
          </p:cNvSpPr>
          <p:nvPr>
            <p:ph idx="1"/>
          </p:nvPr>
        </p:nvSpPr>
        <p:spPr/>
        <p:txBody>
          <a:bodyPr/>
          <a:lstStyle/>
          <a:p>
            <a:pPr lvl="1"/>
            <a:r>
              <a:rPr lang="en-AU" dirty="0" smtClean="0"/>
              <a:t>The FDIS ballot on IEEE 802.11-2012 passed</a:t>
            </a:r>
          </a:p>
          <a:p>
            <a:pPr lvl="2"/>
            <a:r>
              <a:rPr lang="en-AU" dirty="0" smtClean="0"/>
              <a:t>P members: 15 in favour out of 16 (94%) – requirement of &gt;= 66.6%</a:t>
            </a:r>
          </a:p>
          <a:p>
            <a:pPr lvl="2"/>
            <a:r>
              <a:rPr lang="en-AU" dirty="0" smtClean="0"/>
              <a:t>P &amp; O Members: 1 negative out of 20 (5%) - requirement of &lt;= 25%</a:t>
            </a:r>
          </a:p>
          <a:p>
            <a:pPr lvl="1"/>
            <a:r>
              <a:rPr lang="en-AU" dirty="0" smtClean="0"/>
              <a:t>The only NB voting no was China, with comments that asserted</a:t>
            </a:r>
          </a:p>
          <a:p>
            <a:pPr lvl="2"/>
            <a:r>
              <a:rPr lang="en-AU" dirty="0" smtClean="0"/>
              <a:t>802.11 is “</a:t>
            </a:r>
            <a:r>
              <a:rPr lang="en-US" i="1" dirty="0" smtClean="0"/>
              <a:t>Devoid of real mutual authentication</a:t>
            </a:r>
            <a:r>
              <a:rPr lang="en-US" dirty="0" smtClean="0"/>
              <a:t>”</a:t>
            </a:r>
          </a:p>
          <a:p>
            <a:pPr lvl="2"/>
            <a:r>
              <a:rPr lang="en-US" dirty="0" smtClean="0"/>
              <a:t>“</a:t>
            </a:r>
            <a:r>
              <a:rPr lang="en-US" i="1" dirty="0" smtClean="0"/>
              <a:t>WEP mechanism downgrades the security levels, and results in not resolving security problems …</a:t>
            </a:r>
            <a:r>
              <a:rPr lang="en-US" dirty="0" smtClean="0"/>
              <a:t>”</a:t>
            </a:r>
          </a:p>
          <a:p>
            <a:pPr lvl="2"/>
            <a:r>
              <a:rPr lang="en-US" dirty="0" smtClean="0"/>
              <a:t>“</a:t>
            </a:r>
            <a:r>
              <a:rPr lang="en-US" i="1" dirty="0" smtClean="0"/>
              <a:t>The protocols are not intact</a:t>
            </a:r>
            <a:r>
              <a:rPr lang="en-US" dirty="0" smtClean="0"/>
              <a:t>”</a:t>
            </a:r>
          </a:p>
          <a:p>
            <a:pPr lvl="3"/>
            <a:r>
              <a:rPr lang="en-US" dirty="0" smtClean="0"/>
              <a:t>Seems to claim that the 4 way hand shake will fail</a:t>
            </a:r>
          </a:p>
          <a:p>
            <a:pPr lvl="2"/>
            <a:r>
              <a:rPr lang="en-AU" dirty="0" smtClean="0"/>
              <a:t>IEEE 802.11-2012 does not refer to latest version of 802.1X</a:t>
            </a:r>
          </a:p>
          <a:p>
            <a:pPr lvl="3"/>
            <a:r>
              <a:rPr lang="en-AU" dirty="0" smtClean="0"/>
              <a:t>And 802.1X material referenced is not in referenced version</a:t>
            </a:r>
          </a:p>
          <a:p>
            <a:pPr lvl="2"/>
            <a:r>
              <a:rPr lang="en-US" dirty="0" smtClean="0"/>
              <a:t>“</a:t>
            </a:r>
            <a:r>
              <a:rPr lang="en-US" i="1" dirty="0" smtClean="0"/>
              <a:t>There </a:t>
            </a:r>
            <a:r>
              <a:rPr lang="en-US" i="1" dirty="0"/>
              <a:t>are numerous editorial and grammatical </a:t>
            </a:r>
            <a:r>
              <a:rPr lang="en-US" i="1" dirty="0" smtClean="0"/>
              <a:t>errors …</a:t>
            </a:r>
            <a:r>
              <a:rPr lang="en-US" dirty="0" smtClean="0"/>
              <a:t>”</a:t>
            </a:r>
          </a:p>
          <a:p>
            <a:pPr lvl="3"/>
            <a:r>
              <a:rPr lang="en-US" dirty="0" smtClean="0"/>
              <a:t>Amusingly the first example cited is incorrect</a:t>
            </a:r>
            <a:endParaRPr lang="en-AU" dirty="0" smtClean="0"/>
          </a:p>
          <a:p>
            <a:pPr lvl="1"/>
            <a:r>
              <a:rPr lang="en-AU" dirty="0" smtClean="0"/>
              <a:t> It is not known when the publication processes will be completed</a:t>
            </a:r>
          </a:p>
          <a:p>
            <a:pPr lvl="2"/>
            <a:r>
              <a:rPr lang="en-AU" dirty="0" smtClean="0"/>
              <a:t>Update: Published on 13 November 2012</a:t>
            </a:r>
          </a:p>
          <a:p>
            <a:pPr lvl="2"/>
            <a:r>
              <a:rPr lang="en-AU" dirty="0" smtClean="0"/>
              <a:t>Q: How do 802.11 members get hold of a copy?</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16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978911220"/>
              </p:ext>
            </p:extLst>
          </p:nvPr>
        </p:nvGraphicFramePr>
        <p:xfrm>
          <a:off x="7543800" y="2895600"/>
          <a:ext cx="914400" cy="771525"/>
        </p:xfrm>
        <a:graphic>
          <a:graphicData uri="http://schemas.openxmlformats.org/presentationml/2006/ole">
            <mc:AlternateContent xmlns:mc="http://schemas.openxmlformats.org/markup-compatibility/2006">
              <mc:Choice xmlns:v="urn:schemas-microsoft-com:vml" Requires="v">
                <p:oleObj spid="_x0000_s18475"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7543800" y="2895600"/>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685800" y="685800"/>
            <a:ext cx="8229600" cy="1066800"/>
          </a:xfrm>
        </p:spPr>
        <p:txBody>
          <a:bodyPr/>
          <a:lstStyle/>
          <a:p>
            <a:r>
              <a:rPr lang="en-AU" dirty="0" smtClean="0"/>
              <a:t>It is proposed that the comments on IEEE 802.11-2012 be forwarded to </a:t>
            </a:r>
            <a:r>
              <a:rPr lang="en-AU" dirty="0" err="1" smtClean="0"/>
              <a:t>TGmc</a:t>
            </a:r>
            <a:r>
              <a:rPr lang="en-AU" dirty="0" smtClean="0"/>
              <a:t> for processing</a:t>
            </a:r>
            <a:br>
              <a:rPr lang="en-AU" dirty="0" smtClean="0"/>
            </a:br>
            <a:endParaRPr lang="en-US" dirty="0" smtClean="0"/>
          </a:p>
        </p:txBody>
      </p:sp>
      <p:sp>
        <p:nvSpPr>
          <p:cNvPr id="19459" name="Content Placeholder 7"/>
          <p:cNvSpPr>
            <a:spLocks noGrp="1"/>
          </p:cNvSpPr>
          <p:nvPr>
            <p:ph idx="1"/>
          </p:nvPr>
        </p:nvSpPr>
        <p:spPr/>
        <p:txBody>
          <a:bodyPr/>
          <a:lstStyle/>
          <a:p>
            <a:pPr lvl="1"/>
            <a:r>
              <a:rPr lang="en-AU" dirty="0" smtClean="0"/>
              <a:t>Comments in an FDIS are not resolved in ISO/IEC but are normally handled in the maintenance process</a:t>
            </a:r>
          </a:p>
          <a:p>
            <a:pPr lvl="1"/>
            <a:r>
              <a:rPr lang="en-AU" dirty="0" smtClean="0"/>
              <a:t>Given that IEEE 802.11 WG is responsible for the maintenance process for ISO/IEC 8802-11 it is proposed that the comments be passed to </a:t>
            </a:r>
            <a:r>
              <a:rPr lang="en-AU" dirty="0" err="1" smtClean="0"/>
              <a:t>TGmc</a:t>
            </a:r>
            <a:r>
              <a:rPr lang="en-AU" dirty="0" smtClean="0"/>
              <a:t> for processing</a:t>
            </a:r>
          </a:p>
          <a:p>
            <a:pPr lvl="2"/>
            <a:r>
              <a:rPr lang="en-AU" dirty="0" smtClean="0"/>
              <a:t>Further explanation of the responsibility will come later</a:t>
            </a:r>
          </a:p>
          <a:p>
            <a:pPr lvl="1"/>
            <a:r>
              <a:rPr lang="en-AU" dirty="0" smtClean="0"/>
              <a:t>It is also proposed that this plan be included in a liaison statement to SC6</a:t>
            </a:r>
          </a:p>
          <a:p>
            <a:pPr lvl="1"/>
            <a:r>
              <a:rPr lang="en-AU" dirty="0" smtClean="0"/>
              <a:t>Update</a:t>
            </a:r>
          </a:p>
          <a:p>
            <a:pPr lvl="2"/>
            <a:r>
              <a:rPr lang="en-AU" dirty="0" smtClean="0"/>
              <a:t>Dorothy will accept into 11mc</a:t>
            </a:r>
          </a:p>
          <a:p>
            <a:pPr lvl="2"/>
            <a:r>
              <a:rPr lang="en-AU" dirty="0" smtClean="0"/>
              <a:t>For processing and sending to SC6 </a:t>
            </a:r>
          </a:p>
          <a:p>
            <a:pPr lvl="2"/>
            <a:r>
              <a:rPr lang="en-AU" dirty="0" smtClean="0"/>
              <a:t>Expect to do so in January at the interim</a:t>
            </a:r>
          </a:p>
          <a:p>
            <a:pPr lvl="2"/>
            <a:r>
              <a:rPr lang="en-AU" dirty="0" smtClean="0"/>
              <a:t>802.11 WG is empowered to send resolutions to SC6</a:t>
            </a:r>
          </a:p>
          <a:p>
            <a:pPr lvl="2"/>
            <a:r>
              <a:rPr lang="en-AU" dirty="0" smtClean="0"/>
              <a:t>Bruce will inform EC on Friday</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7A09968B-691B-417A-88A3-1A2C4978598B}"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SC6 held a plenary meeting in Graz, Austria in Sept (same week at IEEE 802.11 WG meeting)</a:t>
            </a:r>
            <a:endParaRPr lang="en-AU" dirty="0"/>
          </a:p>
        </p:txBody>
      </p:sp>
      <p:sp>
        <p:nvSpPr>
          <p:cNvPr id="3" name="Content Placeholder 2"/>
          <p:cNvSpPr>
            <a:spLocks noGrp="1"/>
          </p:cNvSpPr>
          <p:nvPr>
            <p:ph sz="half" idx="1"/>
          </p:nvPr>
        </p:nvSpPr>
        <p:spPr/>
        <p:txBody>
          <a:bodyPr/>
          <a:lstStyle/>
          <a:p>
            <a:pPr lvl="1"/>
            <a:r>
              <a:rPr lang="en-US" dirty="0"/>
              <a:t>SC6 delegates from NBs of </a:t>
            </a:r>
            <a:endParaRPr lang="en-AU" dirty="0"/>
          </a:p>
          <a:p>
            <a:pPr lvl="2"/>
            <a:r>
              <a:rPr lang="en-US" b="0" dirty="0"/>
              <a:t>Austria </a:t>
            </a:r>
            <a:endParaRPr lang="en-AU" b="0" dirty="0"/>
          </a:p>
          <a:p>
            <a:pPr lvl="2"/>
            <a:r>
              <a:rPr lang="en-US" b="0" dirty="0"/>
              <a:t>China</a:t>
            </a:r>
            <a:endParaRPr lang="en-AU" b="0" dirty="0"/>
          </a:p>
          <a:p>
            <a:pPr lvl="2"/>
            <a:r>
              <a:rPr lang="en-US" b="0" dirty="0"/>
              <a:t>Germany</a:t>
            </a:r>
            <a:endParaRPr lang="en-AU" b="0" dirty="0"/>
          </a:p>
          <a:p>
            <a:pPr lvl="2"/>
            <a:r>
              <a:rPr lang="en-US" b="0" dirty="0"/>
              <a:t>Japan </a:t>
            </a:r>
            <a:endParaRPr lang="en-AU" b="0" dirty="0"/>
          </a:p>
          <a:p>
            <a:pPr lvl="2"/>
            <a:r>
              <a:rPr lang="en-US" b="0" dirty="0"/>
              <a:t>Hong Kong China (</a:t>
            </a:r>
            <a:r>
              <a:rPr lang="en-US" b="0" dirty="0" smtClean="0"/>
              <a:t>Correspondent) </a:t>
            </a:r>
            <a:endParaRPr lang="en-AU" b="0" dirty="0"/>
          </a:p>
          <a:p>
            <a:pPr lvl="2"/>
            <a:r>
              <a:rPr lang="en-US" b="0" dirty="0"/>
              <a:t>Korea</a:t>
            </a:r>
            <a:endParaRPr lang="en-AU" b="0" dirty="0"/>
          </a:p>
          <a:p>
            <a:pPr lvl="2"/>
            <a:r>
              <a:rPr lang="en-US" b="0" dirty="0"/>
              <a:t>Netherlands</a:t>
            </a:r>
            <a:endParaRPr lang="en-AU" b="0" dirty="0"/>
          </a:p>
          <a:p>
            <a:pPr lvl="2"/>
            <a:r>
              <a:rPr lang="en-US" b="0" dirty="0"/>
              <a:t>Spain</a:t>
            </a:r>
            <a:endParaRPr lang="en-AU" b="0" dirty="0"/>
          </a:p>
          <a:p>
            <a:pPr lvl="2"/>
            <a:r>
              <a:rPr lang="en-US" b="0" dirty="0"/>
              <a:t>Switzerland</a:t>
            </a:r>
            <a:endParaRPr lang="en-AU" b="0" dirty="0"/>
          </a:p>
          <a:p>
            <a:pPr lvl="2"/>
            <a:r>
              <a:rPr lang="en-US" b="0" dirty="0"/>
              <a:t>UK</a:t>
            </a:r>
            <a:endParaRPr lang="en-AU" b="0" dirty="0"/>
          </a:p>
          <a:p>
            <a:pPr lvl="2"/>
            <a:r>
              <a:rPr lang="en-US" b="0" dirty="0" smtClean="0"/>
              <a:t>USA</a:t>
            </a:r>
          </a:p>
          <a:p>
            <a:pPr lvl="3"/>
            <a:r>
              <a:rPr lang="en-US" dirty="0" smtClean="0"/>
              <a:t>Andrew Myles (</a:t>
            </a:r>
            <a:r>
              <a:rPr lang="en-US" dirty="0" err="1" smtClean="0"/>
              <a:t>HoD</a:t>
            </a:r>
            <a:r>
              <a:rPr lang="en-US" dirty="0" smtClean="0"/>
              <a:t>)</a:t>
            </a:r>
            <a:endParaRPr lang="en-AU" b="0" dirty="0"/>
          </a:p>
          <a:p>
            <a:r>
              <a:rPr lang="en-US" b="0" dirty="0"/>
              <a:t> </a:t>
            </a:r>
            <a:endParaRPr lang="en-AU" b="0" dirty="0"/>
          </a:p>
          <a:p>
            <a:endParaRPr lang="en-AU" dirty="0"/>
          </a:p>
        </p:txBody>
      </p:sp>
      <p:sp>
        <p:nvSpPr>
          <p:cNvPr id="7" name="Content Placeholder 6"/>
          <p:cNvSpPr>
            <a:spLocks noGrp="1"/>
          </p:cNvSpPr>
          <p:nvPr>
            <p:ph sz="half" idx="2"/>
          </p:nvPr>
        </p:nvSpPr>
        <p:spPr/>
        <p:txBody>
          <a:bodyPr/>
          <a:lstStyle/>
          <a:p>
            <a:pPr lvl="1"/>
            <a:r>
              <a:rPr lang="en-US" dirty="0"/>
              <a:t>Delegates from Liaison Organizations </a:t>
            </a:r>
            <a:endParaRPr lang="en-AU" dirty="0"/>
          </a:p>
          <a:p>
            <a:pPr lvl="2"/>
            <a:r>
              <a:rPr lang="en-US" dirty="0"/>
              <a:t>JTC1/SC21</a:t>
            </a:r>
            <a:endParaRPr lang="en-AU" dirty="0"/>
          </a:p>
          <a:p>
            <a:pPr lvl="2"/>
            <a:r>
              <a:rPr lang="en-US" dirty="0"/>
              <a:t>JTC1/SC25</a:t>
            </a:r>
            <a:endParaRPr lang="en-AU" dirty="0"/>
          </a:p>
          <a:p>
            <a:pPr lvl="2"/>
            <a:r>
              <a:rPr lang="en-US" dirty="0"/>
              <a:t>ECMA</a:t>
            </a:r>
            <a:endParaRPr lang="en-AU" dirty="0"/>
          </a:p>
          <a:p>
            <a:pPr lvl="2"/>
            <a:r>
              <a:rPr lang="en-US" dirty="0"/>
              <a:t>IEEE </a:t>
            </a:r>
            <a:r>
              <a:rPr lang="en-US" dirty="0" smtClean="0"/>
              <a:t>802</a:t>
            </a:r>
          </a:p>
          <a:p>
            <a:pPr lvl="3"/>
            <a:r>
              <a:rPr lang="en-US" dirty="0" smtClean="0"/>
              <a:t>Bruce Kraemer (</a:t>
            </a:r>
            <a:r>
              <a:rPr lang="en-US" dirty="0" err="1" smtClean="0"/>
              <a:t>HoD</a:t>
            </a:r>
            <a:r>
              <a:rPr lang="en-US" dirty="0" smtClean="0"/>
              <a:t>)</a:t>
            </a:r>
          </a:p>
          <a:p>
            <a:pPr lvl="3"/>
            <a:r>
              <a:rPr lang="en-US" dirty="0" smtClean="0"/>
              <a:t>Dan Harkins</a:t>
            </a:r>
            <a:endParaRPr lang="en-AU" dirty="0"/>
          </a:p>
          <a:p>
            <a:pPr lvl="2"/>
            <a:r>
              <a:rPr lang="en-US" dirty="0" smtClean="0"/>
              <a:t>IEEE</a:t>
            </a:r>
          </a:p>
          <a:p>
            <a:pPr lvl="3"/>
            <a:r>
              <a:rPr lang="en-US" dirty="0" smtClean="0"/>
              <a:t>Jodi </a:t>
            </a:r>
            <a:r>
              <a:rPr lang="en-US" dirty="0" err="1" smtClean="0"/>
              <a:t>Haasz</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9180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mtClean="0"/>
              <a:t>SC6 held a plenary meeting in Graz, Austria in Sept (same week at IEEE 802.11 WG meeting)</a:t>
            </a:r>
            <a:endParaRPr lang="en-AU" dirty="0"/>
          </a:p>
        </p:txBody>
      </p:sp>
      <p:sp>
        <p:nvSpPr>
          <p:cNvPr id="3" name="Content Placeholder 2"/>
          <p:cNvSpPr>
            <a:spLocks noGrp="1"/>
          </p:cNvSpPr>
          <p:nvPr>
            <p:ph sz="half" idx="1"/>
          </p:nvPr>
        </p:nvSpPr>
        <p:spPr/>
        <p:txBody>
          <a:bodyPr/>
          <a:lstStyle/>
          <a:p>
            <a:pPr lvl="1"/>
            <a:r>
              <a:rPr lang="en-US" dirty="0" smtClean="0"/>
              <a:t>In SC6/WG1 the attendance count on day 1 was:</a:t>
            </a:r>
            <a:endParaRPr lang="en-AU" dirty="0" smtClean="0"/>
          </a:p>
          <a:p>
            <a:pPr lvl="2"/>
            <a:r>
              <a:rPr lang="en-US" dirty="0" smtClean="0"/>
              <a:t>China 14 ← </a:t>
            </a:r>
            <a:r>
              <a:rPr lang="en-US" dirty="0"/>
              <a:t>l</a:t>
            </a:r>
            <a:r>
              <a:rPr lang="en-US" dirty="0" smtClean="0"/>
              <a:t>argest group</a:t>
            </a:r>
            <a:endParaRPr lang="en-AU" dirty="0" smtClean="0"/>
          </a:p>
          <a:p>
            <a:pPr lvl="2"/>
            <a:r>
              <a:rPr lang="en-US" dirty="0" smtClean="0"/>
              <a:t>IEEE 3</a:t>
            </a:r>
            <a:endParaRPr lang="en-AU" dirty="0" smtClean="0"/>
          </a:p>
          <a:p>
            <a:pPr lvl="2"/>
            <a:r>
              <a:rPr lang="en-US" dirty="0" smtClean="0"/>
              <a:t>Korea 8</a:t>
            </a:r>
            <a:endParaRPr lang="en-AU" dirty="0" smtClean="0"/>
          </a:p>
          <a:p>
            <a:pPr lvl="2"/>
            <a:r>
              <a:rPr lang="en-US" dirty="0" smtClean="0"/>
              <a:t>HK 1</a:t>
            </a:r>
            <a:endParaRPr lang="en-AU" dirty="0" smtClean="0"/>
          </a:p>
          <a:p>
            <a:pPr lvl="2"/>
            <a:r>
              <a:rPr lang="en-US" dirty="0" smtClean="0"/>
              <a:t>Germany 1</a:t>
            </a:r>
            <a:endParaRPr lang="en-AU" dirty="0" smtClean="0"/>
          </a:p>
          <a:p>
            <a:pPr lvl="2"/>
            <a:r>
              <a:rPr lang="en-US" dirty="0" smtClean="0"/>
              <a:t>Japan 1</a:t>
            </a:r>
            <a:endParaRPr lang="en-AU" dirty="0" smtClean="0"/>
          </a:p>
          <a:p>
            <a:pPr lvl="2"/>
            <a:r>
              <a:rPr lang="en-US" dirty="0" smtClean="0"/>
              <a:t>Netherlands 2</a:t>
            </a:r>
            <a:endParaRPr lang="en-AU" dirty="0" smtClean="0"/>
          </a:p>
          <a:p>
            <a:pPr lvl="2"/>
            <a:r>
              <a:rPr lang="en-US" dirty="0" smtClean="0"/>
              <a:t>Switzerland 1</a:t>
            </a:r>
            <a:endParaRPr lang="en-AU" dirty="0" smtClean="0"/>
          </a:p>
          <a:p>
            <a:pPr lvl="2"/>
            <a:r>
              <a:rPr lang="en-US" dirty="0" smtClean="0"/>
              <a:t>US 1</a:t>
            </a:r>
            <a:endParaRPr lang="en-AU" dirty="0" smtClean="0"/>
          </a:p>
          <a:p>
            <a:pPr lvl="2"/>
            <a:r>
              <a:rPr lang="en-US" dirty="0" smtClean="0"/>
              <a:t>UK 1</a:t>
            </a:r>
            <a:endParaRPr lang="en-AU" dirty="0" smtClean="0"/>
          </a:p>
          <a:p>
            <a:pPr lvl="2"/>
            <a:r>
              <a:rPr lang="en-US" dirty="0" smtClean="0"/>
              <a:t>Austria 1</a:t>
            </a:r>
            <a:endParaRPr lang="en-AU" dirty="0" smtClean="0"/>
          </a:p>
          <a:p>
            <a:endParaRPr lang="en-AU" dirty="0"/>
          </a:p>
        </p:txBody>
      </p:sp>
      <p:sp>
        <p:nvSpPr>
          <p:cNvPr id="7" name="Content Placeholder 6"/>
          <p:cNvSpPr>
            <a:spLocks noGrp="1"/>
          </p:cNvSpPr>
          <p:nvPr>
            <p:ph sz="half" idx="2"/>
          </p:nvPr>
        </p:nvSpPr>
        <p:spPr/>
        <p:txBody>
          <a:bodyPr/>
          <a:lstStyle/>
          <a:p>
            <a:pPr lvl="1"/>
            <a:r>
              <a:rPr lang="en-AU" dirty="0" smtClean="0"/>
              <a:t>A large number of NBs continued their tradition of not attending</a:t>
            </a:r>
          </a:p>
          <a:p>
            <a:pPr lvl="2"/>
            <a:r>
              <a:rPr lang="en-US" dirty="0" smtClean="0"/>
              <a:t>Belgium</a:t>
            </a:r>
            <a:endParaRPr lang="en-AU" dirty="0" smtClean="0"/>
          </a:p>
          <a:p>
            <a:pPr lvl="2"/>
            <a:r>
              <a:rPr lang="en-US" dirty="0" smtClean="0"/>
              <a:t>Canada    </a:t>
            </a:r>
            <a:endParaRPr lang="en-AU" dirty="0" smtClean="0"/>
          </a:p>
          <a:p>
            <a:pPr lvl="2"/>
            <a:r>
              <a:rPr lang="en-US" dirty="0" smtClean="0"/>
              <a:t>Czech Republic    </a:t>
            </a:r>
            <a:endParaRPr lang="en-AU" dirty="0" smtClean="0"/>
          </a:p>
          <a:p>
            <a:pPr lvl="2"/>
            <a:r>
              <a:rPr lang="en-US" dirty="0" smtClean="0"/>
              <a:t>Finland   </a:t>
            </a:r>
            <a:endParaRPr lang="en-AU" dirty="0" smtClean="0"/>
          </a:p>
          <a:p>
            <a:pPr lvl="2"/>
            <a:r>
              <a:rPr lang="en-US" dirty="0" smtClean="0"/>
              <a:t>Greece    </a:t>
            </a:r>
            <a:endParaRPr lang="en-AU" dirty="0" smtClean="0"/>
          </a:p>
          <a:p>
            <a:pPr lvl="2"/>
            <a:r>
              <a:rPr lang="en-US" dirty="0" smtClean="0"/>
              <a:t>Kazakhstan </a:t>
            </a:r>
            <a:endParaRPr lang="en-AU" dirty="0" smtClean="0"/>
          </a:p>
          <a:p>
            <a:pPr lvl="2"/>
            <a:r>
              <a:rPr lang="en-US" dirty="0" smtClean="0"/>
              <a:t>Kenya    </a:t>
            </a:r>
            <a:endParaRPr lang="en-AU" dirty="0" smtClean="0"/>
          </a:p>
          <a:p>
            <a:pPr lvl="2"/>
            <a:r>
              <a:rPr lang="en-US" dirty="0" smtClean="0"/>
              <a:t>Luxembourg    </a:t>
            </a:r>
            <a:endParaRPr lang="en-AU" dirty="0" smtClean="0"/>
          </a:p>
          <a:p>
            <a:pPr lvl="2"/>
            <a:r>
              <a:rPr lang="en-US" dirty="0" smtClean="0"/>
              <a:t>Russian Federation    </a:t>
            </a:r>
            <a:endParaRPr lang="en-AU" dirty="0" smtClean="0"/>
          </a:p>
          <a:p>
            <a:pPr lvl="2"/>
            <a:r>
              <a:rPr lang="en-US" dirty="0" smtClean="0"/>
              <a:t>Tunisia </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945437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San Antonio in Nov 2012</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Nov 2012,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SC6/WG1 had a varied agenda in Graz in Sept 12</a:t>
            </a:r>
            <a:endParaRPr lang="en-AU" dirty="0"/>
          </a:p>
        </p:txBody>
      </p:sp>
      <p:sp>
        <p:nvSpPr>
          <p:cNvPr id="3" name="Content Placeholder 2"/>
          <p:cNvSpPr>
            <a:spLocks noGrp="1"/>
          </p:cNvSpPr>
          <p:nvPr>
            <p:ph sz="half" idx="1"/>
          </p:nvPr>
        </p:nvSpPr>
        <p:spPr>
          <a:xfrm>
            <a:off x="685800" y="1828800"/>
            <a:ext cx="3810000" cy="4114800"/>
          </a:xfrm>
        </p:spPr>
        <p:txBody>
          <a:bodyPr/>
          <a:lstStyle/>
          <a:p>
            <a:pPr lvl="1"/>
            <a:r>
              <a:rPr lang="en-AU" dirty="0" smtClean="0"/>
              <a:t>1. Welcome</a:t>
            </a:r>
          </a:p>
          <a:p>
            <a:pPr lvl="1"/>
            <a:r>
              <a:rPr lang="en-AU" dirty="0" smtClean="0"/>
              <a:t>2. Roll Call of Delegates</a:t>
            </a:r>
          </a:p>
          <a:p>
            <a:pPr lvl="1"/>
            <a:r>
              <a:rPr lang="en-AU" dirty="0" smtClean="0"/>
              <a:t>3. Approval of Agenda</a:t>
            </a:r>
          </a:p>
          <a:p>
            <a:pPr lvl="1"/>
            <a:r>
              <a:rPr lang="en-AU" dirty="0" smtClean="0"/>
              <a:t>4. Meeting Report on the SC6/WG1 Guangzhou Meeting</a:t>
            </a:r>
          </a:p>
          <a:p>
            <a:pPr lvl="1"/>
            <a:r>
              <a:rPr lang="en-AU" dirty="0" smtClean="0"/>
              <a:t>5. SC6 WG1 Active Work Items</a:t>
            </a:r>
          </a:p>
          <a:p>
            <a:pPr lvl="2"/>
            <a:r>
              <a:rPr lang="en-AU" dirty="0" smtClean="0"/>
              <a:t>5.1 Acoustic Local Area Network</a:t>
            </a:r>
          </a:p>
          <a:p>
            <a:pPr lvl="2"/>
            <a:r>
              <a:rPr lang="en-AU" dirty="0" smtClean="0"/>
              <a:t>5.2 Wireless Power Transfer PLC Standards</a:t>
            </a:r>
          </a:p>
          <a:p>
            <a:pPr lvl="2"/>
            <a:r>
              <a:rPr lang="en-AU" dirty="0" smtClean="0"/>
              <a:t>5.3 Study Group Report on PLC Harmonization</a:t>
            </a:r>
          </a:p>
          <a:p>
            <a:pPr lvl="2"/>
            <a:r>
              <a:rPr lang="en-AU" dirty="0" smtClean="0"/>
              <a:t>5.4 Ubiquitous Green Community Control Network Protocol</a:t>
            </a:r>
          </a:p>
          <a:p>
            <a:pPr lvl="2"/>
            <a:r>
              <a:rPr lang="en-AU" dirty="0" smtClean="0"/>
              <a:t>5.5 NFC</a:t>
            </a:r>
          </a:p>
          <a:p>
            <a:pPr lvl="1"/>
            <a:endParaRPr lang="en-AU" dirty="0" smtClean="0"/>
          </a:p>
        </p:txBody>
      </p:sp>
      <p:sp>
        <p:nvSpPr>
          <p:cNvPr id="6" name="Content Placeholder 5"/>
          <p:cNvSpPr>
            <a:spLocks noGrp="1"/>
          </p:cNvSpPr>
          <p:nvPr>
            <p:ph sz="half" idx="2"/>
          </p:nvPr>
        </p:nvSpPr>
        <p:spPr>
          <a:xfrm>
            <a:off x="4648200" y="1828800"/>
            <a:ext cx="3810000" cy="4114800"/>
          </a:xfrm>
        </p:spPr>
        <p:txBody>
          <a:bodyPr/>
          <a:lstStyle/>
          <a:p>
            <a:pPr lvl="1"/>
            <a:r>
              <a:rPr lang="en-AU" b="1" dirty="0"/>
              <a:t>5.6 IEEE 802 Liaison</a:t>
            </a:r>
          </a:p>
          <a:p>
            <a:pPr lvl="2"/>
            <a:r>
              <a:rPr lang="en-AU" b="1" dirty="0" smtClean="0"/>
              <a:t>5.6.1 Liaison Statement</a:t>
            </a:r>
          </a:p>
          <a:p>
            <a:pPr lvl="2"/>
            <a:r>
              <a:rPr lang="en-AU" b="1" dirty="0" smtClean="0"/>
              <a:t>5.6.2 IEEE Agreement</a:t>
            </a:r>
          </a:p>
          <a:p>
            <a:pPr lvl="1"/>
            <a:r>
              <a:rPr lang="en-AU" dirty="0" smtClean="0"/>
              <a:t>5.7 Liaison report from </a:t>
            </a:r>
            <a:r>
              <a:rPr lang="en-AU" dirty="0" err="1" smtClean="0"/>
              <a:t>Ecma</a:t>
            </a:r>
            <a:endParaRPr lang="en-AU" dirty="0" smtClean="0"/>
          </a:p>
          <a:p>
            <a:pPr lvl="1"/>
            <a:r>
              <a:rPr lang="en-AU" dirty="0" smtClean="0"/>
              <a:t>5.8 Revision</a:t>
            </a:r>
          </a:p>
          <a:p>
            <a:pPr lvl="1"/>
            <a:r>
              <a:rPr lang="en-AU" dirty="0" smtClean="0"/>
              <a:t>5.9 Others</a:t>
            </a:r>
          </a:p>
          <a:p>
            <a:pPr lvl="2"/>
            <a:r>
              <a:rPr lang="en-AU" b="1" dirty="0" smtClean="0"/>
              <a:t>5.9.1 </a:t>
            </a:r>
            <a:r>
              <a:rPr lang="en-AU" b="1" dirty="0" err="1" smtClean="0"/>
              <a:t>TePA</a:t>
            </a:r>
            <a:r>
              <a:rPr lang="en-AU" b="1" dirty="0" smtClean="0"/>
              <a:t>-AC</a:t>
            </a:r>
          </a:p>
          <a:p>
            <a:pPr lvl="2"/>
            <a:r>
              <a:rPr lang="en-AU" b="1" dirty="0" smtClean="0"/>
              <a:t>5.9.2 </a:t>
            </a:r>
            <a:r>
              <a:rPr lang="en-AU" b="1" dirty="0" err="1" smtClean="0"/>
              <a:t>TLSec</a:t>
            </a:r>
            <a:endParaRPr lang="en-AU" b="1" dirty="0" smtClean="0"/>
          </a:p>
          <a:p>
            <a:pPr lvl="2"/>
            <a:r>
              <a:rPr lang="en-AU" b="1" dirty="0" smtClean="0"/>
              <a:t>5.9.3 LRWN</a:t>
            </a:r>
          </a:p>
          <a:p>
            <a:pPr lvl="2"/>
            <a:r>
              <a:rPr lang="en-AU" b="1" dirty="0" smtClean="0"/>
              <a:t>5.9.4 WLAN</a:t>
            </a:r>
          </a:p>
          <a:p>
            <a:pPr lvl="2"/>
            <a:r>
              <a:rPr lang="en-AU" dirty="0" smtClean="0"/>
              <a:t>5.9.6 Procedures</a:t>
            </a:r>
          </a:p>
          <a:p>
            <a:pPr lvl="1"/>
            <a:r>
              <a:rPr lang="en-AU" dirty="0" smtClean="0"/>
              <a:t>6. Development, Review, &amp; Approval of Draft WG1 Resolutions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255362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approved a table with proposed dispositions for various ISO/IEC 8802 standards</a:t>
            </a:r>
            <a:endParaRPr lang="en-US" dirty="0" smtClean="0"/>
          </a:p>
        </p:txBody>
      </p:sp>
      <p:sp>
        <p:nvSpPr>
          <p:cNvPr id="36867" name="Content Placeholder 2"/>
          <p:cNvSpPr>
            <a:spLocks noGrp="1"/>
          </p:cNvSpPr>
          <p:nvPr>
            <p:ph idx="1"/>
          </p:nvPr>
        </p:nvSpPr>
        <p:spPr/>
        <p:txBody>
          <a:bodyPr/>
          <a:lstStyle/>
          <a:p>
            <a:pPr lvl="1"/>
            <a:r>
              <a:rPr lang="en-AU" dirty="0" smtClean="0"/>
              <a:t>In June 2011, the UK NB made a proposal to “clean up” various IEEE 802 related documented in ISOIEC</a:t>
            </a:r>
          </a:p>
          <a:p>
            <a:pPr lvl="1"/>
            <a:r>
              <a:rPr lang="en-AU" dirty="0" smtClean="0"/>
              <a:t>In Feb 2012, the IEEE 802 delegation presented a liaison that was in response to a UK NB proposal for the disposition of various ISO/IEC 8802 standards</a:t>
            </a:r>
          </a:p>
          <a:p>
            <a:pPr lvl="2"/>
            <a:r>
              <a:rPr lang="en-AU" dirty="0" smtClean="0"/>
              <a:t>See N15106</a:t>
            </a:r>
          </a:p>
          <a:p>
            <a:pPr lvl="1"/>
            <a:r>
              <a:rPr lang="en-AU" dirty="0" smtClean="0"/>
              <a:t>It was ultimately agreed that the table of proposed dispositions proposed by IEEE 802 in the liaison should be accepted</a:t>
            </a:r>
          </a:p>
          <a:p>
            <a:pPr lvl="2"/>
            <a:r>
              <a:rPr lang="en-AU" dirty="0" smtClean="0"/>
              <a:t>Resolution 6.1.7: </a:t>
            </a:r>
            <a:r>
              <a:rPr lang="en-US" i="1" dirty="0" smtClean="0"/>
              <a:t>Noting the liaison response from IEEE 802 in 6N15106, SC6 instructs its Secretariat to revise the SC 6 Program of Work based on the table below</a:t>
            </a:r>
            <a:r>
              <a:rPr lang="en-AU" i="1" dirty="0" smtClean="0"/>
              <a:t> </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21</a:t>
            </a:fld>
            <a:endParaRPr lang="en-US"/>
          </a:p>
        </p:txBody>
      </p:sp>
      <p:graphicFrame>
        <p:nvGraphicFramePr>
          <p:cNvPr id="36870" name="Object 7"/>
          <p:cNvGraphicFramePr>
            <a:graphicFrameLocks noChangeAspect="1"/>
          </p:cNvGraphicFramePr>
          <p:nvPr>
            <p:extLst>
              <p:ext uri="{D42A27DB-BD31-4B8C-83A1-F6EECF244321}">
                <p14:modId xmlns:p14="http://schemas.microsoft.com/office/powerpoint/2010/main" val="1841327367"/>
              </p:ext>
            </p:extLst>
          </p:nvPr>
        </p:nvGraphicFramePr>
        <p:xfrm>
          <a:off x="2209800" y="3552825"/>
          <a:ext cx="914400" cy="714375"/>
        </p:xfrm>
        <a:graphic>
          <a:graphicData uri="http://schemas.openxmlformats.org/presentationml/2006/ole">
            <mc:AlternateContent xmlns:mc="http://schemas.openxmlformats.org/markup-compatibility/2006">
              <mc:Choice xmlns:v="urn:schemas-microsoft-com:vml" Requires="v">
                <p:oleObj spid="_x0000_s94244"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528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22</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685800"/>
            <a:ext cx="7924800" cy="1066800"/>
          </a:xfrm>
        </p:spPr>
        <p:txBody>
          <a:bodyPr/>
          <a:lstStyle/>
          <a:p>
            <a:r>
              <a:rPr lang="en-AU" dirty="0" smtClean="0"/>
              <a:t>The proposal that only IEEE 802 “maintain, alter &amp; extend” 8802 standards was controversial in Feb 12</a:t>
            </a:r>
            <a:endParaRPr lang="en-US" dirty="0" smtClean="0"/>
          </a:p>
        </p:txBody>
      </p:sp>
      <p:sp>
        <p:nvSpPr>
          <p:cNvPr id="39939" name="Content Placeholder 2"/>
          <p:cNvSpPr>
            <a:spLocks noGrp="1"/>
          </p:cNvSpPr>
          <p:nvPr>
            <p:ph idx="1"/>
          </p:nvPr>
        </p:nvSpPr>
        <p:spPr/>
        <p:txBody>
          <a:bodyPr/>
          <a:lstStyle/>
          <a:p>
            <a:pPr lvl="1"/>
            <a:r>
              <a:rPr lang="en-AU" dirty="0" smtClean="0"/>
              <a:t>The IEEE 802 liaison also indicated that IEEE 802 would be willing to submit standards (particularly 802.1 and 802.3) to ISO/IEC under certain conditions </a:t>
            </a:r>
          </a:p>
          <a:p>
            <a:pPr lvl="2"/>
            <a:r>
              <a:rPr lang="en-US" i="1" dirty="0" smtClean="0"/>
              <a:t>“…it is essential that ISO/IEC JTC1/SC6 agrees that the responsibility to maintain, alter or extend the functionality of IEEE 802 standards ratified by ISO/IEC remains solely with IEEE 802”</a:t>
            </a:r>
            <a:endParaRPr lang="en-AU" i="1" dirty="0" smtClean="0"/>
          </a:p>
          <a:p>
            <a:pPr lvl="1"/>
            <a:r>
              <a:rPr lang="en-AU" dirty="0" smtClean="0"/>
              <a:t>This condition was particularly controversial among most NBs</a:t>
            </a:r>
          </a:p>
          <a:p>
            <a:pPr lvl="1"/>
            <a:r>
              <a:rPr lang="en-AU" dirty="0" smtClean="0"/>
              <a:t>The main issue of contention appeared to revolve around the definition of “extend”</a:t>
            </a:r>
          </a:p>
          <a:p>
            <a:pPr lvl="1"/>
            <a:r>
              <a:rPr lang="en-AU" dirty="0"/>
              <a:t>M</a:t>
            </a:r>
            <a:r>
              <a:rPr lang="en-AU" dirty="0" smtClean="0"/>
              <a:t>any NBs were concerned it was a restriction on SC6’s ability to do their normal work</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9189968E-FE8B-4207-9FC4-13100D8F8563}" type="slidenum">
              <a:rPr lang="en-US" smtClean="0"/>
              <a:pPr>
                <a:defRPr/>
              </a:pPr>
              <a:t>23</a:t>
            </a:fld>
            <a:endParaRPr lang="en-US"/>
          </a:p>
        </p:txBody>
      </p:sp>
    </p:spTree>
    <p:extLst>
      <p:ext uri="{BB962C8B-B14F-4D97-AF65-F5344CB8AC3E}">
        <p14:creationId xmlns:p14="http://schemas.microsoft.com/office/powerpoint/2010/main" val="167346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AU" dirty="0" smtClean="0"/>
              <a:t>In Feb 12, SC6 ultimately decided on a process to help resolve issues related to the IEEE 802 proposal</a:t>
            </a:r>
            <a:endParaRPr lang="en-US" dirty="0" smtClean="0"/>
          </a:p>
        </p:txBody>
      </p:sp>
      <p:sp>
        <p:nvSpPr>
          <p:cNvPr id="41987" name="Content Placeholder 2"/>
          <p:cNvSpPr>
            <a:spLocks noGrp="1"/>
          </p:cNvSpPr>
          <p:nvPr>
            <p:ph idx="1"/>
          </p:nvPr>
        </p:nvSpPr>
        <p:spPr/>
        <p:txBody>
          <a:bodyPr/>
          <a:lstStyle/>
          <a:p>
            <a:r>
              <a:rPr lang="en-US" dirty="0" smtClean="0"/>
              <a:t>SC6 Resolution 6.1.4 (Liaison to IEEE 802) in Feb 2012</a:t>
            </a:r>
          </a:p>
          <a:p>
            <a:pPr lvl="1"/>
            <a:r>
              <a:rPr lang="en-US" i="1" dirty="0" smtClean="0"/>
              <a:t>SC 6 instructs its </a:t>
            </a:r>
            <a:r>
              <a:rPr lang="en-GB" i="1" dirty="0" smtClean="0"/>
              <a:t>Secretariat </a:t>
            </a:r>
            <a:r>
              <a:rPr lang="en-US" i="1" dirty="0" smtClean="0"/>
              <a:t>to forward the following liaison statement to IEEE 802:</a:t>
            </a:r>
          </a:p>
          <a:p>
            <a:pPr lvl="2"/>
            <a:r>
              <a:rPr lang="en-US" i="1" dirty="0" smtClean="0"/>
              <a:t>“SC6 appreciates and acknowledges IEEE 802’s proposal (6N15106) for an agreement.</a:t>
            </a:r>
          </a:p>
          <a:p>
            <a:pPr lvl="2"/>
            <a:r>
              <a:rPr lang="en-US" i="1" dirty="0" smtClean="0"/>
              <a:t>SC 6 will forward an initial list of related questions from its NBs and LO to IEEE 802 by 2012-03-09</a:t>
            </a:r>
          </a:p>
          <a:p>
            <a:pPr lvl="2"/>
            <a:r>
              <a:rPr lang="en-US" i="1" dirty="0" smtClean="0"/>
              <a:t>SC 6 requests a response and a draft </a:t>
            </a:r>
            <a:r>
              <a:rPr lang="en-US" i="1" dirty="0" err="1" smtClean="0"/>
              <a:t>MoU</a:t>
            </a:r>
            <a:r>
              <a:rPr lang="en-US" i="1" dirty="0" smtClean="0"/>
              <a:t> from IEEE 802 by 2012-05-01. A second list of questions will be provided to IEEE 802 by 2012-07-01</a:t>
            </a:r>
          </a:p>
          <a:p>
            <a:pPr lvl="2"/>
            <a:r>
              <a:rPr lang="en-US" i="1" dirty="0" smtClean="0"/>
              <a:t>SC 6 requests a response and updated </a:t>
            </a:r>
            <a:r>
              <a:rPr lang="en-US" i="1" dirty="0" err="1" smtClean="0"/>
              <a:t>MoU</a:t>
            </a:r>
            <a:r>
              <a:rPr lang="en-US" i="1" dirty="0" smtClean="0"/>
              <a:t> from IEEE 802 by 2012-08-01.”</a:t>
            </a:r>
          </a:p>
          <a:p>
            <a:pPr lvl="1"/>
            <a:r>
              <a:rPr lang="en-AU" dirty="0" smtClean="0"/>
              <a:t>Approved unanimously</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FBEBC9-7BE6-4D9F-B491-8A08A4CE5C25}" type="slidenum">
              <a:rPr lang="en-US" smtClean="0"/>
              <a:pPr>
                <a:defRPr/>
              </a:pPr>
              <a:t>24</a:t>
            </a:fld>
            <a:endParaRPr lang="en-US"/>
          </a:p>
        </p:txBody>
      </p:sp>
    </p:spTree>
    <p:extLst>
      <p:ext uri="{BB962C8B-B14F-4D97-AF65-F5344CB8AC3E}">
        <p14:creationId xmlns:p14="http://schemas.microsoft.com/office/powerpoint/2010/main" val="2245140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IEEE 802’s goal was an agreement that allows 802.1 &amp; 802.3 to be submitted to JTC1 under the PSDO</a:t>
            </a:r>
            <a:endParaRPr lang="en-AU" dirty="0"/>
          </a:p>
        </p:txBody>
      </p:sp>
      <p:sp>
        <p:nvSpPr>
          <p:cNvPr id="3" name="Content Placeholder 2"/>
          <p:cNvSpPr>
            <a:spLocks noGrp="1"/>
          </p:cNvSpPr>
          <p:nvPr>
            <p:ph idx="1"/>
          </p:nvPr>
        </p:nvSpPr>
        <p:spPr/>
        <p:txBody>
          <a:bodyPr/>
          <a:lstStyle/>
          <a:p>
            <a:pPr lvl="1"/>
            <a:r>
              <a:rPr lang="en-AU" dirty="0" smtClean="0"/>
              <a:t>IEEE 802 would like  to have the possibility to submit its standards to JTC1 under the PSDO for ratification</a:t>
            </a:r>
          </a:p>
          <a:p>
            <a:pPr lvl="1"/>
            <a:r>
              <a:rPr lang="en-AU" dirty="0" smtClean="0"/>
              <a:t>The potential benefits include:</a:t>
            </a:r>
          </a:p>
          <a:p>
            <a:pPr lvl="2"/>
            <a:r>
              <a:rPr lang="en-AU" dirty="0" smtClean="0"/>
              <a:t>Universal recognition of “international” status</a:t>
            </a:r>
          </a:p>
          <a:p>
            <a:pPr lvl="2"/>
            <a:r>
              <a:rPr lang="en-AU" dirty="0" smtClean="0"/>
              <a:t>Review by a ISO/IEC JTC1 NBs</a:t>
            </a:r>
          </a:p>
          <a:p>
            <a:pPr lvl="1"/>
            <a:r>
              <a:rPr lang="en-AU" dirty="0" smtClean="0"/>
              <a:t>The risks are that IEEE 802 standards will be modified by SC6 without the permission or cooperation of IEEE 802</a:t>
            </a:r>
          </a:p>
          <a:p>
            <a:pPr lvl="2"/>
            <a:r>
              <a:rPr lang="en-AU" dirty="0" smtClean="0"/>
              <a:t>No one wants “another WAPI”</a:t>
            </a:r>
          </a:p>
          <a:p>
            <a:pPr lvl="2"/>
            <a:r>
              <a:rPr lang="en-AU" dirty="0" smtClean="0"/>
              <a:t>Of course this could always happen, even without an agreement</a:t>
            </a:r>
          </a:p>
          <a:p>
            <a:pPr lvl="1"/>
            <a:r>
              <a:rPr lang="en-AU" dirty="0" smtClean="0"/>
              <a:t>IEEE 802.11 WG previously decided to move ahead under the PSDO without any further agreement</a:t>
            </a:r>
          </a:p>
          <a:p>
            <a:pPr lvl="1"/>
            <a:r>
              <a:rPr lang="en-AU" dirty="0" smtClean="0"/>
              <a:t>The IEEE 802.1 WG and IEEE 802.3 WG wanted an agreement of some sort to mitigate the perceived risks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4117347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685800"/>
            <a:ext cx="7924800" cy="1066800"/>
          </a:xfrm>
        </p:spPr>
        <p:txBody>
          <a:bodyPr/>
          <a:lstStyle/>
          <a:p>
            <a:r>
              <a:rPr lang="en-US" dirty="0" smtClean="0"/>
              <a:t>SC6 &amp; IEEE 802 have been working through the process to define an agreement between them</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C0548C2-A7D8-4BB3-BEA8-6D068D29EDD1}" type="slidenum">
              <a:rPr lang="en-US" smtClean="0"/>
              <a:pPr>
                <a:defRPr/>
              </a:pPr>
              <a:t>26</a:t>
            </a:fld>
            <a:endParaRPr lang="en-US"/>
          </a:p>
        </p:txBody>
      </p:sp>
      <p:graphicFrame>
        <p:nvGraphicFramePr>
          <p:cNvPr id="44038" name="Object 6"/>
          <p:cNvGraphicFramePr>
            <a:graphicFrameLocks noChangeAspect="1"/>
          </p:cNvGraphicFramePr>
          <p:nvPr>
            <p:extLst>
              <p:ext uri="{D42A27DB-BD31-4B8C-83A1-F6EECF244321}">
                <p14:modId xmlns:p14="http://schemas.microsoft.com/office/powerpoint/2010/main" val="534956471"/>
              </p:ext>
            </p:extLst>
          </p:nvPr>
        </p:nvGraphicFramePr>
        <p:xfrm>
          <a:off x="3390900" y="3195637"/>
          <a:ext cx="914400" cy="714375"/>
        </p:xfrm>
        <a:graphic>
          <a:graphicData uri="http://schemas.openxmlformats.org/presentationml/2006/ole">
            <mc:AlternateContent xmlns:mc="http://schemas.openxmlformats.org/markup-compatibility/2006">
              <mc:Choice xmlns:v="urn:schemas-microsoft-com:vml" Requires="v">
                <p:oleObj spid="_x0000_s96552"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3195637"/>
                        <a:ext cx="914400" cy="714375"/>
                      </a:xfrm>
                      <a:prstGeom prst="rect">
                        <a:avLst/>
                      </a:prstGeom>
                      <a:noFill/>
                      <a:ln>
                        <a:noFill/>
                      </a:ln>
                      <a:effectLst/>
                    </p:spPr>
                  </p:pic>
                </p:oleObj>
              </mc:Fallback>
            </mc:AlternateContent>
          </a:graphicData>
        </a:graphic>
      </p:graphicFrame>
      <p:graphicFrame>
        <p:nvGraphicFramePr>
          <p:cNvPr id="44039" name="Object 7"/>
          <p:cNvGraphicFramePr>
            <a:graphicFrameLocks noChangeAspect="1"/>
          </p:cNvGraphicFramePr>
          <p:nvPr>
            <p:extLst>
              <p:ext uri="{D42A27DB-BD31-4B8C-83A1-F6EECF244321}">
                <p14:modId xmlns:p14="http://schemas.microsoft.com/office/powerpoint/2010/main" val="1320196563"/>
              </p:ext>
            </p:extLst>
          </p:nvPr>
        </p:nvGraphicFramePr>
        <p:xfrm>
          <a:off x="3886200" y="3209925"/>
          <a:ext cx="914400" cy="714375"/>
        </p:xfrm>
        <a:graphic>
          <a:graphicData uri="http://schemas.openxmlformats.org/presentationml/2006/ole">
            <mc:AlternateContent xmlns:mc="http://schemas.openxmlformats.org/markup-compatibility/2006">
              <mc:Choice xmlns:v="urn:schemas-microsoft-com:vml" Requires="v">
                <p:oleObj spid="_x0000_s96553"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209925"/>
                        <a:ext cx="914400" cy="714375"/>
                      </a:xfrm>
                      <a:prstGeom prst="rect">
                        <a:avLst/>
                      </a:prstGeom>
                      <a:noFill/>
                      <a:ln>
                        <a:noFill/>
                      </a:ln>
                      <a:effectLst/>
                    </p:spPr>
                  </p:pic>
                </p:oleObj>
              </mc:Fallback>
            </mc:AlternateContent>
          </a:graphicData>
        </a:graphic>
      </p:graphicFrame>
      <p:sp>
        <p:nvSpPr>
          <p:cNvPr id="2" name="Rectangle 1"/>
          <p:cNvSpPr/>
          <p:nvPr/>
        </p:nvSpPr>
        <p:spPr bwMode="auto">
          <a:xfrm>
            <a:off x="1485900" y="21717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SC6 defines process to define agreement</a:t>
            </a:r>
            <a:endParaRPr kumimoji="0" lang="en-AU" sz="1600" b="0" i="0" u="none" strike="noStrike" cap="none" normalizeH="0" baseline="0" dirty="0" smtClean="0">
              <a:ln>
                <a:noFill/>
              </a:ln>
              <a:solidFill>
                <a:schemeClr val="tx1"/>
              </a:solidFill>
              <a:effectLst/>
              <a:latin typeface="+mj-lt"/>
            </a:endParaRPr>
          </a:p>
        </p:txBody>
      </p:sp>
      <p:sp>
        <p:nvSpPr>
          <p:cNvPr id="9" name="Rectangle 8"/>
          <p:cNvSpPr/>
          <p:nvPr/>
        </p:nvSpPr>
        <p:spPr bwMode="auto">
          <a:xfrm>
            <a:off x="1485900" y="31242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dirty="0">
                <a:latin typeface="+mj-lt"/>
              </a:rPr>
              <a:t>Chinese &amp; Swiss</a:t>
            </a:r>
            <a:r>
              <a:rPr lang="en-AU" sz="1600" dirty="0" smtClean="0">
                <a:latin typeface="+mj-lt"/>
              </a:rPr>
              <a:t/>
            </a:r>
            <a:br>
              <a:rPr lang="en-AU" sz="1600" dirty="0" smtClean="0">
                <a:latin typeface="+mj-lt"/>
              </a:rPr>
            </a:br>
            <a:r>
              <a:rPr lang="en-AU" sz="1600" dirty="0" smtClean="0">
                <a:latin typeface="+mj-lt"/>
              </a:rPr>
              <a:t>provide questions</a:t>
            </a:r>
            <a:endParaRPr kumimoji="0" lang="en-AU" sz="1600" b="0" i="0" u="none" strike="noStrike" cap="none" normalizeH="0" baseline="0" dirty="0" smtClean="0">
              <a:ln>
                <a:noFill/>
              </a:ln>
              <a:solidFill>
                <a:schemeClr val="tx1"/>
              </a:solidFill>
              <a:effectLst/>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74693477"/>
              </p:ext>
            </p:extLst>
          </p:nvPr>
        </p:nvGraphicFramePr>
        <p:xfrm>
          <a:off x="3352800" y="4229100"/>
          <a:ext cx="914400" cy="714375"/>
        </p:xfrm>
        <a:graphic>
          <a:graphicData uri="http://schemas.openxmlformats.org/presentationml/2006/ole">
            <mc:AlternateContent xmlns:mc="http://schemas.openxmlformats.org/markup-compatibility/2006">
              <mc:Choice xmlns:v="urn:schemas-microsoft-com:vml" Requires="v">
                <p:oleObj spid="_x0000_s96554" name="Acrobat Document" showAsIcon="1" r:id="rId7" imgW="914400" imgH="714375" progId="AcroExch.Document.7">
                  <p:embed/>
                </p:oleObj>
              </mc:Choice>
              <mc:Fallback>
                <p:oleObj name="Acrobat Document" showAsIcon="1" r:id="rId7" imgW="914400" imgH="714375" progId="AcroExch.Document.7">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2291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12"/>
          <p:cNvSpPr/>
          <p:nvPr/>
        </p:nvSpPr>
        <p:spPr bwMode="auto">
          <a:xfrm>
            <a:off x="1485900" y="40767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IEEE 802</a:t>
            </a:r>
            <a:br>
              <a:rPr lang="en-AU" sz="1600" dirty="0" smtClean="0">
                <a:latin typeface="+mj-lt"/>
              </a:rPr>
            </a:br>
            <a:r>
              <a:rPr lang="en-AU" sz="1600" dirty="0" smtClean="0">
                <a:latin typeface="+mj-lt"/>
              </a:rPr>
              <a:t>responds</a:t>
            </a:r>
            <a:endParaRPr kumimoji="0" lang="en-AU" sz="1600" b="0" i="0" u="none" strike="noStrike" cap="none" normalizeH="0" baseline="0" dirty="0" smtClean="0">
              <a:ln>
                <a:noFill/>
              </a:ln>
              <a:solidFill>
                <a:schemeClr val="tx1"/>
              </a:solidFill>
              <a:effectLst/>
              <a:latin typeface="+mj-lt"/>
            </a:endParaRPr>
          </a:p>
        </p:txBody>
      </p:sp>
      <p:sp>
        <p:nvSpPr>
          <p:cNvPr id="15" name="Rectangle 14"/>
          <p:cNvSpPr/>
          <p:nvPr/>
        </p:nvSpPr>
        <p:spPr bwMode="auto">
          <a:xfrm>
            <a:off x="1485900" y="50292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Chinese &amp; Swiss</a:t>
            </a:r>
            <a:br>
              <a:rPr lang="en-AU" sz="1600" dirty="0" smtClean="0">
                <a:latin typeface="+mj-lt"/>
              </a:rPr>
            </a:br>
            <a:r>
              <a:rPr lang="en-AU" sz="1600" dirty="0" smtClean="0">
                <a:latin typeface="+mj-lt"/>
              </a:rPr>
              <a:t>provide comments</a:t>
            </a:r>
            <a:endParaRPr kumimoji="0" lang="en-AU" sz="1600" b="0" i="0" u="none" strike="noStrike" cap="none" normalizeH="0" baseline="0" dirty="0" smtClean="0">
              <a:ln>
                <a:noFill/>
              </a:ln>
              <a:solidFill>
                <a:schemeClr val="tx1"/>
              </a:solidFill>
              <a:effectLst/>
              <a:latin typeface="+mj-lt"/>
            </a:endParaRPr>
          </a:p>
        </p:txBody>
      </p:sp>
      <p:sp>
        <p:nvSpPr>
          <p:cNvPr id="16" name="Rectangle 15"/>
          <p:cNvSpPr/>
          <p:nvPr/>
        </p:nvSpPr>
        <p:spPr bwMode="auto">
          <a:xfrm>
            <a:off x="6057900" y="22098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IEEE 802</a:t>
            </a:r>
            <a:br>
              <a:rPr lang="en-AU" sz="1600" dirty="0" smtClean="0">
                <a:latin typeface="+mj-lt"/>
              </a:rPr>
            </a:br>
            <a:r>
              <a:rPr lang="en-AU" sz="1600" dirty="0" smtClean="0">
                <a:latin typeface="+mj-lt"/>
              </a:rPr>
              <a:t>responds</a:t>
            </a:r>
            <a:endParaRPr kumimoji="0" lang="en-AU" sz="1600" b="0" i="0" u="none" strike="noStrike" cap="none" normalizeH="0" baseline="0" dirty="0" smtClean="0">
              <a:ln>
                <a:noFill/>
              </a:ln>
              <a:solidFill>
                <a:schemeClr val="tx1"/>
              </a:solidFill>
              <a:effectLst/>
              <a:latin typeface="+mj-lt"/>
            </a:endParaRPr>
          </a:p>
        </p:txBody>
      </p:sp>
      <p:sp>
        <p:nvSpPr>
          <p:cNvPr id="17" name="Rectangle 16"/>
          <p:cNvSpPr/>
          <p:nvPr/>
        </p:nvSpPr>
        <p:spPr bwMode="auto">
          <a:xfrm>
            <a:off x="457200" y="21717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Feb 12</a:t>
            </a:r>
            <a:endParaRPr kumimoji="0" lang="en-AU" sz="1600" b="1" i="0" u="none" strike="noStrike" cap="none" normalizeH="0" baseline="0" dirty="0" smtClean="0">
              <a:ln>
                <a:noFill/>
              </a:ln>
              <a:solidFill>
                <a:schemeClr val="tx1"/>
              </a:solidFill>
              <a:effectLst/>
              <a:latin typeface="+mj-lt"/>
            </a:endParaRPr>
          </a:p>
        </p:txBody>
      </p:sp>
      <p:sp>
        <p:nvSpPr>
          <p:cNvPr id="18" name="Rectangle 17"/>
          <p:cNvSpPr/>
          <p:nvPr/>
        </p:nvSpPr>
        <p:spPr bwMode="auto">
          <a:xfrm>
            <a:off x="457200" y="31242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Mar 12</a:t>
            </a:r>
            <a:endParaRPr kumimoji="0" lang="en-AU" sz="1600" b="1" i="0" u="none" strike="noStrike" cap="none" normalizeH="0" baseline="0" dirty="0" smtClean="0">
              <a:ln>
                <a:noFill/>
              </a:ln>
              <a:solidFill>
                <a:schemeClr val="tx1"/>
              </a:solidFill>
              <a:effectLst/>
              <a:latin typeface="+mj-lt"/>
            </a:endParaRPr>
          </a:p>
        </p:txBody>
      </p:sp>
      <p:sp>
        <p:nvSpPr>
          <p:cNvPr id="19" name="Rectangle 18"/>
          <p:cNvSpPr/>
          <p:nvPr/>
        </p:nvSpPr>
        <p:spPr bwMode="auto">
          <a:xfrm>
            <a:off x="495300" y="40767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May 12</a:t>
            </a:r>
            <a:endParaRPr kumimoji="0" lang="en-AU" sz="1600" b="1" i="0" u="none" strike="noStrike" cap="none" normalizeH="0" baseline="0" dirty="0" smtClean="0">
              <a:ln>
                <a:noFill/>
              </a:ln>
              <a:solidFill>
                <a:schemeClr val="tx1"/>
              </a:solidFill>
              <a:effectLst/>
              <a:latin typeface="+mj-lt"/>
            </a:endParaRPr>
          </a:p>
        </p:txBody>
      </p:sp>
      <p:sp>
        <p:nvSpPr>
          <p:cNvPr id="20" name="Rectangle 19"/>
          <p:cNvSpPr/>
          <p:nvPr/>
        </p:nvSpPr>
        <p:spPr bwMode="auto">
          <a:xfrm>
            <a:off x="495300" y="50292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Jun 12</a:t>
            </a:r>
            <a:endParaRPr kumimoji="0" lang="en-AU" sz="1600" b="1" i="0" u="none" strike="noStrike" cap="none" normalizeH="0" baseline="0" dirty="0" smtClean="0">
              <a:ln>
                <a:noFill/>
              </a:ln>
              <a:solidFill>
                <a:schemeClr val="tx1"/>
              </a:solidFill>
              <a:effectLst/>
              <a:latin typeface="+mj-lt"/>
            </a:endParaRPr>
          </a:p>
        </p:txBody>
      </p:sp>
      <p:sp>
        <p:nvSpPr>
          <p:cNvPr id="21" name="Rectangle 20"/>
          <p:cNvSpPr/>
          <p:nvPr/>
        </p:nvSpPr>
        <p:spPr bwMode="auto">
          <a:xfrm>
            <a:off x="5067300" y="22098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July 12</a:t>
            </a:r>
            <a:endParaRPr kumimoji="0" lang="en-AU" sz="1600" b="1" i="0" u="none" strike="noStrike" cap="none" normalizeH="0" baseline="0" dirty="0" smtClean="0">
              <a:ln>
                <a:noFill/>
              </a:ln>
              <a:solidFill>
                <a:schemeClr val="tx1"/>
              </a:solidFill>
              <a:effectLst/>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22059207"/>
              </p:ext>
            </p:extLst>
          </p:nvPr>
        </p:nvGraphicFramePr>
        <p:xfrm>
          <a:off x="3352800" y="5181600"/>
          <a:ext cx="914400" cy="714375"/>
        </p:xfrm>
        <a:graphic>
          <a:graphicData uri="http://schemas.openxmlformats.org/presentationml/2006/ole">
            <mc:AlternateContent xmlns:mc="http://schemas.openxmlformats.org/markup-compatibility/2006">
              <mc:Choice xmlns:v="urn:schemas-microsoft-com:vml" Requires="v">
                <p:oleObj spid="_x0000_s96555" name="Acrobat Document" showAsIcon="1" r:id="rId9" imgW="914400" imgH="714375" progId="AcroExch.Document.7">
                  <p:embed/>
                </p:oleObj>
              </mc:Choice>
              <mc:Fallback>
                <p:oleObj name="Acrobat Document" showAsIcon="1" r:id="rId9" imgW="914400" imgH="714375" progId="AcroExch.Document.7">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51816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00066293"/>
              </p:ext>
            </p:extLst>
          </p:nvPr>
        </p:nvGraphicFramePr>
        <p:xfrm>
          <a:off x="3886200" y="5181600"/>
          <a:ext cx="914400" cy="714375"/>
        </p:xfrm>
        <a:graphic>
          <a:graphicData uri="http://schemas.openxmlformats.org/presentationml/2006/ole">
            <mc:AlternateContent xmlns:mc="http://schemas.openxmlformats.org/markup-compatibility/2006">
              <mc:Choice xmlns:v="urn:schemas-microsoft-com:vml" Requires="v">
                <p:oleObj spid="_x0000_s96556" name="Acrobat Document" showAsIcon="1" r:id="rId11" imgW="914400" imgH="714375" progId="AcroExch.Document.7">
                  <p:embed/>
                </p:oleObj>
              </mc:Choice>
              <mc:Fallback>
                <p:oleObj name="Acrobat Document" showAsIcon="1" r:id="rId11" imgW="914400" imgH="714375" progId="AcroExch.Document.7">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51816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Rectangle 23"/>
          <p:cNvSpPr/>
          <p:nvPr/>
        </p:nvSpPr>
        <p:spPr bwMode="auto">
          <a:xfrm>
            <a:off x="6057900" y="3162300"/>
            <a:ext cx="2057400" cy="685800"/>
          </a:xfrm>
          <a:prstGeom prst="rect">
            <a:avLst/>
          </a:prstGeom>
          <a:solidFill>
            <a:schemeClr val="accent1">
              <a:lumMod val="20000"/>
              <a:lumOff val="80000"/>
            </a:schemeClr>
          </a:solidFill>
          <a:ln w="25400" cap="flat" cmpd="sng" algn="ctr">
            <a:solidFill>
              <a:schemeClr val="tx1"/>
            </a:solidFill>
            <a:prstDash val="dash"/>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dirty="0" smtClean="0">
                <a:latin typeface="+mj-lt"/>
              </a:rPr>
              <a:t>ISO CS</a:t>
            </a:r>
            <a:br>
              <a:rPr lang="en-AU" sz="1600" dirty="0" smtClean="0">
                <a:latin typeface="+mj-lt"/>
              </a:rPr>
            </a:br>
            <a:r>
              <a:rPr lang="en-AU" sz="1600" dirty="0" smtClean="0">
                <a:latin typeface="+mj-lt"/>
              </a:rPr>
              <a:t>provided input</a:t>
            </a:r>
            <a:endParaRPr kumimoji="0" lang="en-AU" sz="1600" b="0" i="0" u="none" strike="noStrike" cap="none" normalizeH="0" baseline="0" dirty="0" smtClean="0">
              <a:ln>
                <a:noFill/>
              </a:ln>
              <a:solidFill>
                <a:schemeClr val="tx1"/>
              </a:solidFill>
              <a:effectLst/>
              <a:latin typeface="+mj-lt"/>
            </a:endParaRPr>
          </a:p>
        </p:txBody>
      </p:sp>
      <p:sp>
        <p:nvSpPr>
          <p:cNvPr id="25" name="Rectangle 24"/>
          <p:cNvSpPr/>
          <p:nvPr/>
        </p:nvSpPr>
        <p:spPr bwMode="auto">
          <a:xfrm>
            <a:off x="5067300" y="31623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Aug 12</a:t>
            </a:r>
            <a:endParaRPr kumimoji="0" lang="en-AU" sz="1600" b="1" i="0" u="none" strike="noStrike" cap="none" normalizeH="0" baseline="0" dirty="0" smtClean="0">
              <a:ln>
                <a:noFill/>
              </a:ln>
              <a:solidFill>
                <a:schemeClr val="tx1"/>
              </a:solidFill>
              <a:effectLst/>
              <a:latin typeface="+mj-lt"/>
            </a:endParaRPr>
          </a:p>
        </p:txBody>
      </p:sp>
      <p:sp>
        <p:nvSpPr>
          <p:cNvPr id="26" name="Rectangle 25"/>
          <p:cNvSpPr/>
          <p:nvPr/>
        </p:nvSpPr>
        <p:spPr bwMode="auto">
          <a:xfrm>
            <a:off x="6070600" y="4114800"/>
            <a:ext cx="2057400" cy="685800"/>
          </a:xfrm>
          <a:prstGeom prst="rect">
            <a:avLst/>
          </a:prstGeom>
          <a:solidFill>
            <a:schemeClr val="accent1">
              <a:lumMod val="20000"/>
              <a:lumOff val="80000"/>
            </a:schemeClr>
          </a:solidFill>
          <a:ln w="25400" cap="flat" cmpd="sng" algn="ctr">
            <a:solidFill>
              <a:schemeClr val="tx1"/>
            </a:solidFill>
            <a:prstDash val="dash"/>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US NB proposes compromise</a:t>
            </a:r>
            <a:endParaRPr kumimoji="0" lang="en-AU" sz="1600" b="0" i="0" u="none" strike="noStrike" cap="none" normalizeH="0" baseline="0" dirty="0" smtClean="0">
              <a:ln>
                <a:noFill/>
              </a:ln>
              <a:solidFill>
                <a:schemeClr val="tx1"/>
              </a:solidFill>
              <a:effectLst/>
              <a:latin typeface="+mj-lt"/>
            </a:endParaRPr>
          </a:p>
        </p:txBody>
      </p:sp>
      <p:sp>
        <p:nvSpPr>
          <p:cNvPr id="27" name="Rectangle 26"/>
          <p:cNvSpPr/>
          <p:nvPr/>
        </p:nvSpPr>
        <p:spPr bwMode="auto">
          <a:xfrm>
            <a:off x="5080000" y="41148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Sept 12</a:t>
            </a:r>
            <a:endParaRPr kumimoji="0" lang="en-AU" sz="1600" b="1" i="0" u="none" strike="noStrike" cap="none" normalizeH="0" baseline="0" dirty="0" smtClean="0">
              <a:ln>
                <a:noFill/>
              </a:ln>
              <a:solidFill>
                <a:schemeClr val="tx1"/>
              </a:solidFill>
              <a:effectLst/>
              <a:latin typeface="+mj-lt"/>
            </a:endParaRPr>
          </a:p>
        </p:txBody>
      </p:sp>
      <p:cxnSp>
        <p:nvCxnSpPr>
          <p:cNvPr id="37" name="Elbow Connector 36"/>
          <p:cNvCxnSpPr>
            <a:stCxn id="15" idx="2"/>
            <a:endCxn id="16" idx="0"/>
          </p:cNvCxnSpPr>
          <p:nvPr/>
        </p:nvCxnSpPr>
        <p:spPr bwMode="auto">
          <a:xfrm rot="5400000" flipH="1" flipV="1">
            <a:off x="3048000" y="1676400"/>
            <a:ext cx="3505200" cy="4572000"/>
          </a:xfrm>
          <a:prstGeom prst="bentConnector5">
            <a:avLst>
              <a:gd name="adj1" fmla="val -6522"/>
              <a:gd name="adj2" fmla="val 50000"/>
              <a:gd name="adj3" fmla="val 106522"/>
            </a:avLst>
          </a:prstGeom>
          <a:solidFill>
            <a:schemeClr val="accent1"/>
          </a:solidFill>
          <a:ln w="12700" cap="flat" cmpd="sng" algn="ctr">
            <a:solidFill>
              <a:schemeClr val="tx1"/>
            </a:solidFill>
            <a:prstDash val="solid"/>
            <a:round/>
            <a:headEnd type="none" w="sm" len="sm"/>
            <a:tailEnd type="arrow"/>
          </a:ln>
          <a:effectLst/>
        </p:spPr>
      </p:cxnSp>
      <p:cxnSp>
        <p:nvCxnSpPr>
          <p:cNvPr id="44040" name="Straight Arrow Connector 44039"/>
          <p:cNvCxnSpPr>
            <a:stCxn id="9" idx="2"/>
            <a:endCxn id="13" idx="0"/>
          </p:cNvCxnSpPr>
          <p:nvPr/>
        </p:nvCxnSpPr>
        <p:spPr bwMode="auto">
          <a:xfrm>
            <a:off x="2514600" y="38100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042" name="Straight Arrow Connector 44041"/>
          <p:cNvCxnSpPr>
            <a:stCxn id="2" idx="2"/>
            <a:endCxn id="9" idx="0"/>
          </p:cNvCxnSpPr>
          <p:nvPr/>
        </p:nvCxnSpPr>
        <p:spPr bwMode="auto">
          <a:xfrm>
            <a:off x="2514600" y="28575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044" name="Straight Arrow Connector 44043"/>
          <p:cNvCxnSpPr>
            <a:stCxn id="13" idx="2"/>
            <a:endCxn id="15" idx="0"/>
          </p:cNvCxnSpPr>
          <p:nvPr/>
        </p:nvCxnSpPr>
        <p:spPr bwMode="auto">
          <a:xfrm>
            <a:off x="2514600" y="47625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6" name="Straight Arrow Connector 45"/>
          <p:cNvCxnSpPr>
            <a:stCxn id="16" idx="2"/>
            <a:endCxn id="24" idx="0"/>
          </p:cNvCxnSpPr>
          <p:nvPr/>
        </p:nvCxnSpPr>
        <p:spPr bwMode="auto">
          <a:xfrm>
            <a:off x="7086600" y="28956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1" name="Straight Arrow Connector 50"/>
          <p:cNvCxnSpPr>
            <a:stCxn id="24" idx="2"/>
            <a:endCxn id="26" idx="0"/>
          </p:cNvCxnSpPr>
          <p:nvPr/>
        </p:nvCxnSpPr>
        <p:spPr bwMode="auto">
          <a:xfrm>
            <a:off x="7086600" y="3848100"/>
            <a:ext cx="1270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aphicFrame>
        <p:nvGraphicFramePr>
          <p:cNvPr id="44052" name="Object 44051"/>
          <p:cNvGraphicFramePr>
            <a:graphicFrameLocks noChangeAspect="1"/>
          </p:cNvGraphicFramePr>
          <p:nvPr>
            <p:extLst>
              <p:ext uri="{D42A27DB-BD31-4B8C-83A1-F6EECF244321}">
                <p14:modId xmlns:p14="http://schemas.microsoft.com/office/powerpoint/2010/main" val="3375828414"/>
              </p:ext>
            </p:extLst>
          </p:nvPr>
        </p:nvGraphicFramePr>
        <p:xfrm>
          <a:off x="7924800" y="2276475"/>
          <a:ext cx="914400" cy="771525"/>
        </p:xfrm>
        <a:graphic>
          <a:graphicData uri="http://schemas.openxmlformats.org/presentationml/2006/ole">
            <mc:AlternateContent xmlns:mc="http://schemas.openxmlformats.org/markup-compatibility/2006">
              <mc:Choice xmlns:v="urn:schemas-microsoft-com:vml" Requires="v">
                <p:oleObj spid="_x0000_s96557" name="Acrobat Document" showAsIcon="1" r:id="rId13" imgW="914400" imgH="771480" progId="AcroExch.Document.7">
                  <p:embed/>
                </p:oleObj>
              </mc:Choice>
              <mc:Fallback>
                <p:oleObj name="Acrobat Document" showAsIcon="1" r:id="rId13" imgW="914400" imgH="771480" progId="AcroExch.Document.7">
                  <p:embed/>
                  <p:pic>
                    <p:nvPicPr>
                      <p:cNvPr id="0" name=""/>
                      <p:cNvPicPr/>
                      <p:nvPr/>
                    </p:nvPicPr>
                    <p:blipFill>
                      <a:blip r:embed="rId14"/>
                      <a:stretch>
                        <a:fillRect/>
                      </a:stretch>
                    </p:blipFill>
                    <p:spPr>
                      <a:xfrm>
                        <a:off x="7924800" y="2276475"/>
                        <a:ext cx="914400" cy="771525"/>
                      </a:xfrm>
                      <a:prstGeom prst="rect">
                        <a:avLst/>
                      </a:prstGeom>
                    </p:spPr>
                  </p:pic>
                </p:oleObj>
              </mc:Fallback>
            </mc:AlternateContent>
          </a:graphicData>
        </a:graphic>
      </p:graphicFrame>
      <p:graphicFrame>
        <p:nvGraphicFramePr>
          <p:cNvPr id="44053" name="Object 44052"/>
          <p:cNvGraphicFramePr>
            <a:graphicFrameLocks noChangeAspect="1"/>
          </p:cNvGraphicFramePr>
          <p:nvPr>
            <p:extLst>
              <p:ext uri="{D42A27DB-BD31-4B8C-83A1-F6EECF244321}">
                <p14:modId xmlns:p14="http://schemas.microsoft.com/office/powerpoint/2010/main" val="2210374148"/>
              </p:ext>
            </p:extLst>
          </p:nvPr>
        </p:nvGraphicFramePr>
        <p:xfrm>
          <a:off x="8001000" y="3305175"/>
          <a:ext cx="914400" cy="771525"/>
        </p:xfrm>
        <a:graphic>
          <a:graphicData uri="http://schemas.openxmlformats.org/presentationml/2006/ole">
            <mc:AlternateContent xmlns:mc="http://schemas.openxmlformats.org/markup-compatibility/2006">
              <mc:Choice xmlns:v="urn:schemas-microsoft-com:vml" Requires="v">
                <p:oleObj spid="_x0000_s96558" name="Acrobat Document" showAsIcon="1" r:id="rId15" imgW="914400" imgH="771480" progId="AcroExch.Document.7">
                  <p:embed/>
                </p:oleObj>
              </mc:Choice>
              <mc:Fallback>
                <p:oleObj name="Acrobat Document" showAsIcon="1" r:id="rId15" imgW="914400" imgH="771480" progId="AcroExch.Document.7">
                  <p:embed/>
                  <p:pic>
                    <p:nvPicPr>
                      <p:cNvPr id="0" name=""/>
                      <p:cNvPicPr/>
                      <p:nvPr/>
                    </p:nvPicPr>
                    <p:blipFill>
                      <a:blip r:embed="rId16"/>
                      <a:stretch>
                        <a:fillRect/>
                      </a:stretch>
                    </p:blipFill>
                    <p:spPr>
                      <a:xfrm>
                        <a:off x="8001000" y="3305175"/>
                        <a:ext cx="914400" cy="771525"/>
                      </a:xfrm>
                      <a:prstGeom prst="rect">
                        <a:avLst/>
                      </a:prstGeom>
                    </p:spPr>
                  </p:pic>
                </p:oleObj>
              </mc:Fallback>
            </mc:AlternateContent>
          </a:graphicData>
        </a:graphic>
      </p:graphicFrame>
      <p:sp>
        <p:nvSpPr>
          <p:cNvPr id="57" name="Rectangle 56"/>
          <p:cNvSpPr/>
          <p:nvPr/>
        </p:nvSpPr>
        <p:spPr bwMode="auto">
          <a:xfrm>
            <a:off x="6057900" y="5105400"/>
            <a:ext cx="2057400" cy="685800"/>
          </a:xfrm>
          <a:prstGeom prst="rect">
            <a:avLst/>
          </a:prstGeom>
          <a:solidFill>
            <a:schemeClr val="accent1">
              <a:lumMod val="20000"/>
              <a:lumOff val="80000"/>
            </a:schemeClr>
          </a:solidFill>
          <a:ln w="25400" cap="flat" cmpd="sng" algn="ctr">
            <a:solidFill>
              <a:schemeClr val="tx1"/>
            </a:solidFill>
            <a:prstDash val="dash"/>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SC6 agree on resolutions</a:t>
            </a:r>
            <a:endParaRPr kumimoji="0" lang="en-AU" sz="1600" b="0" i="0" u="none" strike="noStrike" cap="none" normalizeH="0" baseline="0" dirty="0" smtClean="0">
              <a:ln>
                <a:noFill/>
              </a:ln>
              <a:solidFill>
                <a:schemeClr val="tx1"/>
              </a:solidFill>
              <a:effectLst/>
              <a:latin typeface="+mj-lt"/>
            </a:endParaRPr>
          </a:p>
        </p:txBody>
      </p:sp>
      <p:sp>
        <p:nvSpPr>
          <p:cNvPr id="58" name="Rectangle 57"/>
          <p:cNvSpPr/>
          <p:nvPr/>
        </p:nvSpPr>
        <p:spPr bwMode="auto">
          <a:xfrm>
            <a:off x="5067300" y="51054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Sept 12</a:t>
            </a:r>
            <a:endParaRPr kumimoji="0" lang="en-AU" sz="1600" b="1" i="0" u="none" strike="noStrike" cap="none" normalizeH="0" baseline="0" dirty="0" smtClean="0">
              <a:ln>
                <a:noFill/>
              </a:ln>
              <a:solidFill>
                <a:schemeClr val="tx1"/>
              </a:solidFill>
              <a:effectLst/>
              <a:latin typeface="+mj-lt"/>
            </a:endParaRPr>
          </a:p>
        </p:txBody>
      </p:sp>
      <p:cxnSp>
        <p:nvCxnSpPr>
          <p:cNvPr id="59" name="Straight Arrow Connector 58"/>
          <p:cNvCxnSpPr>
            <a:stCxn id="26" idx="2"/>
            <a:endCxn id="57" idx="0"/>
          </p:cNvCxnSpPr>
          <p:nvPr/>
        </p:nvCxnSpPr>
        <p:spPr bwMode="auto">
          <a:xfrm flipH="1">
            <a:off x="7086600" y="4800600"/>
            <a:ext cx="127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01948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IEEE 802 proposed a final version of the  agreement after the 802 plenary meeting in July 12</a:t>
            </a:r>
            <a:endParaRPr lang="en-AU" dirty="0"/>
          </a:p>
        </p:txBody>
      </p:sp>
      <p:sp>
        <p:nvSpPr>
          <p:cNvPr id="8" name="Content Placeholder 7"/>
          <p:cNvSpPr>
            <a:spLocks noGrp="1"/>
          </p:cNvSpPr>
          <p:nvPr>
            <p:ph idx="1"/>
          </p:nvPr>
        </p:nvSpPr>
        <p:spPr>
          <a:xfrm>
            <a:off x="533400" y="1676400"/>
            <a:ext cx="8153400" cy="4648200"/>
          </a:xfrm>
          <a:ln>
            <a:solidFill>
              <a:schemeClr val="tx1"/>
            </a:solidFill>
          </a:ln>
        </p:spPr>
        <p:txBody>
          <a:bodyPr/>
          <a:lstStyle/>
          <a:p>
            <a:r>
              <a:rPr lang="en-AU" sz="1500" b="1" dirty="0" smtClean="0"/>
              <a:t>Proposed Agreement </a:t>
            </a:r>
            <a:r>
              <a:rPr lang="en-AU" sz="1500" b="1" dirty="0"/>
              <a:t>between IEEE 802 and </a:t>
            </a:r>
            <a:r>
              <a:rPr lang="en-AU" sz="1500" b="1" dirty="0" smtClean="0"/>
              <a:t>SC6</a:t>
            </a:r>
          </a:p>
          <a:p>
            <a:pPr lvl="1"/>
            <a:r>
              <a:rPr lang="en-AU" sz="1500" i="1" dirty="0" smtClean="0"/>
              <a:t>Best practice indicates a single SDO should have responsibility for developing or maintaining a standard, albeit in cooperation with all relevant stakeholders</a:t>
            </a:r>
          </a:p>
          <a:p>
            <a:pPr lvl="1"/>
            <a:r>
              <a:rPr lang="en-AU" sz="1500" i="1" dirty="0" smtClean="0"/>
              <a:t>IEEE 802 will have sole responsibility for maintaining, altering and extending all ISO/IEC 8802 standards adopted from IEEE 802 standards</a:t>
            </a:r>
          </a:p>
          <a:p>
            <a:pPr lvl="1"/>
            <a:r>
              <a:rPr lang="en-AU" sz="1500" i="1" dirty="0" smtClean="0"/>
              <a:t>An extension is defined as functionality that makes use of internal interfaces in an ISO/IEC 8802 standard (and the corresponding IEEE 802 standard); internal interfaces are designed solely for the use of IEEE 802 participants members developing IEEE 802 standards within the context of approved IEEE 802 projects</a:t>
            </a:r>
          </a:p>
          <a:p>
            <a:pPr lvl="1"/>
            <a:r>
              <a:rPr lang="en-AU" sz="1500" i="1" dirty="0" smtClean="0"/>
              <a:t>SC6 may request clarification from IEEE 802 as to whether a particular interface in an ISO/IEC 8802 standard (and the corresponding IEEE 802 standard) is an internal interface</a:t>
            </a:r>
          </a:p>
          <a:p>
            <a:pPr lvl="1"/>
            <a:r>
              <a:rPr lang="en-AU" sz="1500" i="1" dirty="0" smtClean="0"/>
              <a:t>SC6 may request that IEEE 802 define develop new external interfaces in an ISO/IEC 8802 standard (,and the corresponding IEEE 802 standard), required to enable SC6 to define additional functionality beyond the ISO/IEC 8802 standard</a:t>
            </a:r>
          </a:p>
          <a:p>
            <a:pPr lvl="1"/>
            <a:r>
              <a:rPr lang="en-AU" sz="1500" i="1" dirty="0" smtClean="0"/>
              <a:t>IEEE 802 will continue to consult with SC6 during the IEEE 802 standards development process to ensure the development of standards that reflect the needs of a broad range of stakeholders.</a:t>
            </a:r>
            <a:endParaRPr lang="en-AU" sz="1500" i="1"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fld id="{FCE5288C-F87B-4810-A6B2-740CE13BD34D}" type="slidenum">
              <a:rPr lang="en-US" smtClean="0"/>
              <a:pPr/>
              <a:t>27</a:t>
            </a:fld>
            <a:endParaRPr lang="en-US" dirty="0"/>
          </a:p>
        </p:txBody>
      </p:sp>
    </p:spTree>
    <p:extLst>
      <p:ext uri="{BB962C8B-B14F-4D97-AF65-F5344CB8AC3E}">
        <p14:creationId xmlns:p14="http://schemas.microsoft.com/office/powerpoint/2010/main" val="229473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153400" cy="1066800"/>
          </a:xfrm>
        </p:spPr>
        <p:txBody>
          <a:bodyPr/>
          <a:lstStyle/>
          <a:p>
            <a:r>
              <a:rPr lang="en-AU" dirty="0" smtClean="0"/>
              <a:t>The ISO/IEC CS representative ruled in Aug 12 that SC6 could not enter into an “agreement” with IEEE 802</a:t>
            </a:r>
            <a:endParaRPr lang="en-AU" dirty="0"/>
          </a:p>
        </p:txBody>
      </p:sp>
      <p:sp>
        <p:nvSpPr>
          <p:cNvPr id="8" name="Content Placeholder 7"/>
          <p:cNvSpPr>
            <a:spLocks noGrp="1"/>
          </p:cNvSpPr>
          <p:nvPr>
            <p:ph idx="1"/>
          </p:nvPr>
        </p:nvSpPr>
        <p:spPr/>
        <p:txBody>
          <a:bodyPr/>
          <a:lstStyle/>
          <a:p>
            <a:pPr lvl="1"/>
            <a:r>
              <a:rPr lang="en-AU" dirty="0" smtClean="0"/>
              <a:t>Henry </a:t>
            </a:r>
            <a:r>
              <a:rPr lang="en-AU" dirty="0" err="1" smtClean="0"/>
              <a:t>Cuschieri</a:t>
            </a:r>
            <a:r>
              <a:rPr lang="en-AU" dirty="0" smtClean="0"/>
              <a:t> (ISO CS) sent a letter to the Chair of SC6 after having his attention  brought to the IEEE 802 proposed agreement</a:t>
            </a:r>
          </a:p>
          <a:p>
            <a:pPr lvl="1"/>
            <a:r>
              <a:rPr lang="en-AU" dirty="0" smtClean="0"/>
              <a:t>He ruled that:</a:t>
            </a:r>
          </a:p>
          <a:p>
            <a:pPr lvl="2"/>
            <a:r>
              <a:rPr lang="en-AU" b="0" i="1" dirty="0" smtClean="0"/>
              <a:t>… this type </a:t>
            </a:r>
            <a:r>
              <a:rPr lang="en-AU" b="0" i="1" dirty="0"/>
              <a:t>of agreement would need to be formally approved through ISO CS, and as necessary </a:t>
            </a:r>
            <a:r>
              <a:rPr lang="en-AU" b="0" i="1" dirty="0" smtClean="0"/>
              <a:t>ISO Council </a:t>
            </a:r>
            <a:r>
              <a:rPr lang="en-AU" b="0" i="1" dirty="0"/>
              <a:t>and TMB, and the IEC would need to agree that it should apply to SC </a:t>
            </a:r>
            <a:r>
              <a:rPr lang="en-AU" b="0" i="1" dirty="0" smtClean="0"/>
              <a:t>6</a:t>
            </a:r>
            <a:endParaRPr lang="en-AU" b="0" dirty="0" smtClean="0"/>
          </a:p>
          <a:p>
            <a:pPr lvl="1"/>
            <a:r>
              <a:rPr lang="en-AU" dirty="0" smtClean="0"/>
              <a:t>He also expressed a concern that the proposed agreement was:</a:t>
            </a:r>
          </a:p>
          <a:p>
            <a:pPr lvl="2"/>
            <a:r>
              <a:rPr lang="en-AU" b="0" i="1" dirty="0" smtClean="0"/>
              <a:t>… inconsistent </a:t>
            </a:r>
            <a:r>
              <a:rPr lang="en-AU" b="0" i="1" dirty="0"/>
              <a:t>with the rights of any member to </a:t>
            </a:r>
            <a:r>
              <a:rPr lang="en-AU" b="0" i="1" dirty="0" smtClean="0"/>
              <a:t>propose appropriately </a:t>
            </a:r>
            <a:r>
              <a:rPr lang="en-AU" b="0" i="1" dirty="0"/>
              <a:t>justified work within the scope of a </a:t>
            </a:r>
            <a:r>
              <a:rPr lang="en-AU" b="0" i="1" dirty="0" smtClean="0"/>
              <a:t>committee</a:t>
            </a:r>
            <a:endParaRPr lang="en-AU" dirty="0"/>
          </a:p>
          <a:p>
            <a:pPr lvl="1"/>
            <a:r>
              <a:rPr lang="en-AU" b="0" dirty="0" smtClean="0"/>
              <a:t>Later discussions with Henry suggested that he may have misunderstood elements of the proposal because it is not IEEE 802’s to stop such work</a:t>
            </a:r>
          </a:p>
          <a:p>
            <a:pPr lvl="1"/>
            <a:r>
              <a:rPr lang="en-AU" dirty="0" smtClean="0"/>
              <a:t>The bottom line is that any “agreement” between SC6 and IEEE 802  is infeasible …</a:t>
            </a:r>
            <a:endParaRPr lang="en-AU" b="0" dirty="0" smtClean="0"/>
          </a:p>
          <a:p>
            <a:pPr lvl="1"/>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351527193"/>
              </p:ext>
            </p:extLst>
          </p:nvPr>
        </p:nvGraphicFramePr>
        <p:xfrm>
          <a:off x="7010400" y="2438400"/>
          <a:ext cx="914400" cy="771525"/>
        </p:xfrm>
        <a:graphic>
          <a:graphicData uri="http://schemas.openxmlformats.org/presentationml/2006/ole">
            <mc:AlternateContent xmlns:mc="http://schemas.openxmlformats.org/markup-compatibility/2006">
              <mc:Choice xmlns:v="urn:schemas-microsoft-com:vml" Requires="v">
                <p:oleObj spid="_x0000_s10038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010400" y="2438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30554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1</a:t>
            </a:r>
          </a:p>
          <a:p>
            <a:pPr lvl="1"/>
            <a:r>
              <a:rPr lang="en-US" dirty="0" smtClean="0"/>
              <a:t>Clause A1.2.1 of the PSD  states, “</a:t>
            </a:r>
            <a:r>
              <a:rPr lang="en-US" i="1" dirty="0" smtClean="0"/>
              <a:t>The intention is …to maintain, to the greatest extent possible, one common ISO/IEEE Standard on a given subjec</a:t>
            </a:r>
            <a:r>
              <a:rPr lang="en-US" dirty="0" smtClean="0"/>
              <a:t>t”</a:t>
            </a:r>
          </a:p>
          <a:p>
            <a:r>
              <a:rPr lang="en-US" dirty="0" smtClean="0"/>
              <a:t>Conclusion 1</a:t>
            </a:r>
          </a:p>
          <a:p>
            <a:pPr lvl="1"/>
            <a:r>
              <a:rPr lang="en-US" dirty="0" smtClean="0"/>
              <a:t>Revisions of ISO/IEC 8802 standards should not be developed independently in parallel by IEEE 802 and ISO/IEC JTC1/SC6</a:t>
            </a:r>
          </a:p>
          <a:p>
            <a:pPr marL="1588" lvl="1" indent="0">
              <a:buNone/>
            </a:pPr>
            <a:endParaRPr lang="en-AU"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911902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smtClean="0"/>
              <a:t>All participants in this meeting have certain obligations under the IEEE-SA Patent Policy (</a:t>
            </a:r>
            <a:r>
              <a:rPr lang="en-GB" smtClean="0"/>
              <a:t>IEEE-SA SB Bylaws subclause 6.2)</a:t>
            </a:r>
            <a:r>
              <a:rPr lang="en-US" smtClean="0"/>
              <a:t>. Participants: </a:t>
            </a:r>
          </a:p>
          <a:p>
            <a:pPr lvl="2"/>
            <a:r>
              <a:rPr lang="en-US"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smtClean="0"/>
              <a:t>“Personal awareness” means that the participant “is personally aware that the holder may have a potential Essential Patent Claim,” even if the participant is not personally aware of the specific patents or patent claims</a:t>
            </a:r>
          </a:p>
          <a:p>
            <a:pPr lvl="2"/>
            <a:r>
              <a:rPr lang="en-US"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smtClean="0"/>
              <a:t>The above does not apply if the patent claim is already the subject of an Accepted Letter of Assurance that applies to the proposed standard(s) under consideration by this group</a:t>
            </a:r>
          </a:p>
          <a:p>
            <a:pPr lvl="1"/>
            <a:r>
              <a:rPr lang="en-US" smtClean="0"/>
              <a:t>Early identification of holders of potential Essential Patent Claims is strongly encouraged; there is no duty to perform a patent search</a:t>
            </a:r>
            <a:endParaRPr lang="en-AU"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2</a:t>
            </a:r>
          </a:p>
          <a:p>
            <a:pPr lvl="1"/>
            <a:r>
              <a:rPr lang="en-US" dirty="0" smtClean="0"/>
              <a:t>Clause A1.2.1 of the PSDO allows “</a:t>
            </a:r>
            <a:r>
              <a:rPr lang="en-US" i="1" dirty="0" smtClean="0"/>
              <a:t>the relevant ISO Committee</a:t>
            </a:r>
            <a:r>
              <a:rPr lang="en-US" dirty="0" smtClean="0"/>
              <a:t>” (SC6 in this case) to  decide “</a:t>
            </a:r>
            <a:r>
              <a:rPr lang="en-US" i="1" dirty="0" smtClean="0"/>
              <a:t>not to participate in the revision process</a:t>
            </a:r>
            <a:r>
              <a:rPr lang="en-US" dirty="0" smtClean="0"/>
              <a:t>”</a:t>
            </a:r>
            <a:endParaRPr lang="en-AU" dirty="0" smtClean="0"/>
          </a:p>
          <a:p>
            <a:r>
              <a:rPr lang="en-US" dirty="0" smtClean="0"/>
              <a:t>Conclusion 2</a:t>
            </a:r>
          </a:p>
          <a:p>
            <a:pPr lvl="1"/>
            <a:r>
              <a:rPr lang="en-US" dirty="0" smtClean="0"/>
              <a:t>SC6 is empowered under the PSDO to decide not to participate in the revision process for ISO/IEC 8802 standards</a:t>
            </a:r>
          </a:p>
          <a:p>
            <a:pPr marL="1588" lvl="1" indent="0">
              <a:buNone/>
            </a:pPr>
            <a:endParaRPr lang="en-AU"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116259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3</a:t>
            </a:r>
          </a:p>
          <a:p>
            <a:pPr lvl="1"/>
            <a:r>
              <a:rPr lang="en-US" dirty="0" smtClean="0"/>
              <a:t>Clause A1.2.1 of the PSDO states, “</a:t>
            </a:r>
            <a:r>
              <a:rPr lang="en-AU" i="1" dirty="0" smtClean="0"/>
              <a:t>ISO shall ensure that the ISO/IEEE Standard is not revised until IEEE has completed its revision”</a:t>
            </a:r>
          </a:p>
          <a:p>
            <a:r>
              <a:rPr lang="en-AU" b="1" dirty="0" smtClean="0"/>
              <a:t>Conclusion 3</a:t>
            </a:r>
          </a:p>
          <a:p>
            <a:pPr lvl="1"/>
            <a:r>
              <a:rPr lang="en-US" dirty="0" smtClean="0"/>
              <a:t>SC6 should not start any revision process of ISO/IEC 8802 standards that are subject to maintenance and development by IEEE 802</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00357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4</a:t>
            </a:r>
          </a:p>
          <a:p>
            <a:pPr lvl="1"/>
            <a:r>
              <a:rPr lang="en-US" dirty="0" smtClean="0"/>
              <a:t>IEEE 802 has a continuous, and very effective, process of maintenance and development of its active IEEE 802 standards projects</a:t>
            </a:r>
          </a:p>
          <a:p>
            <a:r>
              <a:rPr lang="en-AU" b="1" dirty="0" smtClean="0"/>
              <a:t>Conclusion 4</a:t>
            </a:r>
          </a:p>
          <a:p>
            <a:pPr lvl="1"/>
            <a:r>
              <a:rPr lang="en-US" dirty="0" smtClean="0"/>
              <a:t>IEEE 802 should have primary responsibility for revisions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78046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5</a:t>
            </a:r>
          </a:p>
          <a:p>
            <a:pPr lvl="1"/>
            <a:r>
              <a:rPr lang="en-AU" dirty="0" smtClean="0"/>
              <a:t>SC NBs always have the right to propose appropriately justified work within the scope of a committee</a:t>
            </a:r>
          </a:p>
          <a:p>
            <a:pPr lvl="1"/>
            <a:r>
              <a:rPr lang="en-AU" dirty="0" smtClean="0"/>
              <a:t>SC NBs should not be restricted from proposing work that competes with IEEE 802 standards, but should also not threaten their integrity</a:t>
            </a:r>
            <a:endParaRPr lang="en-US" dirty="0" smtClean="0"/>
          </a:p>
          <a:p>
            <a:r>
              <a:rPr lang="en-AU" b="1" dirty="0" smtClean="0"/>
              <a:t>Conclusion 5</a:t>
            </a:r>
          </a:p>
          <a:p>
            <a:pPr lvl="1"/>
            <a:r>
              <a:rPr lang="en-US" dirty="0" smtClean="0"/>
              <a:t>A proposal by SC6 NB is not justified if it revises an ISO/IEC 8802 standard that is being revised by IEEE 802</a:t>
            </a:r>
          </a:p>
          <a:p>
            <a:pPr lvl="1"/>
            <a:r>
              <a:rPr lang="en-US" dirty="0" smtClean="0">
                <a:solidFill>
                  <a:srgbClr val="FF0000"/>
                </a:solidFill>
              </a:rPr>
              <a:t>In the context of this agreement, a revision is any activity that changes or extends the functionality of an ISO/IEC 8802 standard by means other than the use of interfaces in the standard that were defined to allow such changes or extensions by parties other than IEEE 802</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6" name="Rectangle 5"/>
          <p:cNvSpPr/>
          <p:nvPr/>
        </p:nvSpPr>
        <p:spPr bwMode="auto">
          <a:xfrm rot="16200000">
            <a:off x="-342901" y="5295900"/>
            <a:ext cx="1752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Controversial</a:t>
            </a:r>
          </a:p>
        </p:txBody>
      </p:sp>
    </p:spTree>
    <p:extLst>
      <p:ext uri="{BB962C8B-B14F-4D97-AF65-F5344CB8AC3E}">
        <p14:creationId xmlns:p14="http://schemas.microsoft.com/office/powerpoint/2010/main" val="3353966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proposal led to a possible resolution for discussion …</a:t>
            </a:r>
            <a:endParaRPr lang="en-AU" dirty="0"/>
          </a:p>
        </p:txBody>
      </p:sp>
      <p:sp>
        <p:nvSpPr>
          <p:cNvPr id="3" name="Content Placeholder 2"/>
          <p:cNvSpPr>
            <a:spLocks noGrp="1"/>
          </p:cNvSpPr>
          <p:nvPr>
            <p:ph idx="1"/>
          </p:nvPr>
        </p:nvSpPr>
        <p:spPr>
          <a:xfrm>
            <a:off x="685800" y="1981200"/>
            <a:ext cx="7772400" cy="4495800"/>
          </a:xfrm>
        </p:spPr>
        <p:txBody>
          <a:bodyPr/>
          <a:lstStyle/>
          <a:p>
            <a:r>
              <a:rPr lang="en-AU" dirty="0" smtClean="0"/>
              <a:t>Possible motion, with wording subject to discussion:</a:t>
            </a:r>
          </a:p>
          <a:p>
            <a:pPr lvl="1"/>
            <a:r>
              <a:rPr lang="en-AU" i="1" dirty="0" smtClean="0"/>
              <a:t>As empowered by clause A1.2.1 of the PSDO agreement between ISO and IEEE,  SC6 agrees that it will not participate in the revision of any ISO/IEC 8802 standard while IEEE 802 has an ongoing maintenance or amendment process for the IEEE 802 equivalent of the standard</a:t>
            </a:r>
          </a:p>
          <a:p>
            <a:pPr lvl="1"/>
            <a:r>
              <a:rPr lang="en-AU" i="1" dirty="0" smtClean="0"/>
              <a:t>In context of this motion, </a:t>
            </a:r>
            <a:r>
              <a:rPr lang="en-US" i="1" dirty="0" smtClean="0"/>
              <a:t>a revision activity is any activity that changes or extends the functionality of an ISO/IEC 8802 standard by means other than by the use of interfaces in the standard that were defined to allow such changes or extensions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627359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but it was not acceptable </a:t>
            </a:r>
            <a:r>
              <a:rPr lang="en-US" dirty="0" smtClean="0"/>
              <a:t>for </a:t>
            </a:r>
            <a:r>
              <a:rPr lang="en-US" dirty="0"/>
              <a:t>various reasons</a:t>
            </a:r>
            <a:endParaRPr lang="en-AU" dirty="0"/>
          </a:p>
        </p:txBody>
      </p:sp>
      <p:sp>
        <p:nvSpPr>
          <p:cNvPr id="3" name="Content Placeholder 2"/>
          <p:cNvSpPr>
            <a:spLocks noGrp="1"/>
          </p:cNvSpPr>
          <p:nvPr>
            <p:ph idx="1"/>
          </p:nvPr>
        </p:nvSpPr>
        <p:spPr>
          <a:xfrm>
            <a:off x="685800" y="1981200"/>
            <a:ext cx="7772400" cy="4495800"/>
          </a:xfrm>
        </p:spPr>
        <p:txBody>
          <a:bodyPr/>
          <a:lstStyle/>
          <a:p>
            <a:r>
              <a:rPr lang="en-US" dirty="0" smtClean="0"/>
              <a:t>The proposal was not acceptable because</a:t>
            </a:r>
          </a:p>
          <a:p>
            <a:pPr lvl="1"/>
            <a:r>
              <a:rPr lang="en-US" dirty="0" smtClean="0"/>
              <a:t>For Chinese &amp; Swiss NBs the 2</a:t>
            </a:r>
            <a:r>
              <a:rPr lang="en-US" baseline="30000" dirty="0" smtClean="0"/>
              <a:t>nd</a:t>
            </a:r>
            <a:r>
              <a:rPr lang="en-US" dirty="0" smtClean="0"/>
              <a:t> paragraph was seen as a threat to WAPI style proposals</a:t>
            </a:r>
          </a:p>
          <a:p>
            <a:pPr lvl="1"/>
            <a:r>
              <a:rPr lang="en-US" dirty="0" smtClean="0"/>
              <a:t>The Swiss NB wanted independent motions for 802.11, 802.1 and 802.3</a:t>
            </a:r>
          </a:p>
          <a:p>
            <a:pPr lvl="1"/>
            <a:r>
              <a:rPr lang="en-US" dirty="0" smtClean="0"/>
              <a:t>For other NBs, there was concern the second paragraph might stop SC6 from doing competitive work, which derived from confusion about its meaning</a:t>
            </a:r>
          </a:p>
          <a:p>
            <a:pPr lvl="1"/>
            <a:r>
              <a:rPr lang="en-US" dirty="0"/>
              <a:t>T</a:t>
            </a:r>
            <a:r>
              <a:rPr lang="en-AU" dirty="0" smtClean="0"/>
              <a:t>here was also a concern that the delegation of authority had no defined end point</a:t>
            </a:r>
          </a:p>
          <a:p>
            <a:pPr lvl="1"/>
            <a:r>
              <a:rPr lang="en-AU" dirty="0" smtClean="0"/>
              <a:t>Most NBs wanted the delegation of authority to IEEE 802 explicitly to exclude “</a:t>
            </a:r>
            <a:r>
              <a:rPr lang="en-AU" i="1" dirty="0" smtClean="0"/>
              <a:t>systematic review, stabilization and withdrawal</a:t>
            </a:r>
            <a:r>
              <a:rPr lang="en-AU" dirty="0" smtClean="0"/>
              <a:t>” processes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230675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then proposed (N15448) a new resolution that solved most of the issues discussed</a:t>
            </a:r>
            <a:endParaRPr lang="en-AU" dirty="0"/>
          </a:p>
        </p:txBody>
      </p:sp>
      <p:sp>
        <p:nvSpPr>
          <p:cNvPr id="3" name="Content Placeholder 2"/>
          <p:cNvSpPr>
            <a:spLocks noGrp="1"/>
          </p:cNvSpPr>
          <p:nvPr>
            <p:ph idx="1"/>
          </p:nvPr>
        </p:nvSpPr>
        <p:spPr/>
        <p:txBody>
          <a:bodyPr/>
          <a:lstStyle/>
          <a:p>
            <a:pPr lvl="1"/>
            <a:r>
              <a:rPr lang="en-AU" dirty="0" smtClean="0"/>
              <a:t>The goals of the modified proposal were to</a:t>
            </a:r>
          </a:p>
          <a:p>
            <a:pPr lvl="2"/>
            <a:r>
              <a:rPr lang="en-AU" dirty="0" smtClean="0"/>
              <a:t>Define separate explicit motions for 802.11, 802.1 and 802.3</a:t>
            </a:r>
          </a:p>
          <a:p>
            <a:pPr lvl="2"/>
            <a:r>
              <a:rPr lang="en-AU" dirty="0" smtClean="0"/>
              <a:t>Avoid any suggestion that SC6 NBs could not propose competitive projects</a:t>
            </a:r>
          </a:p>
          <a:p>
            <a:pPr lvl="2"/>
            <a:r>
              <a:rPr lang="en-AU" dirty="0" smtClean="0"/>
              <a:t>Define an end point for the delegation of authority from SC6 to IEEE 802 WGs as being while revisions, amendments and corrigenda are being developed</a:t>
            </a:r>
          </a:p>
          <a:p>
            <a:pPr lvl="2"/>
            <a:r>
              <a:rPr lang="en-AU" dirty="0" smtClean="0"/>
              <a:t>Ensure the delegation of authority did not include “systematic review, stabilization and withdrawal“</a:t>
            </a:r>
          </a:p>
          <a:p>
            <a:pPr lvl="1"/>
            <a:r>
              <a:rPr lang="en-AU" dirty="0" smtClean="0"/>
              <a:t>Subsequent discussion modified the proposal further  to:</a:t>
            </a:r>
          </a:p>
          <a:p>
            <a:pPr lvl="2"/>
            <a:r>
              <a:rPr lang="en-AU" dirty="0" smtClean="0"/>
              <a:t>Make it clear that the word “revision” in the proposal used the ISO definition</a:t>
            </a:r>
          </a:p>
          <a:p>
            <a:pPr lvl="3"/>
            <a:r>
              <a:rPr lang="en-AU" dirty="0" smtClean="0"/>
              <a:t>We will discuss this definition in more detail  later</a:t>
            </a:r>
          </a:p>
          <a:p>
            <a:pPr lvl="2"/>
            <a:r>
              <a:rPr lang="en-AU" dirty="0" smtClean="0"/>
              <a:t>Add that the delegation of authority was conditional that SC6 and its NBs having access to a mechanism  that allows them to contribute to the revision process in the relevant  IEEE 802 WG</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37739582"/>
              </p:ext>
            </p:extLst>
          </p:nvPr>
        </p:nvGraphicFramePr>
        <p:xfrm>
          <a:off x="6858000" y="1905000"/>
          <a:ext cx="914400" cy="771525"/>
        </p:xfrm>
        <a:graphic>
          <a:graphicData uri="http://schemas.openxmlformats.org/presentationml/2006/ole">
            <mc:AlternateContent xmlns:mc="http://schemas.openxmlformats.org/markup-compatibility/2006">
              <mc:Choice xmlns:v="urn:schemas-microsoft-com:vml" Requires="v">
                <p:oleObj spid="_x0000_s9936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6858000" y="1905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28195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smtClean="0"/>
              <a:t>The 802.11 resolution ended up being very simple</a:t>
            </a:r>
            <a:endParaRPr lang="en-AU" dirty="0"/>
          </a:p>
        </p:txBody>
      </p:sp>
      <p:sp>
        <p:nvSpPr>
          <p:cNvPr id="3" name="Content Placeholder 2"/>
          <p:cNvSpPr>
            <a:spLocks noGrp="1"/>
          </p:cNvSpPr>
          <p:nvPr>
            <p:ph idx="1"/>
          </p:nvPr>
        </p:nvSpPr>
        <p:spPr/>
        <p:txBody>
          <a:bodyPr/>
          <a:lstStyle/>
          <a:p>
            <a:r>
              <a:rPr lang="en-AU" dirty="0" smtClean="0"/>
              <a:t>802.11 resolution (Res 6.1.9)…</a:t>
            </a:r>
          </a:p>
          <a:p>
            <a:pPr lvl="1"/>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1"/>
            <a:r>
              <a:rPr lang="en-AU" i="1" dirty="0" smtClean="0"/>
              <a:t>A condition of this motion is that SC6 and its NBs have access to an established mechanism to contribute to the revision process in the IEEE 802.11 WG</a:t>
            </a:r>
          </a:p>
          <a:p>
            <a:r>
              <a:rPr lang="en-AU" dirty="0" smtClean="0"/>
              <a:t>… unanimously approved, except China</a:t>
            </a:r>
          </a:p>
          <a:p>
            <a:pPr lvl="1"/>
            <a:r>
              <a:rPr lang="en-AU" dirty="0" smtClean="0"/>
              <a:t>China stated they needed to see rationale, details of mechanism and more time to obtain instructions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802.1 resolution was similar to the 802.11 resolution </a:t>
            </a:r>
            <a:endParaRPr lang="en-AU" dirty="0"/>
          </a:p>
        </p:txBody>
      </p:sp>
      <p:sp>
        <p:nvSpPr>
          <p:cNvPr id="3" name="Content Placeholder 2"/>
          <p:cNvSpPr>
            <a:spLocks noGrp="1"/>
          </p:cNvSpPr>
          <p:nvPr>
            <p:ph idx="1"/>
          </p:nvPr>
        </p:nvSpPr>
        <p:spPr/>
        <p:txBody>
          <a:bodyPr/>
          <a:lstStyle/>
          <a:p>
            <a:r>
              <a:rPr lang="en-AU" dirty="0" smtClean="0"/>
              <a:t>802.1 resolution (Res 6.1.10) …</a:t>
            </a:r>
          </a:p>
          <a:p>
            <a:pPr lvl="1"/>
            <a:r>
              <a:rPr lang="en-US" i="1" dirty="0" smtClean="0"/>
              <a:t>As </a:t>
            </a:r>
            <a:r>
              <a:rPr lang="en-US" i="1" dirty="0"/>
              <a:t>empowered by clause A1.2.1 of the PSDO agreement between ISO and IEEE, SC 6 decides to allocate responsibility for the revision process of any ISO/IEC 8802-1 standard to the IEEE 802.1 WG while the IEEE 802.1 WG has an ongoing revision process for the IEEE 802.1 standard. </a:t>
            </a:r>
            <a:endParaRPr lang="en-US" i="1" dirty="0" smtClean="0"/>
          </a:p>
          <a:p>
            <a:pPr lvl="1"/>
            <a:r>
              <a:rPr lang="en-US" i="1" dirty="0" smtClean="0"/>
              <a:t>A </a:t>
            </a:r>
            <a:r>
              <a:rPr lang="en-US" i="1" dirty="0"/>
              <a:t>condition of this resolution is that SC 6 and its NBs have access to an established mechanism to contribute to the revision process in the IEEE 802.1 WG</a:t>
            </a:r>
            <a:r>
              <a:rPr lang="en-US" i="1" dirty="0" smtClean="0"/>
              <a:t>.</a:t>
            </a:r>
          </a:p>
          <a:p>
            <a:r>
              <a:rPr lang="en-AU" dirty="0" smtClean="0"/>
              <a:t>… unanimously approved, except China</a:t>
            </a:r>
          </a:p>
          <a:p>
            <a:pPr lvl="1"/>
            <a:r>
              <a:rPr lang="en-AU" dirty="0" smtClean="0"/>
              <a:t>China stated they needed to see rationale, details of mechanism and more time to obtain instructions</a:t>
            </a:r>
          </a:p>
          <a:p>
            <a:pPr lvl="1"/>
            <a:r>
              <a:rPr lang="en-AU" dirty="0" smtClean="0"/>
              <a:t>They also stated that it was odd to pass such a motion before </a:t>
            </a:r>
            <a:r>
              <a:rPr lang="en-US" dirty="0" smtClean="0"/>
              <a:t>ISO/IEC 8802-1  exists</a:t>
            </a:r>
            <a:endParaRPr lang="en-AU" dirty="0" smtClean="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904779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802.3 resolution was similar to the 802.11 resolution </a:t>
            </a:r>
            <a:endParaRPr lang="en-AU" dirty="0"/>
          </a:p>
        </p:txBody>
      </p:sp>
      <p:sp>
        <p:nvSpPr>
          <p:cNvPr id="3" name="Content Placeholder 2"/>
          <p:cNvSpPr>
            <a:spLocks noGrp="1"/>
          </p:cNvSpPr>
          <p:nvPr>
            <p:ph idx="1"/>
          </p:nvPr>
        </p:nvSpPr>
        <p:spPr/>
        <p:txBody>
          <a:bodyPr/>
          <a:lstStyle/>
          <a:p>
            <a:r>
              <a:rPr lang="en-AU" dirty="0" smtClean="0"/>
              <a:t>802.3 resolution (Res 6.1.11) was …</a:t>
            </a:r>
          </a:p>
          <a:p>
            <a:pPr lvl="1"/>
            <a:r>
              <a:rPr lang="en-US" i="1" dirty="0" smtClean="0"/>
              <a:t>As </a:t>
            </a:r>
            <a:r>
              <a:rPr lang="en-US" i="1" dirty="0"/>
              <a:t>empowered by clause A1.2.1 of the PSDO agreement between ISO and IEEE, SC 6 decides to allocate responsibility for the revision process of any ISO/IEC 8802-3 standard to the IEEE 802.3 WG while the IEEE 802.3 WG has an ongoing revision process for the IEEE 802.3 standard. </a:t>
            </a:r>
            <a:endParaRPr lang="en-US" i="1" dirty="0" smtClean="0"/>
          </a:p>
          <a:p>
            <a:pPr lvl="1"/>
            <a:r>
              <a:rPr lang="en-US" i="1" dirty="0" smtClean="0"/>
              <a:t>A </a:t>
            </a:r>
            <a:r>
              <a:rPr lang="en-US" i="1" dirty="0"/>
              <a:t>condition of this resolution is that SC 6 and its NBs have access to an established mechanism to contribute to the revision process in the IEEE 802.3 WG</a:t>
            </a:r>
            <a:r>
              <a:rPr lang="en-US" i="1" dirty="0" smtClean="0"/>
              <a:t>.</a:t>
            </a:r>
          </a:p>
          <a:p>
            <a:r>
              <a:rPr lang="en-AU" dirty="0" smtClean="0"/>
              <a:t>…unanimously approved, except China</a:t>
            </a:r>
          </a:p>
          <a:p>
            <a:pPr lvl="1"/>
            <a:r>
              <a:rPr lang="en-AU" dirty="0" smtClean="0"/>
              <a:t>China stated they needed to see rationale, details of mechanism and more time to obtain instructions</a:t>
            </a:r>
          </a:p>
          <a:p>
            <a:pPr lvl="1"/>
            <a:r>
              <a:rPr lang="en-AU" dirty="0" smtClean="0"/>
              <a:t>They also stated that it was odd to pass such a motion before </a:t>
            </a:r>
            <a:r>
              <a:rPr lang="en-US" dirty="0" smtClean="0"/>
              <a:t>ISO/IEC 8802-1  exists</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92403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smtClean="0"/>
              <a:t>All participants should be familiar with their obligations under the IEEE-SA Policies &amp; Procedures for standards development.</a:t>
            </a:r>
          </a:p>
          <a:p>
            <a:pPr lvl="1">
              <a:lnSpc>
                <a:spcPct val="90000"/>
              </a:lnSpc>
            </a:pPr>
            <a:r>
              <a:rPr lang="en-US" smtClean="0"/>
              <a:t>Patent Policy is stated in these sources:</a:t>
            </a:r>
          </a:p>
          <a:p>
            <a:pPr lvl="2">
              <a:lnSpc>
                <a:spcPct val="90000"/>
              </a:lnSpc>
            </a:pPr>
            <a:r>
              <a:rPr lang="en-GB" smtClean="0"/>
              <a:t>IEEE-SA Standards Boards Bylaws</a:t>
            </a:r>
          </a:p>
          <a:p>
            <a:pPr lvl="3">
              <a:lnSpc>
                <a:spcPct val="90000"/>
              </a:lnSpc>
            </a:pPr>
            <a:r>
              <a:rPr lang="en-US" smtClean="0"/>
              <a:t>http://standards.ieee.org/guides/bylaws/sect6-7.html#6</a:t>
            </a:r>
          </a:p>
          <a:p>
            <a:pPr lvl="2">
              <a:lnSpc>
                <a:spcPct val="90000"/>
              </a:lnSpc>
            </a:pPr>
            <a:r>
              <a:rPr lang="en-GB" smtClean="0"/>
              <a:t>IEEE-SA Standards Board Operations Manual</a:t>
            </a:r>
          </a:p>
          <a:p>
            <a:pPr lvl="3">
              <a:lnSpc>
                <a:spcPct val="90000"/>
              </a:lnSpc>
            </a:pPr>
            <a:r>
              <a:rPr lang="en-US" smtClean="0"/>
              <a:t>http://standards.ieee.org/guides/opman/sect6.html#6.3</a:t>
            </a:r>
          </a:p>
          <a:p>
            <a:pPr lvl="1">
              <a:lnSpc>
                <a:spcPct val="90000"/>
              </a:lnSpc>
            </a:pPr>
            <a:r>
              <a:rPr lang="en-US" smtClean="0"/>
              <a:t>Material about the patent policy is available at </a:t>
            </a:r>
          </a:p>
          <a:p>
            <a:pPr lvl="2">
              <a:lnSpc>
                <a:spcPct val="90000"/>
              </a:lnSpc>
            </a:pPr>
            <a:r>
              <a:rPr lang="en-US" smtClean="0">
                <a:hlinkClick r:id="rId3"/>
              </a:rPr>
              <a:t>http://standards.ieee.org/board/pat/pat-material.html</a:t>
            </a:r>
            <a:endParaRPr lang="en-US" smtClean="0"/>
          </a:p>
          <a:p>
            <a:pPr lvl="1">
              <a:lnSpc>
                <a:spcPct val="90000"/>
              </a:lnSpc>
            </a:pPr>
            <a:r>
              <a:rPr lang="en-US" smtClean="0"/>
              <a:t>If you have questions, contact the IEEE-SA Standards Board Patent Committee Administrator at patcom@ieee.org or visit </a:t>
            </a:r>
            <a:r>
              <a:rPr lang="en-US" smtClean="0">
                <a:hlinkClick r:id="rId4"/>
              </a:rPr>
              <a:t>http://standards.ieee.org/board/pat/index.html</a:t>
            </a:r>
            <a:endParaRPr lang="en-US" smtClean="0"/>
          </a:p>
          <a:p>
            <a:pPr lvl="1">
              <a:lnSpc>
                <a:spcPct val="90000"/>
              </a:lnSpc>
            </a:pPr>
            <a:r>
              <a:rPr lang="en-US"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 also passed a resolution inviting  IEEE 802 to exchange information with SC6</a:t>
            </a:r>
            <a:endParaRPr lang="en-AU" dirty="0"/>
          </a:p>
        </p:txBody>
      </p:sp>
      <p:sp>
        <p:nvSpPr>
          <p:cNvPr id="3" name="Content Placeholder 2"/>
          <p:cNvSpPr>
            <a:spLocks noGrp="1"/>
          </p:cNvSpPr>
          <p:nvPr>
            <p:ph idx="1"/>
          </p:nvPr>
        </p:nvSpPr>
        <p:spPr/>
        <p:txBody>
          <a:bodyPr/>
          <a:lstStyle/>
          <a:p>
            <a:r>
              <a:rPr lang="en-AU" dirty="0" smtClean="0"/>
              <a:t>Cooperation resolution (Res 6.1.12) was …</a:t>
            </a:r>
          </a:p>
          <a:p>
            <a:pPr lvl="1"/>
            <a:r>
              <a:rPr lang="en-US" i="1" dirty="0" smtClean="0"/>
              <a:t>SC </a:t>
            </a:r>
            <a:r>
              <a:rPr lang="en-US" i="1" dirty="0"/>
              <a:t>6 invites the IEEE 802 WG’s to exchange information about new work items that are within the scope of SC 6 and the respective IEEE 802 WG for information and potential </a:t>
            </a:r>
            <a:r>
              <a:rPr lang="en-US" i="1" dirty="0" smtClean="0"/>
              <a:t>coordination</a:t>
            </a:r>
          </a:p>
          <a:p>
            <a:r>
              <a:rPr lang="en-AU" dirty="0" smtClean="0"/>
              <a:t>…unanimously approved by all NBs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726693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definition of “revision” has proved problematic</a:t>
            </a:r>
            <a:endParaRPr lang="en-AU" dirty="0"/>
          </a:p>
        </p:txBody>
      </p:sp>
      <p:sp>
        <p:nvSpPr>
          <p:cNvPr id="3" name="Content Placeholder 2"/>
          <p:cNvSpPr>
            <a:spLocks noGrp="1"/>
          </p:cNvSpPr>
          <p:nvPr>
            <p:ph idx="1"/>
          </p:nvPr>
        </p:nvSpPr>
        <p:spPr/>
        <p:txBody>
          <a:bodyPr/>
          <a:lstStyle/>
          <a:p>
            <a:pPr lvl="1"/>
            <a:r>
              <a:rPr lang="en-US" dirty="0" smtClean="0"/>
              <a:t>During discussions it was agreed to use the ISO definition of “revision”</a:t>
            </a:r>
          </a:p>
          <a:p>
            <a:pPr lvl="1"/>
            <a:r>
              <a:rPr lang="en-US" dirty="0" smtClean="0"/>
              <a:t>Subsequently, it turned out that there were multiple ISO definitions in a variety of documents</a:t>
            </a:r>
          </a:p>
          <a:p>
            <a:pPr lvl="1"/>
            <a:r>
              <a:rPr lang="en-US" dirty="0" smtClean="0"/>
              <a:t>Unfortunately, the definition is a key driver of the semantics of the resolutions</a:t>
            </a:r>
          </a:p>
          <a:p>
            <a:pPr lvl="1"/>
            <a:r>
              <a:rPr lang="en-US" dirty="0" smtClean="0"/>
              <a:t>However, behind the scenes discussion has led to the following interpretation of the 802.11 resolution </a:t>
            </a:r>
          </a:p>
          <a:p>
            <a:pPr lvl="2"/>
            <a:r>
              <a:rPr lang="en-US" i="1" dirty="0" smtClean="0"/>
              <a:t>The </a:t>
            </a:r>
            <a:r>
              <a:rPr lang="en-US" i="1" dirty="0"/>
              <a:t>resolution applies to revisions, amendments and corrigenda of ISO/IEC 8802-11.</a:t>
            </a:r>
            <a:endParaRPr lang="en-AU" i="1" dirty="0"/>
          </a:p>
          <a:p>
            <a:pPr lvl="2"/>
            <a:r>
              <a:rPr lang="en-US" i="1" dirty="0" smtClean="0"/>
              <a:t>The </a:t>
            </a:r>
            <a:r>
              <a:rPr lang="en-US" i="1" dirty="0"/>
              <a:t>resolution does not apply to systematic review, stabilization and withdrawal of ISO/IEC 8802-11.</a:t>
            </a:r>
            <a:endParaRPr lang="en-AU" i="1" dirty="0"/>
          </a:p>
          <a:p>
            <a:pPr lvl="2"/>
            <a:r>
              <a:rPr lang="en-US" i="1" dirty="0" smtClean="0"/>
              <a:t>The </a:t>
            </a:r>
            <a:r>
              <a:rPr lang="en-US" i="1" dirty="0"/>
              <a:t>resolution does not apply to any standards other than ISO/IEC 8802-11.</a:t>
            </a:r>
            <a:endParaRPr lang="en-AU" i="1" dirty="0"/>
          </a:p>
          <a:p>
            <a:pPr lvl="2"/>
            <a:r>
              <a:rPr lang="en-US" i="1" dirty="0" smtClean="0"/>
              <a:t>SC6 </a:t>
            </a:r>
            <a:r>
              <a:rPr lang="en-US" i="1" dirty="0"/>
              <a:t>retains full rights to propose any new work</a:t>
            </a:r>
            <a:r>
              <a:rPr lang="en-US" dirty="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526559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resolution provides a lower risk path for “international standardisation” of 802 standards </a:t>
            </a:r>
            <a:endParaRPr lang="en-AU" dirty="0"/>
          </a:p>
        </p:txBody>
      </p:sp>
      <p:sp>
        <p:nvSpPr>
          <p:cNvPr id="8" name="Content Placeholder 7"/>
          <p:cNvSpPr>
            <a:spLocks noGrp="1"/>
          </p:cNvSpPr>
          <p:nvPr>
            <p:ph idx="1"/>
          </p:nvPr>
        </p:nvSpPr>
        <p:spPr/>
        <p:txBody>
          <a:bodyPr/>
          <a:lstStyle/>
          <a:p>
            <a:pPr lvl="1"/>
            <a:r>
              <a:rPr lang="en-AU" dirty="0" smtClean="0"/>
              <a:t>IEEE 802.1/3/11 WGs have an opportunity to submit their standards to JTC1 under the PSDO for “international” standardisation</a:t>
            </a:r>
          </a:p>
          <a:p>
            <a:pPr lvl="1"/>
            <a:r>
              <a:rPr lang="en-AU" dirty="0" smtClean="0"/>
              <a:t>The WGs will have sole responsibility for the revision of those standards, while a revision process of any sort is underway in the WGs</a:t>
            </a:r>
          </a:p>
          <a:p>
            <a:pPr lvl="2"/>
            <a:r>
              <a:rPr lang="en-AU" dirty="0" smtClean="0"/>
              <a:t>This is effectively continuously until the WGs hibernate given that IEEE 802 WGs typically undertake continuous amendment and revision of standards</a:t>
            </a:r>
          </a:p>
          <a:p>
            <a:pPr lvl="1"/>
            <a:r>
              <a:rPr lang="en-AU" dirty="0" smtClean="0"/>
              <a:t>The WGs may benefit from input from SC6 NBs during the revision process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Tree>
    <p:extLst>
      <p:ext uri="{BB962C8B-B14F-4D97-AF65-F5344CB8AC3E}">
        <p14:creationId xmlns:p14="http://schemas.microsoft.com/office/powerpoint/2010/main" val="2213542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WGs only need to provide SC6 NBs an opportunity to contribute for the resolution to stand</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a:t>
            </a:r>
            <a:r>
              <a:rPr lang="en-AU" dirty="0"/>
              <a:t>d</a:t>
            </a:r>
            <a:r>
              <a:rPr lang="en-AU" dirty="0" smtClean="0"/>
              <a:t>iscussion 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in good faith at 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767057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IEEE 802 WGs only need to provide SC6 NBs an opportunity to contribute for the resolution to stand</a:t>
            </a:r>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Could provide similar “pipeline” status information on amendment/revision/maintenance activities.</a:t>
            </a:r>
          </a:p>
          <a:p>
            <a:pPr lvl="1"/>
            <a:r>
              <a:rPr lang="en-AU" dirty="0" smtClean="0"/>
              <a:t>802 Could 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3020378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resolution 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in Graz that the resolution means the IEEE 802.11 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meeting</a:t>
            </a:r>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Tree>
    <p:extLst>
      <p:ext uri="{BB962C8B-B14F-4D97-AF65-F5344CB8AC3E}">
        <p14:creationId xmlns:p14="http://schemas.microsoft.com/office/powerpoint/2010/main" val="190596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possible impact of the SC6 resolution</a:t>
            </a:r>
            <a:endParaRPr lang="en-AU" dirty="0"/>
          </a:p>
        </p:txBody>
      </p:sp>
      <p:sp>
        <p:nvSpPr>
          <p:cNvPr id="3" name="Content Placeholder 2"/>
          <p:cNvSpPr>
            <a:spLocks noGrp="1"/>
          </p:cNvSpPr>
          <p:nvPr>
            <p:ph idx="1"/>
          </p:nvPr>
        </p:nvSpPr>
        <p:spPr/>
        <p:txBody>
          <a:bodyPr/>
          <a:lstStyle/>
          <a:p>
            <a:r>
              <a:rPr lang="en-AU" dirty="0" smtClean="0"/>
              <a:t>Questions for discussion</a:t>
            </a:r>
          </a:p>
          <a:p>
            <a:pPr lvl="1"/>
            <a:r>
              <a:rPr lang="en-AU" dirty="0" smtClean="0"/>
              <a:t>Are IEEE 802 willing to submit 802.1 &amp; 802.3 to JTC1 under the PSDO on the basis of this resolution?</a:t>
            </a:r>
          </a:p>
          <a:p>
            <a:pPr lvl="1"/>
            <a:r>
              <a:rPr lang="en-AU" dirty="0" smtClean="0"/>
              <a:t>Are there any objections (philosophical &amp; pra</a:t>
            </a:r>
            <a:r>
              <a:rPr lang="en-AU" dirty="0"/>
              <a:t>c</a:t>
            </a:r>
            <a:r>
              <a:rPr lang="en-AU" dirty="0" smtClean="0"/>
              <a:t>tical) in sending the requested material to SC6?</a:t>
            </a:r>
          </a:p>
          <a:p>
            <a:pPr lvl="1"/>
            <a:r>
              <a:rPr lang="en-AU" dirty="0" smtClean="0"/>
              <a:t>Is the risk of “another WAPI” reduced by this resolution?</a:t>
            </a:r>
          </a:p>
          <a:p>
            <a:pPr lvl="1"/>
            <a:r>
              <a:rPr lang="en-AU" dirty="0" smtClean="0"/>
              <a:t>Might the </a:t>
            </a:r>
            <a:r>
              <a:rPr lang="en-AU" dirty="0"/>
              <a:t>risk of “another WAPI” </a:t>
            </a:r>
            <a:r>
              <a:rPr lang="en-AU" dirty="0" smtClean="0"/>
              <a:t>be increased if we do not collaborate with SC6 in this way?</a:t>
            </a:r>
          </a:p>
          <a:p>
            <a:pPr lvl="2"/>
            <a:r>
              <a:rPr lang="en-AU" dirty="0" err="1" smtClean="0"/>
              <a:t>eg</a:t>
            </a:r>
            <a:r>
              <a:rPr lang="en-AU" dirty="0" smtClean="0"/>
              <a:t> one could modify 802.1 by creating a standard that normatively referenced most of 802.1 but changed a small feature</a:t>
            </a:r>
          </a:p>
          <a:p>
            <a:pPr lvl="2"/>
            <a:r>
              <a:rPr lang="en-AU" dirty="0" smtClean="0"/>
              <a:t>By having an ongoing relationship we at least might have a say …</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631340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possible next steps</a:t>
            </a:r>
            <a:endParaRPr lang="en-AU" dirty="0"/>
          </a:p>
        </p:txBody>
      </p:sp>
      <p:sp>
        <p:nvSpPr>
          <p:cNvPr id="3" name="Content Placeholder 2"/>
          <p:cNvSpPr>
            <a:spLocks noGrp="1"/>
          </p:cNvSpPr>
          <p:nvPr>
            <p:ph idx="1"/>
          </p:nvPr>
        </p:nvSpPr>
        <p:spPr/>
        <p:txBody>
          <a:bodyPr/>
          <a:lstStyle/>
          <a:p>
            <a:r>
              <a:rPr lang="en-AU" dirty="0" smtClean="0"/>
              <a:t>Questions for discussion</a:t>
            </a:r>
          </a:p>
          <a:p>
            <a:pPr lvl="1"/>
            <a:r>
              <a:rPr lang="en-AU" dirty="0" smtClean="0"/>
              <a:t>Should IEEE 802 document a process for collaboration?</a:t>
            </a:r>
          </a:p>
          <a:p>
            <a:pPr lvl="2"/>
            <a:r>
              <a:rPr lang="en-AU" dirty="0" smtClean="0"/>
              <a:t>Criteria: lowest amount of work?</a:t>
            </a:r>
          </a:p>
          <a:p>
            <a:pPr lvl="2"/>
            <a:r>
              <a:rPr lang="en-AU" dirty="0" smtClean="0"/>
              <a:t>Can we just send SC6 an existing report on a regular basis + all balloted drafts</a:t>
            </a:r>
          </a:p>
          <a:p>
            <a:pPr lvl="1"/>
            <a:r>
              <a:rPr lang="en-AU" dirty="0" smtClean="0"/>
              <a:t>Should </a:t>
            </a:r>
            <a:r>
              <a:rPr lang="en-AU" dirty="0"/>
              <a:t>IEEE </a:t>
            </a:r>
            <a:r>
              <a:rPr lang="en-AU" dirty="0" smtClean="0"/>
              <a:t>802 express an intent to submit 802.1 and 802.3?</a:t>
            </a:r>
          </a:p>
          <a:p>
            <a:pPr lvl="2"/>
            <a:r>
              <a:rPr lang="en-AU" dirty="0" smtClean="0"/>
              <a:t>When would we do so?</a:t>
            </a:r>
          </a:p>
          <a:p>
            <a:pPr lvl="1"/>
            <a:r>
              <a:rPr lang="en-AU" dirty="0" smtClean="0"/>
              <a:t>Should </a:t>
            </a:r>
            <a:r>
              <a:rPr lang="en-AU" dirty="0"/>
              <a:t>IEEE 802 </a:t>
            </a:r>
            <a:r>
              <a:rPr lang="en-AU" dirty="0" smtClean="0"/>
              <a:t>send a package to SC6 with the latest versions of 802.1 </a:t>
            </a:r>
            <a:r>
              <a:rPr lang="en-AU" dirty="0"/>
              <a:t>and </a:t>
            </a:r>
            <a:r>
              <a:rPr lang="en-AU" dirty="0" smtClean="0"/>
              <a:t>802.3 in the meantime?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3091235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AU" dirty="0" err="1" smtClean="0"/>
              <a:t>TePA</a:t>
            </a:r>
            <a:r>
              <a:rPr lang="en-AU" dirty="0" smtClean="0"/>
              <a:t>-AC, the 802.1X replacement,  is now a Chinese National Standard</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a:t>
            </a:r>
            <a:r>
              <a:rPr lang="en-AU" u="sng" dirty="0">
                <a:hlinkClick r:id="rId2" action="ppaction://hlinkfile"/>
              </a:rPr>
              <a:t>GB / T </a:t>
            </a:r>
            <a:r>
              <a:rPr lang="en-AU" u="sng" dirty="0" smtClean="0">
                <a:hlinkClick r:id="rId2" action="ppaction://hlinkfile"/>
              </a:rPr>
              <a:t>28455-2012</a:t>
            </a:r>
            <a:r>
              <a:rPr lang="en-AU" dirty="0" smtClean="0"/>
              <a:t> </a:t>
            </a:r>
            <a:r>
              <a:rPr lang="en-AU" dirty="0"/>
              <a:t>as of 1 </a:t>
            </a:r>
            <a:r>
              <a:rPr lang="en-AU" dirty="0" smtClean="0"/>
              <a:t>Oct 12; the </a:t>
            </a:r>
            <a:r>
              <a:rPr lang="en-AU" dirty="0"/>
              <a:t>“T” means it is recommended, </a:t>
            </a:r>
            <a:r>
              <a:rPr lang="en-AU" dirty="0" err="1"/>
              <a:t>ie</a:t>
            </a:r>
            <a:r>
              <a:rPr lang="en-AU" dirty="0"/>
              <a:t> not </a:t>
            </a:r>
            <a:r>
              <a:rPr lang="en-AU" dirty="0" smtClean="0"/>
              <a:t>mandatory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48</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standardisation news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49</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50</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In Graz the presentations from China NB on </a:t>
            </a:r>
            <a:r>
              <a:rPr lang="en-AU" dirty="0" err="1" smtClean="0"/>
              <a:t>TLSec</a:t>
            </a:r>
            <a:r>
              <a:rPr lang="en-AU" dirty="0" smtClean="0"/>
              <a:t>, TEPA-AC and TAAA continued</a:t>
            </a:r>
            <a:endParaRPr lang="en-AU" dirty="0"/>
          </a:p>
        </p:txBody>
      </p:sp>
      <p:sp>
        <p:nvSpPr>
          <p:cNvPr id="3" name="Content Placeholder 2"/>
          <p:cNvSpPr>
            <a:spLocks noGrp="1"/>
          </p:cNvSpPr>
          <p:nvPr>
            <p:ph idx="1"/>
          </p:nvPr>
        </p:nvSpPr>
        <p:spPr/>
        <p:txBody>
          <a:bodyPr/>
          <a:lstStyle/>
          <a:p>
            <a:pPr lvl="1"/>
            <a:r>
              <a:rPr lang="en-AU" dirty="0" smtClean="0"/>
              <a:t>In Graz the China NB presented again on each of their proposals, responding to previous comments by IEEE 802</a:t>
            </a:r>
          </a:p>
          <a:p>
            <a:pPr lvl="2"/>
            <a:r>
              <a:rPr lang="en-AU" dirty="0" smtClean="0"/>
              <a:t>See N15364 for TEPA-AC</a:t>
            </a:r>
          </a:p>
          <a:p>
            <a:pPr marL="184150" lvl="2" indent="0">
              <a:buNone/>
            </a:pPr>
            <a:endParaRPr lang="en-AU" dirty="0" smtClean="0"/>
          </a:p>
          <a:p>
            <a:pPr lvl="2"/>
            <a:r>
              <a:rPr lang="en-AU" dirty="0" smtClean="0"/>
              <a:t>See N15365 for </a:t>
            </a:r>
            <a:r>
              <a:rPr lang="en-AU" dirty="0" err="1" smtClean="0"/>
              <a:t>TLSec</a:t>
            </a:r>
            <a:endParaRPr lang="en-AU" dirty="0" smtClean="0"/>
          </a:p>
          <a:p>
            <a:pPr marL="184150" lvl="2" indent="0">
              <a:buNone/>
            </a:pPr>
            <a:endParaRPr lang="en-AU" dirty="0" smtClean="0"/>
          </a:p>
          <a:p>
            <a:pPr lvl="2"/>
            <a:r>
              <a:rPr lang="en-AU" dirty="0" smtClean="0"/>
              <a:t>See N15366 for TAAA</a:t>
            </a:r>
          </a:p>
          <a:p>
            <a:pPr lvl="2"/>
            <a:endParaRPr lang="en-AU" dirty="0"/>
          </a:p>
          <a:p>
            <a:pPr lvl="1"/>
            <a:r>
              <a:rPr lang="en-AU" dirty="0" smtClean="0"/>
              <a:t>After each presentation questions were asked but no consensus reached</a:t>
            </a:r>
          </a:p>
          <a:p>
            <a:pPr lvl="1"/>
            <a:r>
              <a:rPr lang="en-AU" dirty="0" smtClean="0"/>
              <a:t>The China NB were not proposing any actions</a:t>
            </a:r>
          </a:p>
          <a:p>
            <a:pPr lvl="1"/>
            <a:r>
              <a:rPr lang="en-AU" dirty="0"/>
              <a:t>The Chinese NB were encouraged by various people to provide </a:t>
            </a:r>
            <a:r>
              <a:rPr lang="en-AU" dirty="0" smtClean="0"/>
              <a:t>an overview at the IEEE 802.1 meeting in Vancouver in Jan 13</a:t>
            </a:r>
          </a:p>
          <a:p>
            <a:pPr lvl="2"/>
            <a:r>
              <a:rPr lang="en-AU" dirty="0" smtClean="0"/>
              <a:t>So far  they have not confirmed attendance despite a reminder after Graz </a:t>
            </a:r>
            <a:endParaRPr lang="en-AU" dirty="0"/>
          </a:p>
          <a:p>
            <a:pPr lvl="1"/>
            <a:endParaRPr lang="en-AU" dirty="0" smtClean="0"/>
          </a:p>
          <a:p>
            <a:pPr marL="184150" lvl="2" indent="0">
              <a:buNone/>
            </a:pPr>
            <a:endParaRPr lang="en-AU" dirty="0" smtClean="0"/>
          </a:p>
          <a:p>
            <a:pPr marL="1588" lvl="1" indent="0">
              <a:buNone/>
            </a:pP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528848108"/>
              </p:ext>
            </p:extLst>
          </p:nvPr>
        </p:nvGraphicFramePr>
        <p:xfrm>
          <a:off x="3200400" y="2657475"/>
          <a:ext cx="914400" cy="771525"/>
        </p:xfrm>
        <a:graphic>
          <a:graphicData uri="http://schemas.openxmlformats.org/presentationml/2006/ole">
            <mc:AlternateContent xmlns:mc="http://schemas.openxmlformats.org/markup-compatibility/2006">
              <mc:Choice xmlns:v="urn:schemas-microsoft-com:vml" Requires="v">
                <p:oleObj spid="_x0000_s102489"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3200400" y="2657475"/>
                        <a:ext cx="914400" cy="771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50269123"/>
              </p:ext>
            </p:extLst>
          </p:nvPr>
        </p:nvGraphicFramePr>
        <p:xfrm>
          <a:off x="2971800" y="3267075"/>
          <a:ext cx="914400" cy="771525"/>
        </p:xfrm>
        <a:graphic>
          <a:graphicData uri="http://schemas.openxmlformats.org/presentationml/2006/ole">
            <mc:AlternateContent xmlns:mc="http://schemas.openxmlformats.org/markup-compatibility/2006">
              <mc:Choice xmlns:v="urn:schemas-microsoft-com:vml" Requires="v">
                <p:oleObj spid="_x0000_s102490"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971800" y="3267075"/>
                        <a:ext cx="914400" cy="7715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55852796"/>
              </p:ext>
            </p:extLst>
          </p:nvPr>
        </p:nvGraphicFramePr>
        <p:xfrm>
          <a:off x="2895600" y="3876675"/>
          <a:ext cx="914400" cy="771525"/>
        </p:xfrm>
        <a:graphic>
          <a:graphicData uri="http://schemas.openxmlformats.org/presentationml/2006/ole">
            <mc:AlternateContent xmlns:mc="http://schemas.openxmlformats.org/markup-compatibility/2006">
              <mc:Choice xmlns:v="urn:schemas-microsoft-com:vml" Requires="v">
                <p:oleObj spid="_x0000_s102491" name="Acrobat Document" showAsIcon="1" r:id="rId7" imgW="914400" imgH="771480" progId="AcroExch.Document.7">
                  <p:embed/>
                </p:oleObj>
              </mc:Choice>
              <mc:Fallback>
                <p:oleObj name="Acrobat Document" showAsIcon="1" r:id="rId7" imgW="914400" imgH="771480" progId="AcroExch.Document.7">
                  <p:embed/>
                  <p:pic>
                    <p:nvPicPr>
                      <p:cNvPr id="0" name=""/>
                      <p:cNvPicPr/>
                      <p:nvPr/>
                    </p:nvPicPr>
                    <p:blipFill>
                      <a:blip r:embed="rId8"/>
                      <a:stretch>
                        <a:fillRect/>
                      </a:stretch>
                    </p:blipFill>
                    <p:spPr>
                      <a:xfrm>
                        <a:off x="2895600" y="3876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778184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delegation commented on each of the </a:t>
            </a:r>
            <a:r>
              <a:rPr lang="en-AU" dirty="0" err="1" smtClean="0"/>
              <a:t>TLSec</a:t>
            </a:r>
            <a:r>
              <a:rPr lang="en-AU" dirty="0"/>
              <a:t>, TEPA-AC and </a:t>
            </a:r>
            <a:r>
              <a:rPr lang="en-AU" dirty="0" smtClean="0"/>
              <a:t>TAAA presentations</a:t>
            </a:r>
            <a:endParaRPr lang="en-AU" dirty="0"/>
          </a:p>
        </p:txBody>
      </p:sp>
      <p:sp>
        <p:nvSpPr>
          <p:cNvPr id="3" name="Content Placeholder 2"/>
          <p:cNvSpPr>
            <a:spLocks noGrp="1"/>
          </p:cNvSpPr>
          <p:nvPr>
            <p:ph idx="1"/>
          </p:nvPr>
        </p:nvSpPr>
        <p:spPr/>
        <p:txBody>
          <a:bodyPr/>
          <a:lstStyle/>
          <a:p>
            <a:pPr lvl="1"/>
            <a:r>
              <a:rPr lang="en-AU" dirty="0" smtClean="0"/>
              <a:t>Dan Harkins led the questioning from the IEEE 802 delegation</a:t>
            </a:r>
          </a:p>
          <a:p>
            <a:pPr lvl="1"/>
            <a:r>
              <a:rPr lang="en-AU" dirty="0" smtClean="0"/>
              <a:t>He also gave a presentation explaining the 802.1 approach</a:t>
            </a:r>
          </a:p>
          <a:p>
            <a:pPr lvl="2"/>
            <a:r>
              <a:rPr lang="en-AU" dirty="0" smtClean="0"/>
              <a:t>See N15421</a:t>
            </a:r>
          </a:p>
          <a:p>
            <a:pPr lvl="2"/>
            <a:endParaRPr lang="en-AU" dirty="0"/>
          </a:p>
          <a:p>
            <a:pPr lvl="1"/>
            <a:r>
              <a:rPr lang="en-AU" dirty="0" smtClean="0"/>
              <a:t>The China NB subsequently gave a presentation that attempted to rebut the points in N15421 but placing big red crosses though many slides</a:t>
            </a:r>
          </a:p>
          <a:p>
            <a:pPr lvl="2"/>
            <a:r>
              <a:rPr lang="en-AU" dirty="0" smtClean="0"/>
              <a:t>It appears the actual presentation was never made available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98979165"/>
              </p:ext>
            </p:extLst>
          </p:nvPr>
        </p:nvGraphicFramePr>
        <p:xfrm>
          <a:off x="2286000" y="2819400"/>
          <a:ext cx="914400" cy="771525"/>
        </p:xfrm>
        <a:graphic>
          <a:graphicData uri="http://schemas.openxmlformats.org/presentationml/2006/ole">
            <mc:AlternateContent xmlns:mc="http://schemas.openxmlformats.org/markup-compatibility/2006">
              <mc:Choice xmlns:v="urn:schemas-microsoft-com:vml" Requires="v">
                <p:oleObj spid="_x0000_s10447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919770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discussion in WG1 and WG7 in relation to </a:t>
            </a:r>
            <a:r>
              <a:rPr lang="en-AU" dirty="0" err="1" smtClean="0"/>
              <a:t>TISec</a:t>
            </a:r>
            <a:r>
              <a:rPr lang="en-AU" dirty="0" smtClean="0"/>
              <a:t> (a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519"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51673348"/>
              </p:ext>
            </p:extLst>
          </p:nvPr>
        </p:nvGraphicFramePr>
        <p:xfrm>
          <a:off x="2286000" y="3581400"/>
          <a:ext cx="914400" cy="771525"/>
        </p:xfrm>
        <a:graphic>
          <a:graphicData uri="http://schemas.openxmlformats.org/presentationml/2006/ole">
            <mc:AlternateContent xmlns:mc="http://schemas.openxmlformats.org/markup-compatibility/2006">
              <mc:Choice xmlns:v="urn:schemas-microsoft-com:vml" Requires="v">
                <p:oleObj spid="_x0000_s105520"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action</a:t>
            </a:r>
          </a:p>
          <a:p>
            <a:pPr lvl="2"/>
            <a:r>
              <a:rPr lang="en-AU" dirty="0" smtClean="0"/>
              <a:t>No action, after change of gov’t in China</a:t>
            </a:r>
          </a:p>
          <a:p>
            <a:pPr lvl="2"/>
            <a:r>
              <a:rPr lang="en-AU" dirty="0" smtClean="0"/>
              <a:t>Action, </a:t>
            </a:r>
            <a:r>
              <a:rPr lang="en-AU" dirty="0"/>
              <a:t>after change of gov’t in China</a:t>
            </a:r>
            <a:endParaRPr lang="en-AU" dirty="0" smtClean="0"/>
          </a:p>
          <a:p>
            <a:pPr lvl="2"/>
            <a:r>
              <a:rPr lang="en-AU" dirty="0" smtClean="0"/>
              <a:t>Action, after they become Chinese National Standards</a:t>
            </a:r>
          </a:p>
          <a:p>
            <a:pPr lvl="2"/>
            <a:r>
              <a:rPr lang="en-AU" dirty="0" smtClean="0"/>
              <a:t>Action, if the SC6 Chair is removed (news: SC6 Chair endorsed by JTC1)</a:t>
            </a:r>
          </a:p>
          <a:p>
            <a:pPr lvl="2"/>
            <a:r>
              <a:rPr lang="en-AU" dirty="0" smtClean="0"/>
              <a:t>Change 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4200187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presented a WLAN optimisation proposal but there are no obvious next steps</a:t>
            </a:r>
            <a:endParaRPr lang="en-AU" dirty="0"/>
          </a:p>
        </p:txBody>
      </p:sp>
      <p:sp>
        <p:nvSpPr>
          <p:cNvPr id="3" name="Content Placeholder 2"/>
          <p:cNvSpPr>
            <a:spLocks noGrp="1"/>
          </p:cNvSpPr>
          <p:nvPr>
            <p:ph idx="1"/>
          </p:nvPr>
        </p:nvSpPr>
        <p:spPr/>
        <p:txBody>
          <a:bodyPr/>
          <a:lstStyle/>
          <a:p>
            <a:pPr lvl="1"/>
            <a:r>
              <a:rPr lang="en-AU" dirty="0" smtClean="0"/>
              <a:t>The China NB presented “WLAN </a:t>
            </a:r>
            <a:r>
              <a:rPr lang="en-AU" dirty="0"/>
              <a:t>Network Optimization </a:t>
            </a:r>
            <a:r>
              <a:rPr lang="en-AU" dirty="0" smtClean="0"/>
              <a:t>Technology Requirements”</a:t>
            </a:r>
          </a:p>
          <a:p>
            <a:pPr lvl="2"/>
            <a:r>
              <a:rPr lang="en-AU" dirty="0" smtClean="0"/>
              <a:t>See N15367</a:t>
            </a:r>
          </a:p>
          <a:p>
            <a:pPr lvl="1"/>
            <a:r>
              <a:rPr lang="en-AU" dirty="0" smtClean="0"/>
              <a:t>It seems to be some centralised control system for WLANs that optimises the network parameters based on packet traces, </a:t>
            </a:r>
            <a:r>
              <a:rPr lang="en-AU" dirty="0" err="1" smtClean="0"/>
              <a:t>etc</a:t>
            </a:r>
            <a:endParaRPr lang="en-AU" dirty="0" smtClean="0"/>
          </a:p>
          <a:p>
            <a:pPr lvl="1"/>
            <a:r>
              <a:rPr lang="en-AU" dirty="0" smtClean="0"/>
              <a:t>The presentation and questioning went relatively poorly for the presenter</a:t>
            </a:r>
          </a:p>
          <a:p>
            <a:pPr lvl="1"/>
            <a:r>
              <a:rPr lang="en-AU" dirty="0" smtClean="0"/>
              <a:t>No obvious next steps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60551171"/>
              </p:ext>
            </p:extLst>
          </p:nvPr>
        </p:nvGraphicFramePr>
        <p:xfrm>
          <a:off x="2514600" y="2362200"/>
          <a:ext cx="914400" cy="771525"/>
        </p:xfrm>
        <a:graphic>
          <a:graphicData uri="http://schemas.openxmlformats.org/presentationml/2006/ole">
            <mc:AlternateContent xmlns:mc="http://schemas.openxmlformats.org/markup-compatibility/2006">
              <mc:Choice xmlns:v="urn:schemas-microsoft-com:vml" Requires="v">
                <p:oleObj spid="_x0000_s10754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5146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49181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56</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smtClean="0"/>
              <a:t>Brief summary of highlights/lowlights</a:t>
            </a:r>
          </a:p>
          <a:p>
            <a:pPr lvl="1"/>
            <a:r>
              <a:rPr lang="en-AU" smtClean="0"/>
              <a:t>2003: WAPI mandated for use in China, implemented by named firms</a:t>
            </a:r>
          </a:p>
          <a:p>
            <a:pPr lvl="1"/>
            <a:r>
              <a:rPr lang="en-AU" smtClean="0"/>
              <a:t>2004: Mandate withdrawn after China agrees to standardise WAPI first</a:t>
            </a:r>
          </a:p>
          <a:p>
            <a:pPr lvl="1"/>
            <a:r>
              <a:rPr lang="en-AU" smtClean="0"/>
              <a:t>2005: WAPI submitted to ISO/IEC fast track ballot in parallel to IEEE submitting 802.11i, after much controversy and appeals</a:t>
            </a:r>
          </a:p>
          <a:p>
            <a:pPr lvl="1"/>
            <a:r>
              <a:rPr lang="en-AU" smtClean="0"/>
              <a:t>2006: WAPI fails ISO/IEC fast track ballot and 802.11i passes, amid much controversy and appeals</a:t>
            </a:r>
          </a:p>
          <a:p>
            <a:pPr lvl="1"/>
            <a:r>
              <a:rPr lang="en-AU" smtClean="0"/>
              <a:t>2009: WAPI mandated in handsets and for SPs in China</a:t>
            </a:r>
          </a:p>
          <a:p>
            <a:pPr lvl="1"/>
            <a:r>
              <a:rPr lang="en-AU" smtClean="0"/>
              <a:t>2009: WAPI submitted to ISO/IEC as NP</a:t>
            </a:r>
          </a:p>
          <a:p>
            <a:pPr lvl="1"/>
            <a:r>
              <a:rPr lang="en-AU" smtClean="0"/>
              <a:t>2010: WAPI NP ballot passes but comments not resolved</a:t>
            </a:r>
          </a:p>
          <a:p>
            <a:pPr lvl="1"/>
            <a:r>
              <a:rPr lang="en-AU" smtClean="0"/>
              <a:t>Nov 2011: China NB announced that they had withdrawn the WAPI NP</a:t>
            </a:r>
          </a:p>
          <a:p>
            <a:pPr lvl="1"/>
            <a:r>
              <a:rPr lang="en-AU" smtClean="0"/>
              <a:t>Feb 2012: SC6 formally cancelled the WAPI NP</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about:</a:t>
            </a:r>
          </a:p>
          <a:p>
            <a:pPr lvl="2"/>
            <a:r>
              <a:rPr lang="en-AU" dirty="0"/>
              <a:t>V</a:t>
            </a:r>
            <a:r>
              <a:rPr lang="en-AU" dirty="0" smtClean="0"/>
              <a:t>arious aspects the WAPI NP process</a:t>
            </a:r>
          </a:p>
          <a:p>
            <a:pPr lvl="2"/>
            <a:r>
              <a:rPr lang="en-AU" dirty="0" smtClean="0"/>
              <a:t>Alleged bias of the SC6 Chair</a:t>
            </a:r>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58</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22645" name="Acrobat Document" showAsIcon="1" r:id="rId3" imgW="914400" imgH="714375" progId="AcroExch.Document.7">
                  <p:embed/>
                </p:oleObj>
              </mc:Choice>
              <mc:Fallback>
                <p:oleObj name="Acrobat Document" showAsIcon="1" r:id="rId3" imgW="914400" imgH="714375" progId="AcroExch.Document.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22646" name="Acrobat Document" showAsIcon="1" r:id="rId5" imgW="914400" imgH="714375" progId="AcroExch.Document.7">
                  <p:embed/>
                </p:oleObj>
              </mc:Choice>
              <mc:Fallback>
                <p:oleObj name="Acrobat Document" showAsIcon="1" r:id="rId5" imgW="914400" imgH="714375"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22647" name="Acrobat Document" showAsIcon="1" r:id="rId7" imgW="914400" imgH="714375" progId="AcroExch.Document.7">
                  <p:embed/>
                </p:oleObj>
              </mc:Choice>
              <mc:Fallback>
                <p:oleObj name="Acrobat Document" showAsIcon="1" r:id="rId7" imgW="914400" imgH="714375" progId="AcroExch.Document.7">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59</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has been speculated that China may resubmit WAPI if the current SC6 Chair is not reappointed by JTC1 in Nov 12 (latest news: he was reappointed)</a:t>
            </a:r>
            <a:endParaRPr lang="en-AU" sz="1600" dirty="0">
              <a:latin typeface="+mj-lt"/>
            </a:endParaRPr>
          </a:p>
          <a:p>
            <a:pPr eaLnBrk="0" hangingPunct="0">
              <a:defRPr/>
            </a:pP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60</a:t>
            </a:fld>
            <a:endParaRPr lang="en-US" dirty="0"/>
          </a:p>
        </p:txBody>
      </p:sp>
    </p:spTree>
    <p:extLst>
      <p:ext uri="{BB962C8B-B14F-4D97-AF65-F5344CB8AC3E}">
        <p14:creationId xmlns:p14="http://schemas.microsoft.com/office/powerpoint/2010/main" val="2681589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decreasing as 5GHz is opened up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2"/>
            <a:r>
              <a:rPr lang="en-AU" dirty="0" smtClean="0"/>
              <a:t>Bruce Kraemer may report on his ongoing </a:t>
            </a:r>
            <a:r>
              <a:rPr lang="en-AU" dirty="0" err="1" smtClean="0"/>
              <a:t>conctact</a:t>
            </a:r>
            <a:r>
              <a:rPr lang="en-AU" dirty="0" smtClean="0"/>
              <a:t> with </a:t>
            </a:r>
            <a:r>
              <a:rPr lang="en-AU" dirty="0" err="1" smtClean="0"/>
              <a:t>Nufront</a:t>
            </a:r>
            <a:endParaRPr lang="en-AU" dirty="0" smtClean="0"/>
          </a:p>
          <a:p>
            <a:pPr lvl="1"/>
            <a:r>
              <a:rPr lang="en-AU" dirty="0" smtClean="0"/>
              <a:t>It was previously feared there was a connection between EUHT and the slowness opening up 5GHz in China … but that fear was mitigated after MIIT recently accelerated the process to open up the band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are after comments</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err="1" smtClean="0"/>
              <a:t>Revisons</a:t>
            </a:r>
            <a:r>
              <a:rPr lang="en-AU" dirty="0" smtClean="0"/>
              <a:t>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2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actions following this meeting</a:t>
            </a:r>
            <a:endParaRPr lang="en-AU" dirty="0"/>
          </a:p>
        </p:txBody>
      </p:sp>
      <p:sp>
        <p:nvSpPr>
          <p:cNvPr id="3" name="Content Placeholder 2"/>
          <p:cNvSpPr>
            <a:spLocks noGrp="1"/>
          </p:cNvSpPr>
          <p:nvPr>
            <p:ph idx="1"/>
          </p:nvPr>
        </p:nvSpPr>
        <p:spPr>
          <a:xfrm>
            <a:off x="685800" y="1295400"/>
            <a:ext cx="7772400" cy="4114800"/>
          </a:xfrm>
        </p:spPr>
        <p:txBody>
          <a:bodyPr/>
          <a:lstStyle/>
          <a:p>
            <a:r>
              <a:rPr lang="en-AU" dirty="0" smtClean="0"/>
              <a:t>Jan 13</a:t>
            </a:r>
          </a:p>
          <a:p>
            <a:pPr lvl="1"/>
            <a:r>
              <a:rPr lang="en-AU" dirty="0" smtClean="0"/>
              <a:t>802.11 </a:t>
            </a:r>
            <a:r>
              <a:rPr lang="en-AU" dirty="0" err="1" smtClean="0"/>
              <a:t>TGmc</a:t>
            </a:r>
            <a:r>
              <a:rPr lang="en-AU" dirty="0" smtClean="0"/>
              <a:t> to process Chinese comments on 802.11-2012 for liaison back to SC6 by 802.11 WG</a:t>
            </a:r>
          </a:p>
          <a:p>
            <a:pPr lvl="1"/>
            <a:r>
              <a:rPr lang="en-AU" dirty="0" smtClean="0"/>
              <a:t>802.11 to develop mechanism to all SC6 NBs to participate in revision process</a:t>
            </a:r>
          </a:p>
          <a:p>
            <a:pPr lvl="1"/>
            <a:r>
              <a:rPr lang="en-AU" dirty="0" smtClean="0"/>
              <a:t>802.11 to determine which amendments/revisions to send to ISO under PSDO</a:t>
            </a:r>
          </a:p>
          <a:p>
            <a:r>
              <a:rPr lang="en-AU" dirty="0" smtClean="0"/>
              <a:t>Mar 13</a:t>
            </a:r>
          </a:p>
          <a:p>
            <a:pPr lvl="1"/>
            <a:r>
              <a:rPr lang="en-AU" dirty="0" smtClean="0"/>
              <a:t>Obtain buy-in from 802.1 and 802.3 for participation mechanism</a:t>
            </a:r>
          </a:p>
          <a:p>
            <a:pPr lvl="1"/>
            <a:r>
              <a:rPr lang="en-AU" dirty="0" smtClean="0"/>
              <a:t>802 EC to approve liaison to SC6 on participation mechanism</a:t>
            </a:r>
          </a:p>
          <a:p>
            <a:pPr lvl="1"/>
            <a:r>
              <a:rPr lang="en-AU" dirty="0" smtClean="0"/>
              <a:t>802.1 and 802.3 to decide when/if/what they want to submit to SC6 under the PSDO</a:t>
            </a:r>
          </a:p>
          <a:p>
            <a:pPr lvl="1"/>
            <a:r>
              <a:rPr lang="en-AU" dirty="0" smtClean="0"/>
              <a:t>Empower the </a:t>
            </a:r>
            <a:r>
              <a:rPr lang="en-AU" dirty="0" err="1" smtClean="0"/>
              <a:t>HoD</a:t>
            </a:r>
            <a:r>
              <a:rPr lang="en-AU" dirty="0" smtClean="0"/>
              <a:t> </a:t>
            </a:r>
          </a:p>
          <a:p>
            <a:pPr lvl="1"/>
            <a:r>
              <a:rPr lang="en-AU" dirty="0" smtClean="0"/>
              <a:t>Obtain expert assistance for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666559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Diego in July 2012, adjourns</a:t>
            </a:r>
          </a:p>
          <a:p>
            <a:pPr lvl="1"/>
            <a:r>
              <a:rPr lang="en-AU" dirty="0" smtClean="0"/>
              <a:t>Moved:</a:t>
            </a:r>
          </a:p>
          <a:p>
            <a:pPr lvl="1"/>
            <a:r>
              <a:rPr lang="en-AU" dirty="0" smtClean="0"/>
              <a:t>Seconded:</a:t>
            </a:r>
          </a:p>
          <a:p>
            <a:pPr lvl="1"/>
            <a:r>
              <a:rPr lang="en-AU" dirty="0" smtClean="0"/>
              <a:t>Result: unanimous</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Slides for IEEE 802.1 WG</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8182505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3429000" y="5105400"/>
            <a:ext cx="228600" cy="1129553"/>
          </a:xfrm>
          <a:prstGeom prst="rect">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3429000" y="1918446"/>
            <a:ext cx="228600" cy="1129553"/>
          </a:xfrm>
          <a:prstGeom prst="rect">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3429000" y="3505200"/>
            <a:ext cx="228600" cy="1129553"/>
          </a:xfrm>
          <a:prstGeom prst="rect">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6" name="Right Arrow 15"/>
          <p:cNvSpPr/>
          <p:nvPr/>
        </p:nvSpPr>
        <p:spPr bwMode="auto">
          <a:xfrm rot="5400000">
            <a:off x="1638300" y="4305300"/>
            <a:ext cx="457200" cy="1143000"/>
          </a:xfrm>
          <a:prstGeom prst="rightArrow">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 name="Right Arrow 9"/>
          <p:cNvSpPr/>
          <p:nvPr/>
        </p:nvSpPr>
        <p:spPr bwMode="auto">
          <a:xfrm rot="5400000">
            <a:off x="1638300" y="2705100"/>
            <a:ext cx="457200" cy="1143000"/>
          </a:xfrm>
          <a:prstGeom prst="rightArrow">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685800" y="685800"/>
            <a:ext cx="8458200" cy="1066800"/>
          </a:xfrm>
        </p:spPr>
        <p:txBody>
          <a:bodyPr/>
          <a:lstStyle/>
          <a:p>
            <a:r>
              <a:rPr lang="en-AU" dirty="0" smtClean="0"/>
              <a:t>802.1 WG could make a decision to submit its standards to ISO to mitigate risks from </a:t>
            </a:r>
            <a:r>
              <a:rPr lang="en-AU" dirty="0">
                <a:cs typeface="Calibri" pitchFamily="34" charset="0"/>
              </a:rPr>
              <a:t>TEPA-AC &amp; </a:t>
            </a:r>
            <a:r>
              <a:rPr lang="en-AU" dirty="0" err="1">
                <a:cs typeface="Calibri" pitchFamily="34" charset="0"/>
              </a:rPr>
              <a:t>TLSec</a:t>
            </a:r>
            <a:endParaRPr lang="en-AU" dirty="0"/>
          </a:p>
        </p:txBody>
      </p:sp>
      <p:sp>
        <p:nvSpPr>
          <p:cNvPr id="4" name="Footer Placeholder 3"/>
          <p:cNvSpPr>
            <a:spLocks noGrp="1"/>
          </p:cNvSpPr>
          <p:nvPr>
            <p:ph type="ftr" sz="quarter" idx="10"/>
          </p:nvPr>
        </p:nvSpPr>
        <p:spPr>
          <a:xfrm>
            <a:off x="6603970" y="6475413"/>
            <a:ext cx="1939955" cy="276999"/>
          </a:xfrm>
        </p:spPr>
        <p:txBody>
          <a:bodyPr/>
          <a:lstStyle/>
          <a:p>
            <a:pPr>
              <a:defRPr/>
            </a:pPr>
            <a:r>
              <a:rPr lang="en-US" sz="1800" smtClean="0">
                <a:latin typeface="Calibri" pitchFamily="34" charset="0"/>
                <a:cs typeface="Calibri" pitchFamily="34" charset="0"/>
              </a:rPr>
              <a:t>Andrew Myles, Cisco</a:t>
            </a:r>
            <a:endParaRPr lang="en-US" sz="1800">
              <a:latin typeface="Calibri" pitchFamily="34" charset="0"/>
              <a:cs typeface="Calibri" pitchFamily="34" charset="0"/>
            </a:endParaRPr>
          </a:p>
        </p:txBody>
      </p:sp>
      <p:sp>
        <p:nvSpPr>
          <p:cNvPr id="5" name="Slide Number Placeholder 4"/>
          <p:cNvSpPr>
            <a:spLocks noGrp="1"/>
          </p:cNvSpPr>
          <p:nvPr>
            <p:ph type="sldNum" sz="quarter" idx="11"/>
          </p:nvPr>
        </p:nvSpPr>
        <p:spPr>
          <a:xfrm>
            <a:off x="4242210" y="6475413"/>
            <a:ext cx="735779" cy="276999"/>
          </a:xfrm>
        </p:spPr>
        <p:txBody>
          <a:bodyPr/>
          <a:lstStyle/>
          <a:p>
            <a:pPr>
              <a:defRPr/>
            </a:pPr>
            <a:r>
              <a:rPr lang="en-US" sz="1800" smtClean="0">
                <a:latin typeface="Calibri" pitchFamily="34" charset="0"/>
                <a:cs typeface="Calibri" pitchFamily="34" charset="0"/>
              </a:rPr>
              <a:t>Slide </a:t>
            </a:r>
            <a:fld id="{EF4002E7-DB4D-4CC3-8382-1939D19420D8}" type="slidenum">
              <a:rPr lang="en-US" sz="1800" smtClean="0">
                <a:latin typeface="Calibri" pitchFamily="34" charset="0"/>
                <a:cs typeface="Calibri" pitchFamily="34" charset="0"/>
              </a:rPr>
              <a:pPr>
                <a:defRPr/>
              </a:pPr>
              <a:t>68</a:t>
            </a:fld>
            <a:endParaRPr lang="en-US" sz="1800">
              <a:latin typeface="Calibri" pitchFamily="34" charset="0"/>
              <a:cs typeface="Calibri" pitchFamily="34" charset="0"/>
            </a:endParaRPr>
          </a:p>
        </p:txBody>
      </p:sp>
      <p:sp>
        <p:nvSpPr>
          <p:cNvPr id="6" name="Rectangle 5"/>
          <p:cNvSpPr/>
          <p:nvPr/>
        </p:nvSpPr>
        <p:spPr bwMode="auto">
          <a:xfrm>
            <a:off x="304800" y="1905000"/>
            <a:ext cx="3124200" cy="1143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800" b="1" dirty="0">
                <a:latin typeface="+mj-lt"/>
                <a:cs typeface="Calibri" pitchFamily="34" charset="0"/>
              </a:rPr>
              <a:t>Activities are continuing in SC6 that are potentially contrary to 802.1 interests</a:t>
            </a:r>
          </a:p>
        </p:txBody>
      </p:sp>
      <p:sp>
        <p:nvSpPr>
          <p:cNvPr id="7" name="Rectangle 6"/>
          <p:cNvSpPr/>
          <p:nvPr/>
        </p:nvSpPr>
        <p:spPr bwMode="auto">
          <a:xfrm>
            <a:off x="304800" y="3514165"/>
            <a:ext cx="3124200" cy="1143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800" b="1" dirty="0">
                <a:latin typeface="+mj-lt"/>
                <a:cs typeface="Calibri" pitchFamily="34" charset="0"/>
              </a:rPr>
              <a:t>The risks related these activities can be mitigated by submitting 802.1 for ISO ratification</a:t>
            </a:r>
          </a:p>
        </p:txBody>
      </p:sp>
      <p:sp>
        <p:nvSpPr>
          <p:cNvPr id="8" name="Rectangle 7"/>
          <p:cNvSpPr/>
          <p:nvPr/>
        </p:nvSpPr>
        <p:spPr bwMode="auto">
          <a:xfrm>
            <a:off x="3657600" y="3505200"/>
            <a:ext cx="5334000" cy="1151965"/>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buFont typeface="Arial" pitchFamily="34" charset="0"/>
              <a:buChar char="•"/>
            </a:pPr>
            <a:r>
              <a:rPr lang="en-AU" sz="1800" dirty="0">
                <a:latin typeface="+mj-lt"/>
                <a:cs typeface="Calibri" pitchFamily="34" charset="0"/>
              </a:rPr>
              <a:t>A recent resolution by SC6 provides a framework for submitting 802.1 standards for ISO ratification</a:t>
            </a:r>
          </a:p>
          <a:p>
            <a:pPr marL="174625" indent="-174625">
              <a:buFont typeface="Arial" pitchFamily="34" charset="0"/>
              <a:buChar char="•"/>
            </a:pPr>
            <a:r>
              <a:rPr lang="en-AU" sz="1800" dirty="0">
                <a:latin typeface="+mj-lt"/>
                <a:cs typeface="Calibri" pitchFamily="34" charset="0"/>
              </a:rPr>
              <a:t>The IEEE 802 JTC1 SC is developing the details of the required “participation mechanism</a:t>
            </a:r>
            <a:r>
              <a:rPr lang="en-AU" sz="1800" dirty="0" smtClean="0">
                <a:latin typeface="+mj-lt"/>
                <a:cs typeface="Calibri" pitchFamily="34" charset="0"/>
              </a:rPr>
              <a:t>”</a:t>
            </a:r>
            <a:endParaRPr lang="en-AU" sz="1800" dirty="0">
              <a:latin typeface="+mj-lt"/>
              <a:cs typeface="Calibri" pitchFamily="34" charset="0"/>
            </a:endParaRPr>
          </a:p>
        </p:txBody>
      </p:sp>
      <p:sp>
        <p:nvSpPr>
          <p:cNvPr id="13" name="Rectangle 12"/>
          <p:cNvSpPr/>
          <p:nvPr/>
        </p:nvSpPr>
        <p:spPr bwMode="auto">
          <a:xfrm>
            <a:off x="3657600" y="1905000"/>
            <a:ext cx="5334000" cy="1143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buFont typeface="Arial" pitchFamily="34" charset="0"/>
              <a:buChar char="•"/>
            </a:pPr>
            <a:r>
              <a:rPr lang="en-AU" sz="1800" dirty="0" smtClean="0">
                <a:latin typeface="+mj-lt"/>
                <a:cs typeface="Calibri" pitchFamily="34" charset="0"/>
              </a:rPr>
              <a:t>Related to TEPA-AC &amp; </a:t>
            </a:r>
            <a:r>
              <a:rPr lang="en-AU" sz="1800" dirty="0" err="1" smtClean="0">
                <a:latin typeface="+mj-lt"/>
                <a:cs typeface="Calibri" pitchFamily="34" charset="0"/>
              </a:rPr>
              <a:t>TLSec</a:t>
            </a:r>
            <a:endParaRPr lang="en-AU" sz="1800" dirty="0">
              <a:latin typeface="+mj-lt"/>
              <a:cs typeface="Calibri" pitchFamily="34" charset="0"/>
            </a:endParaRPr>
          </a:p>
        </p:txBody>
      </p:sp>
      <p:sp>
        <p:nvSpPr>
          <p:cNvPr id="15" name="Rectangle 14"/>
          <p:cNvSpPr/>
          <p:nvPr/>
        </p:nvSpPr>
        <p:spPr bwMode="auto">
          <a:xfrm>
            <a:off x="304800" y="5105400"/>
            <a:ext cx="3124200" cy="1143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r>
              <a:rPr lang="en-AU" sz="1800" b="1" dirty="0">
                <a:latin typeface="+mj-lt"/>
                <a:cs typeface="Calibri" pitchFamily="34" charset="0"/>
              </a:rPr>
              <a:t>In the meantime, 802.1 WG could start the process of obtaining ISO ratification</a:t>
            </a:r>
          </a:p>
        </p:txBody>
      </p:sp>
      <p:sp>
        <p:nvSpPr>
          <p:cNvPr id="18" name="Rectangle 17"/>
          <p:cNvSpPr/>
          <p:nvPr/>
        </p:nvSpPr>
        <p:spPr bwMode="auto">
          <a:xfrm>
            <a:off x="3657600" y="5105400"/>
            <a:ext cx="5334000" cy="1151965"/>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4625" indent="-174625">
              <a:buFont typeface="Arial" pitchFamily="34" charset="0"/>
              <a:buChar char="•"/>
            </a:pPr>
            <a:r>
              <a:rPr lang="en-AU" sz="1800" dirty="0" smtClean="0">
                <a:latin typeface="+mj-lt"/>
                <a:cs typeface="Calibri" pitchFamily="34" charset="0"/>
              </a:rPr>
              <a:t>The WG could make the decision today</a:t>
            </a:r>
          </a:p>
          <a:p>
            <a:pPr marL="174625" indent="-174625">
              <a:buFont typeface="Arial" pitchFamily="34" charset="0"/>
              <a:buChar char="•"/>
            </a:pPr>
            <a:r>
              <a:rPr lang="en-AU" sz="1800" dirty="0" smtClean="0">
                <a:latin typeface="+mj-lt"/>
                <a:cs typeface="Calibri" pitchFamily="34" charset="0"/>
              </a:rPr>
              <a:t>The process will take at least 6 months, probably longer</a:t>
            </a:r>
            <a:endParaRPr lang="en-AU" sz="1800" dirty="0">
              <a:latin typeface="+mj-lt"/>
              <a:cs typeface="Calibri" pitchFamily="34" charset="0"/>
            </a:endParaRPr>
          </a:p>
        </p:txBody>
      </p:sp>
    </p:spTree>
    <p:extLst>
      <p:ext uri="{BB962C8B-B14F-4D97-AF65-F5344CB8AC3E}">
        <p14:creationId xmlns:p14="http://schemas.microsoft.com/office/powerpoint/2010/main" val="7501663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Activities are continuing in SC6 that are potentially contrary to 802.1 interests</a:t>
            </a:r>
            <a:endParaRPr lang="en-AU" dirty="0"/>
          </a:p>
        </p:txBody>
      </p:sp>
      <p:sp>
        <p:nvSpPr>
          <p:cNvPr id="3" name="Content Placeholder 2"/>
          <p:cNvSpPr>
            <a:spLocks noGrp="1"/>
          </p:cNvSpPr>
          <p:nvPr>
            <p:ph idx="1"/>
          </p:nvPr>
        </p:nvSpPr>
        <p:spPr/>
        <p:txBody>
          <a:bodyPr/>
          <a:lstStyle/>
          <a:p>
            <a:pPr lvl="1"/>
            <a:r>
              <a:rPr lang="en-AU" dirty="0" smtClean="0"/>
              <a:t>The China NB has been promoting a number of competitors to 802.1 standards in ISO/IEC JTC1/SC6</a:t>
            </a:r>
          </a:p>
          <a:p>
            <a:pPr lvl="2"/>
            <a:r>
              <a:rPr lang="en-AU" dirty="0" smtClean="0"/>
              <a:t>TEPA-AC is roughly a replacement to 802.1X</a:t>
            </a:r>
          </a:p>
          <a:p>
            <a:pPr lvl="2"/>
            <a:r>
              <a:rPr lang="en-AU" dirty="0" err="1" smtClean="0"/>
              <a:t>TLSec</a:t>
            </a:r>
            <a:r>
              <a:rPr lang="en-AU" dirty="0" smtClean="0"/>
              <a:t> is roughly a replacement to 802.1AE</a:t>
            </a:r>
          </a:p>
          <a:p>
            <a:pPr lvl="1"/>
            <a:r>
              <a:rPr lang="en-AU" dirty="0" smtClean="0"/>
              <a:t>The main concerns related to these proposals are:</a:t>
            </a:r>
          </a:p>
          <a:p>
            <a:pPr lvl="2"/>
            <a:r>
              <a:rPr lang="en-AU" dirty="0" smtClean="0"/>
              <a:t>They are being promoted on basis of assertions that 802.1 standards are flawed in some way</a:t>
            </a:r>
          </a:p>
          <a:p>
            <a:pPr lvl="2"/>
            <a:r>
              <a:rPr lang="en-AU" dirty="0" smtClean="0"/>
              <a:t>There is a fear that ISO/IEC standardisation will allow 802.1 standards to be banned in China (&amp; other countries) using the “WAPI model”</a:t>
            </a:r>
          </a:p>
          <a:p>
            <a:pPr lvl="1"/>
            <a:r>
              <a:rPr lang="en-AU" dirty="0" smtClean="0"/>
              <a:t>It both cases China has stated they will:</a:t>
            </a:r>
          </a:p>
          <a:p>
            <a:pPr lvl="2"/>
            <a:r>
              <a:rPr lang="en-AU" dirty="0" smtClean="0"/>
              <a:t>Standardise the protocols in China</a:t>
            </a:r>
          </a:p>
          <a:p>
            <a:pPr lvl="3"/>
            <a:r>
              <a:rPr lang="en-AU" dirty="0" smtClean="0"/>
              <a:t>TEPA-AC was standardised in October</a:t>
            </a:r>
          </a:p>
          <a:p>
            <a:pPr lvl="2"/>
            <a:r>
              <a:rPr lang="en-AU" dirty="0" smtClean="0"/>
              <a:t>Propose the standards for ratification by ISO</a:t>
            </a:r>
          </a:p>
          <a:p>
            <a:pPr lvl="3"/>
            <a:r>
              <a:rPr lang="en-AU" dirty="0" smtClean="0"/>
              <a:t>Not clear when?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7834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risks related to TEPA-AC &amp; </a:t>
            </a:r>
            <a:r>
              <a:rPr lang="en-AU" dirty="0" err="1" smtClean="0"/>
              <a:t>TLSec</a:t>
            </a:r>
            <a:r>
              <a:rPr lang="en-AU" dirty="0" smtClean="0"/>
              <a:t> can be mitigated by submitting 802.1 for ISO ratification</a:t>
            </a:r>
            <a:endParaRPr lang="en-AU" dirty="0"/>
          </a:p>
        </p:txBody>
      </p:sp>
      <p:sp>
        <p:nvSpPr>
          <p:cNvPr id="8" name="Content Placeholder 7"/>
          <p:cNvSpPr>
            <a:spLocks noGrp="1"/>
          </p:cNvSpPr>
          <p:nvPr>
            <p:ph idx="1"/>
          </p:nvPr>
        </p:nvSpPr>
        <p:spPr/>
        <p:txBody>
          <a:bodyPr/>
          <a:lstStyle/>
          <a:p>
            <a:pPr lvl="1"/>
            <a:r>
              <a:rPr lang="en-AU" dirty="0" smtClean="0"/>
              <a:t>802.1 WG could submit their standards for ratification by ISO/IEC under the PSDO agreement</a:t>
            </a:r>
          </a:p>
          <a:p>
            <a:pPr lvl="2"/>
            <a:r>
              <a:rPr lang="en-AU" dirty="0" smtClean="0"/>
              <a:t>The PSDO agreement is between IEEE and ISO and allows fast track ratification by ISO of IEEE standards</a:t>
            </a:r>
          </a:p>
          <a:p>
            <a:pPr lvl="2"/>
            <a:r>
              <a:rPr lang="en-AU" dirty="0" smtClean="0"/>
              <a:t>IEEE 802.11-2012 was ratified under this agreement in October 2012</a:t>
            </a:r>
          </a:p>
          <a:p>
            <a:pPr lvl="1"/>
            <a:r>
              <a:rPr lang="en-AU" dirty="0" smtClean="0"/>
              <a:t>The benefits are:</a:t>
            </a:r>
          </a:p>
          <a:p>
            <a:pPr lvl="2"/>
            <a:r>
              <a:rPr lang="en-AU" dirty="0" smtClean="0"/>
              <a:t>802.1 standards will obtain an “international” stamp that is recognised by all countries</a:t>
            </a:r>
          </a:p>
          <a:p>
            <a:pPr lvl="2"/>
            <a:r>
              <a:rPr lang="en-AU" dirty="0" smtClean="0"/>
              <a:t>802.1 standards will have status in ISO/IEC that makes it more difficult for others to propose duplicate standards</a:t>
            </a:r>
          </a:p>
          <a:p>
            <a:pPr lvl="2"/>
            <a:r>
              <a:rPr lang="en-AU" dirty="0" smtClean="0"/>
              <a:t>The process of ISO/IEC ratification of 802.1 standards may lead to a better understanding and </a:t>
            </a:r>
            <a:r>
              <a:rPr lang="en-AU" dirty="0" err="1" smtClean="0"/>
              <a:t>apreciation</a:t>
            </a:r>
            <a:r>
              <a:rPr lang="en-AU" dirty="0" smtClean="0"/>
              <a:t> in SC6 of 802.1 technology</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Tree>
    <p:extLst>
      <p:ext uri="{BB962C8B-B14F-4D97-AF65-F5344CB8AC3E}">
        <p14:creationId xmlns:p14="http://schemas.microsoft.com/office/powerpoint/2010/main" val="18790458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recent resolution by SC6 provides a framework for submitting 802.1 standards for ISO ratification</a:t>
            </a:r>
            <a:endParaRPr lang="en-AU" dirty="0"/>
          </a:p>
        </p:txBody>
      </p:sp>
      <p:sp>
        <p:nvSpPr>
          <p:cNvPr id="3" name="Content Placeholder 2"/>
          <p:cNvSpPr>
            <a:spLocks noGrp="1"/>
          </p:cNvSpPr>
          <p:nvPr>
            <p:ph sz="half" idx="1"/>
          </p:nvPr>
        </p:nvSpPr>
        <p:spPr>
          <a:xfrm>
            <a:off x="685800" y="1981200"/>
            <a:ext cx="4267200" cy="4114800"/>
          </a:xfrm>
        </p:spPr>
        <p:txBody>
          <a:bodyPr/>
          <a:lstStyle/>
          <a:p>
            <a:r>
              <a:rPr lang="en-AU" dirty="0" smtClean="0"/>
              <a:t>802.1 resolution (Res 6.1.10) …</a:t>
            </a:r>
          </a:p>
          <a:p>
            <a:pPr lvl="1"/>
            <a:r>
              <a:rPr lang="en-US" i="1" dirty="0" smtClean="0"/>
              <a:t>As empowered by clause A1.2.1 of the PSDO agreement between ISO and IEEE, SC 6 decides to allocate responsibility for the revision process of any ISO/IEC 8802-1 standard to the IEEE 802.1 WG while the IEEE 802.1 WG has an ongoing revision process for the IEEE 802.1 standard. </a:t>
            </a:r>
          </a:p>
          <a:p>
            <a:pPr lvl="1"/>
            <a:r>
              <a:rPr lang="en-US" i="1" dirty="0" smtClean="0"/>
              <a:t>A condition of this resolution is that SC 6 and its NBs have access to an established mechanism to contribute to the revision process in the IEEE 802.1 WG.</a:t>
            </a:r>
          </a:p>
          <a:p>
            <a:endParaRPr lang="en-AU" dirty="0"/>
          </a:p>
        </p:txBody>
      </p:sp>
      <p:sp>
        <p:nvSpPr>
          <p:cNvPr id="7" name="Content Placeholder 6"/>
          <p:cNvSpPr>
            <a:spLocks noGrp="1"/>
          </p:cNvSpPr>
          <p:nvPr>
            <p:ph sz="half" idx="2"/>
          </p:nvPr>
        </p:nvSpPr>
        <p:spPr>
          <a:xfrm>
            <a:off x="5181600" y="1981200"/>
            <a:ext cx="3276600" cy="4114800"/>
          </a:xfrm>
        </p:spPr>
        <p:txBody>
          <a:bodyPr/>
          <a:lstStyle/>
          <a:p>
            <a:r>
              <a:rPr lang="en-AU" dirty="0" smtClean="0"/>
              <a:t>Summary</a:t>
            </a:r>
          </a:p>
          <a:p>
            <a:pPr lvl="1"/>
            <a:r>
              <a:rPr lang="en-AU" dirty="0" smtClean="0"/>
              <a:t>Delegates responsibility for any revisions (including amendments, corrigenda) to IEEE 802.1 WG</a:t>
            </a:r>
          </a:p>
          <a:p>
            <a:pPr lvl="1"/>
            <a:r>
              <a:rPr lang="en-AU" dirty="0" smtClean="0"/>
              <a:t>The delegation is valid until 802.1 WG stops its revision activities</a:t>
            </a:r>
            <a:br>
              <a:rPr lang="en-AU" dirty="0" smtClean="0"/>
            </a:br>
            <a:r>
              <a:rPr lang="en-AU" sz="900" dirty="0" smtClean="0"/>
              <a:t> </a:t>
            </a:r>
            <a:endParaRPr lang="en-AU" dirty="0" smtClean="0"/>
          </a:p>
          <a:p>
            <a:pPr lvl="1"/>
            <a:r>
              <a:rPr lang="en-AU" dirty="0" smtClean="0"/>
              <a:t>The delegation is conditional on mechanism being established that allow SC6 NBs to provide comments to 802.1 WG</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a:noFill/>
        </p:spPr>
        <p:txBody>
          <a:bodyPr/>
          <a:lstStyle/>
          <a:p>
            <a:r>
              <a:rPr lang="en-US" smtClean="0"/>
              <a:t>Slide </a:t>
            </a:r>
            <a:fld id="{EF4002E7-DB4D-4CC3-8382-1939D19420D8}" type="slidenum">
              <a:rPr lang="en-US" smtClean="0"/>
              <a:pPr/>
              <a:t>71</a:t>
            </a:fld>
            <a:endParaRPr lang="en-US"/>
          </a:p>
        </p:txBody>
      </p:sp>
      <p:sp>
        <p:nvSpPr>
          <p:cNvPr id="13" name="Right Brace 12"/>
          <p:cNvSpPr/>
          <p:nvPr/>
        </p:nvSpPr>
        <p:spPr bwMode="auto">
          <a:xfrm>
            <a:off x="4876800" y="2438400"/>
            <a:ext cx="228600" cy="21336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4" name="Right Brace 13"/>
          <p:cNvSpPr/>
          <p:nvPr/>
        </p:nvSpPr>
        <p:spPr bwMode="auto">
          <a:xfrm>
            <a:off x="4876800" y="4800600"/>
            <a:ext cx="228600" cy="12954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36152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is developing the details of the required “participation mechanism”</a:t>
            </a:r>
            <a:endParaRPr lang="en-AU" dirty="0"/>
          </a:p>
        </p:txBody>
      </p:sp>
      <p:sp>
        <p:nvSpPr>
          <p:cNvPr id="3" name="Content Placeholder 2"/>
          <p:cNvSpPr>
            <a:spLocks noGrp="1"/>
          </p:cNvSpPr>
          <p:nvPr>
            <p:ph idx="1"/>
          </p:nvPr>
        </p:nvSpPr>
        <p:spPr/>
        <p:txBody>
          <a:bodyPr/>
          <a:lstStyle/>
          <a:p>
            <a:pPr lvl="1"/>
            <a:r>
              <a:rPr lang="en-AU" dirty="0" smtClean="0"/>
              <a:t>The likely mechanism (based on discussions at the recent SC6 meeting) will need to include:</a:t>
            </a:r>
          </a:p>
          <a:p>
            <a:pPr lvl="2"/>
            <a:r>
              <a:rPr lang="en-AU" dirty="0" smtClean="0"/>
              <a:t>Notifying SC6 of SG establishment</a:t>
            </a:r>
          </a:p>
          <a:p>
            <a:pPr lvl="2"/>
            <a:r>
              <a:rPr lang="en-AU" dirty="0" smtClean="0"/>
              <a:t>Notifying SC of PAR approval</a:t>
            </a:r>
          </a:p>
          <a:p>
            <a:pPr lvl="2"/>
            <a:r>
              <a:rPr lang="en-AU" dirty="0" smtClean="0"/>
              <a:t>Providing SC6 all LB and SB drafts</a:t>
            </a:r>
          </a:p>
          <a:p>
            <a:pPr lvl="3"/>
            <a:r>
              <a:rPr lang="en-AU" dirty="0" smtClean="0"/>
              <a:t>802.11 WG has been doing this for about 2 years</a:t>
            </a:r>
          </a:p>
          <a:p>
            <a:pPr lvl="2"/>
            <a:r>
              <a:rPr lang="en-AU" dirty="0" smtClean="0"/>
              <a:t>Providing SC6 NBs and their reps an opportunity to comment on drafts</a:t>
            </a:r>
          </a:p>
          <a:p>
            <a:pPr lvl="3"/>
            <a:r>
              <a:rPr lang="en-AU" dirty="0" smtClean="0"/>
              <a:t>They will not get a vote</a:t>
            </a:r>
          </a:p>
          <a:p>
            <a:pPr lvl="3"/>
            <a:r>
              <a:rPr lang="en-AU" dirty="0" smtClean="0"/>
              <a:t>Their comments will be processed in good faith; if they are late they may be pushed into normal maintenance processes</a:t>
            </a:r>
          </a:p>
          <a:p>
            <a:pPr lvl="3"/>
            <a:r>
              <a:rPr lang="en-AU" dirty="0" smtClean="0"/>
              <a:t>802.11 WG has sent comment from recent vote in JTC1 on 802.11-2012 to </a:t>
            </a:r>
            <a:r>
              <a:rPr lang="en-AU" dirty="0" err="1" smtClean="0"/>
              <a:t>TGmc</a:t>
            </a:r>
            <a:endParaRPr lang="en-AU" dirty="0" smtClean="0"/>
          </a:p>
          <a:p>
            <a:pPr lvl="1"/>
            <a:r>
              <a:rPr lang="en-AU" dirty="0" smtClean="0"/>
              <a:t>The IEEE 802 JTC1 SC will develop a formal proposal in Jan 2013 in context of 802.11 but it will be applicable to 802.1 and 802.3</a:t>
            </a:r>
          </a:p>
          <a:p>
            <a:pPr lvl="1"/>
            <a:r>
              <a:rPr lang="en-AU" dirty="0" smtClean="0"/>
              <a:t>This proposal will be provided to 802.1 WG in Mar 2013 for approva</a:t>
            </a:r>
            <a:r>
              <a:rPr lang="en-AU" dirty="0"/>
              <a:t>l</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19905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cs typeface="Calibri" pitchFamily="34" charset="0"/>
              </a:rPr>
              <a:t>In the meantime, 802.1 WG could start the process of obtaining ISO </a:t>
            </a:r>
            <a:r>
              <a:rPr lang="en-AU" dirty="0" smtClean="0">
                <a:cs typeface="Calibri" pitchFamily="34" charset="0"/>
              </a:rPr>
              <a:t>ratification</a:t>
            </a:r>
            <a:endParaRPr lang="en-AU" dirty="0"/>
          </a:p>
        </p:txBody>
      </p:sp>
      <p:sp>
        <p:nvSpPr>
          <p:cNvPr id="3" name="Content Placeholder 2"/>
          <p:cNvSpPr>
            <a:spLocks noGrp="1"/>
          </p:cNvSpPr>
          <p:nvPr>
            <p:ph idx="1"/>
          </p:nvPr>
        </p:nvSpPr>
        <p:spPr/>
        <p:txBody>
          <a:bodyPr/>
          <a:lstStyle/>
          <a:p>
            <a:pPr lvl="1"/>
            <a:r>
              <a:rPr lang="en-AU" dirty="0" smtClean="0"/>
              <a:t>The IEEE 802 JTC1 SC leadership is confident that a participation mechanism can be put in place</a:t>
            </a:r>
          </a:p>
          <a:p>
            <a:pPr lvl="1"/>
            <a:r>
              <a:rPr lang="en-AU" dirty="0" smtClean="0"/>
              <a:t>In the meantime, 802.1 WG could decide to start the process of getting 802.1 standards ratified by JTC1</a:t>
            </a:r>
          </a:p>
          <a:p>
            <a:pPr lvl="2"/>
            <a:r>
              <a:rPr lang="en-AU" dirty="0" smtClean="0"/>
              <a:t>The process takes 6-12 months</a:t>
            </a:r>
          </a:p>
          <a:p>
            <a:pPr lvl="2"/>
            <a:r>
              <a:rPr lang="en-AU" dirty="0" smtClean="0"/>
              <a:t>The 802.11 WG has already gone down this route</a:t>
            </a:r>
          </a:p>
          <a:p>
            <a:pPr lvl="2"/>
            <a:r>
              <a:rPr lang="en-AU" dirty="0" smtClean="0"/>
              <a:t>IEEE staff would handle all the mechanics</a:t>
            </a:r>
          </a:p>
          <a:p>
            <a:pPr lvl="2"/>
            <a:r>
              <a:rPr lang="en-AU" dirty="0" smtClean="0"/>
              <a:t>It just needs a decision by the WG!</a:t>
            </a:r>
          </a:p>
          <a:p>
            <a:pPr lvl="1"/>
            <a:r>
              <a:rPr lang="en-AU" dirty="0" smtClean="0"/>
              <a:t>There are some open questions</a:t>
            </a:r>
          </a:p>
          <a:p>
            <a:pPr lvl="2"/>
            <a:r>
              <a:rPr lang="en-AU" dirty="0" smtClean="0"/>
              <a:t>Does 802.1 WG want to start the process?</a:t>
            </a:r>
          </a:p>
          <a:p>
            <a:pPr lvl="2"/>
            <a:r>
              <a:rPr lang="en-AU" dirty="0" smtClean="0"/>
              <a:t>Which standards should be sent ? 1X, 1AE, 1Q</a:t>
            </a:r>
          </a:p>
          <a:p>
            <a:pPr lvl="2"/>
            <a:r>
              <a:rPr lang="en-AU" dirty="0" smtClean="0"/>
              <a:t>What would they be called in ISO? Hopefully something like ISO/IEC 8802-1X</a:t>
            </a:r>
          </a:p>
          <a:p>
            <a:pPr lvl="3"/>
            <a:r>
              <a:rPr lang="en-AU" dirty="0" smtClean="0"/>
              <a:t>IEEE staff are asking about naming</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254011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San Antonio plenary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13 Nov,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14 Nov,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15 Nov,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8597</Words>
  <Application>Microsoft Office PowerPoint</Application>
  <PresentationFormat>On-screen Show (4:3)</PresentationFormat>
  <Paragraphs>995</Paragraphs>
  <Slides>73</Slides>
  <Notes>18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77" baseType="lpstr">
      <vt:lpstr>802-11-Submission</vt:lpstr>
      <vt:lpstr>Microsoft Word 97 - 2003 Document</vt:lpstr>
      <vt:lpstr>Acrobat Document</vt:lpstr>
      <vt:lpstr>Adobe Acrobat Document</vt:lpstr>
      <vt:lpstr>IEEE 802 JTC1 Standing Committee November 2012 agenda</vt:lpstr>
      <vt:lpstr>This presentation will be used to run the IEEE 802 JTC1 SC meetings in San Antonio in Nov 2012</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San Antonio plenary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IEEE 802.11 WG has liaised various Sponsor Ballot drafts to ISO/IEC JTC1/SC6</vt:lpstr>
      <vt:lpstr>Publication of IEEE 802.11-2012 is important so we can submit it to ISO/IEC for “International” ratification</vt:lpstr>
      <vt:lpstr>JTC1 ratified IEEE 802.11-2012 in October 2012 with only one negative vote</vt:lpstr>
      <vt:lpstr>It is proposed that the comments on IEEE 802.11-2012 be forwarded to TGmc for processing </vt:lpstr>
      <vt:lpstr>SC6 held a plenary meeting in Graz, Austria in Sept (same week at IEEE 802.11 WG meeting)</vt:lpstr>
      <vt:lpstr>SC6 held a plenary meeting in Graz, Austria in Sept (same week at IEEE 802.11 WG meeting)</vt:lpstr>
      <vt:lpstr>SC6/WG1 had a varied agenda in Graz in Sept 12</vt:lpstr>
      <vt:lpstr>In Feb 12, SC6 approved a table with proposed dispositions for various ISO/IEC 8802 standards</vt:lpstr>
      <vt:lpstr>In Feb 12, SC6 approved a table with proposed dispositions for various ISO/IEC 8802 standards</vt:lpstr>
      <vt:lpstr>The proposal that only IEEE 802 “maintain, alter &amp; extend” 8802 standards was controversial in Feb 12</vt:lpstr>
      <vt:lpstr>In Feb 12, SC6 ultimately decided on a process to help resolve issues related to the IEEE 802 proposal</vt:lpstr>
      <vt:lpstr>The IEEE 802’s goal was an agreement that allows 802.1 &amp; 802.3 to be submitted to JTC1 under the PSDO</vt:lpstr>
      <vt:lpstr>SC6 &amp; IEEE 802 have been working through the process to define an agreement between them</vt:lpstr>
      <vt:lpstr>The IEEE 802 proposed a final version of the  agreement after the 802 plenary meeting in July 12</vt:lpstr>
      <vt:lpstr>The ISO/IEC CS representative ruled in Aug 12 that SC6 could not enter into an “agreement” with IEEE 802</vt:lpstr>
      <vt:lpstr>The US NB proposed a compromise solution that based on the existing PSDO agreement</vt:lpstr>
      <vt:lpstr>The US NB proposed a compromise solution that based on the existing PSDO agreement</vt:lpstr>
      <vt:lpstr>The US NB proposed a compromise solution that based on the existing PSDO agreement</vt:lpstr>
      <vt:lpstr>The US NB proposed a compromise solution that based on the existing PSDO agreement</vt:lpstr>
      <vt:lpstr>The US NB proposed a compromise solution that based on the existing PSDO agreement</vt:lpstr>
      <vt:lpstr>The US NB proposal led to a possible resolution for discussion …</vt:lpstr>
      <vt:lpstr>… but it was not acceptable for various reasons</vt:lpstr>
      <vt:lpstr>The US NB then proposed (N15448) a new resolution that solved most of the issues discussed</vt:lpstr>
      <vt:lpstr>The 802.11 resolution ended up being very simple</vt:lpstr>
      <vt:lpstr>The 802.1 resolution was similar to the 802.11 resolution </vt:lpstr>
      <vt:lpstr>The 802.3 resolution was similar to the 802.11 resolution </vt:lpstr>
      <vt:lpstr>SC6 also passed a resolution inviting  IEEE 802 to exchange information with SC6</vt:lpstr>
      <vt:lpstr>The definition of “revision” has proved problematic</vt:lpstr>
      <vt:lpstr>The resolution provides a lower risk path for “international standardisation” of 802 standards </vt:lpstr>
      <vt:lpstr>The IEEE 802 WGs only need to provide SC6 NBs an opportunity to contribute for the resolution to stand</vt:lpstr>
      <vt:lpstr>The IEEE 802 WGs only need to provide SC6 NBs an opportunity to contribute for the resolution to stand</vt:lpstr>
      <vt:lpstr>It is not certain that the resolution would avoid a WAPI like situation in the future</vt:lpstr>
      <vt:lpstr>The SC will discuss the possible impact of the SC6 resolution</vt:lpstr>
      <vt:lpstr>The SC will discuss the possible next steps</vt:lpstr>
      <vt:lpstr>TePA-AC, the 802.1X replacement,  is now a Chinese National Standard</vt:lpstr>
      <vt:lpstr>There is no further standardisation news related to TLSec, the proposed 802.1AE replacement </vt:lpstr>
      <vt:lpstr>There is no further standardisation news related to TAAA, the proposed LRWN security replacement</vt:lpstr>
      <vt:lpstr>In Graz the presentations from China NB on TLSec, TEPA-AC and TAAA continued</vt:lpstr>
      <vt:lpstr>The IEEE 802 delegation commented on each of the TLSec, TEPA-AC and TAAA presentations</vt:lpstr>
      <vt:lpstr>There was discussion in WG1 and WG7 in relation to TISec (a IPSec replacement)</vt:lpstr>
      <vt:lpstr>The next steps for TLSec, TEPA-AC and TAAA are still unclear … as they are for IEEE 802</vt:lpstr>
      <vt:lpstr>The China NB presented a WLAN optimisation proposal but there are no obvious next steps</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The recent standardisation UHT or EUHT in China exacerbated fears about these standards …</vt:lpstr>
      <vt:lpstr>… but fears about UHT &amp; EUHT decreasing as 5GHz is opened up in China &amp; there was no mention at SC6</vt:lpstr>
      <vt:lpstr>ISO and IEEE are renegotiating the PSDO, and are after comments</vt:lpstr>
      <vt:lpstr>There are actions following this meeting</vt:lpstr>
      <vt:lpstr>IEEE 802 JTC1 SC will consider any motions</vt:lpstr>
      <vt:lpstr>Are there any other matters for consideration by IEEE 802 JTC1 SC?</vt:lpstr>
      <vt:lpstr>The IEEE 802 JTC1 SC will adjourn for the week</vt:lpstr>
      <vt:lpstr>Slides for IEEE 802.1 WG</vt:lpstr>
      <vt:lpstr>802.1 WG could make a decision to submit its standards to ISO to mitigate risks from TEPA-AC &amp; TLSec</vt:lpstr>
      <vt:lpstr>Activities are continuing in SC6 that are potentially contrary to 802.1 interests</vt:lpstr>
      <vt:lpstr>The risks related to TEPA-AC &amp; TLSec can be mitigated by submitting 802.1 for ISO ratification</vt:lpstr>
      <vt:lpstr>A recent resolution by SC6 provides a framework for submitting 802.1 standards for ISO ratification</vt:lpstr>
      <vt:lpstr>The IEEE 802 JTC1 SC is developing the details of the required “participation mechanism”</vt:lpstr>
      <vt:lpstr>In the meantime, 802.1 WG could start the process of obtaining ISO ratification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2012-11-15T18:33:41Z</dcterms:modified>
</cp:coreProperties>
</file>