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m" ContentType="application/vnd.ms-word.document.macroEnabled.12"/>
  <Default Extension="doc" ContentType="application/haansoftdoc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4" r:id="rId1"/>
  </p:sldMasterIdLst>
  <p:notesMasterIdLst>
    <p:notesMasterId r:id="rId12"/>
  </p:notesMasterIdLst>
  <p:handoutMasterIdLst>
    <p:handoutMasterId r:id="rId13"/>
  </p:handoutMasterIdLst>
  <p:sldIdLst>
    <p:sldId id="256" r:id="rId2"/>
    <p:sldId id="321" r:id="rId3"/>
    <p:sldId id="322" r:id="rId4"/>
    <p:sldId id="265" r:id="rId5"/>
    <p:sldId id="268" r:id="rId6"/>
    <p:sldId id="310" r:id="rId7"/>
    <p:sldId id="317" r:id="rId8"/>
    <p:sldId id="271" r:id="rId9"/>
    <p:sldId id="319" r:id="rId10"/>
    <p:sldId id="323" r:id="rId11"/>
  </p:sldIdLst>
  <p:sldSz cx="9144000" cy="6858000" type="screen4x3"/>
  <p:notesSz cx="6797675" cy="99282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bg1"/>
        </a:solidFill>
        <a:latin typeface="Times New Roman" pitchFamily="18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CC"/>
    <a:srgbClr val="00FF99"/>
    <a:srgbClr val="33CC33"/>
    <a:srgbClr val="00CC99"/>
    <a:srgbClr val="FF9900"/>
    <a:srgbClr val="FFCC66"/>
    <a:srgbClr val="3399FF"/>
    <a:srgbClr val="CCFFFF"/>
    <a:srgbClr val="66FF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0597" autoAdjust="0"/>
    <p:restoredTop sz="96196" autoAdjust="0"/>
  </p:normalViewPr>
  <p:slideViewPr>
    <p:cSldViewPr showGuides="1">
      <p:cViewPr>
        <p:scale>
          <a:sx n="75" d="100"/>
          <a:sy n="75" d="100"/>
        </p:scale>
        <p:origin x="-390" y="18"/>
      </p:cViewPr>
      <p:guideLst>
        <p:guide orient="horz" pos="799"/>
        <p:guide pos="158"/>
      </p:guideLst>
    </p:cSldViewPr>
  </p:slideViewPr>
  <p:outlineViewPr>
    <p:cViewPr varScale="1">
      <p:scale>
        <a:sx n="170" d="200"/>
        <a:sy n="170" d="200"/>
      </p:scale>
      <p:origin x="132" y="901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9" d="100"/>
          <a:sy n="59" d="100"/>
        </p:scale>
        <p:origin x="-1752" y="-72"/>
      </p:cViewPr>
      <p:guideLst>
        <p:guide orient="horz" pos="3081"/>
        <p:guide pos="2117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defTabSz="449407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ＭＳ ゴシック" pitchFamily="49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t" anchorCtr="0" compatLnSpc="1">
            <a:prstTxWarp prst="textNoShape">
              <a:avLst/>
            </a:prstTxWarp>
          </a:bodyPr>
          <a:lstStyle>
            <a:lvl1pPr algn="r" defTabSz="449407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ＭＳ ゴシック" pitchFamily="49" charset="-128"/>
              </a:defRPr>
            </a:lvl1pPr>
          </a:lstStyle>
          <a:p>
            <a:pPr>
              <a:defRPr/>
            </a:pPr>
            <a:fld id="{EE9D6CF1-721C-4828-99EA-5BE1788A09EB}" type="datetimeFigureOut">
              <a:rPr lang="en-US" altLang="ja-JP"/>
              <a:pPr>
                <a:defRPr/>
              </a:pPr>
              <a:t>11/13/2012</a:t>
            </a:fld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431338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b" anchorCtr="0" compatLnSpc="1">
            <a:prstTxWarp prst="textNoShape">
              <a:avLst/>
            </a:prstTxWarp>
          </a:bodyPr>
          <a:lstStyle>
            <a:lvl1pPr defTabSz="449407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ＭＳ ゴシック" pitchFamily="49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49688" y="9431338"/>
            <a:ext cx="29464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6" tIns="45718" rIns="91436" bIns="45718" numCol="1" anchor="b" anchorCtr="0" compatLnSpc="1">
            <a:prstTxWarp prst="textNoShape">
              <a:avLst/>
            </a:prstTxWarp>
          </a:bodyPr>
          <a:lstStyle>
            <a:lvl1pPr algn="r" defTabSz="449407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ＭＳ ゴシック" pitchFamily="49" charset="-128"/>
              </a:defRPr>
            </a:lvl1pPr>
          </a:lstStyle>
          <a:p>
            <a:pPr>
              <a:defRPr/>
            </a:pPr>
            <a:fld id="{1EF60752-8C95-4C2D-9BEE-B05801D8D8E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397618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1"/>
          <p:cNvSpPr>
            <a:spLocks noChangeArrowheads="1"/>
          </p:cNvSpPr>
          <p:nvPr/>
        </p:nvSpPr>
        <p:spPr bwMode="auto">
          <a:xfrm>
            <a:off x="0" y="0"/>
            <a:ext cx="6797675" cy="99282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1436" tIns="45718" rIns="91436" bIns="45718" anchor="ctr"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en-GB" altLang="ja-JP">
              <a:ea typeface="ＭＳ ゴシック" pitchFamily="49" charset="-128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529263" y="103188"/>
            <a:ext cx="627062" cy="227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49407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581" algn="l"/>
                <a:tab pos="1829162" algn="l"/>
                <a:tab pos="2743743" algn="l"/>
                <a:tab pos="3656748" algn="l"/>
                <a:tab pos="4571329" algn="l"/>
                <a:tab pos="5485909" algn="l"/>
                <a:tab pos="6400490" algn="l"/>
                <a:tab pos="7315071" algn="l"/>
                <a:tab pos="8229652" algn="l"/>
                <a:tab pos="9144233" algn="l"/>
                <a:tab pos="10057237" algn="l"/>
              </a:tabLst>
              <a:defRPr kumimoji="0" sz="1400" b="1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1350" y="103188"/>
            <a:ext cx="809625" cy="2270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defTabSz="449407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581" algn="l"/>
                <a:tab pos="1829162" algn="l"/>
                <a:tab pos="2743743" algn="l"/>
                <a:tab pos="3656748" algn="l"/>
                <a:tab pos="4571329" algn="l"/>
                <a:tab pos="5485909" algn="l"/>
                <a:tab pos="6400490" algn="l"/>
                <a:tab pos="7315071" algn="l"/>
                <a:tab pos="8229652" algn="l"/>
                <a:tab pos="9144233" algn="l"/>
                <a:tab pos="10057237" algn="l"/>
              </a:tabLst>
              <a:defRPr kumimoji="0" sz="1400" b="1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Month Year</a:t>
            </a:r>
          </a:p>
        </p:txBody>
      </p:sp>
      <p:sp>
        <p:nvSpPr>
          <p:cNvPr id="16389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23925" y="750888"/>
            <a:ext cx="4946650" cy="370998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06463" y="4716463"/>
            <a:ext cx="4983162" cy="446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3596" tIns="46078" rIns="93596" bIns="4607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53038" y="9612313"/>
            <a:ext cx="903287" cy="193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407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457290" algn="l"/>
                <a:tab pos="1371871" algn="l"/>
                <a:tab pos="2286452" algn="l"/>
                <a:tab pos="3201033" algn="l"/>
                <a:tab pos="4114038" algn="l"/>
                <a:tab pos="5028619" algn="l"/>
                <a:tab pos="5943200" algn="l"/>
                <a:tab pos="6857781" algn="l"/>
                <a:tab pos="7772362" algn="l"/>
                <a:tab pos="8686943" algn="l"/>
                <a:tab pos="9601524" algn="l"/>
                <a:tab pos="10514527" algn="l"/>
              </a:tabLst>
              <a:defRPr kumimoji="0" sz="120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59125" y="9612313"/>
            <a:ext cx="501650" cy="3889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449407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581" algn="l"/>
                <a:tab pos="1829162" algn="l"/>
                <a:tab pos="2743743" algn="l"/>
                <a:tab pos="3656748" algn="l"/>
                <a:tab pos="4571329" algn="l"/>
                <a:tab pos="5485909" algn="l"/>
                <a:tab pos="6400490" algn="l"/>
                <a:tab pos="7315071" algn="l"/>
                <a:tab pos="8229652" algn="l"/>
                <a:tab pos="9144233" algn="l"/>
                <a:tab pos="10057237" algn="l"/>
              </a:tabLst>
              <a:defRPr kumimoji="0" sz="120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4D36D7A5-7FCB-4E6A-95BA-706B28A4163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6393" name="Rectangle 8"/>
          <p:cNvSpPr>
            <a:spLocks noChangeArrowheads="1"/>
          </p:cNvSpPr>
          <p:nvPr/>
        </p:nvSpPr>
        <p:spPr bwMode="auto">
          <a:xfrm>
            <a:off x="708025" y="9612313"/>
            <a:ext cx="7175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</a:pPr>
            <a:r>
              <a:rPr kumimoji="0" lang="en-US" altLang="ja-JP" sz="1200">
                <a:solidFill>
                  <a:srgbClr val="000000"/>
                </a:solidFill>
                <a:ea typeface="ＭＳ ゴシック" pitchFamily="49" charset="-128"/>
              </a:rPr>
              <a:t>Submission</a:t>
            </a:r>
          </a:p>
        </p:txBody>
      </p:sp>
      <p:sp>
        <p:nvSpPr>
          <p:cNvPr id="16394" name="Line 9"/>
          <p:cNvSpPr>
            <a:spLocks noChangeShapeType="1"/>
          </p:cNvSpPr>
          <p:nvPr/>
        </p:nvSpPr>
        <p:spPr bwMode="auto">
          <a:xfrm>
            <a:off x="709613" y="9610725"/>
            <a:ext cx="537845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827" tIns="45414" rIns="90827" bIns="45414"/>
          <a:lstStyle/>
          <a:p>
            <a:endParaRPr lang="ja-JP" altLang="en-US"/>
          </a:p>
        </p:txBody>
      </p:sp>
      <p:sp>
        <p:nvSpPr>
          <p:cNvPr id="16395" name="Line 10"/>
          <p:cNvSpPr>
            <a:spLocks noChangeShapeType="1"/>
          </p:cNvSpPr>
          <p:nvPr/>
        </p:nvSpPr>
        <p:spPr bwMode="auto">
          <a:xfrm>
            <a:off x="635000" y="317500"/>
            <a:ext cx="5527675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90827" tIns="45414" rIns="90827" bIns="45414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6153308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defTabSz="449263"/>
            <a:r>
              <a:rPr kumimoji="0" lang="en-US" altLang="ja-JP" sz="14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doc.: IEEE 802.11-yy/xxxxr0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defTabSz="449263"/>
            <a:r>
              <a:rPr kumimoji="0" lang="en-US" altLang="ja-JP" sz="14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Month Year</a:t>
            </a:r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  <a:tab pos="1371600" algn="l"/>
                <a:tab pos="2286000" algn="l"/>
                <a:tab pos="3200400" algn="l"/>
                <a:tab pos="4113213" algn="l"/>
                <a:tab pos="5027613" algn="l"/>
                <a:tab pos="5942013" algn="l"/>
                <a:tab pos="6856413" algn="l"/>
                <a:tab pos="7770813" algn="l"/>
                <a:tab pos="8686800" algn="l"/>
                <a:tab pos="9601200" algn="l"/>
                <a:tab pos="105140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defTabSz="449263"/>
            <a:r>
              <a:rPr kumimoji="0" lang="en-US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John Doe, Some Company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9600" algn="l"/>
                <a:tab pos="9144000" algn="l"/>
                <a:tab pos="10056813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defTabSz="449263"/>
            <a:r>
              <a:rPr kumimoji="0" lang="en-US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t>Page </a:t>
            </a:r>
            <a:fld id="{689FDC96-DAF4-443C-8940-466E8E6024F6}" type="slidenum">
              <a:rPr kumimoji="0" lang="en-US" altLang="ja-JP" sz="1200" smtClean="0">
                <a:solidFill>
                  <a:srgbClr val="000000"/>
                </a:solidFill>
                <a:ea typeface="Arial Unicode MS" pitchFamily="34" charset="-122"/>
                <a:cs typeface="Arial Unicode MS" pitchFamily="34" charset="-122"/>
              </a:rPr>
              <a:pPr defTabSz="449263"/>
              <a:t>1</a:t>
            </a:fld>
            <a:endParaRPr kumimoji="0" lang="en-US" altLang="ja-JP" sz="1200" smtClean="0">
              <a:solidFill>
                <a:srgbClr val="000000"/>
              </a:solidFill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7414" name="Text Box 1"/>
          <p:cNvSpPr txBox="1">
            <a:spLocks noChangeArrowheads="1"/>
          </p:cNvSpPr>
          <p:nvPr/>
        </p:nvSpPr>
        <p:spPr bwMode="auto">
          <a:xfrm>
            <a:off x="1131888" y="750888"/>
            <a:ext cx="4533900" cy="37115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91436" tIns="45718" rIns="91436" bIns="45718" anchor="ctr"/>
          <a:lstStyle>
            <a:lvl1pPr defTabSz="452438"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defTabSz="452438"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defTabSz="452438"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defTabSz="452438"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defTabSz="452438"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524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kumimoji="0" lang="en-GB" altLang="ja-JP">
              <a:ea typeface="ＭＳ ゴシック" pitchFamily="49" charset="-128"/>
            </a:endParaRPr>
          </a:p>
        </p:txBody>
      </p:sp>
      <p:sp>
        <p:nvSpPr>
          <p:cNvPr id="17415" name="Rectangle 2"/>
          <p:cNvSpPr>
            <a:spLocks noGrp="1" noChangeArrowheads="1"/>
          </p:cNvSpPr>
          <p:nvPr>
            <p:ph type="body"/>
          </p:nvPr>
        </p:nvSpPr>
        <p:spPr>
          <a:xfrm>
            <a:off x="906463" y="4716463"/>
            <a:ext cx="4984750" cy="4568825"/>
          </a:xfrm>
          <a:noFill/>
        </p:spPr>
        <p:txBody>
          <a:bodyPr wrap="none" anchor="ctr"/>
          <a:lstStyle/>
          <a:p>
            <a:endParaRPr lang="en-US" altLang="ja-JP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4D36D7A5-7FCB-4E6A-95BA-706B28A41630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1048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4D36D7A5-7FCB-4E6A-95BA-706B28A41630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485049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doc.: IEEE 802.11-yy/xxxxr0</a:t>
            </a:r>
            <a:endParaRPr lang="en-US" altLang="ja-JP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Month Year</a:t>
            </a: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John Doe, Some Company</a:t>
            </a: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4D36D7A5-7FCB-4E6A-95BA-706B28A41630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689956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idx="10"/>
          </p:nvPr>
        </p:nvSpPr>
        <p:spPr>
          <a:xfrm>
            <a:off x="4273550" y="6475413"/>
            <a:ext cx="585788" cy="193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127B9502-CDBF-4D0F-82E8-83FAC15B499F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337305355"/>
      </p:ext>
    </p:extLst>
  </p:cSld>
  <p:clrMapOvr>
    <a:masterClrMapping/>
  </p:clrMapOvr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7305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7305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7305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7305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7305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73053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284663" y="6475413"/>
            <a:ext cx="5746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solidFill>
                  <a:srgbClr val="000000"/>
                </a:solidFill>
                <a:ea typeface="Arial Unicode MS" pitchFamily="50" charset="-128"/>
                <a:cs typeface="Arial Unicode MS" pitchFamily="50" charset="-128"/>
              </a:defRPr>
            </a:lvl1pPr>
          </a:lstStyle>
          <a:p>
            <a:pPr>
              <a:defRPr/>
            </a:pPr>
            <a:r>
              <a:rPr lang="en-GB" altLang="ja-JP"/>
              <a:t>Slide </a:t>
            </a:r>
            <a:fld id="{50812F0A-5685-4604-B74B-6C28E801E029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  <p:sp>
        <p:nvSpPr>
          <p:cNvPr id="1031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kumimoji="0" lang="en-GB" altLang="ja-JP" sz="1200">
                <a:solidFill>
                  <a:srgbClr val="000000"/>
                </a:solidFill>
                <a:ea typeface="ＭＳ ゴシック" pitchFamily="49" charset="-128"/>
              </a:rPr>
              <a:t>Submission</a:t>
            </a:r>
          </a:p>
        </p:txBody>
      </p:sp>
      <p:sp>
        <p:nvSpPr>
          <p:cNvPr id="1033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</a:t>
            </a:r>
            <a:r>
              <a:rPr kumimoji="0" lang="en-GB" sz="1800" b="1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IEEE</a:t>
            </a:r>
            <a:r>
              <a:rPr kumimoji="0" lang="ja-JP" altLang="en-US" sz="1800" b="1" baseline="0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 </a:t>
            </a:r>
            <a:r>
              <a:rPr kumimoji="0" lang="en-GB" sz="1800" b="1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802.</a:t>
            </a:r>
            <a:r>
              <a:rPr lang="en-US" altLang="ja-JP" sz="1800" b="1" dirty="0" smtClean="0">
                <a:solidFill>
                  <a:schemeClr val="tx1"/>
                </a:solidFill>
                <a:effectLst/>
              </a:rPr>
              <a:t>11-12/1326r0</a:t>
            </a:r>
            <a:endParaRPr kumimoji="0" lang="en-GB" sz="1800" b="1" dirty="0" smtClean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381000" y="6475413"/>
            <a:ext cx="11938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Extend Submission</a:t>
            </a:r>
          </a:p>
        </p:txBody>
      </p:sp>
      <p:sp>
        <p:nvSpPr>
          <p:cNvPr id="12" name="Line 10"/>
          <p:cNvSpPr>
            <a:spLocks noChangeShapeType="1"/>
          </p:cNvSpPr>
          <p:nvPr userDrawn="1"/>
        </p:nvSpPr>
        <p:spPr bwMode="auto">
          <a:xfrm>
            <a:off x="381000" y="6477000"/>
            <a:ext cx="830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1200" kern="1200">
              <a:solidFill>
                <a:schemeClr val="tx1"/>
              </a:solidFill>
              <a:latin typeface="Calibri" pitchFamily="34" charset="0"/>
              <a:ea typeface="+mn-ea"/>
              <a:cs typeface="Calibri" pitchFamily="34" charset="0"/>
            </a:endParaRPr>
          </a:p>
        </p:txBody>
      </p:sp>
      <p:sp>
        <p:nvSpPr>
          <p:cNvPr id="14" name="Rectangle 4"/>
          <p:cNvSpPr txBox="1">
            <a:spLocks noChangeArrowheads="1"/>
          </p:cNvSpPr>
          <p:nvPr userDrawn="1"/>
        </p:nvSpPr>
        <p:spPr>
          <a:xfrm>
            <a:off x="7364450" y="6475413"/>
            <a:ext cx="1322350" cy="184666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r" defTabSz="449263" rtl="0" fontAlgn="base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200" kern="1200">
                <a:solidFill>
                  <a:srgbClr val="000000"/>
                </a:solidFill>
                <a:latin typeface="Times New Roman" pitchFamily="18" charset="0"/>
                <a:ea typeface="ＭＳ Ｐゴシック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bg1"/>
                </a:solidFill>
                <a:latin typeface="Times New Roman" pitchFamily="18" charset="0"/>
                <a:ea typeface="ＭＳ Ｐゴシック" charset="-128"/>
                <a:cs typeface="+mn-cs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bg1"/>
                </a:solidFill>
                <a:latin typeface="Times New Roman" pitchFamily="18" charset="0"/>
                <a:ea typeface="ＭＳ Ｐゴシック" charset="-128"/>
                <a:cs typeface="+mn-cs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bg1"/>
                </a:solidFill>
                <a:latin typeface="Times New Roman" pitchFamily="18" charset="0"/>
                <a:ea typeface="ＭＳ Ｐゴシック" charset="-128"/>
                <a:cs typeface="+mn-cs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bg1"/>
                </a:solidFill>
                <a:latin typeface="Times New Roman" pitchFamily="18" charset="0"/>
                <a:ea typeface="ＭＳ Ｐゴシック" charset="-128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bg1"/>
                </a:solidFill>
                <a:latin typeface="Times New Roman" pitchFamily="18" charset="0"/>
                <a:ea typeface="ＭＳ Ｐゴシック" charset="-128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bg1"/>
                </a:solidFill>
                <a:latin typeface="Times New Roman" pitchFamily="18" charset="0"/>
                <a:ea typeface="ＭＳ Ｐゴシック" charset="-128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bg1"/>
                </a:solidFill>
                <a:latin typeface="Times New Roman" pitchFamily="18" charset="0"/>
                <a:ea typeface="ＭＳ Ｐゴシック" charset="-128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bg1"/>
                </a:solidFill>
                <a:latin typeface="Times New Roman" pitchFamily="18" charset="0"/>
                <a:ea typeface="ＭＳ Ｐゴシック" charset="-128"/>
                <a:cs typeface="+mn-cs"/>
              </a:defRPr>
            </a:lvl9pPr>
          </a:lstStyle>
          <a:p>
            <a:pPr>
              <a:defRPr/>
            </a:pPr>
            <a:r>
              <a:rPr lang="en-GB" dirty="0" smtClean="0"/>
              <a:t>Panasonic</a:t>
            </a:r>
            <a:endParaRPr lang="en-GB" dirty="0"/>
          </a:p>
        </p:txBody>
      </p:sp>
      <p:sp>
        <p:nvSpPr>
          <p:cNvPr id="16" name="Date Placeholder 3"/>
          <p:cNvSpPr txBox="1">
            <a:spLocks/>
          </p:cNvSpPr>
          <p:nvPr userDrawn="1"/>
        </p:nvSpPr>
        <p:spPr bwMode="auto">
          <a:xfrm>
            <a:off x="719572" y="340124"/>
            <a:ext cx="1699543" cy="2805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l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dirty="0" smtClean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Nov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</p:sldLayoutIdLst>
  <p:hf hdr="0" dt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3200" b="1">
          <a:solidFill>
            <a:srgbClr val="000000"/>
          </a:solidFill>
          <a:latin typeface="+mj-lt"/>
          <a:ea typeface="ＭＳ ゴシック" pitchFamily="49" charset="-128"/>
          <a:cs typeface="+mj-cs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3200" b="1">
          <a:solidFill>
            <a:srgbClr val="000000"/>
          </a:solidFill>
          <a:latin typeface="Times New Roman" pitchFamily="16" charset="0"/>
          <a:ea typeface="ＭＳ ゴシック" pitchFamily="49" charset="-128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3200" b="1">
          <a:solidFill>
            <a:srgbClr val="000000"/>
          </a:solidFill>
          <a:latin typeface="Times New Roman" pitchFamily="16" charset="0"/>
          <a:ea typeface="ＭＳ ゴシック" pitchFamily="49" charset="-128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3200" b="1">
          <a:solidFill>
            <a:srgbClr val="000000"/>
          </a:solidFill>
          <a:latin typeface="Times New Roman" pitchFamily="16" charset="0"/>
          <a:ea typeface="ＭＳ ゴシック" pitchFamily="49" charset="-128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3200" b="1">
          <a:solidFill>
            <a:srgbClr val="000000"/>
          </a:solidFill>
          <a:latin typeface="Times New Roman" pitchFamily="16" charset="0"/>
          <a:ea typeface="ＭＳ ゴシック" pitchFamily="49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2400" b="1">
          <a:solidFill>
            <a:srgbClr val="000000"/>
          </a:solidFill>
          <a:latin typeface="+mn-lt"/>
          <a:ea typeface="ＭＳ ゴシック" pitchFamily="49" charset="-128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2000">
          <a:solidFill>
            <a:srgbClr val="000000"/>
          </a:solidFill>
          <a:latin typeface="+mn-lt"/>
          <a:ea typeface="ＭＳ ゴシック" pitchFamily="49" charset="-128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>
          <a:solidFill>
            <a:srgbClr val="000000"/>
          </a:solidFill>
          <a:latin typeface="+mn-lt"/>
          <a:ea typeface="ＭＳ ゴシック" pitchFamily="49" charset="-128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1600">
          <a:solidFill>
            <a:srgbClr val="000000"/>
          </a:solidFill>
          <a:latin typeface="+mn-lt"/>
          <a:ea typeface="ＭＳ ゴシック" pitchFamily="49" charset="-128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kumimoji="1" sz="1600">
          <a:solidFill>
            <a:srgbClr val="000000"/>
          </a:solidFill>
          <a:latin typeface="+mn-lt"/>
          <a:ea typeface="ＭＳ ゴシック" pitchFamily="49" charset="-128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Word________1.docm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_______2.docm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__311111111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250130" y="620713"/>
            <a:ext cx="8642350" cy="900112"/>
          </a:xfrm>
          <a:prstGeom prst="rect">
            <a:avLst/>
          </a:prstGeo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PSDU Size</a:t>
            </a:r>
            <a:r>
              <a:rPr lang="en-GB" altLang="ja-JP" dirty="0" smtClean="0"/>
              <a:t> For Receiver Sensitivity Power Level</a:t>
            </a:r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250824" y="1592263"/>
            <a:ext cx="8641655" cy="396875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000" dirty="0" smtClean="0"/>
              <a:t>Date:</a:t>
            </a:r>
            <a:r>
              <a:rPr lang="en-GB" altLang="ja-JP" sz="2000" b="0" dirty="0" smtClean="0"/>
              <a:t> 2012-11-12</a:t>
            </a:r>
          </a:p>
        </p:txBody>
      </p:sp>
      <p:sp>
        <p:nvSpPr>
          <p:cNvPr id="3080" name="Rectangle 4"/>
          <p:cNvSpPr>
            <a:spLocks noChangeArrowheads="1"/>
          </p:cNvSpPr>
          <p:nvPr/>
        </p:nvSpPr>
        <p:spPr bwMode="auto">
          <a:xfrm>
            <a:off x="251520" y="16287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/>
          <a:p>
            <a:pPr eaLnBrk="0" hangingPunct="0">
              <a:spcBef>
                <a:spcPts val="500"/>
              </a:spcBef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kumimoji="0" lang="en-GB" altLang="ja-JP" sz="2000" dirty="0">
                <a:solidFill>
                  <a:srgbClr val="000000"/>
                </a:solidFill>
                <a:ea typeface="ＭＳ ゴシック" pitchFamily="49" charset="-128"/>
              </a:rPr>
              <a:t>Authors:</a:t>
            </a:r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5552870"/>
              </p:ext>
            </p:extLst>
          </p:nvPr>
        </p:nvGraphicFramePr>
        <p:xfrm>
          <a:off x="1259632" y="2222500"/>
          <a:ext cx="6769100" cy="414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マクロ有効テンプレート" r:id="rId4" imgW="8865615" imgH="5468107" progId="Word.DocumentMacroEnabled.12">
                  <p:embed/>
                </p:oleObj>
              </mc:Choice>
              <mc:Fallback>
                <p:oleObj name="マクロ有効テンプレート" r:id="rId4" imgW="8865615" imgH="5468107" progId="Word.DocumentMacroEnabled.1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2222500"/>
                        <a:ext cx="6769100" cy="4140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250825" y="1268760"/>
            <a:ext cx="86416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chemeClr val="tx1"/>
                </a:solidFill>
              </a:rPr>
              <a:t>Move to add the following sentence in the SFD:</a:t>
            </a:r>
          </a:p>
          <a:p>
            <a:endParaRPr lang="en-US" altLang="ja-JP" b="1" dirty="0">
              <a:solidFill>
                <a:schemeClr val="tx1"/>
              </a:solidFill>
            </a:endParaRPr>
          </a:p>
          <a:p>
            <a:r>
              <a:rPr lang="en-US" altLang="ja-JP" b="1" dirty="0">
                <a:solidFill>
                  <a:schemeClr val="tx1"/>
                </a:solidFill>
              </a:rPr>
              <a:t>PER shall be less than 10% for </a:t>
            </a:r>
            <a:r>
              <a:rPr lang="en-US" altLang="ja-JP" b="1" dirty="0" smtClean="0">
                <a:solidFill>
                  <a:schemeClr val="tx1"/>
                </a:solidFill>
              </a:rPr>
              <a:t>a PSDU </a:t>
            </a:r>
            <a:r>
              <a:rPr lang="en-US" altLang="ja-JP" b="1" dirty="0">
                <a:solidFill>
                  <a:schemeClr val="tx1"/>
                </a:solidFill>
              </a:rPr>
              <a:t>length of </a:t>
            </a:r>
            <a:r>
              <a:rPr lang="en-US" altLang="ja-JP" b="1" dirty="0" smtClean="0">
                <a:solidFill>
                  <a:schemeClr val="tx1"/>
                </a:solidFill>
              </a:rPr>
              <a:t>256 octets with rate-dependent input levels T.B.D</a:t>
            </a:r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 bwMode="auto">
          <a:xfrm>
            <a:off x="250825" y="620713"/>
            <a:ext cx="864235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ja-JP" sz="3600" b="1" dirty="0" smtClean="0">
                <a:solidFill>
                  <a:srgbClr val="000000"/>
                </a:solidFill>
                <a:ea typeface="ＭＳ ゴシック" pitchFamily="49" charset="-128"/>
              </a:rPr>
              <a:t>Motion</a:t>
            </a:r>
            <a:endParaRPr lang="en-GB" altLang="ja-JP" sz="3600" b="1" dirty="0">
              <a:solidFill>
                <a:srgbClr val="000000"/>
              </a:solidFill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5040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4049979"/>
              </p:ext>
            </p:extLst>
          </p:nvPr>
        </p:nvGraphicFramePr>
        <p:xfrm>
          <a:off x="1350404" y="1319213"/>
          <a:ext cx="6858000" cy="444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マクロ有効テンプレート" r:id="rId3" imgW="9023987" imgH="5887816" progId="Word.DocumentMacroEnabled.12">
                  <p:embed/>
                </p:oleObj>
              </mc:Choice>
              <mc:Fallback>
                <p:oleObj name="マクロ有効テンプレート" r:id="rId3" imgW="9023987" imgH="5887816" progId="Word.DocumentMacroEnabled.12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0404" y="1319213"/>
                        <a:ext cx="6858000" cy="444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9413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4668809"/>
              </p:ext>
            </p:extLst>
          </p:nvPr>
        </p:nvGraphicFramePr>
        <p:xfrm>
          <a:off x="1348060" y="1334157"/>
          <a:ext cx="64643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Document" r:id="rId3" imgW="8525520" imgH="6703920" progId="Word.Document.8">
                  <p:embed/>
                </p:oleObj>
              </mc:Choice>
              <mc:Fallback>
                <p:oleObj name="Document" r:id="rId3" imgW="8525520" imgH="6703920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8060" y="1334157"/>
                        <a:ext cx="64643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1819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1"/>
          <p:cNvSpPr txBox="1">
            <a:spLocks noChangeArrowheads="1"/>
          </p:cNvSpPr>
          <p:nvPr/>
        </p:nvSpPr>
        <p:spPr bwMode="auto">
          <a:xfrm>
            <a:off x="250825" y="620713"/>
            <a:ext cx="86423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ja-JP" sz="3600" b="1">
                <a:solidFill>
                  <a:srgbClr val="000000"/>
                </a:solidFill>
                <a:ea typeface="ＭＳ ゴシック" pitchFamily="49" charset="-128"/>
              </a:rPr>
              <a:t>Abstract</a:t>
            </a:r>
          </a:p>
        </p:txBody>
      </p:sp>
      <p:sp>
        <p:nvSpPr>
          <p:cNvPr id="4102" name="テキスト ボックス 5"/>
          <p:cNvSpPr txBox="1">
            <a:spLocks noChangeArrowheads="1"/>
          </p:cNvSpPr>
          <p:nvPr/>
        </p:nvSpPr>
        <p:spPr bwMode="auto">
          <a:xfrm>
            <a:off x="250825" y="1449388"/>
            <a:ext cx="86423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Wingdings" pitchFamily="2" charset="2"/>
              <a:buChar char="l"/>
            </a:pPr>
            <a:r>
              <a:rPr lang="en-US" altLang="ja-JP" dirty="0" smtClean="0">
                <a:solidFill>
                  <a:schemeClr val="tx1"/>
                </a:solidFill>
                <a:ea typeface="ＭＳ ゴシック" pitchFamily="49" charset="-128"/>
              </a:rPr>
              <a:t>Propose PSDU size to determine receiver minimum input sensitivity level.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1"/>
          <p:cNvSpPr txBox="1">
            <a:spLocks noChangeArrowheads="1"/>
          </p:cNvSpPr>
          <p:nvPr/>
        </p:nvSpPr>
        <p:spPr bwMode="auto">
          <a:xfrm>
            <a:off x="250825" y="620713"/>
            <a:ext cx="86423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ja-JP" sz="3600" b="1">
                <a:solidFill>
                  <a:srgbClr val="000000"/>
                </a:solidFill>
                <a:ea typeface="ＭＳ ゴシック" pitchFamily="49" charset="-128"/>
              </a:rPr>
              <a:t>Background and motivation</a:t>
            </a:r>
          </a:p>
        </p:txBody>
      </p:sp>
      <p:sp>
        <p:nvSpPr>
          <p:cNvPr id="5126" name="テキスト ボックス 6"/>
          <p:cNvSpPr txBox="1">
            <a:spLocks noChangeArrowheads="1"/>
          </p:cNvSpPr>
          <p:nvPr/>
        </p:nvSpPr>
        <p:spPr bwMode="auto">
          <a:xfrm>
            <a:off x="250825" y="1268760"/>
            <a:ext cx="8642350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>
              <a:buClr>
                <a:srgbClr val="000000"/>
              </a:buClr>
              <a:buSzPct val="100000"/>
              <a:buFontTx/>
              <a:buChar char="•"/>
              <a:defRPr/>
            </a:pPr>
            <a:r>
              <a:rPr lang="en-US" altLang="ja-JP" dirty="0" smtClean="0">
                <a:solidFill>
                  <a:schemeClr val="tx1"/>
                </a:solidFill>
                <a:ea typeface="ＭＳ ゴシック" pitchFamily="49" charset="-128"/>
              </a:rPr>
              <a:t>11ac receiver minimum input sensitivity definition is unsuitable for 11ah devices because PSDU size 4096 octets for this measurement may be too long especially for a sensor network.</a:t>
            </a:r>
            <a:br>
              <a:rPr lang="en-US" altLang="ja-JP" dirty="0" smtClean="0">
                <a:solidFill>
                  <a:schemeClr val="tx1"/>
                </a:solidFill>
                <a:ea typeface="ＭＳ ゴシック" pitchFamily="49" charset="-128"/>
              </a:rPr>
            </a:br>
            <a:r>
              <a:rPr lang="en-US" altLang="ja-JP" sz="800" dirty="0" smtClean="0">
                <a:solidFill>
                  <a:schemeClr val="tx1"/>
                </a:solidFill>
                <a:ea typeface="ＭＳ ゴシック" pitchFamily="49" charset="-128"/>
              </a:rPr>
              <a:t/>
            </a:r>
            <a:br>
              <a:rPr lang="en-US" altLang="ja-JP" sz="800" dirty="0" smtClean="0">
                <a:solidFill>
                  <a:schemeClr val="tx1"/>
                </a:solidFill>
                <a:ea typeface="ＭＳ ゴシック" pitchFamily="49" charset="-128"/>
              </a:rPr>
            </a:br>
            <a:r>
              <a:rPr lang="en-US" altLang="ja-JP" sz="2000" dirty="0" smtClean="0">
                <a:solidFill>
                  <a:schemeClr val="tx1"/>
                </a:solidFill>
              </a:rPr>
              <a:t>11ac </a:t>
            </a:r>
            <a:r>
              <a:rPr lang="en-US" altLang="ja-JP" sz="2000" dirty="0">
                <a:solidFill>
                  <a:schemeClr val="tx1"/>
                </a:solidFill>
              </a:rPr>
              <a:t>spec document </a:t>
            </a:r>
            <a:r>
              <a:rPr lang="en-US" altLang="ja-JP" sz="2000" dirty="0" smtClean="0">
                <a:solidFill>
                  <a:schemeClr val="tx1"/>
                </a:solidFill>
              </a:rPr>
              <a:t>mentions </a:t>
            </a:r>
            <a:r>
              <a:rPr lang="en-US" altLang="ja-JP" sz="2000" baseline="30000" dirty="0" smtClean="0">
                <a:solidFill>
                  <a:schemeClr val="tx1"/>
                </a:solidFill>
              </a:rPr>
              <a:t>[1]</a:t>
            </a:r>
            <a:r>
              <a:rPr lang="en-US" altLang="ja-JP" sz="2000" dirty="0">
                <a:solidFill>
                  <a:schemeClr val="tx1"/>
                </a:solidFill>
              </a:rPr>
              <a:t/>
            </a:r>
            <a:br>
              <a:rPr lang="en-US" altLang="ja-JP" sz="2000" dirty="0">
                <a:solidFill>
                  <a:schemeClr val="tx1"/>
                </a:solidFill>
              </a:rPr>
            </a:br>
            <a:r>
              <a:rPr lang="en-US" altLang="ja-JP" sz="2000" dirty="0">
                <a:solidFill>
                  <a:schemeClr val="tx1"/>
                </a:solidFill>
              </a:rPr>
              <a:t>“The packet error rate (PER) shall be less than 10% for a PSDU length of 4096 octets with the rate-dependent input levels listed in Table 22-20</a:t>
            </a:r>
            <a:r>
              <a:rPr lang="en-US" altLang="ja-JP" sz="2000" dirty="0" smtClean="0">
                <a:solidFill>
                  <a:schemeClr val="tx1"/>
                </a:solidFill>
              </a:rPr>
              <a:t>.</a:t>
            </a:r>
            <a:br>
              <a:rPr lang="en-US" altLang="ja-JP" sz="2000" dirty="0" smtClean="0">
                <a:solidFill>
                  <a:schemeClr val="tx1"/>
                </a:solidFill>
              </a:rPr>
            </a:br>
            <a:endParaRPr lang="en-US" altLang="ja-JP" sz="2000" dirty="0" smtClean="0">
              <a:solidFill>
                <a:schemeClr val="tx1"/>
              </a:solidFill>
            </a:endParaRPr>
          </a:p>
          <a:p>
            <a:pPr>
              <a:buClr>
                <a:srgbClr val="000000"/>
              </a:buClr>
              <a:buSzPct val="100000"/>
              <a:buFontTx/>
              <a:buChar char="•"/>
              <a:defRPr/>
            </a:pPr>
            <a:endParaRPr lang="en-US" altLang="ja-JP" sz="800" dirty="0" smtClean="0">
              <a:solidFill>
                <a:schemeClr val="tx1"/>
              </a:solidFill>
              <a:ea typeface="ＭＳ ゴシック" pitchFamily="49" charset="-128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dirty="0">
                <a:solidFill>
                  <a:schemeClr val="tx1"/>
                </a:solidFill>
              </a:rPr>
              <a:t>Using same PSDU size for all modes may be preferable as 11ac says</a:t>
            </a:r>
            <a:r>
              <a:rPr lang="en-US" altLang="ja-JP" dirty="0" smtClean="0">
                <a:solidFill>
                  <a:schemeClr val="tx1"/>
                </a:solidFill>
              </a:rPr>
              <a:t>. In </a:t>
            </a:r>
            <a:r>
              <a:rPr lang="en-US" altLang="ja-JP" dirty="0">
                <a:solidFill>
                  <a:schemeClr val="tx1"/>
                </a:solidFill>
              </a:rPr>
              <a:t>case of using the same PSDU size, the PSDU size has to be supported by all 11ah devices. Therefore, PSDU size should be </a:t>
            </a:r>
            <a:r>
              <a:rPr lang="en-US" altLang="ja-JP" dirty="0" smtClean="0">
                <a:solidFill>
                  <a:schemeClr val="tx1"/>
                </a:solidFill>
              </a:rPr>
              <a:t>specified </a:t>
            </a:r>
            <a:r>
              <a:rPr lang="en-US" altLang="ja-JP" dirty="0">
                <a:solidFill>
                  <a:schemeClr val="tx1"/>
                </a:solidFill>
              </a:rPr>
              <a:t>by considering </a:t>
            </a:r>
            <a:r>
              <a:rPr lang="en-US" altLang="ja-JP" dirty="0" smtClean="0">
                <a:solidFill>
                  <a:schemeClr val="tx1"/>
                </a:solidFill>
              </a:rPr>
              <a:t>sensor </a:t>
            </a:r>
            <a:r>
              <a:rPr lang="en-US" altLang="ja-JP" dirty="0">
                <a:solidFill>
                  <a:schemeClr val="tx1"/>
                </a:solidFill>
              </a:rPr>
              <a:t>devices because PSDU size those devices basically can handle must be the shortest </a:t>
            </a:r>
            <a:r>
              <a:rPr lang="en-US" altLang="ja-JP" dirty="0" smtClean="0">
                <a:solidFill>
                  <a:schemeClr val="tx1"/>
                </a:solidFill>
              </a:rPr>
              <a:t>one.</a:t>
            </a:r>
            <a:endParaRPr lang="en-US" altLang="ja-JP" dirty="0" smtClean="0">
              <a:solidFill>
                <a:schemeClr val="tx1"/>
              </a:solidFill>
              <a:ea typeface="ＭＳ ゴシック" pitchFamily="49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250825" y="1196752"/>
            <a:ext cx="8641655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In case of use case 1g (sensor network), typical packet size must be </a:t>
            </a:r>
            <a:r>
              <a:rPr lang="en-US" altLang="ja-JP" b="1" dirty="0" smtClean="0">
                <a:solidFill>
                  <a:schemeClr val="tx1"/>
                </a:solidFill>
              </a:rPr>
              <a:t>around 250 octets </a:t>
            </a:r>
            <a:r>
              <a:rPr lang="en-US" altLang="ja-JP" dirty="0" smtClean="0">
                <a:solidFill>
                  <a:schemeClr val="tx1"/>
                </a:solidFill>
              </a:rPr>
              <a:t>based on current smart utility network.</a:t>
            </a:r>
            <a:br>
              <a:rPr lang="en-US" altLang="ja-JP" dirty="0" smtClean="0">
                <a:solidFill>
                  <a:schemeClr val="tx1"/>
                </a:solidFill>
              </a:rPr>
            </a:br>
            <a:r>
              <a:rPr lang="en-US" altLang="ja-JP" sz="2000" dirty="0" smtClean="0">
                <a:solidFill>
                  <a:schemeClr val="tx1"/>
                </a:solidFill>
              </a:rPr>
              <a:t>(e.g. IEEE802.15.4g </a:t>
            </a:r>
            <a:r>
              <a:rPr lang="en-US" altLang="ja-JP" sz="2000" baseline="30000" dirty="0" smtClean="0">
                <a:solidFill>
                  <a:schemeClr val="tx1"/>
                </a:solidFill>
              </a:rPr>
              <a:t>[2]</a:t>
            </a:r>
            <a:r>
              <a:rPr lang="en-US" altLang="ja-JP" sz="2000" dirty="0" smtClean="0">
                <a:solidFill>
                  <a:schemeClr val="tx1"/>
                </a:solidFill>
              </a:rPr>
              <a:t> uses this value to measure receiver sensitivity)</a:t>
            </a:r>
            <a:r>
              <a:rPr lang="en-US" altLang="ja-JP" dirty="0" smtClean="0">
                <a:solidFill>
                  <a:schemeClr val="tx1"/>
                </a:solidFill>
              </a:rPr>
              <a:t/>
            </a:r>
            <a:br>
              <a:rPr lang="en-US" altLang="ja-JP" dirty="0" smtClean="0">
                <a:solidFill>
                  <a:schemeClr val="tx1"/>
                </a:solidFill>
              </a:rPr>
            </a:br>
            <a:endParaRPr lang="en-US" altLang="ja-JP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endParaRPr lang="en-US" altLang="ja-JP" sz="800" b="1" dirty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Typical TCP/IP packet size is up to </a:t>
            </a:r>
            <a:r>
              <a:rPr lang="en-US" altLang="ja-JP" b="1" dirty="0" smtClean="0">
                <a:solidFill>
                  <a:schemeClr val="tx1"/>
                </a:solidFill>
              </a:rPr>
              <a:t>256 octets</a:t>
            </a:r>
            <a:r>
              <a:rPr lang="en-US" altLang="ja-JP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altLang="ja-JP" dirty="0" smtClean="0">
              <a:solidFill>
                <a:schemeClr val="tx1"/>
              </a:solidFill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250825" y="620713"/>
            <a:ext cx="864235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ja-JP" sz="3600" b="1" dirty="0" smtClean="0">
                <a:solidFill>
                  <a:srgbClr val="000000"/>
                </a:solidFill>
                <a:ea typeface="ＭＳ ゴシック" pitchFamily="49" charset="-128"/>
              </a:rPr>
              <a:t>Suitable PSDU size</a:t>
            </a:r>
            <a:endParaRPr lang="en-GB" altLang="ja-JP" sz="3600" b="1" dirty="0">
              <a:solidFill>
                <a:srgbClr val="000000"/>
              </a:solidFill>
              <a:ea typeface="ＭＳ ゴシック" pitchFamily="49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0825" y="4371491"/>
            <a:ext cx="86416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dirty="0" smtClean="0">
                <a:solidFill>
                  <a:srgbClr val="FF0000"/>
                </a:solidFill>
              </a:rPr>
              <a:t>256 octets </a:t>
            </a:r>
            <a:r>
              <a:rPr kumimoji="1" lang="en-US" altLang="ja-JP" dirty="0" smtClean="0">
                <a:solidFill>
                  <a:schemeClr val="tx1"/>
                </a:solidFill>
              </a:rPr>
              <a:t>PSDU </a:t>
            </a:r>
            <a:r>
              <a:rPr lang="en-US" altLang="ja-JP" dirty="0" smtClean="0">
                <a:solidFill>
                  <a:schemeClr val="tx1"/>
                </a:solidFill>
              </a:rPr>
              <a:t>should be used for all MCSs.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下矢印 3"/>
          <p:cNvSpPr/>
          <p:nvPr/>
        </p:nvSpPr>
        <p:spPr bwMode="auto">
          <a:xfrm>
            <a:off x="4031940" y="3537012"/>
            <a:ext cx="1044116" cy="504056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28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 bwMode="auto">
          <a:xfrm>
            <a:off x="250825" y="620688"/>
            <a:ext cx="8642350" cy="6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ja-JP" sz="3600" b="1" dirty="0" smtClean="0">
                <a:solidFill>
                  <a:srgbClr val="000000"/>
                </a:solidFill>
                <a:ea typeface="ＭＳ ゴシック" pitchFamily="49" charset="-128"/>
              </a:rPr>
              <a:t>Summary</a:t>
            </a:r>
            <a:endParaRPr lang="en-GB" altLang="ja-JP" sz="3600" b="1" dirty="0">
              <a:solidFill>
                <a:srgbClr val="000000"/>
              </a:solidFill>
              <a:ea typeface="ＭＳ ゴシック" pitchFamily="49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0825" y="1484784"/>
            <a:ext cx="864165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kumimoji="1" lang="en-US" altLang="ja-JP" dirty="0" smtClean="0">
                <a:solidFill>
                  <a:schemeClr val="tx1"/>
                </a:solidFill>
              </a:rPr>
              <a:t>PSDU size 256 octets should be used to measure the receiver minimum input sensitivity for all MCSs.</a:t>
            </a:r>
            <a:r>
              <a:rPr lang="en-US" altLang="ja-JP" dirty="0" smtClean="0">
                <a:solidFill>
                  <a:schemeClr val="tx1"/>
                </a:solidFill>
              </a:rPr>
              <a:t/>
            </a:r>
            <a:br>
              <a:rPr lang="en-US" altLang="ja-JP" dirty="0" smtClean="0">
                <a:solidFill>
                  <a:schemeClr val="tx1"/>
                </a:solidFill>
              </a:rPr>
            </a:br>
            <a:endParaRPr lang="en-US" altLang="ja-JP" dirty="0" smtClean="0">
              <a:solidFill>
                <a:schemeClr val="tx1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kumimoji="1" lang="en-US" altLang="ja-JP" dirty="0" smtClean="0">
                <a:solidFill>
                  <a:schemeClr val="tx1"/>
                </a:solidFill>
              </a:rPr>
              <a:t>Even sensor devices can support 256 octets PSDU size.</a:t>
            </a:r>
          </a:p>
        </p:txBody>
      </p:sp>
    </p:spTree>
    <p:extLst>
      <p:ext uri="{BB962C8B-B14F-4D97-AF65-F5344CB8AC3E}">
        <p14:creationId xmlns:p14="http://schemas.microsoft.com/office/powerpoint/2010/main" val="15111095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正方形/長方形 5"/>
          <p:cNvSpPr>
            <a:spLocks noChangeArrowheads="1"/>
          </p:cNvSpPr>
          <p:nvPr/>
        </p:nvSpPr>
        <p:spPr bwMode="auto">
          <a:xfrm>
            <a:off x="250825" y="1450975"/>
            <a:ext cx="86407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ja-JP" sz="2000" dirty="0">
                <a:solidFill>
                  <a:schemeClr val="tx1"/>
                </a:solidFill>
              </a:rPr>
              <a:t>[</a:t>
            </a:r>
            <a:r>
              <a:rPr lang="en-US" altLang="ja-JP" sz="2000" dirty="0" smtClean="0">
                <a:solidFill>
                  <a:schemeClr val="tx1"/>
                </a:solidFill>
              </a:rPr>
              <a:t>1</a:t>
            </a:r>
            <a:r>
              <a:rPr lang="en-US" altLang="ja-JP" sz="2000" dirty="0">
                <a:solidFill>
                  <a:schemeClr val="tx1"/>
                </a:solidFill>
              </a:rPr>
              <a:t>] Draft P802.11ac_D4.0</a:t>
            </a:r>
            <a:endParaRPr lang="en-US" altLang="ja-JP" sz="2000" dirty="0" smtClean="0">
              <a:solidFill>
                <a:schemeClr val="tx1"/>
              </a:solidFill>
            </a:endParaRPr>
          </a:p>
          <a:p>
            <a:r>
              <a:rPr lang="en-US" altLang="ja-JP" sz="2000" dirty="0" smtClean="0">
                <a:solidFill>
                  <a:schemeClr val="tx1"/>
                </a:solidFill>
              </a:rPr>
              <a:t>[2] IEEE802.15.4g-2012</a:t>
            </a:r>
          </a:p>
        </p:txBody>
      </p:sp>
      <p:sp>
        <p:nvSpPr>
          <p:cNvPr id="12294" name="Rectangle 1"/>
          <p:cNvSpPr txBox="1">
            <a:spLocks noChangeArrowheads="1"/>
          </p:cNvSpPr>
          <p:nvPr/>
        </p:nvSpPr>
        <p:spPr bwMode="auto">
          <a:xfrm>
            <a:off x="250825" y="620713"/>
            <a:ext cx="8642350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ja-JP" sz="3600" b="1">
                <a:solidFill>
                  <a:srgbClr val="000000"/>
                </a:solidFill>
                <a:ea typeface="ＭＳ ゴシック" pitchFamily="49" charset="-128"/>
              </a:rPr>
              <a:t>References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 txBox="1">
            <a:spLocks noChangeArrowheads="1"/>
          </p:cNvSpPr>
          <p:nvPr/>
        </p:nvSpPr>
        <p:spPr bwMode="auto">
          <a:xfrm>
            <a:off x="250825" y="620713"/>
            <a:ext cx="864235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>
                <a:solidFill>
                  <a:schemeClr val="bg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en-GB" altLang="ja-JP" sz="3600" b="1" dirty="0" smtClean="0">
                <a:solidFill>
                  <a:srgbClr val="000000"/>
                </a:solidFill>
                <a:ea typeface="ＭＳ ゴシック" pitchFamily="49" charset="-128"/>
              </a:rPr>
              <a:t>Straw Poll</a:t>
            </a:r>
            <a:endParaRPr lang="en-GB" altLang="ja-JP" sz="3600" b="1" dirty="0">
              <a:solidFill>
                <a:srgbClr val="000000"/>
              </a:solidFill>
              <a:ea typeface="ＭＳ ゴシック" pitchFamily="49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50825" y="1268760"/>
            <a:ext cx="8641655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b="1" dirty="0" smtClean="0">
                <a:solidFill>
                  <a:schemeClr val="tx1"/>
                </a:solidFill>
              </a:rPr>
              <a:t>Do you agree to add the following sentence in the SFD?</a:t>
            </a:r>
            <a:endParaRPr lang="en-US" altLang="ja-JP" b="1" dirty="0">
              <a:solidFill>
                <a:schemeClr val="tx1"/>
              </a:solidFill>
            </a:endParaRPr>
          </a:p>
          <a:p>
            <a:endParaRPr lang="en-US" altLang="ja-JP" b="1" dirty="0" smtClean="0">
              <a:solidFill>
                <a:schemeClr val="tx1"/>
              </a:solidFill>
            </a:endParaRPr>
          </a:p>
          <a:p>
            <a:r>
              <a:rPr lang="en-US" altLang="ja-JP" b="1" dirty="0" smtClean="0">
                <a:solidFill>
                  <a:schemeClr val="tx1"/>
                </a:solidFill>
              </a:rPr>
              <a:t>PER </a:t>
            </a:r>
            <a:r>
              <a:rPr lang="en-US" altLang="ja-JP" b="1" dirty="0">
                <a:solidFill>
                  <a:schemeClr val="tx1"/>
                </a:solidFill>
              </a:rPr>
              <a:t>shall be less than 10% for </a:t>
            </a:r>
            <a:r>
              <a:rPr lang="en-US" altLang="ja-JP" b="1" dirty="0" smtClean="0">
                <a:solidFill>
                  <a:schemeClr val="tx1"/>
                </a:solidFill>
              </a:rPr>
              <a:t>a PSDU </a:t>
            </a:r>
            <a:r>
              <a:rPr lang="en-US" altLang="ja-JP" b="1" dirty="0">
                <a:solidFill>
                  <a:schemeClr val="tx1"/>
                </a:solidFill>
              </a:rPr>
              <a:t>length of </a:t>
            </a:r>
            <a:r>
              <a:rPr lang="en-US" altLang="ja-JP" b="1" dirty="0" smtClean="0">
                <a:solidFill>
                  <a:schemeClr val="tx1"/>
                </a:solidFill>
              </a:rPr>
              <a:t>256 octets with rate-dependent input levels</a:t>
            </a:r>
            <a:r>
              <a:rPr lang="ja-JP" altLang="en-US" b="1" dirty="0" smtClean="0">
                <a:solidFill>
                  <a:schemeClr val="tx1"/>
                </a:solidFill>
              </a:rPr>
              <a:t> </a:t>
            </a:r>
            <a:r>
              <a:rPr lang="en-US" altLang="ja-JP" b="1" dirty="0" smtClean="0">
                <a:solidFill>
                  <a:schemeClr val="tx1"/>
                </a:solidFill>
              </a:rPr>
              <a:t>TBD.</a:t>
            </a:r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  <a:p>
            <a:endParaRPr lang="en-US" altLang="ja-JP" dirty="0" smtClean="0">
              <a:solidFill>
                <a:schemeClr val="tx1"/>
              </a:solidFill>
            </a:endParaRPr>
          </a:p>
          <a:p>
            <a:r>
              <a:rPr lang="en-US" altLang="ja-JP" dirty="0" smtClean="0">
                <a:solidFill>
                  <a:schemeClr val="tx1"/>
                </a:solidFill>
              </a:rPr>
              <a:t>Reference</a:t>
            </a:r>
            <a:endParaRPr lang="en-US" altLang="ja-JP" dirty="0">
              <a:solidFill>
                <a:schemeClr val="tx1"/>
              </a:solidFill>
            </a:endParaRPr>
          </a:p>
          <a:p>
            <a:r>
              <a:rPr lang="en-US" altLang="ja-JP" dirty="0">
                <a:solidFill>
                  <a:schemeClr val="tx1"/>
                </a:solidFill>
              </a:rPr>
              <a:t>11ac spec document mentions</a:t>
            </a:r>
            <a:br>
              <a:rPr lang="en-US" altLang="ja-JP" dirty="0">
                <a:solidFill>
                  <a:schemeClr val="tx1"/>
                </a:solidFill>
              </a:rPr>
            </a:br>
            <a:r>
              <a:rPr lang="en-US" altLang="ja-JP" dirty="0">
                <a:solidFill>
                  <a:schemeClr val="tx1"/>
                </a:solidFill>
              </a:rPr>
              <a:t>“The packet error rate (PER) shall be less than 10% for a PSDU length of 4096 octets with the rate-dependent input levels listed in Table 22-20.</a:t>
            </a:r>
            <a:endParaRPr lang="en-US" altLang="ja-JP" dirty="0">
              <a:solidFill>
                <a:schemeClr val="tx1"/>
              </a:solidFill>
              <a:ea typeface="ＭＳ ゴシック" pitchFamily="49" charset="-128"/>
            </a:endParaRPr>
          </a:p>
          <a:p>
            <a:endParaRPr lang="en-US" altLang="ja-JP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57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ユーザー定義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Office ​​テーマ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tx1"/>
          </a:solidFill>
        </a:ln>
      </a:spPr>
      <a:bodyPr rtlCol="0" anchor="ctr">
        <a:spAutoFit/>
      </a:bodyPr>
      <a:lstStyle>
        <a:defPPr algn="ctr">
          <a:defRPr kumimoji="1" dirty="0" smtClean="0">
            <a:solidFill>
              <a:schemeClr val="tx1"/>
            </a:solidFill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11-12-0657-01-00ah-Target-PER-at-receiver-sensitivity-power-level-for-use-case-1g</Template>
  <TotalTime>12150</TotalTime>
  <Words>244</Words>
  <Application>Microsoft Office PowerPoint</Application>
  <PresentationFormat>画面に合わせる (4:3)</PresentationFormat>
  <Paragraphs>48</Paragraphs>
  <Slides>10</Slides>
  <Notes>4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10</vt:i4>
      </vt:variant>
    </vt:vector>
  </HeadingPairs>
  <TitlesOfParts>
    <vt:vector size="13" baseType="lpstr">
      <vt:lpstr>802-11-Submission</vt:lpstr>
      <vt:lpstr>マクロ有効テンプレート</vt:lpstr>
      <vt:lpstr>Document</vt:lpstr>
      <vt:lpstr>PSDU Size For Receiver Sensitivity Power Level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パナソニック株式会社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Kenichi Mori</dc:creator>
  <cp:lastModifiedBy>Kenichi Mori</cp:lastModifiedBy>
  <cp:revision>442</cp:revision>
  <cp:lastPrinted>2012-02-28T03:05:54Z</cp:lastPrinted>
  <dcterms:created xsi:type="dcterms:W3CDTF">2012-02-08T01:47:05Z</dcterms:created>
  <dcterms:modified xsi:type="dcterms:W3CDTF">2012-11-12T15:18:28Z</dcterms:modified>
</cp:coreProperties>
</file>