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2" r:id="rId7"/>
    <p:sldId id="265" r:id="rId8"/>
    <p:sldId id="346" r:id="rId9"/>
    <p:sldId id="332" r:id="rId10"/>
    <p:sldId id="367" r:id="rId11"/>
    <p:sldId id="365" r:id="rId12"/>
    <p:sldId id="368" r:id="rId13"/>
    <p:sldId id="370" r:id="rId14"/>
    <p:sldId id="316" r:id="rId15"/>
    <p:sldId id="317" r:id="rId16"/>
    <p:sldId id="292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00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2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723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9695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IDCC, HTC, KDDI R&amp;D,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IDCC, HTC, KDDI R&amp;D,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11-12-1272-00-00ai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dirty="0" smtClean="0"/>
              <a:t>IDCC, HTC, KDDI R&amp;D, China Mobile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BSS/Network Status Information for a Fast AP/Network Selection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69913" y="2801938"/>
          <a:ext cx="7113587" cy="3373437"/>
        </p:xfrm>
        <a:graphic>
          <a:graphicData uri="http://schemas.openxmlformats.org/presentationml/2006/ole">
            <p:oleObj spid="_x0000_s3079" name="Document" r:id="rId4" imgW="9047401" imgH="423399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Backhaul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Link Status IE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9" name="表 6"/>
          <p:cNvGraphicFramePr>
            <a:graphicFrameLocks noGrp="1"/>
          </p:cNvGraphicFramePr>
          <p:nvPr/>
        </p:nvGraphicFramePr>
        <p:xfrm>
          <a:off x="609600" y="1652587"/>
          <a:ext cx="5715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914400"/>
                <a:gridCol w="990600"/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Element ID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Length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Backhaul Link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Info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DL Rate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UL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DL/UL Load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テキスト ボックス 7"/>
          <p:cNvSpPr txBox="1">
            <a:spLocks noChangeArrowheads="1"/>
          </p:cNvSpPr>
          <p:nvPr/>
        </p:nvSpPr>
        <p:spPr bwMode="auto">
          <a:xfrm>
            <a:off x="207962" y="2436812"/>
            <a:ext cx="84772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</a:rPr>
              <a:t>Octets:</a:t>
            </a:r>
            <a:endParaRPr lang="ja-JP" altLang="en-US" sz="1400">
              <a:solidFill>
                <a:schemeClr val="tx1"/>
              </a:solidFill>
            </a:endParaRPr>
          </a:p>
        </p:txBody>
      </p:sp>
      <p:graphicFrame>
        <p:nvGraphicFramePr>
          <p:cNvPr id="15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7519897"/>
              </p:ext>
            </p:extLst>
          </p:nvPr>
        </p:nvGraphicFramePr>
        <p:xfrm>
          <a:off x="865188" y="2971800"/>
          <a:ext cx="2792412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728"/>
                <a:gridCol w="13696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Link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6" name="直線コネクタ 15"/>
          <p:cNvCxnSpPr>
            <a:cxnSpLocks noChangeShapeType="1"/>
          </p:cNvCxnSpPr>
          <p:nvPr/>
        </p:nvCxnSpPr>
        <p:spPr bwMode="auto">
          <a:xfrm flipH="1">
            <a:off x="865188" y="2384424"/>
            <a:ext cx="1497012" cy="58737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7" name="直線コネクタ 17"/>
          <p:cNvCxnSpPr>
            <a:cxnSpLocks noChangeShapeType="1"/>
          </p:cNvCxnSpPr>
          <p:nvPr/>
        </p:nvCxnSpPr>
        <p:spPr bwMode="auto">
          <a:xfrm>
            <a:off x="3343040" y="2400300"/>
            <a:ext cx="304801" cy="533399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" name="テキスト ボックス 18"/>
          <p:cNvSpPr txBox="1">
            <a:spLocks noChangeArrowheads="1"/>
          </p:cNvSpPr>
          <p:nvPr/>
        </p:nvSpPr>
        <p:spPr bwMode="auto">
          <a:xfrm>
            <a:off x="300037" y="3543480"/>
            <a:ext cx="881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</a:rPr>
              <a:t>Bits: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22" name="表 22"/>
          <p:cNvGraphicFramePr>
            <a:graphicFrameLocks noGrp="1"/>
          </p:cNvGraphicFramePr>
          <p:nvPr/>
        </p:nvGraphicFramePr>
        <p:xfrm>
          <a:off x="692572" y="4419600"/>
          <a:ext cx="2736428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68780"/>
                <a:gridCol w="867648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Link Down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0b00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Link up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0b01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Link under test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0b10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Link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</a:rPr>
                        <a:t> Full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0b11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16200000" flipH="1">
            <a:off x="664370" y="4017169"/>
            <a:ext cx="560387" cy="158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43400" y="4343400"/>
            <a:ext cx="4381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DL / UL  Rate</a:t>
            </a:r>
            <a:r>
              <a:rPr lang="en-US" sz="1600" dirty="0" smtClean="0">
                <a:solidFill>
                  <a:schemeClr val="tx1"/>
                </a:solidFill>
              </a:rPr>
              <a:t>: in unit of 100 kilobits per second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DL / UL Load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</a:p>
          <a:p>
            <a:pPr marL="469900" lvl="1" indent="-231775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0b0000 to 0b1010: load  in percentage, at a step of 10%;</a:t>
            </a:r>
          </a:p>
          <a:p>
            <a:pPr marL="469900" lvl="1" indent="-231775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0b1011 to 0b1110: reserved</a:t>
            </a:r>
          </a:p>
          <a:p>
            <a:pPr marL="469900" lvl="1" indent="-231775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tx1"/>
                </a:solidFill>
              </a:rPr>
              <a:t>0b1111: load info not available.</a:t>
            </a:r>
          </a:p>
        </p:txBody>
      </p:sp>
      <p:graphicFrame>
        <p:nvGraphicFramePr>
          <p:cNvPr id="31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3430703"/>
              </p:ext>
            </p:extLst>
          </p:nvPr>
        </p:nvGraphicFramePr>
        <p:xfrm>
          <a:off x="4852987" y="2971801"/>
          <a:ext cx="3071813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5082"/>
                <a:gridCol w="1506731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DL Load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(4 bits)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UL Load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(4 bits)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2" name="テキスト ボックス 18"/>
          <p:cNvSpPr txBox="1">
            <a:spLocks noChangeArrowheads="1"/>
          </p:cNvSpPr>
          <p:nvPr/>
        </p:nvSpPr>
        <p:spPr bwMode="auto">
          <a:xfrm>
            <a:off x="4451349" y="3506189"/>
            <a:ext cx="5540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</a:rPr>
              <a:t>Bits: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5" name="直線コネクタ 17"/>
          <p:cNvCxnSpPr>
            <a:cxnSpLocks noChangeShapeType="1"/>
          </p:cNvCxnSpPr>
          <p:nvPr/>
        </p:nvCxnSpPr>
        <p:spPr bwMode="auto">
          <a:xfrm>
            <a:off x="6338630" y="2384424"/>
            <a:ext cx="1586170" cy="58737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7" name="直線コネクタ 17"/>
          <p:cNvCxnSpPr>
            <a:cxnSpLocks noChangeShapeType="1"/>
          </p:cNvCxnSpPr>
          <p:nvPr/>
        </p:nvCxnSpPr>
        <p:spPr bwMode="auto">
          <a:xfrm flipH="1">
            <a:off x="4876801" y="2384426"/>
            <a:ext cx="457202" cy="5873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aphicFrame>
        <p:nvGraphicFramePr>
          <p:cNvPr id="36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0903943"/>
              </p:ext>
            </p:extLst>
          </p:nvPr>
        </p:nvGraphicFramePr>
        <p:xfrm>
          <a:off x="623630" y="2430470"/>
          <a:ext cx="5715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914400"/>
                <a:gridCol w="990600"/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8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7260259"/>
              </p:ext>
            </p:extLst>
          </p:nvPr>
        </p:nvGraphicFramePr>
        <p:xfrm>
          <a:off x="865188" y="3509191"/>
          <a:ext cx="279241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728"/>
                <a:gridCol w="13696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B0 - B1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B2 - B7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0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9485307"/>
              </p:ext>
            </p:extLst>
          </p:nvPr>
        </p:nvGraphicFramePr>
        <p:xfrm>
          <a:off x="4848636" y="3483498"/>
          <a:ext cx="31175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408"/>
                <a:gridCol w="15291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B0 – B3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B4 - B7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Do you support that 11ai-capable BSS/AP shall include the BSS Load IE, as defined in Subsection 8.4.2.30 in 802.11-2012 spec,  in the Beacon / Probe Response frame?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China Mobile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Straw-Poll-2: Do you support introducing the </a:t>
            </a:r>
            <a:r>
              <a:rPr lang="en-US" sz="2000" dirty="0" smtClean="0">
                <a:solidFill>
                  <a:schemeClr val="tx1"/>
                </a:solidFill>
              </a:rPr>
              <a:t>Backhaul Link </a:t>
            </a:r>
            <a:r>
              <a:rPr lang="en-US" sz="2000" dirty="0" smtClean="0">
                <a:solidFill>
                  <a:schemeClr val="tx1"/>
                </a:solidFill>
              </a:rPr>
              <a:t>Status Element as proposed on Slide 10 in this contribution, to the Beacon / Probe Response for the 11ai-capable AP?</a:t>
            </a:r>
          </a:p>
          <a:p>
            <a:pPr marL="1541463" indent="-339725">
              <a:spcAft>
                <a:spcPts val="600"/>
              </a:spcAft>
              <a:buFont typeface="Arial" pitchFamily="34" charset="0"/>
              <a:buChar char="•"/>
            </a:pP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China Mobile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11-12-0151-13-00ai-proposed-specification-framework-for-tgai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11-11-1565-00-00ai-ap-status-broadcast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11-12-0545-01-00ai-access-control-mechanism-for-fils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11-12-1051-02-00ai-multi-channel-information-for-ap-discovery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IDCC, HTC, KDDI R&amp;D, China Mobile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provides further details for a feature described in Subsection 6.3.4 in the 802.11ai SFD (Specification Framework Document), 12/0151r13, for a fast AP/Network selection.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contribution also provides supporting materials to the detailed text proposal for the </a:t>
            </a:r>
            <a:r>
              <a:rPr lang="en-US" dirty="0" err="1" smtClean="0"/>
              <a:t>TGai</a:t>
            </a:r>
            <a:r>
              <a:rPr lang="en-US" dirty="0" smtClean="0"/>
              <a:t> draft Specification document, as proposed in Contribution 12/1271.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it-IT" smtClean="0"/>
              <a:t>IDCC, HTC, KDDI R&amp;D, China Mobile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1811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high-level feature description in Subsection 6.3.4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SFD:</a:t>
            </a:r>
          </a:p>
          <a:p>
            <a:pPr marL="341313" lvl="1" indent="-7938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r>
              <a:rPr lang="en-US" i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AP may include an indicator for AP availability to attachment to the Beacon and Probe Response.</a:t>
            </a:r>
          </a:p>
          <a:p>
            <a:pPr marL="342900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Multiple previous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contributions:</a:t>
            </a:r>
          </a:p>
          <a:p>
            <a:pPr marL="573088" lvl="1" indent="-2397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KDDI: 11/1565r0, AP Status Broadcast</a:t>
            </a:r>
          </a:p>
          <a:p>
            <a:pPr marL="804863" lvl="2" indent="-2349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include IEs, e.g., BSS load or other IEs related with AP status and performance in Beacon.</a:t>
            </a:r>
          </a:p>
          <a:p>
            <a:pPr marL="804863" lvl="2" indent="-2349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Include WAN Status info in Beacon.</a:t>
            </a:r>
          </a:p>
          <a:p>
            <a:pPr marL="573088" lvl="1" indent="-2397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China Mobile contribution: 12/0545r1, Access Control Mechanism for FILS</a:t>
            </a:r>
          </a:p>
          <a:p>
            <a:pPr marL="803275" lvl="2" indent="-230188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 11ai management frames, 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e.g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: beacon, probe response , GAS, carry the network load information for STA’s AP/Network selection:  </a:t>
            </a:r>
          </a:p>
          <a:p>
            <a:pPr marL="803275" lvl="2" indent="-230188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congestion information of the AP; The available bandwidth information etc.</a:t>
            </a:r>
          </a:p>
          <a:p>
            <a:pPr marL="573088" lvl="1" indent="-2397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HTC contribution: 12/1051r2, Multi-channel information for AP discovery</a:t>
            </a:r>
          </a:p>
          <a:p>
            <a:pPr marL="912813" lvl="2" indent="-28575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 can attach the loading information of BSSs on other channels in the probe response and beacon, e.g., A condensed and aggregated loading information; Use a coarser unit to represent info such as BSS load, BSS </a:t>
            </a:r>
            <a:r>
              <a:rPr lang="en-US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Avg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 access delay, BSS Available Admission Capacity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Further details are needed for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 Document.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800" dirty="0" smtClean="0"/>
              <a:t>Discussion on AP Availability Information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39100" cy="5181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The purpose of providing AP availability information in Beacon/Probe Response: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For a fast AP/Network selection, by avoiding selecting a congested or near-congested AP/Network and also by avoiding the query overhead. 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Note that AP Availability info in Beacon / Probe Response is not about the physical link availability, as it assumes that the STA already can receive Beacon / probe response.</a:t>
            </a:r>
            <a:endParaRPr lang="en-GB" b="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AP availability information can be presented by:</a:t>
            </a:r>
          </a:p>
          <a:p>
            <a:pPr lvl="1" indent="-4556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BSS/AP status/load indicators;</a:t>
            </a:r>
          </a:p>
          <a:p>
            <a:pPr lvl="1" indent="-4556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1"/>
                </a:solidFill>
              </a:rPr>
              <a:t>Access Network link, or called Backhaul Link, status/load indicators.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BSS/AP Status/load Indicators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1"/>
                </a:solidFill>
              </a:rPr>
              <a:t>Already have multiple in the curren</a:t>
            </a:r>
            <a:r>
              <a:rPr lang="en-GB" dirty="0" smtClean="0">
                <a:solidFill>
                  <a:schemeClr val="tx1"/>
                </a:solidFill>
              </a:rPr>
              <a:t>t 802.11 Spec (802.11-2012); see next two slides for further discussions;</a:t>
            </a:r>
          </a:p>
          <a:p>
            <a:pPr lvl="1" indent="-4016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Too many / Too much overhead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 need to pick!</a:t>
            </a:r>
            <a:endParaRPr lang="en-GB" b="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b="0" dirty="0" smtClean="0">
                <a:solidFill>
                  <a:schemeClr val="tx1"/>
                </a:solidFill>
              </a:rPr>
              <a:t>Backhaul Link Status/Load indicators</a:t>
            </a:r>
          </a:p>
          <a:p>
            <a:pPr lvl="1" indent="-4556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1"/>
                </a:solidFill>
              </a:rPr>
              <a:t>Does not exist in the current 802.11 spec;</a:t>
            </a:r>
          </a:p>
          <a:p>
            <a:pPr lvl="1" indent="-455613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1"/>
                </a:solidFill>
              </a:rPr>
              <a:t>Need to be defined.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IDCC, HTC, KDDI R&amp;D, China Mobile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802.11-2012 BSS Status/Load Indicators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1295400"/>
            <a:ext cx="8115300" cy="5143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1313" marR="0" lvl="1" indent="-34131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 relevant IEs in 802.11-2012 spec:</a:t>
            </a:r>
          </a:p>
          <a:p>
            <a:pPr marL="682625" marR="0" lvl="2" indent="-3968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BSS load IE: 2+5 bytes, containing the info of </a:t>
            </a:r>
          </a:p>
          <a:p>
            <a:pPr marL="1023938" marR="0" lvl="3" indent="-341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 count: the total number of STAs currently associated with this BSS;</a:t>
            </a:r>
          </a:p>
          <a:p>
            <a:pPr marL="1023938" marR="0" lvl="3" indent="-341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Channel utilization: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percentage of time, linearly scaled with 255 representing 100%, that the AP sensed the medium was busy;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023938" marR="0" lvl="3" indent="-341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Admission Capability: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remaining amount of medium time available via explicit admission control, in units of 32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μs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/s.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2625" marR="0" lvl="2" indent="-3952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BSS Available Admission Capacity IE: 2+2+2*n bytes, containing the info of Admission Capabilities for each UP/AC (User Priority / Access Category);</a:t>
            </a:r>
          </a:p>
          <a:p>
            <a:pPr marL="682625" marR="0" lvl="2" indent="-3952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QoS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Traffic Capability IE: 2+1+m bytes,  containing the info of STA counts for each UP/AC ;</a:t>
            </a:r>
          </a:p>
          <a:p>
            <a:pPr marL="682625" marR="0" lvl="2" indent="-3952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BSS Average Access Delay IE: 2+1 bytes, containing the info of a scalar indication of average medium access delay;</a:t>
            </a:r>
          </a:p>
          <a:p>
            <a:pPr marL="682625" marR="0" lvl="2" indent="-3952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BSS AC Access Delay IE: 2+4 bytes; containing the info of Access Delay for each UP/AC.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5715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Discussions on BSS Status/Load Indicators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143000"/>
            <a:ext cx="8382000" cy="537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1775" marR="0" lvl="2" indent="-2317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we need all those 5 BSS Status/Load IEs in Beacon / Probe response for a fast AP/Network selection?</a:t>
            </a:r>
          </a:p>
          <a:p>
            <a:pPr marL="688975" lvl="3" indent="-457200" defTabSz="914400" eaLnBrk="1" fontAlgn="auto" hangingPunct="1">
              <a:spcBef>
                <a:spcPts val="40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No. Too much overhead, also redundant. </a:t>
            </a:r>
          </a:p>
          <a:p>
            <a:pPr marL="688975" lvl="3" indent="-457200" defTabSz="914400" eaLnBrk="1" fontAlgn="auto" hangingPunct="1">
              <a:spcBef>
                <a:spcPts val="40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A simple indicator or indicators for the STA to avoid selecting a congested or near-congested BSS.</a:t>
            </a:r>
          </a:p>
          <a:p>
            <a:pPr marL="688975" lvl="3" indent="-457200" defTabSz="914400" eaLnBrk="1" fontAlgn="auto" hangingPunct="1">
              <a:spcBef>
                <a:spcPts val="40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about just BSS Load IE?</a:t>
            </a:r>
          </a:p>
          <a:p>
            <a:pPr marL="231775" marR="0" lvl="2" indent="-23177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kern="0" baseline="0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Do we need the per-UP/AC BSS Status/Load indicators?</a:t>
            </a:r>
          </a:p>
          <a:p>
            <a:pPr marL="688975" lvl="3" indent="-457200" defTabSz="914400" eaLnBrk="1" fontAlgn="auto" hangingPunct="1">
              <a:spcBef>
                <a:spcPts val="40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Not really,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for overhead reduction!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8975" lvl="3" indent="-457200" defTabSz="914400" eaLnBrk="1" fontAlgn="auto" hangingPunct="1">
              <a:spcBef>
                <a:spcPts val="400"/>
              </a:spcBef>
              <a:spcAft>
                <a:spcPts val="4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At initial link setup,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the STA can use a simple indicator of LAN link loading and other parameters, e.g., PHY rates, to estimate if it should avoid the BSS/AP due to the potential LAN link congestion.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Backhaul Link Status Indicator Considerations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305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4488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Backhaul Link: the communication link that connects the BSS/AP with external networks.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Backhaul Link Status descriptors / measures: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Backhaul Link availability: available, not-available;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Downlink / Uplink Rate: the data rate of the Backhaul link;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Downlink / Uplink Load: the traffic load on the Backhaul link.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Downlink (DL):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Backhaul Link direction from external network to the BSS/AP;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Uplink (UL):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Backhaul Link direction from the BSS/AP to external network.</a:t>
            </a: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IDCC, HTC, KDDI R&amp;D,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Proposals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295400"/>
            <a:ext cx="83058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Mandate BSS Load IE, as defined in Subsection 8.4.2.30 in 802.11-2012 spec, in Beacon and Probe Response frames, for 11ai-capable BSS/AP;</a:t>
            </a:r>
          </a:p>
          <a:p>
            <a:pPr marL="457200" indent="-4572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rabicParenR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Define a Backhaul Link Status Information Element (IE)</a:t>
            </a: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682625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Can be included in Beacon and/or Probe Response frames;</a:t>
            </a:r>
          </a:p>
          <a:p>
            <a:pPr marL="682625" lvl="1" indent="-341313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Can also be included as a sub-element in Neighbor report.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34264</TotalTime>
  <Words>1360</Words>
  <Application>Microsoft Office PowerPoint</Application>
  <PresentationFormat>On-screen Show (4:3)</PresentationFormat>
  <Paragraphs>195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Microsoft Office Word 97 - 2003 Document</vt:lpstr>
      <vt:lpstr>BSS/Network Status Information for a Fast AP/Network Selection</vt:lpstr>
      <vt:lpstr>Abstract</vt:lpstr>
      <vt:lpstr>Slide 3</vt:lpstr>
      <vt:lpstr>Slide 4</vt:lpstr>
      <vt:lpstr>Discussion on AP Availability Information</vt:lpstr>
      <vt:lpstr>Slide 6</vt:lpstr>
      <vt:lpstr>Slide 7</vt:lpstr>
      <vt:lpstr>Slide 8</vt:lpstr>
      <vt:lpstr>Slide 9</vt:lpstr>
      <vt:lpstr>Slide 10</vt:lpstr>
      <vt:lpstr>Straw Polls</vt:lpstr>
      <vt:lpstr>Straw Polls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560</cp:revision>
  <cp:lastPrinted>1601-01-01T00:00:00Z</cp:lastPrinted>
  <dcterms:created xsi:type="dcterms:W3CDTF">2012-01-06T05:35:07Z</dcterms:created>
  <dcterms:modified xsi:type="dcterms:W3CDTF">2012-11-05T07:27:08Z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