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98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9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301" r:id="rId37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76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9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15-Oct-12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22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4541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Philippe Klein, Broadcom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4047" y="1369377"/>
            <a:ext cx="8458200" cy="1455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314324" y="6462707"/>
            <a:ext cx="8549640" cy="138499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90500" y="6409824"/>
            <a:ext cx="8791575" cy="1692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Philippe Klein, Broadcom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10264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Philippe Klein, Broadcom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Oct 2012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Philippe Klein, Broadcom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Philippe Klein, Broadcom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Philippe Klein, Broadcom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Philippe Klein, Broadcom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Philippe Klein, Broadcom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Philippe Klein, Broadcom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Philippe Klein, Broadcom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Philippe Klein, Broadcom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008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11-10/1231r0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1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/files/public/docs2011/avb-phkl-wp-csn-ctrl-plane-1111-v01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eee802.org/1/files/public/docs2012/new-nfinn-11-medium-choice-0812-v0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eee802.org/1/files/public/docs2012/new-nfinn-11-medium-choice-0812-v02.pd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/files/public/docs2011/avb-phkl-wp-csn-ctrl-plane-1111-v0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ndards.ieee.org/getieee802/download/802.1Q-201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Philippe Klein, Broadcom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>
                <a:ea typeface="ＭＳ Ｐゴシック" pitchFamily="34" charset="-128"/>
              </a:rPr>
              <a:t>CSN &amp; 802.11 BSS Bridging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2012-10-15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607633"/>
              </p:ext>
            </p:extLst>
          </p:nvPr>
        </p:nvGraphicFramePr>
        <p:xfrm>
          <a:off x="514350" y="2276475"/>
          <a:ext cx="80772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4" imgW="8236552" imgH="2538180" progId="Word.Document.8">
                  <p:embed/>
                </p:oleObj>
              </mc:Choice>
              <mc:Fallback>
                <p:oleObj name="Document" r:id="rId4" imgW="8236552" imgH="25381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76475"/>
                        <a:ext cx="8077200" cy="247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CSNs behave as L2 Bridges…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5761587" y="3928917"/>
            <a:ext cx="549104" cy="37764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600" b="1" dirty="0" smtClean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45299" y="4405962"/>
            <a:ext cx="2576860" cy="1501516"/>
          </a:xfrm>
          <a:prstGeom prst="rect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000" b="1" dirty="0" smtClean="0">
              <a:solidFill>
                <a:srgbClr val="0070C0"/>
              </a:solidFill>
            </a:endParaRPr>
          </a:p>
        </p:txBody>
      </p:sp>
      <p:cxnSp>
        <p:nvCxnSpPr>
          <p:cNvPr id="48" name="Straight Connector 47"/>
          <p:cNvCxnSpPr>
            <a:endCxn id="55" idx="2"/>
          </p:cNvCxnSpPr>
          <p:nvPr/>
        </p:nvCxnSpPr>
        <p:spPr>
          <a:xfrm flipV="1">
            <a:off x="4522437" y="4754583"/>
            <a:ext cx="906326" cy="407797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5" idx="2"/>
          </p:cNvCxnSpPr>
          <p:nvPr/>
        </p:nvCxnSpPr>
        <p:spPr>
          <a:xfrm rot="10800000">
            <a:off x="5428763" y="4754584"/>
            <a:ext cx="903227" cy="4172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58" idx="0"/>
          </p:cNvCxnSpPr>
          <p:nvPr/>
        </p:nvCxnSpPr>
        <p:spPr>
          <a:xfrm>
            <a:off x="4524600" y="5175656"/>
            <a:ext cx="906768" cy="363548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8" idx="0"/>
          </p:cNvCxnSpPr>
          <p:nvPr/>
        </p:nvCxnSpPr>
        <p:spPr>
          <a:xfrm rot="5400000" flipH="1" flipV="1">
            <a:off x="5722752" y="4911194"/>
            <a:ext cx="336626" cy="919395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07299" y="5164163"/>
            <a:ext cx="1839709" cy="26891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51050" y="5784715"/>
            <a:ext cx="980237" cy="110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>
                <a:solidFill>
                  <a:srgbClr val="0070C0"/>
                </a:solidFill>
              </a:rPr>
              <a:t>CSN Network</a:t>
            </a:r>
          </a:p>
        </p:txBody>
      </p:sp>
      <p:cxnSp>
        <p:nvCxnSpPr>
          <p:cNvPr id="54" name="Straight Connector 53"/>
          <p:cNvCxnSpPr/>
          <p:nvPr/>
        </p:nvCxnSpPr>
        <p:spPr>
          <a:xfrm rot="16200000" flipH="1">
            <a:off x="5040943" y="5146919"/>
            <a:ext cx="783686" cy="3755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231426" y="4417371"/>
            <a:ext cx="394674" cy="3372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500" b="1" dirty="0" smtClean="0">
              <a:solidFill>
                <a:srgbClr val="0070C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55435" y="4927925"/>
            <a:ext cx="345192" cy="409754"/>
          </a:xfrm>
          <a:prstGeom prst="rect">
            <a:avLst/>
          </a:prstGeom>
          <a:ln w="952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500" b="1" dirty="0" smtClean="0">
              <a:solidFill>
                <a:srgbClr val="0070C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68360" y="4931655"/>
            <a:ext cx="345192" cy="409754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500" b="1" dirty="0" smtClean="0">
              <a:solidFill>
                <a:srgbClr val="0070C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234031" y="5539204"/>
            <a:ext cx="394674" cy="337212"/>
          </a:xfrm>
          <a:prstGeom prst="rect">
            <a:avLst/>
          </a:prstGeom>
          <a:ln w="952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500" b="1" dirty="0" smtClean="0">
              <a:solidFill>
                <a:srgbClr val="0070C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26229" y="3900875"/>
            <a:ext cx="549104" cy="37764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600" b="1" dirty="0" smtClean="0">
                <a:solidFill>
                  <a:srgbClr val="FF0000"/>
                </a:solidFill>
              </a:rPr>
              <a:t>Ctrl Network Protocol Entities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16707" y="4212350"/>
            <a:ext cx="589799" cy="110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dirty="0" smtClean="0"/>
              <a:t>Eth Port_3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550039" y="5084726"/>
            <a:ext cx="414262" cy="961"/>
          </a:xfrm>
          <a:prstGeom prst="straightConnector1">
            <a:avLst/>
          </a:prstGeom>
          <a:ln w="12700"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550039" y="5198477"/>
            <a:ext cx="414262" cy="961"/>
          </a:xfrm>
          <a:prstGeom prst="straightConnector1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550039" y="5312228"/>
            <a:ext cx="414262" cy="961"/>
          </a:xfrm>
          <a:prstGeom prst="straightConnector1">
            <a:avLst/>
          </a:prstGeom>
          <a:ln w="12700">
            <a:solidFill>
              <a:srgbClr val="B0599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053074" y="4926884"/>
            <a:ext cx="91279" cy="4208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000" b="1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6768183" y="4759554"/>
            <a:ext cx="589799" cy="110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dirty="0" smtClean="0"/>
              <a:t>Eth Port_2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51204" y="4759554"/>
            <a:ext cx="589799" cy="110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dirty="0" smtClean="0"/>
              <a:t>Eth Port_1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616707" y="5935337"/>
            <a:ext cx="589799" cy="110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dirty="0" smtClean="0"/>
              <a:t>Eth Port_4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725544" y="4923686"/>
            <a:ext cx="91279" cy="4208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000" b="1" dirty="0" err="1" smtClean="0"/>
          </a:p>
        </p:txBody>
      </p:sp>
      <p:sp>
        <p:nvSpPr>
          <p:cNvPr id="69" name="Rectangle 68"/>
          <p:cNvSpPr/>
          <p:nvPr/>
        </p:nvSpPr>
        <p:spPr>
          <a:xfrm rot="5400000">
            <a:off x="5383905" y="5747503"/>
            <a:ext cx="93397" cy="4113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000" dirty="0" err="1" smtClean="0"/>
          </a:p>
        </p:txBody>
      </p:sp>
      <p:sp>
        <p:nvSpPr>
          <p:cNvPr id="70" name="Rectangle 69"/>
          <p:cNvSpPr/>
          <p:nvPr/>
        </p:nvSpPr>
        <p:spPr>
          <a:xfrm rot="5400000">
            <a:off x="5383905" y="4151353"/>
            <a:ext cx="93397" cy="4113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000" dirty="0" smtClean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3555418" y="4978767"/>
            <a:ext cx="414262" cy="961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rc 81"/>
          <p:cNvSpPr/>
          <p:nvPr/>
        </p:nvSpPr>
        <p:spPr>
          <a:xfrm flipV="1">
            <a:off x="3690039" y="4267750"/>
            <a:ext cx="1652443" cy="745615"/>
          </a:xfrm>
          <a:prstGeom prst="arc">
            <a:avLst>
              <a:gd name="adj1" fmla="val 16200003"/>
              <a:gd name="adj2" fmla="val 2153913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3" name="Arc 82"/>
          <p:cNvSpPr/>
          <p:nvPr/>
        </p:nvSpPr>
        <p:spPr>
          <a:xfrm flipH="1" flipV="1">
            <a:off x="5553570" y="4278519"/>
            <a:ext cx="1571301" cy="805026"/>
          </a:xfrm>
          <a:prstGeom prst="arc">
            <a:avLst>
              <a:gd name="adj1" fmla="val 16200000"/>
              <a:gd name="adj2" fmla="val 21504766"/>
            </a:avLst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4" name="Rectangle 83"/>
          <p:cNvSpPr/>
          <p:nvPr/>
        </p:nvSpPr>
        <p:spPr>
          <a:xfrm>
            <a:off x="5670323" y="3841992"/>
            <a:ext cx="846409" cy="488865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000" b="1" dirty="0" err="1" smtClean="0"/>
          </a:p>
        </p:txBody>
      </p:sp>
      <p:sp>
        <p:nvSpPr>
          <p:cNvPr id="85" name="Rectangle 84"/>
          <p:cNvSpPr/>
          <p:nvPr/>
        </p:nvSpPr>
        <p:spPr>
          <a:xfrm>
            <a:off x="4445517" y="4508666"/>
            <a:ext cx="809565" cy="286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700" b="1" dirty="0" smtClean="0">
                <a:solidFill>
                  <a:srgbClr val="FF0000"/>
                </a:solidFill>
              </a:rPr>
              <a:t>“Selected Node”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651234" y="4089772"/>
            <a:ext cx="88744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700" b="1" dirty="0" smtClean="0">
                <a:solidFill>
                  <a:srgbClr val="FF0000"/>
                </a:solidFill>
              </a:rPr>
              <a:t>“Ctrl Plane”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201036" y="5083546"/>
            <a:ext cx="284388" cy="232281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100"/>
              </a:spcBef>
              <a:spcAft>
                <a:spcPts val="100"/>
              </a:spcAft>
            </a:pPr>
            <a:r>
              <a:rPr lang="en-US" sz="300" b="1" dirty="0" smtClean="0">
                <a:solidFill>
                  <a:srgbClr val="0070C0"/>
                </a:solidFill>
              </a:rPr>
              <a:t>FWD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163762" y="5375450"/>
            <a:ext cx="354801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700" b="1" dirty="0" smtClean="0">
                <a:solidFill>
                  <a:srgbClr val="0070C0"/>
                </a:solidFill>
              </a:rPr>
              <a:t>Node 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875213" y="5773141"/>
            <a:ext cx="354801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700" b="1" dirty="0" smtClean="0">
                <a:solidFill>
                  <a:srgbClr val="0070C0"/>
                </a:solidFill>
              </a:rPr>
              <a:t>Node 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76559" y="4436953"/>
            <a:ext cx="354801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700" b="1" dirty="0" smtClean="0">
                <a:solidFill>
                  <a:srgbClr val="0070C0"/>
                </a:solidFill>
              </a:rPr>
              <a:t>Node 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55947" y="5364441"/>
            <a:ext cx="354801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700" b="1" dirty="0" smtClean="0">
                <a:solidFill>
                  <a:srgbClr val="0070C0"/>
                </a:solidFill>
              </a:rPr>
              <a:t>Node 2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253113" y="5014131"/>
            <a:ext cx="194005" cy="961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460348" y="5115212"/>
            <a:ext cx="2022791" cy="22947"/>
          </a:xfrm>
          <a:prstGeom prst="straightConnector1">
            <a:avLst/>
          </a:prstGeom>
          <a:ln w="12700"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/>
        </p:nvSpPr>
        <p:spPr>
          <a:xfrm flipH="1">
            <a:off x="5407486" y="4070258"/>
            <a:ext cx="414266" cy="1100391"/>
          </a:xfrm>
          <a:prstGeom prst="arc">
            <a:avLst>
              <a:gd name="adj1" fmla="val 16316743"/>
              <a:gd name="adj2" fmla="val 19626805"/>
            </a:avLst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113" name="Group 112"/>
          <p:cNvGrpSpPr/>
          <p:nvPr/>
        </p:nvGrpSpPr>
        <p:grpSpPr>
          <a:xfrm>
            <a:off x="6871395" y="5069098"/>
            <a:ext cx="309801" cy="235646"/>
            <a:chOff x="6200727" y="2403767"/>
            <a:chExt cx="421284" cy="235646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6200727" y="2403767"/>
              <a:ext cx="414262" cy="961"/>
            </a:xfrm>
            <a:prstGeom prst="straightConnector1">
              <a:avLst/>
            </a:prstGeom>
            <a:ln w="12700">
              <a:solidFill>
                <a:srgbClr val="33CC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6200727" y="2517518"/>
              <a:ext cx="414262" cy="961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6207749" y="2638452"/>
              <a:ext cx="414262" cy="961"/>
            </a:xfrm>
            <a:prstGeom prst="straightConnector1">
              <a:avLst/>
            </a:prstGeom>
            <a:ln w="12700">
              <a:solidFill>
                <a:srgbClr val="B0599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Arrow Connector 116"/>
          <p:cNvCxnSpPr/>
          <p:nvPr/>
        </p:nvCxnSpPr>
        <p:spPr>
          <a:xfrm rot="5400000" flipH="1" flipV="1">
            <a:off x="5265973" y="4069272"/>
            <a:ext cx="291452" cy="1588"/>
          </a:xfrm>
          <a:prstGeom prst="straightConnector1">
            <a:avLst/>
          </a:prstGeom>
          <a:ln w="12700">
            <a:solidFill>
              <a:srgbClr val="B0599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5384819" y="6041791"/>
            <a:ext cx="128512" cy="295770"/>
            <a:chOff x="4750726" y="3361830"/>
            <a:chExt cx="89841" cy="428660"/>
          </a:xfrm>
        </p:grpSpPr>
        <p:cxnSp>
          <p:nvCxnSpPr>
            <p:cNvPr id="119" name="Straight Arrow Connector 118"/>
            <p:cNvCxnSpPr/>
            <p:nvPr/>
          </p:nvCxnSpPr>
          <p:spPr>
            <a:xfrm rot="5400000">
              <a:off x="4539260" y="3573296"/>
              <a:ext cx="423871" cy="939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rot="5400000">
              <a:off x="4628162" y="3578085"/>
              <a:ext cx="423871" cy="939"/>
            </a:xfrm>
            <a:prstGeom prst="straightConnector1">
              <a:avLst/>
            </a:prstGeom>
            <a:ln w="12700">
              <a:solidFill>
                <a:srgbClr val="B0599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586730" y="1447800"/>
            <a:ext cx="4767641" cy="2369331"/>
            <a:chOff x="1934298" y="1288269"/>
            <a:chExt cx="4767641" cy="2369331"/>
          </a:xfrm>
        </p:grpSpPr>
        <p:sp>
          <p:nvSpPr>
            <p:cNvPr id="120" name="TextBox 119"/>
            <p:cNvSpPr txBox="1"/>
            <p:nvPr/>
          </p:nvSpPr>
          <p:spPr>
            <a:xfrm>
              <a:off x="3960664" y="1539772"/>
              <a:ext cx="589799" cy="1108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dirty="0" smtClean="0"/>
                <a:t>Eth Port_3</a:t>
              </a:r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>
              <a:off x="2893996" y="2412148"/>
              <a:ext cx="414262" cy="961"/>
            </a:xfrm>
            <a:prstGeom prst="straightConnector1">
              <a:avLst/>
            </a:prstGeom>
            <a:ln w="12700">
              <a:solidFill>
                <a:srgbClr val="33CC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2893996" y="2525899"/>
              <a:ext cx="414262" cy="961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2893996" y="2639650"/>
              <a:ext cx="414262" cy="961"/>
            </a:xfrm>
            <a:prstGeom prst="straightConnector1">
              <a:avLst/>
            </a:prstGeom>
            <a:ln w="12700">
              <a:solidFill>
                <a:srgbClr val="B0599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3397031" y="2254306"/>
              <a:ext cx="91279" cy="4208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10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112140" y="2086976"/>
              <a:ext cx="589799" cy="1108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dirty="0" smtClean="0"/>
                <a:t>Eth Port_2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895161" y="2086976"/>
              <a:ext cx="589799" cy="1108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dirty="0" smtClean="0"/>
                <a:t>Eth Port_1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60664" y="3262759"/>
              <a:ext cx="589799" cy="1108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dirty="0" smtClean="0"/>
                <a:t>Eth Port_4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065363" y="2251108"/>
              <a:ext cx="91279" cy="4208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1000" b="1" dirty="0" err="1" smtClean="0"/>
            </a:p>
          </p:txBody>
        </p:sp>
        <p:sp>
          <p:nvSpPr>
            <p:cNvPr id="129" name="Rectangle 128"/>
            <p:cNvSpPr/>
            <p:nvPr/>
          </p:nvSpPr>
          <p:spPr>
            <a:xfrm rot="5400000">
              <a:off x="4727862" y="3062511"/>
              <a:ext cx="93397" cy="411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1000" dirty="0" err="1" smtClean="0"/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4727862" y="1466361"/>
              <a:ext cx="93397" cy="411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1000" dirty="0" smtClean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008017" y="2372445"/>
              <a:ext cx="851192" cy="969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600"/>
                </a:spcBef>
              </a:pPr>
              <a:r>
                <a:rPr lang="en-US" sz="700" b="1" dirty="0" smtClean="0">
                  <a:solidFill>
                    <a:srgbClr val="33CC33"/>
                  </a:solidFill>
                </a:rPr>
                <a:t>Unicast Eth </a:t>
              </a:r>
              <a:r>
                <a:rPr lang="en-US" sz="700" b="1" dirty="0">
                  <a:solidFill>
                    <a:srgbClr val="33CC33"/>
                  </a:solidFill>
                </a:rPr>
                <a:t>P</a:t>
              </a:r>
              <a:r>
                <a:rPr lang="en-US" sz="700" b="1" dirty="0" smtClean="0">
                  <a:solidFill>
                    <a:srgbClr val="33CC33"/>
                  </a:solidFill>
                </a:rPr>
                <a:t>DU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041117" y="2493383"/>
              <a:ext cx="818092" cy="969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600"/>
                </a:spcBef>
              </a:pPr>
              <a:r>
                <a:rPr lang="en-US" sz="700" b="1" dirty="0" smtClean="0">
                  <a:solidFill>
                    <a:srgbClr val="FFC000"/>
                  </a:solidFill>
                </a:rPr>
                <a:t>Multicast Eth </a:t>
              </a:r>
              <a:r>
                <a:rPr lang="en-US" sz="700" b="1" dirty="0">
                  <a:solidFill>
                    <a:srgbClr val="FFC000"/>
                  </a:solidFill>
                </a:rPr>
                <a:t>P</a:t>
              </a:r>
              <a:r>
                <a:rPr lang="en-US" sz="700" b="1" dirty="0" smtClean="0">
                  <a:solidFill>
                    <a:srgbClr val="FFC000"/>
                  </a:solidFill>
                </a:rPr>
                <a:t>DU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008017" y="2614317"/>
              <a:ext cx="851192" cy="969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600"/>
                </a:spcBef>
              </a:pPr>
              <a:r>
                <a:rPr lang="en-US" sz="700" b="1" dirty="0" smtClean="0">
                  <a:solidFill>
                    <a:srgbClr val="B05991"/>
                  </a:solidFill>
                </a:rPr>
                <a:t>Broadcast Eth PDU</a:t>
              </a: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6200727" y="2403767"/>
              <a:ext cx="309801" cy="235646"/>
              <a:chOff x="6200727" y="2403767"/>
              <a:chExt cx="421284" cy="235646"/>
            </a:xfrm>
          </p:grpSpPr>
          <p:cxnSp>
            <p:nvCxnSpPr>
              <p:cNvPr id="134" name="Straight Arrow Connector 133"/>
              <p:cNvCxnSpPr/>
              <p:nvPr/>
            </p:nvCxnSpPr>
            <p:spPr>
              <a:xfrm>
                <a:off x="6200727" y="2403767"/>
                <a:ext cx="414262" cy="961"/>
              </a:xfrm>
              <a:prstGeom prst="straightConnector1">
                <a:avLst/>
              </a:prstGeom>
              <a:ln w="12700">
                <a:solidFill>
                  <a:srgbClr val="33CC3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6200727" y="2517518"/>
                <a:ext cx="414262" cy="961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>
                <a:off x="6207749" y="2638452"/>
                <a:ext cx="414262" cy="961"/>
              </a:xfrm>
              <a:prstGeom prst="straightConnector1">
                <a:avLst/>
              </a:prstGeom>
              <a:ln w="12700">
                <a:solidFill>
                  <a:srgbClr val="B0599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" name="Straight Arrow Connector 137"/>
            <p:cNvCxnSpPr/>
            <p:nvPr/>
          </p:nvCxnSpPr>
          <p:spPr>
            <a:xfrm rot="5400000" flipH="1" flipV="1">
              <a:off x="4631880" y="1433201"/>
              <a:ext cx="291452" cy="1588"/>
            </a:xfrm>
            <a:prstGeom prst="straightConnector1">
              <a:avLst/>
            </a:prstGeom>
            <a:ln w="12700">
              <a:solidFill>
                <a:srgbClr val="B0599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/>
            <p:cNvGrpSpPr/>
            <p:nvPr/>
          </p:nvGrpSpPr>
          <p:grpSpPr>
            <a:xfrm>
              <a:off x="4750726" y="3361830"/>
              <a:ext cx="128512" cy="295770"/>
              <a:chOff x="4750726" y="3361830"/>
              <a:chExt cx="89841" cy="428660"/>
            </a:xfrm>
          </p:grpSpPr>
          <p:cxnSp>
            <p:nvCxnSpPr>
              <p:cNvPr id="136" name="Straight Arrow Connector 135"/>
              <p:cNvCxnSpPr/>
              <p:nvPr/>
            </p:nvCxnSpPr>
            <p:spPr>
              <a:xfrm rot="5400000">
                <a:off x="4539260" y="3573296"/>
                <a:ext cx="423871" cy="939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 rot="5400000">
                <a:off x="4628162" y="3578085"/>
                <a:ext cx="423871" cy="939"/>
              </a:xfrm>
              <a:prstGeom prst="straightConnector1">
                <a:avLst/>
              </a:prstGeom>
              <a:ln w="12700">
                <a:solidFill>
                  <a:srgbClr val="B0599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Rectangle 139"/>
            <p:cNvSpPr/>
            <p:nvPr/>
          </p:nvSpPr>
          <p:spPr>
            <a:xfrm>
              <a:off x="3489256" y="1720382"/>
              <a:ext cx="2576860" cy="1501516"/>
            </a:xfrm>
            <a:prstGeom prst="rect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948090" y="2377944"/>
              <a:ext cx="1643278" cy="622406"/>
            </a:xfrm>
            <a:prstGeom prst="rect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 dirty="0" smtClean="0">
                  <a:solidFill>
                    <a:schemeClr val="tx1"/>
                  </a:solidFill>
                </a:rPr>
                <a:t>FWD Engine</a:t>
              </a:r>
            </a:p>
          </p:txBody>
        </p:sp>
        <p:grpSp>
          <p:nvGrpSpPr>
            <p:cNvPr id="3" name="Group 57"/>
            <p:cNvGrpSpPr/>
            <p:nvPr/>
          </p:nvGrpSpPr>
          <p:grpSpPr>
            <a:xfrm>
              <a:off x="3778632" y="2578659"/>
              <a:ext cx="338913" cy="228462"/>
              <a:chOff x="3637643" y="3320631"/>
              <a:chExt cx="700641" cy="377638"/>
            </a:xfrm>
          </p:grpSpPr>
          <p:cxnSp>
            <p:nvCxnSpPr>
              <p:cNvPr id="157" name="Straight Arrow Connector 38"/>
              <p:cNvCxnSpPr/>
              <p:nvPr/>
            </p:nvCxnSpPr>
            <p:spPr>
              <a:xfrm>
                <a:off x="3637643" y="3320631"/>
                <a:ext cx="700641" cy="1588"/>
              </a:xfrm>
              <a:prstGeom prst="straightConnector1">
                <a:avLst/>
              </a:prstGeom>
              <a:ln w="9525">
                <a:solidFill>
                  <a:srgbClr val="33CC3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39"/>
              <p:cNvCxnSpPr/>
              <p:nvPr/>
            </p:nvCxnSpPr>
            <p:spPr>
              <a:xfrm>
                <a:off x="3637643" y="3508656"/>
                <a:ext cx="700641" cy="1588"/>
              </a:xfrm>
              <a:prstGeom prst="straightConnector1">
                <a:avLst/>
              </a:prstGeom>
              <a:ln w="9525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3637643" y="3696681"/>
                <a:ext cx="700641" cy="1588"/>
              </a:xfrm>
              <a:prstGeom prst="straightConnector1">
                <a:avLst/>
              </a:prstGeom>
              <a:ln w="9525">
                <a:solidFill>
                  <a:srgbClr val="B0599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8"/>
            <p:cNvGrpSpPr/>
            <p:nvPr/>
          </p:nvGrpSpPr>
          <p:grpSpPr>
            <a:xfrm>
              <a:off x="5432857" y="2596548"/>
              <a:ext cx="282772" cy="228462"/>
              <a:chOff x="6110172" y="3350201"/>
              <a:chExt cx="700641" cy="377638"/>
            </a:xfrm>
          </p:grpSpPr>
          <p:cxnSp>
            <p:nvCxnSpPr>
              <p:cNvPr id="154" name="Straight Arrow Connector 153"/>
              <p:cNvCxnSpPr/>
              <p:nvPr/>
            </p:nvCxnSpPr>
            <p:spPr>
              <a:xfrm>
                <a:off x="6110172" y="3350201"/>
                <a:ext cx="700641" cy="1588"/>
              </a:xfrm>
              <a:prstGeom prst="straightConnector1">
                <a:avLst/>
              </a:prstGeom>
              <a:ln w="9525">
                <a:solidFill>
                  <a:srgbClr val="33CC3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>
                <a:off x="6110172" y="3538226"/>
                <a:ext cx="700641" cy="1588"/>
              </a:xfrm>
              <a:prstGeom prst="straightConnector1">
                <a:avLst/>
              </a:prstGeom>
              <a:ln w="9525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>
                <a:off x="6110172" y="3726251"/>
                <a:ext cx="700641" cy="1588"/>
              </a:xfrm>
              <a:prstGeom prst="straightConnector1">
                <a:avLst/>
              </a:prstGeom>
              <a:ln w="9525">
                <a:solidFill>
                  <a:srgbClr val="B0599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Straight Arrow Connector 143"/>
            <p:cNvCxnSpPr/>
            <p:nvPr/>
          </p:nvCxnSpPr>
          <p:spPr>
            <a:xfrm rot="5400000">
              <a:off x="4625091" y="3012344"/>
              <a:ext cx="286240" cy="939"/>
            </a:xfrm>
            <a:prstGeom prst="straightConnector1">
              <a:avLst/>
            </a:prstGeom>
            <a:ln w="9525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rot="5400000">
              <a:off x="4727924" y="3010610"/>
              <a:ext cx="274517" cy="939"/>
            </a:xfrm>
            <a:prstGeom prst="straightConnector1">
              <a:avLst/>
            </a:prstGeom>
            <a:ln w="9525">
              <a:solidFill>
                <a:srgbClr val="B0599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16200000" flipV="1">
              <a:off x="4655475" y="2344832"/>
              <a:ext cx="248176" cy="653"/>
            </a:xfrm>
            <a:prstGeom prst="straightConnector1">
              <a:avLst/>
            </a:prstGeom>
            <a:ln w="9525">
              <a:solidFill>
                <a:srgbClr val="B0599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Down Arrow 146"/>
            <p:cNvSpPr/>
            <p:nvPr/>
          </p:nvSpPr>
          <p:spPr>
            <a:xfrm>
              <a:off x="4105441" y="2175656"/>
              <a:ext cx="153318" cy="194030"/>
            </a:xfrm>
            <a:prstGeom prst="downArrow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800" b="1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148" name="Straight Arrow Connector 147"/>
            <p:cNvCxnSpPr/>
            <p:nvPr/>
          </p:nvCxnSpPr>
          <p:spPr>
            <a:xfrm>
              <a:off x="2899375" y="2306189"/>
              <a:ext cx="414262" cy="96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1934298" y="2258229"/>
              <a:ext cx="924911" cy="969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600"/>
                </a:spcBef>
              </a:pPr>
              <a:r>
                <a:rPr lang="en-US" sz="700" b="1" dirty="0" smtClean="0">
                  <a:solidFill>
                    <a:srgbClr val="FF0000"/>
                  </a:solidFill>
                </a:rPr>
                <a:t>BPDU</a:t>
              </a:r>
            </a:p>
          </p:txBody>
        </p:sp>
        <p:sp>
          <p:nvSpPr>
            <p:cNvPr id="150" name="Arc 149"/>
            <p:cNvSpPr/>
            <p:nvPr/>
          </p:nvSpPr>
          <p:spPr>
            <a:xfrm flipV="1">
              <a:off x="2963623" y="2039423"/>
              <a:ext cx="1061125" cy="280723"/>
            </a:xfrm>
            <a:prstGeom prst="arc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1" name="Arc 150"/>
            <p:cNvSpPr/>
            <p:nvPr/>
          </p:nvSpPr>
          <p:spPr>
            <a:xfrm flipV="1">
              <a:off x="4246656" y="1440820"/>
              <a:ext cx="472060" cy="503652"/>
            </a:xfrm>
            <a:prstGeom prst="arc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2" name="Arc 151"/>
            <p:cNvSpPr/>
            <p:nvPr/>
          </p:nvSpPr>
          <p:spPr>
            <a:xfrm>
              <a:off x="2786097" y="2003644"/>
              <a:ext cx="3324589" cy="910974"/>
            </a:xfrm>
            <a:prstGeom prst="arc">
              <a:avLst>
                <a:gd name="adj1" fmla="val 16200000"/>
                <a:gd name="adj2" fmla="val 21376023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961540" y="1820623"/>
              <a:ext cx="515095" cy="346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700" b="1" dirty="0" smtClean="0">
                  <a:solidFill>
                    <a:schemeClr val="tx1"/>
                  </a:solidFill>
                </a:rPr>
                <a:t>CTRL plane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001346" y="1753134"/>
              <a:ext cx="1032475" cy="1108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 dirty="0" smtClean="0"/>
                <a:t>Eth Bridge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78465" y="2058654"/>
            <a:ext cx="1573619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L2 Bridge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82003" y="4763449"/>
            <a:ext cx="1573619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CSN Network </a:t>
            </a:r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4461058" y="5276280"/>
            <a:ext cx="2022791" cy="22947"/>
          </a:xfrm>
          <a:prstGeom prst="straightConnector1">
            <a:avLst/>
          </a:prstGeom>
          <a:ln w="12700">
            <a:solidFill>
              <a:srgbClr val="B0599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5135119" y="5287557"/>
            <a:ext cx="381270" cy="762718"/>
          </a:xfrm>
          <a:prstGeom prst="arc">
            <a:avLst/>
          </a:prstGeom>
          <a:ln w="12700">
            <a:solidFill>
              <a:srgbClr val="B0599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Arc 162"/>
          <p:cNvSpPr/>
          <p:nvPr/>
        </p:nvSpPr>
        <p:spPr>
          <a:xfrm flipV="1">
            <a:off x="5030943" y="4015213"/>
            <a:ext cx="419840" cy="1268734"/>
          </a:xfrm>
          <a:prstGeom prst="arc">
            <a:avLst/>
          </a:prstGeom>
          <a:ln w="12700">
            <a:solidFill>
              <a:srgbClr val="B0599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4460347" y="5194623"/>
            <a:ext cx="2022791" cy="22947"/>
          </a:xfrm>
          <a:prstGeom prst="straightConnector1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Arc 166"/>
          <p:cNvSpPr/>
          <p:nvPr/>
        </p:nvSpPr>
        <p:spPr>
          <a:xfrm>
            <a:off x="4998086" y="5202037"/>
            <a:ext cx="322161" cy="947395"/>
          </a:xfrm>
          <a:prstGeom prst="arc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c 106"/>
          <p:cNvSpPr/>
          <p:nvPr/>
        </p:nvSpPr>
        <p:spPr>
          <a:xfrm>
            <a:off x="4893037" y="2089489"/>
            <a:ext cx="472060" cy="2241368"/>
          </a:xfrm>
          <a:prstGeom prst="arc">
            <a:avLst>
              <a:gd name="adj1" fmla="val 16200000"/>
              <a:gd name="adj2" fmla="val 374251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8" name="TextBox 107"/>
          <p:cNvSpPr txBox="1"/>
          <p:nvPr/>
        </p:nvSpPr>
        <p:spPr>
          <a:xfrm>
            <a:off x="2631486" y="5042839"/>
            <a:ext cx="879448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700" b="1" dirty="0" smtClean="0">
                <a:solidFill>
                  <a:srgbClr val="33CC33"/>
                </a:solidFill>
              </a:rPr>
              <a:t>Unicast Eth </a:t>
            </a:r>
            <a:r>
              <a:rPr lang="en-US" sz="700" b="1" dirty="0">
                <a:solidFill>
                  <a:srgbClr val="33CC33"/>
                </a:solidFill>
              </a:rPr>
              <a:t>P</a:t>
            </a:r>
            <a:r>
              <a:rPr lang="en-US" sz="700" b="1" dirty="0" smtClean="0">
                <a:solidFill>
                  <a:srgbClr val="33CC33"/>
                </a:solidFill>
              </a:rPr>
              <a:t>DU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631486" y="5168549"/>
            <a:ext cx="879448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700" b="1" dirty="0" smtClean="0">
                <a:solidFill>
                  <a:srgbClr val="FFC000"/>
                </a:solidFill>
              </a:rPr>
              <a:t>Multicast Eth </a:t>
            </a:r>
            <a:r>
              <a:rPr lang="en-US" sz="700" b="1" dirty="0">
                <a:solidFill>
                  <a:srgbClr val="FFC000"/>
                </a:solidFill>
              </a:rPr>
              <a:t>P</a:t>
            </a:r>
            <a:r>
              <a:rPr lang="en-US" sz="700" b="1" dirty="0" smtClean="0">
                <a:solidFill>
                  <a:srgbClr val="FFC000"/>
                </a:solidFill>
              </a:rPr>
              <a:t>DU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631486" y="5289483"/>
            <a:ext cx="879448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700" b="1" dirty="0" smtClean="0">
                <a:solidFill>
                  <a:srgbClr val="B05991"/>
                </a:solidFill>
              </a:rPr>
              <a:t>Broadcast Eth PDU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586023" y="4933395"/>
            <a:ext cx="924911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700" b="1" dirty="0" smtClean="0">
                <a:solidFill>
                  <a:srgbClr val="FF0000"/>
                </a:solidFill>
              </a:rPr>
              <a:t>BPDU</a:t>
            </a:r>
          </a:p>
        </p:txBody>
      </p:sp>
      <p:sp>
        <p:nvSpPr>
          <p:cNvPr id="166" name="Arc 165"/>
          <p:cNvSpPr/>
          <p:nvPr/>
        </p:nvSpPr>
        <p:spPr>
          <a:xfrm>
            <a:off x="5345961" y="4339821"/>
            <a:ext cx="207610" cy="1950339"/>
          </a:xfrm>
          <a:prstGeom prst="arc">
            <a:avLst>
              <a:gd name="adj1" fmla="val 16432125"/>
              <a:gd name="adj2" fmla="val 21236736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8" name="Arc 167"/>
          <p:cNvSpPr/>
          <p:nvPr/>
        </p:nvSpPr>
        <p:spPr>
          <a:xfrm>
            <a:off x="3264531" y="2411103"/>
            <a:ext cx="3474874" cy="910974"/>
          </a:xfrm>
          <a:prstGeom prst="arc">
            <a:avLst>
              <a:gd name="adj1" fmla="val 17074458"/>
              <a:gd name="adj2" fmla="val 21376023"/>
            </a:avLst>
          </a:prstGeom>
          <a:ln w="6350">
            <a:solidFill>
              <a:srgbClr val="FF0000"/>
            </a:solidFill>
            <a:prstDash val="dash"/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9" name="TextBox 168"/>
          <p:cNvSpPr txBox="1"/>
          <p:nvPr/>
        </p:nvSpPr>
        <p:spPr>
          <a:xfrm>
            <a:off x="5492550" y="2512541"/>
            <a:ext cx="538074" cy="83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600" dirty="0" smtClean="0">
                <a:solidFill>
                  <a:srgbClr val="FF0000"/>
                </a:solidFill>
              </a:rPr>
              <a:t>Port </a:t>
            </a:r>
            <a:r>
              <a:rPr lang="en-US" sz="600" dirty="0" err="1" smtClean="0">
                <a:solidFill>
                  <a:srgbClr val="FF0000"/>
                </a:solidFill>
              </a:rPr>
              <a:t>Cmd</a:t>
            </a:r>
            <a:endParaRPr lang="en-US" sz="600" dirty="0" smtClean="0">
              <a:solidFill>
                <a:srgbClr val="FF0000"/>
              </a:solidFill>
            </a:endParaRPr>
          </a:p>
        </p:txBody>
      </p:sp>
      <p:sp>
        <p:nvSpPr>
          <p:cNvPr id="171" name="Arc 170"/>
          <p:cNvSpPr/>
          <p:nvPr/>
        </p:nvSpPr>
        <p:spPr>
          <a:xfrm flipH="1" flipV="1">
            <a:off x="5586319" y="4304654"/>
            <a:ext cx="1485039" cy="716113"/>
          </a:xfrm>
          <a:prstGeom prst="arc">
            <a:avLst>
              <a:gd name="adj1" fmla="val 16200000"/>
              <a:gd name="adj2" fmla="val 21097987"/>
            </a:avLst>
          </a:prstGeom>
          <a:ln w="6350">
            <a:solidFill>
              <a:srgbClr val="FF0000"/>
            </a:solidFill>
            <a:prstDash val="dash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Arc 6"/>
          <p:cNvSpPr/>
          <p:nvPr/>
        </p:nvSpPr>
        <p:spPr>
          <a:xfrm rot="10800000" flipH="1">
            <a:off x="5403068" y="4037437"/>
            <a:ext cx="494426" cy="560954"/>
          </a:xfrm>
          <a:prstGeom prst="arc">
            <a:avLst>
              <a:gd name="adj1" fmla="val 16200000"/>
              <a:gd name="adj2" fmla="val 21470991"/>
            </a:avLst>
          </a:prstGeom>
          <a:ln w="6350">
            <a:solidFill>
              <a:srgbClr val="FF0000"/>
            </a:solidFill>
            <a:prstDash val="dash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2" name="TextBox 171"/>
          <p:cNvSpPr txBox="1"/>
          <p:nvPr/>
        </p:nvSpPr>
        <p:spPr>
          <a:xfrm>
            <a:off x="5551616" y="4806678"/>
            <a:ext cx="538074" cy="83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600" dirty="0" smtClean="0">
                <a:solidFill>
                  <a:srgbClr val="FF0000"/>
                </a:solidFill>
              </a:rPr>
              <a:t>Port </a:t>
            </a:r>
            <a:r>
              <a:rPr lang="en-US" sz="600" dirty="0" err="1" smtClean="0">
                <a:solidFill>
                  <a:srgbClr val="FF0000"/>
                </a:solidFill>
              </a:rPr>
              <a:t>Cmd</a:t>
            </a:r>
            <a:endParaRPr lang="en-US" sz="600" dirty="0" smtClean="0">
              <a:solidFill>
                <a:srgbClr val="FF0000"/>
              </a:solidFill>
            </a:endParaRPr>
          </a:p>
        </p:txBody>
      </p:sp>
      <p:sp>
        <p:nvSpPr>
          <p:cNvPr id="173" name="Arc 172"/>
          <p:cNvSpPr/>
          <p:nvPr/>
        </p:nvSpPr>
        <p:spPr>
          <a:xfrm flipH="1">
            <a:off x="5472106" y="4127563"/>
            <a:ext cx="414266" cy="1100391"/>
          </a:xfrm>
          <a:prstGeom prst="arc">
            <a:avLst>
              <a:gd name="adj1" fmla="val 16316743"/>
              <a:gd name="adj2" fmla="val 19626805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>
          <a:xfrm>
            <a:off x="696912" y="304800"/>
            <a:ext cx="1874823" cy="273050"/>
          </a:xfrm>
        </p:spPr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76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cs typeface="Arial Unicode MS" charset="0"/>
              </a:rPr>
              <a:t>Philippe Klein, Broadcom</a:t>
            </a:r>
            <a:endParaRPr lang="en-GB" sz="1200" dirty="0">
              <a:solidFill>
                <a:srgbClr val="0000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59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CSN as Distributed Bridge - Pros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4187"/>
            <a:ext cx="7770813" cy="4113213"/>
          </a:xfrm>
        </p:spPr>
        <p:txBody>
          <a:bodyPr/>
          <a:lstStyle/>
          <a:p>
            <a:r>
              <a:rPr lang="en-US" sz="1800" dirty="0" smtClean="0"/>
              <a:t>Scalable:</a:t>
            </a:r>
          </a:p>
          <a:p>
            <a:pPr lvl="1"/>
            <a:r>
              <a:rPr lang="en-US" sz="1600" dirty="0" smtClean="0"/>
              <a:t>Single bridge per CSN regardless # of nodes</a:t>
            </a:r>
          </a:p>
          <a:p>
            <a:pPr marL="684212" lvl="2" indent="0">
              <a:buNone/>
            </a:pPr>
            <a:r>
              <a:rPr lang="en-US" sz="1400" i="1" dirty="0" err="1" smtClean="0"/>
              <a:t>vs</a:t>
            </a:r>
            <a:r>
              <a:rPr lang="en-US" sz="1400" i="1" dirty="0" smtClean="0"/>
              <a:t> P2P mesh where each node is a bridge</a:t>
            </a:r>
            <a:r>
              <a:rPr lang="en-US" sz="1400" dirty="0" smtClean="0"/>
              <a:t> </a:t>
            </a:r>
          </a:p>
          <a:p>
            <a:r>
              <a:rPr lang="en-US" sz="1800" dirty="0" smtClean="0"/>
              <a:t>Optimized for “heavy”/”light” nodes </a:t>
            </a:r>
          </a:p>
          <a:p>
            <a:pPr lvl="1"/>
            <a:r>
              <a:rPr lang="en-US" sz="1600" i="1" dirty="0" smtClean="0"/>
              <a:t>(single ctrl plane node + n-1 “dumb” ports rather than n bridges) </a:t>
            </a:r>
          </a:p>
          <a:p>
            <a:r>
              <a:rPr lang="en-US" sz="1800" dirty="0" smtClean="0"/>
              <a:t>No duplication of resources</a:t>
            </a:r>
          </a:p>
          <a:p>
            <a:pPr lvl="1"/>
            <a:r>
              <a:rPr lang="en-US" sz="1600" dirty="0" smtClean="0"/>
              <a:t>1 single Ctrl plane entity per CSN</a:t>
            </a:r>
          </a:p>
          <a:p>
            <a:r>
              <a:rPr lang="en-US" sz="1800" dirty="0" smtClean="0"/>
              <a:t>Reuse of standard L2 Ctrl protocol entities</a:t>
            </a:r>
          </a:p>
          <a:p>
            <a:pPr lvl="1"/>
            <a:r>
              <a:rPr lang="en-US" sz="1400" dirty="0" smtClean="0"/>
              <a:t>requires only a simple adaptation layer </a:t>
            </a:r>
          </a:p>
          <a:p>
            <a:pPr marL="341313" lvl="1" indent="228600">
              <a:buNone/>
            </a:pPr>
            <a:r>
              <a:rPr lang="en-US" sz="1200" dirty="0" smtClean="0"/>
              <a:t>(</a:t>
            </a:r>
            <a:r>
              <a:rPr lang="en-US" sz="1200" dirty="0" err="1" smtClean="0"/>
              <a:t>cf</a:t>
            </a:r>
            <a:r>
              <a:rPr lang="en-US" sz="1200" dirty="0" smtClean="0"/>
              <a:t>  “White Paper: Control Plane Implementation on Coordinated Shared Networks (CSN)”</a:t>
            </a:r>
          </a:p>
          <a:p>
            <a:pPr marL="568325" lvl="1" indent="0">
              <a:buNone/>
            </a:pPr>
            <a:r>
              <a:rPr lang="en-US" sz="1200" dirty="0" smtClean="0">
                <a:hlinkClick r:id="rId2"/>
              </a:rPr>
              <a:t>http://www.ieee802.org/1/files/public/docs2011/avb-phkl-wp-csn-ctrl-plane-1111-v01.pdf</a:t>
            </a:r>
            <a:r>
              <a:rPr lang="en-US" sz="1200" dirty="0" smtClean="0"/>
              <a:t> </a:t>
            </a:r>
            <a:r>
              <a:rPr lang="en-US" sz="1200" dirty="0" smtClean="0"/>
              <a:t>)</a:t>
            </a:r>
            <a:endParaRPr lang="en-US" sz="1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Philippe Klein, Broadcom</a:t>
            </a:r>
            <a:endParaRPr lang="en-US" dirty="0"/>
          </a:p>
        </p:txBody>
      </p:sp>
      <p:sp>
        <p:nvSpPr>
          <p:cNvPr id="7" name="Date Placeholder 8"/>
          <p:cNvSpPr txBox="1">
            <a:spLocks/>
          </p:cNvSpPr>
          <p:nvPr/>
        </p:nvSpPr>
        <p:spPr bwMode="auto">
          <a:xfrm>
            <a:off x="696912" y="228600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mtClean="0"/>
              <a:t>10 12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76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CSN as Distributed Bridge </a:t>
            </a:r>
            <a:r>
              <a:rPr lang="en-US" dirty="0" smtClean="0"/>
              <a:t>– Pros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4187"/>
            <a:ext cx="7770813" cy="4113213"/>
          </a:xfrm>
        </p:spPr>
        <p:txBody>
          <a:bodyPr/>
          <a:lstStyle/>
          <a:p>
            <a:r>
              <a:rPr lang="en-US" sz="1800" dirty="0" smtClean="0"/>
              <a:t>Support </a:t>
            </a:r>
            <a:r>
              <a:rPr lang="en-US" sz="1800" dirty="0" smtClean="0"/>
              <a:t>ranking</a:t>
            </a:r>
          </a:p>
          <a:p>
            <a:pPr lvl="1"/>
            <a:r>
              <a:rPr lang="en-US" sz="1400" dirty="0" smtClean="0"/>
              <a:t>without modification of the underlying network protocol</a:t>
            </a:r>
          </a:p>
          <a:p>
            <a:r>
              <a:rPr lang="en-US" sz="1800" dirty="0" smtClean="0"/>
              <a:t>Network agnostic interface to underlying network</a:t>
            </a:r>
          </a:p>
          <a:p>
            <a:pPr lvl="1"/>
            <a:r>
              <a:rPr lang="en-US" sz="1400" dirty="0" smtClean="0"/>
              <a:t>simple interface</a:t>
            </a:r>
          </a:p>
          <a:p>
            <a:pPr lvl="1"/>
            <a:r>
              <a:rPr lang="en-US" sz="1400" dirty="0" smtClean="0"/>
              <a:t>CSN bridging method is kept “internal” </a:t>
            </a:r>
            <a:r>
              <a:rPr lang="en-US" sz="1100" i="1" dirty="0" smtClean="0"/>
              <a:t>(including “node relaying” when applicable) </a:t>
            </a:r>
          </a:p>
          <a:p>
            <a:r>
              <a:rPr lang="en-US" sz="1400" i="1" dirty="0" smtClean="0">
                <a:solidFill>
                  <a:srgbClr val="FF0000"/>
                </a:solidFill>
              </a:rPr>
              <a:t>This model is already used by MSRP for CSN and 802.11 BBS (IEEE 802.1Q-2011, Annex C)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Philippe Klein, Broadcom</a:t>
            </a:r>
            <a:endParaRPr lang="en-US" dirty="0"/>
          </a:p>
        </p:txBody>
      </p:sp>
      <p:sp>
        <p:nvSpPr>
          <p:cNvPr id="7" name="Date Placeholder 8"/>
          <p:cNvSpPr txBox="1">
            <a:spLocks/>
          </p:cNvSpPr>
          <p:nvPr/>
        </p:nvSpPr>
        <p:spPr bwMode="auto">
          <a:xfrm>
            <a:off x="696912" y="228600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mtClean="0"/>
              <a:t>10 12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31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Selected Node Architecture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Philippe Klein, Broadcom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09852" y="3810515"/>
            <a:ext cx="4049486" cy="647456"/>
          </a:xfrm>
          <a:prstGeom prst="rect">
            <a:avLst/>
          </a:prstGeom>
          <a:gradFill rotWithShape="1">
            <a:gsLst>
              <a:gs pos="0">
                <a:srgbClr val="44B9BC">
                  <a:gamma/>
                  <a:tint val="60392"/>
                  <a:invGamma/>
                </a:srgbClr>
              </a:gs>
              <a:gs pos="100000">
                <a:srgbClr val="44B9BC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</a:rPr>
              <a:t>MAC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3172" y="4515441"/>
            <a:ext cx="4049486" cy="639287"/>
          </a:xfrm>
          <a:prstGeom prst="rect">
            <a:avLst/>
          </a:prstGeom>
          <a:gradFill rotWithShape="1">
            <a:gsLst>
              <a:gs pos="0">
                <a:srgbClr val="44B9BC">
                  <a:gamma/>
                  <a:tint val="60392"/>
                  <a:invGamma/>
                </a:srgbClr>
              </a:gs>
              <a:gs pos="100000">
                <a:srgbClr val="44B9BC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 dirty="0">
                <a:latin typeface="Arial" pitchFamily="34" charset="0"/>
              </a:rPr>
              <a:t>PHY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6657" y="3149442"/>
            <a:ext cx="2579298" cy="615517"/>
          </a:xfrm>
          <a:prstGeom prst="rect">
            <a:avLst/>
          </a:prstGeom>
          <a:gradFill rotWithShape="1">
            <a:gsLst>
              <a:gs pos="0">
                <a:srgbClr val="44B9BC">
                  <a:gamma/>
                  <a:tint val="60392"/>
                  <a:invGamma/>
                </a:srgbClr>
              </a:gs>
              <a:gs pos="100000">
                <a:srgbClr val="44B9BC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</a:rPr>
              <a:t>Ethernet 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13208" y="2206491"/>
            <a:ext cx="2656936" cy="571391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60392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</a:rPr>
              <a:t>BP Service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7710" y="3164012"/>
            <a:ext cx="1388853" cy="598873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60392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SN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7823" y="2204171"/>
            <a:ext cx="281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66688" algn="l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Route BPDU to </a:t>
            </a:r>
            <a:r>
              <a:rPr lang="en-US" sz="1200" dirty="0" smtClean="0"/>
              <a:t>BP</a:t>
            </a:r>
            <a:r>
              <a:rPr lang="en-US" sz="1200" dirty="0" smtClean="0">
                <a:solidFill>
                  <a:schemeClr val="tx1"/>
                </a:solidFill>
              </a:rPr>
              <a:t> service 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Provide BPDU with CSN </a:t>
            </a:r>
            <a:r>
              <a:rPr lang="en-US" sz="1200" dirty="0" smtClean="0"/>
              <a:t>n</a:t>
            </a:r>
            <a:r>
              <a:rPr lang="en-US" sz="1200" dirty="0" smtClean="0">
                <a:solidFill>
                  <a:schemeClr val="tx1"/>
                </a:solidFill>
              </a:rPr>
              <a:t>etwork </a:t>
            </a:r>
          </a:p>
          <a:p>
            <a:pPr marL="166688" indent="-166688" algn="l"/>
            <a:r>
              <a:rPr lang="en-US" sz="1200" dirty="0" smtClean="0">
                <a:solidFill>
                  <a:schemeClr val="tx1"/>
                </a:solidFill>
              </a:rPr>
              <a:t>	topological information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3623" y="3164007"/>
            <a:ext cx="1177483" cy="1975449"/>
          </a:xfrm>
          <a:prstGeom prst="rect">
            <a:avLst/>
          </a:prstGeom>
          <a:gradFill rotWithShape="1">
            <a:gsLst>
              <a:gs pos="0">
                <a:srgbClr val="44B9BC">
                  <a:gamma/>
                  <a:tint val="60392"/>
                  <a:invGamma/>
                </a:srgbClr>
              </a:gs>
              <a:gs pos="100000">
                <a:srgbClr val="44B9BC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300" dirty="0" smtClean="0">
                <a:solidFill>
                  <a:schemeClr val="tx1"/>
                </a:solidFill>
                <a:latin typeface="Arial" pitchFamily="34" charset="0"/>
              </a:rPr>
              <a:t>Device</a:t>
            </a:r>
          </a:p>
          <a:p>
            <a:r>
              <a:rPr lang="en-US" sz="1300" dirty="0" smtClean="0">
                <a:solidFill>
                  <a:schemeClr val="tx1"/>
                </a:solidFill>
                <a:latin typeface="Arial" pitchFamily="34" charset="0"/>
              </a:rPr>
              <a:t>Management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364302" y="2629170"/>
            <a:ext cx="1138687" cy="6728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Up-Down Arrow 19"/>
          <p:cNvSpPr/>
          <p:nvPr/>
        </p:nvSpPr>
        <p:spPr bwMode="auto">
          <a:xfrm>
            <a:off x="4865295" y="2784446"/>
            <a:ext cx="258793" cy="379562"/>
          </a:xfrm>
          <a:prstGeom prst="upDownArrow">
            <a:avLst/>
          </a:prstGeom>
          <a:gradFill rotWithShape="1">
            <a:gsLst>
              <a:gs pos="0">
                <a:srgbClr val="FF9900">
                  <a:gamma/>
                  <a:tint val="60392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Up-Down Arrow 20"/>
          <p:cNvSpPr/>
          <p:nvPr/>
        </p:nvSpPr>
        <p:spPr bwMode="auto">
          <a:xfrm>
            <a:off x="5181600" y="2781571"/>
            <a:ext cx="172528" cy="379562"/>
          </a:xfrm>
          <a:prstGeom prst="upDownArrow">
            <a:avLst/>
          </a:prstGeom>
          <a:gradFill rotWithShape="1">
            <a:gsLst>
              <a:gs pos="0">
                <a:srgbClr val="FF9900">
                  <a:gamma/>
                  <a:tint val="60392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" name="Up-Down Arrow 21"/>
          <p:cNvSpPr/>
          <p:nvPr/>
        </p:nvSpPr>
        <p:spPr bwMode="auto">
          <a:xfrm>
            <a:off x="6265653" y="2787322"/>
            <a:ext cx="172528" cy="379562"/>
          </a:xfrm>
          <a:prstGeom prst="upDownArrow">
            <a:avLst/>
          </a:prstGeom>
          <a:gradFill rotWithShape="1">
            <a:gsLst>
              <a:gs pos="0">
                <a:srgbClr val="FF9900">
                  <a:gamma/>
                  <a:tint val="60392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8578" y="2833185"/>
            <a:ext cx="8655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l"/>
            <a:r>
              <a:rPr lang="en-US" sz="1050" dirty="0" smtClean="0">
                <a:solidFill>
                  <a:schemeClr val="tx1"/>
                </a:solidFill>
              </a:rPr>
              <a:t>BPDU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7715" y="2830311"/>
            <a:ext cx="7493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l"/>
            <a:r>
              <a:rPr lang="en-US" sz="1050" dirty="0" smtClean="0">
                <a:solidFill>
                  <a:schemeClr val="tx1"/>
                </a:solidFill>
              </a:rPr>
              <a:t>Node IDs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9406" y="2836062"/>
            <a:ext cx="9489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l"/>
            <a:r>
              <a:rPr lang="en-US" sz="1050" dirty="0" err="1" smtClean="0">
                <a:solidFill>
                  <a:schemeClr val="tx1"/>
                </a:solidFill>
              </a:rPr>
              <a:t>QoS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Cmd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7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/>
          <p:cNvCxnSpPr/>
          <p:nvPr/>
        </p:nvCxnSpPr>
        <p:spPr bwMode="auto">
          <a:xfrm flipH="1" flipV="1">
            <a:off x="2363231" y="4397446"/>
            <a:ext cx="5452951" cy="193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BPDU Propagation over CSN</a:t>
            </a:r>
            <a:endParaRPr lang="en-US" dirty="0"/>
          </a:p>
        </p:txBody>
      </p:sp>
      <p:sp>
        <p:nvSpPr>
          <p:cNvPr id="69" name="Footer Placeholder 4"/>
          <p:cNvSpPr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cs typeface="Arial Unicode MS" charset="0"/>
              </a:rPr>
              <a:t>Philippe Klein, Broadcom</a:t>
            </a:r>
            <a:endParaRPr lang="en-GB" sz="1200" dirty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14</a:t>
            </a:fld>
            <a:endParaRPr lang="en-GB"/>
          </a:p>
        </p:txBody>
      </p:sp>
      <p:cxnSp>
        <p:nvCxnSpPr>
          <p:cNvPr id="123" name="Straight Arrow Connector 122"/>
          <p:cNvCxnSpPr/>
          <p:nvPr/>
        </p:nvCxnSpPr>
        <p:spPr bwMode="auto">
          <a:xfrm rot="10800000">
            <a:off x="1143975" y="3901521"/>
            <a:ext cx="4351538" cy="1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/>
          <p:nvPr/>
        </p:nvCxnSpPr>
        <p:spPr bwMode="auto">
          <a:xfrm rot="10800000">
            <a:off x="1149002" y="5226827"/>
            <a:ext cx="4351538" cy="1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>
            <a:off x="5558744" y="2583249"/>
            <a:ext cx="2244037" cy="1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1261040" y="2572640"/>
            <a:ext cx="4190689" cy="1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546041" y="1745661"/>
            <a:ext cx="1628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Ingress Node </a:t>
            </a:r>
            <a:r>
              <a:rPr lang="en-US" sz="1200" b="1" dirty="0" err="1" smtClean="0">
                <a:solidFill>
                  <a:schemeClr val="tx1"/>
                </a:solidFill>
              </a:rPr>
              <a:t>i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>
            <a:off x="1903323" y="2610930"/>
            <a:ext cx="92540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5524290" y="2270317"/>
            <a:ext cx="15441" cy="37386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634664" y="2025267"/>
            <a:ext cx="1749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Selected </a:t>
            </a:r>
            <a:r>
              <a:rPr lang="en-US" sz="1200" b="1" dirty="0"/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Node d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7551294" y="2283054"/>
            <a:ext cx="13812" cy="36189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6991732" y="2006055"/>
            <a:ext cx="1047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BP Service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46041" y="3264738"/>
            <a:ext cx="1628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Egress Node 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H="1">
            <a:off x="2360438" y="3686654"/>
            <a:ext cx="5586" cy="8254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2666622" y="2451844"/>
            <a:ext cx="809704" cy="251468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rgbClr val="9900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BPDU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015329" y="2451844"/>
            <a:ext cx="542975" cy="251468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D_NID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471164" y="2451844"/>
            <a:ext cx="542975" cy="251468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bg1"/>
                </a:solidFill>
              </a:rPr>
              <a:t>I</a:t>
            </a: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_NID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2515201" y="2451844"/>
            <a:ext cx="155588" cy="251468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448406" y="2435182"/>
            <a:ext cx="809704" cy="251468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BPDU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10988" y="2160103"/>
            <a:ext cx="1440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tx1"/>
                </a:solidFill>
              </a:rPr>
              <a:t>Ethernet   </a:t>
            </a:r>
            <a:r>
              <a:rPr lang="en-US" sz="1050" i="1" dirty="0" smtClean="0"/>
              <a:t>CSN</a:t>
            </a:r>
            <a:endParaRPr lang="en-US" sz="1050" i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609968" y="2449925"/>
            <a:ext cx="1368627" cy="25146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BPDU , I_NID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319583" y="2715872"/>
            <a:ext cx="2453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1" dirty="0" smtClean="0">
                <a:solidFill>
                  <a:srgbClr val="C00000"/>
                </a:solidFill>
              </a:rPr>
              <a:t>CSN (Unicast) BPDU Ctrl Frame </a:t>
            </a:r>
            <a:endParaRPr lang="en-US" sz="1050" b="0" i="1" dirty="0">
              <a:solidFill>
                <a:srgbClr val="C00000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 bwMode="auto">
          <a:xfrm rot="10800000">
            <a:off x="5617509" y="3907609"/>
            <a:ext cx="2229062" cy="1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88" name="Group 87"/>
          <p:cNvGrpSpPr/>
          <p:nvPr/>
        </p:nvGrpSpPr>
        <p:grpSpPr>
          <a:xfrm flipH="1">
            <a:off x="3352032" y="3786812"/>
            <a:ext cx="2043103" cy="251468"/>
            <a:chOff x="2242747" y="3031586"/>
            <a:chExt cx="1850180" cy="21566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2379870" y="3031586"/>
              <a:ext cx="733246" cy="215660"/>
            </a:xfrm>
            <a:prstGeom prst="rect">
              <a:avLst/>
            </a:prstGeom>
            <a:solidFill>
              <a:srgbClr val="00B050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BPDU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601223" y="3031586"/>
              <a:ext cx="491704" cy="215660"/>
            </a:xfrm>
            <a:prstGeom prst="rect">
              <a:avLst/>
            </a:prstGeom>
            <a:solidFill>
              <a:srgbClr val="00B0F0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E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_NID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3108441" y="3031586"/>
              <a:ext cx="491704" cy="215660"/>
            </a:xfrm>
            <a:prstGeom prst="rect">
              <a:avLst/>
            </a:prstGeom>
            <a:solidFill>
              <a:srgbClr val="00B0F0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D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_NID</a:t>
              </a: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242747" y="3031586"/>
              <a:ext cx="140896" cy="215660"/>
            </a:xfrm>
            <a:prstGeom prst="rect">
              <a:avLst/>
            </a:prstGeom>
            <a:solidFill>
              <a:srgbClr val="00B0F0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85" name="Rectangle 84"/>
          <p:cNvSpPr/>
          <p:nvPr/>
        </p:nvSpPr>
        <p:spPr bwMode="auto">
          <a:xfrm>
            <a:off x="1413425" y="3770151"/>
            <a:ext cx="809704" cy="251468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BPDU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6212807" y="3791881"/>
            <a:ext cx="1254522" cy="2422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tx1"/>
                </a:solidFill>
              </a:rPr>
              <a:t>BPDU , E_NID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566055" y="3554595"/>
            <a:ext cx="1574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1" dirty="0" smtClean="0">
                <a:solidFill>
                  <a:srgbClr val="0070C0"/>
                </a:solidFill>
              </a:rPr>
              <a:t>CSN </a:t>
            </a:r>
            <a:r>
              <a:rPr lang="en-US" sz="1050" i="1" dirty="0" smtClean="0">
                <a:solidFill>
                  <a:srgbClr val="0070C0"/>
                </a:solidFill>
              </a:rPr>
              <a:t>Unicast </a:t>
            </a:r>
            <a:r>
              <a:rPr lang="en-US" sz="1050" b="0" i="1" dirty="0" smtClean="0">
                <a:solidFill>
                  <a:srgbClr val="0070C0"/>
                </a:solidFill>
              </a:rPr>
              <a:t>MPDU</a:t>
            </a:r>
            <a:endParaRPr lang="en-US" sz="1050" b="0" i="1" dirty="0">
              <a:solidFill>
                <a:srgbClr val="0070C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375063" y="2658907"/>
            <a:ext cx="9806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1" dirty="0" smtClean="0">
                <a:solidFill>
                  <a:srgbClr val="006600"/>
                </a:solidFill>
              </a:rPr>
              <a:t>MC Frame</a:t>
            </a:r>
            <a:endParaRPr lang="en-US" sz="1050" b="0" i="1" dirty="0">
              <a:solidFill>
                <a:srgbClr val="0066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38406" y="4559620"/>
            <a:ext cx="1444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Egress Node f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>
            <a:off x="2368533" y="4882617"/>
            <a:ext cx="0" cy="11738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rot="10800000">
            <a:off x="5640115" y="5222322"/>
            <a:ext cx="2208964" cy="1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102" name="Group 101"/>
          <p:cNvGrpSpPr/>
          <p:nvPr/>
        </p:nvGrpSpPr>
        <p:grpSpPr>
          <a:xfrm flipH="1">
            <a:off x="3369612" y="5101526"/>
            <a:ext cx="2043103" cy="251468"/>
            <a:chOff x="2242747" y="3031586"/>
            <a:chExt cx="1850180" cy="21566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2379870" y="3031586"/>
              <a:ext cx="733246" cy="215660"/>
            </a:xfrm>
            <a:prstGeom prst="rect">
              <a:avLst/>
            </a:prstGeom>
            <a:solidFill>
              <a:srgbClr val="00B050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BPDU</a:t>
              </a: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601223" y="3031586"/>
              <a:ext cx="491704" cy="215660"/>
            </a:xfrm>
            <a:prstGeom prst="rect">
              <a:avLst/>
            </a:prstGeom>
            <a:solidFill>
              <a:srgbClr val="00B0F0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F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_NID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3108441" y="3031586"/>
              <a:ext cx="491704" cy="215660"/>
            </a:xfrm>
            <a:prstGeom prst="rect">
              <a:avLst/>
            </a:prstGeom>
            <a:solidFill>
              <a:srgbClr val="00B0F0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D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_NID</a:t>
              </a: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242747" y="3031586"/>
              <a:ext cx="140896" cy="215660"/>
            </a:xfrm>
            <a:prstGeom prst="rect">
              <a:avLst/>
            </a:prstGeom>
            <a:solidFill>
              <a:srgbClr val="00B0F0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7" name="Rectangle 106"/>
          <p:cNvSpPr/>
          <p:nvPr/>
        </p:nvSpPr>
        <p:spPr bwMode="auto">
          <a:xfrm>
            <a:off x="1415934" y="5084864"/>
            <a:ext cx="809704" cy="251468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BPDU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595510" y="4857434"/>
            <a:ext cx="1574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1" dirty="0" smtClean="0">
                <a:solidFill>
                  <a:srgbClr val="0070C0"/>
                </a:solidFill>
              </a:rPr>
              <a:t>CSN </a:t>
            </a:r>
            <a:r>
              <a:rPr lang="en-US" sz="1050" i="1" dirty="0" smtClean="0">
                <a:solidFill>
                  <a:srgbClr val="0070C0"/>
                </a:solidFill>
              </a:rPr>
              <a:t>Unicast </a:t>
            </a:r>
            <a:r>
              <a:rPr lang="en-US" sz="1050" b="0" i="1" dirty="0" smtClean="0">
                <a:solidFill>
                  <a:srgbClr val="0070C0"/>
                </a:solidFill>
              </a:rPr>
              <a:t>MPDU</a:t>
            </a:r>
            <a:endParaRPr lang="en-US" sz="1050" b="0" i="1" dirty="0">
              <a:solidFill>
                <a:srgbClr val="0070C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622379" y="2687296"/>
            <a:ext cx="1404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1" dirty="0" smtClean="0">
                <a:solidFill>
                  <a:srgbClr val="006600"/>
                </a:solidFill>
              </a:rPr>
              <a:t>BPDU </a:t>
            </a:r>
            <a:r>
              <a:rPr lang="en-US" sz="1000" b="0" i="1" dirty="0" err="1" smtClean="0">
                <a:solidFill>
                  <a:srgbClr val="006600"/>
                </a:solidFill>
              </a:rPr>
              <a:t>Msg</a:t>
            </a:r>
            <a:r>
              <a:rPr lang="en-US" sz="1000" b="0" i="1" dirty="0" smtClean="0">
                <a:solidFill>
                  <a:srgbClr val="006600"/>
                </a:solidFill>
              </a:rPr>
              <a:t> &amp; </a:t>
            </a:r>
          </a:p>
          <a:p>
            <a:pPr algn="l"/>
            <a:r>
              <a:rPr lang="en-US" sz="1000" i="1" dirty="0" smtClean="0">
                <a:solidFill>
                  <a:srgbClr val="006600"/>
                </a:solidFill>
              </a:rPr>
              <a:t>Ingress Node ID</a:t>
            </a:r>
            <a:endParaRPr lang="en-US" sz="1000" i="1" dirty="0">
              <a:solidFill>
                <a:srgbClr val="0066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151415" y="3432138"/>
            <a:ext cx="1641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1" dirty="0" smtClean="0">
                <a:solidFill>
                  <a:srgbClr val="006600"/>
                </a:solidFill>
              </a:rPr>
              <a:t>BPDU </a:t>
            </a:r>
            <a:r>
              <a:rPr lang="en-US" sz="1000" i="1" dirty="0" smtClean="0">
                <a:solidFill>
                  <a:srgbClr val="006600"/>
                </a:solidFill>
              </a:rPr>
              <a:t>MC</a:t>
            </a:r>
            <a:r>
              <a:rPr lang="en-US" sz="1000" b="0" i="1" dirty="0" smtClean="0">
                <a:solidFill>
                  <a:srgbClr val="006600"/>
                </a:solidFill>
              </a:rPr>
              <a:t> Frame &amp; </a:t>
            </a:r>
            <a:r>
              <a:rPr lang="en-US" sz="1000" i="1" dirty="0" smtClean="0">
                <a:solidFill>
                  <a:srgbClr val="006600"/>
                </a:solidFill>
              </a:rPr>
              <a:t>Destination Node ID</a:t>
            </a:r>
            <a:endParaRPr lang="en-US" sz="1000" i="1" dirty="0">
              <a:solidFill>
                <a:srgbClr val="006600"/>
              </a:solidFill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220341" y="5106058"/>
            <a:ext cx="1257356" cy="2422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tx1"/>
                </a:solidFill>
              </a:rPr>
              <a:t>BPDU , F_NID 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164794" y="4734089"/>
            <a:ext cx="165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1" dirty="0" smtClean="0">
                <a:solidFill>
                  <a:srgbClr val="006600"/>
                </a:solidFill>
              </a:rPr>
              <a:t>BPDU </a:t>
            </a:r>
            <a:r>
              <a:rPr lang="en-US" sz="1000" i="1" dirty="0" smtClean="0">
                <a:solidFill>
                  <a:srgbClr val="006600"/>
                </a:solidFill>
              </a:rPr>
              <a:t>MC</a:t>
            </a:r>
            <a:r>
              <a:rPr lang="en-US" sz="1000" b="0" i="1" dirty="0" smtClean="0">
                <a:solidFill>
                  <a:srgbClr val="006600"/>
                </a:solidFill>
              </a:rPr>
              <a:t> Frame &amp; </a:t>
            </a:r>
            <a:r>
              <a:rPr lang="en-US" sz="1000" i="1" dirty="0" smtClean="0">
                <a:solidFill>
                  <a:srgbClr val="006600"/>
                </a:solidFill>
              </a:rPr>
              <a:t>Destination Node ID</a:t>
            </a:r>
            <a:endParaRPr lang="en-US" sz="1000" i="1" dirty="0">
              <a:solidFill>
                <a:srgbClr val="0066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20888" y="3523753"/>
            <a:ext cx="1440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tx1"/>
                </a:solidFill>
              </a:rPr>
              <a:t>Ethernet   </a:t>
            </a:r>
            <a:r>
              <a:rPr lang="en-US" sz="1050" i="1" dirty="0" smtClean="0"/>
              <a:t>CSN</a:t>
            </a:r>
            <a:endParaRPr lang="en-US" sz="1050" i="1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97732" y="4815885"/>
            <a:ext cx="1440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tx1"/>
                </a:solidFill>
              </a:rPr>
              <a:t>Ethernet   </a:t>
            </a:r>
            <a:r>
              <a:rPr lang="en-US" sz="1050" i="1" dirty="0" smtClean="0"/>
              <a:t>CSN</a:t>
            </a:r>
            <a:endParaRPr lang="en-US" sz="1050" i="1" dirty="0">
              <a:solidFill>
                <a:schemeClr val="tx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 flipH="1">
            <a:off x="3350057" y="4283587"/>
            <a:ext cx="2043103" cy="251468"/>
            <a:chOff x="2242747" y="3031586"/>
            <a:chExt cx="1850180" cy="21566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2379870" y="3031586"/>
              <a:ext cx="733246" cy="215660"/>
            </a:xfrm>
            <a:prstGeom prst="rect">
              <a:avLst/>
            </a:prstGeom>
            <a:solidFill>
              <a:srgbClr val="00B05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Port_CMD</a:t>
              </a:r>
              <a:endPara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601223" y="3031586"/>
              <a:ext cx="491704" cy="215660"/>
            </a:xfrm>
            <a:prstGeom prst="rect">
              <a:avLst/>
            </a:prstGeom>
            <a:solidFill>
              <a:srgbClr val="00B0F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E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_NID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3108441" y="3031586"/>
              <a:ext cx="491704" cy="215660"/>
            </a:xfrm>
            <a:prstGeom prst="rect">
              <a:avLst/>
            </a:prstGeom>
            <a:solidFill>
              <a:srgbClr val="00B0F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D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_NID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242747" y="3031586"/>
              <a:ext cx="140896" cy="215660"/>
            </a:xfrm>
            <a:prstGeom prst="rect">
              <a:avLst/>
            </a:prstGeom>
            <a:solidFill>
              <a:srgbClr val="00B0F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143819" y="4521826"/>
            <a:ext cx="2453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1" dirty="0" smtClean="0">
                <a:solidFill>
                  <a:srgbClr val="C00000"/>
                </a:solidFill>
              </a:rPr>
              <a:t>CSN (Unicast) </a:t>
            </a:r>
            <a:r>
              <a:rPr lang="en-US" sz="1050" b="0" i="1" dirty="0" err="1" smtClean="0">
                <a:solidFill>
                  <a:srgbClr val="C00000"/>
                </a:solidFill>
              </a:rPr>
              <a:t>Port_Cmd</a:t>
            </a:r>
            <a:r>
              <a:rPr lang="en-US" sz="1050" b="0" i="1" dirty="0" smtClean="0">
                <a:solidFill>
                  <a:srgbClr val="C00000"/>
                </a:solidFill>
              </a:rPr>
              <a:t> Ctrl Frame </a:t>
            </a:r>
            <a:endParaRPr lang="en-US" sz="1050" b="0" i="1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24085" y="4170570"/>
            <a:ext cx="1641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1" dirty="0" err="1" smtClean="0">
                <a:solidFill>
                  <a:srgbClr val="006600"/>
                </a:solidFill>
              </a:rPr>
              <a:t>Port_Cmd</a:t>
            </a:r>
            <a:endParaRPr lang="en-US" sz="1000" i="1" dirty="0">
              <a:solidFill>
                <a:srgbClr val="0066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H="1" flipV="1">
            <a:off x="2385006" y="5737346"/>
            <a:ext cx="5464073" cy="193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76" name="Group 75"/>
          <p:cNvGrpSpPr/>
          <p:nvPr/>
        </p:nvGrpSpPr>
        <p:grpSpPr>
          <a:xfrm flipH="1">
            <a:off x="3371832" y="5623487"/>
            <a:ext cx="2043103" cy="251468"/>
            <a:chOff x="2242747" y="3031586"/>
            <a:chExt cx="1850180" cy="21566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2379870" y="3031586"/>
              <a:ext cx="733246" cy="215660"/>
            </a:xfrm>
            <a:prstGeom prst="rect">
              <a:avLst/>
            </a:prstGeom>
            <a:solidFill>
              <a:srgbClr val="00B05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Port_CMD</a:t>
              </a:r>
              <a:endPara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601223" y="3031586"/>
              <a:ext cx="491704" cy="215660"/>
            </a:xfrm>
            <a:prstGeom prst="rect">
              <a:avLst/>
            </a:prstGeom>
            <a:solidFill>
              <a:srgbClr val="00B0F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E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_NID</a:t>
              </a: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3108441" y="3031586"/>
              <a:ext cx="491704" cy="215660"/>
            </a:xfrm>
            <a:prstGeom prst="rect">
              <a:avLst/>
            </a:prstGeom>
            <a:solidFill>
              <a:srgbClr val="00B0F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D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_NID</a:t>
              </a: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242747" y="3031586"/>
              <a:ext cx="140896" cy="215660"/>
            </a:xfrm>
            <a:prstGeom prst="rect">
              <a:avLst/>
            </a:prstGeom>
            <a:solidFill>
              <a:srgbClr val="00B0F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165594" y="5861726"/>
            <a:ext cx="2453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1" dirty="0" smtClean="0">
                <a:solidFill>
                  <a:srgbClr val="C00000"/>
                </a:solidFill>
              </a:rPr>
              <a:t>CSN (Unicast) </a:t>
            </a:r>
            <a:r>
              <a:rPr lang="en-US" sz="1050" b="0" i="1" dirty="0" err="1" smtClean="0">
                <a:solidFill>
                  <a:srgbClr val="C00000"/>
                </a:solidFill>
              </a:rPr>
              <a:t>Port_Cmd</a:t>
            </a:r>
            <a:r>
              <a:rPr lang="en-US" sz="1050" b="0" i="1" dirty="0" smtClean="0">
                <a:solidFill>
                  <a:srgbClr val="C00000"/>
                </a:solidFill>
              </a:rPr>
              <a:t> Ctrl Frame </a:t>
            </a:r>
            <a:endParaRPr lang="en-US" sz="1050" b="0" i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945860" y="5510470"/>
            <a:ext cx="1641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1" dirty="0" err="1" smtClean="0">
                <a:solidFill>
                  <a:srgbClr val="006600"/>
                </a:solidFill>
              </a:rPr>
              <a:t>Port_Cmd</a:t>
            </a:r>
            <a:endParaRPr lang="en-US" sz="1000" i="1" dirty="0">
              <a:solidFill>
                <a:srgbClr val="0066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167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MSRP Example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cs typeface="Arial Unicode MS" charset="0"/>
              </a:rPr>
              <a:t>Philippe Klein, Broadcom</a:t>
            </a:r>
            <a:endParaRPr lang="en-GB" sz="1200" dirty="0">
              <a:solidFill>
                <a:srgbClr val="000000"/>
              </a:solidFill>
              <a:cs typeface="Arial Unicode MS" charset="0"/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99943585"/>
              </p:ext>
            </p:extLst>
          </p:nvPr>
        </p:nvGraphicFramePr>
        <p:xfrm>
          <a:off x="2438400" y="1295400"/>
          <a:ext cx="6705600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Visio" r:id="rId3" imgW="5031091" imgH="2072262" progId="Visio.Drawing.11">
                  <p:embed/>
                </p:oleObj>
              </mc:Choice>
              <mc:Fallback>
                <p:oleObj name="Visio" r:id="rId3" imgW="5031091" imgH="207226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295400"/>
                        <a:ext cx="6705600" cy="276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08660544"/>
              </p:ext>
            </p:extLst>
          </p:nvPr>
        </p:nvGraphicFramePr>
        <p:xfrm>
          <a:off x="1257297" y="3976810"/>
          <a:ext cx="6705726" cy="276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Visio" r:id="rId5" imgW="5031091" imgH="2072262" progId="Visio.Drawing.11">
                  <p:embed/>
                </p:oleObj>
              </mc:Choice>
              <mc:Fallback>
                <p:oleObj name="Visio" r:id="rId5" imgW="5031091" imgH="2072262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297" y="3976810"/>
                        <a:ext cx="6705726" cy="2764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51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</a:t>
            </a:r>
            <a:r>
              <a:rPr lang="en-US" dirty="0" smtClean="0"/>
              <a:t>Network Bridge Model - 2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57818" y="6448425"/>
            <a:ext cx="3184520" cy="180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Philippe Klein,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2912411"/>
              </p:ext>
            </p:extLst>
          </p:nvPr>
        </p:nvGraphicFramePr>
        <p:xfrm>
          <a:off x="640661" y="1115891"/>
          <a:ext cx="7981386" cy="319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Visio" r:id="rId3" imgW="6648480" imgH="2659901" progId="Visio.Drawing.11">
                  <p:embed/>
                </p:oleObj>
              </mc:Choice>
              <mc:Fallback>
                <p:oleObj name="Visio" r:id="rId3" imgW="6648480" imgH="2659901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61" y="1115891"/>
                        <a:ext cx="7981386" cy="3194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93055056"/>
              </p:ext>
            </p:extLst>
          </p:nvPr>
        </p:nvGraphicFramePr>
        <p:xfrm>
          <a:off x="760413" y="3860038"/>
          <a:ext cx="7872412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Visio" r:id="rId5" imgW="6569100" imgH="2216180" progId="Visio.Drawing.11">
                  <p:embed/>
                </p:oleObj>
              </mc:Choice>
              <mc:Fallback>
                <p:oleObj name="Visio" r:id="rId5" imgW="6569100" imgH="221618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3860038"/>
                        <a:ext cx="7872412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8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 Centric Home Network – Bridge Model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19810612"/>
              </p:ext>
            </p:extLst>
          </p:nvPr>
        </p:nvGraphicFramePr>
        <p:xfrm>
          <a:off x="0" y="1198563"/>
          <a:ext cx="4783138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Visio" r:id="rId3" imgW="6301632" imgH="2590800" progId="Visio.Drawing.11">
                  <p:embed/>
                </p:oleObj>
              </mc:Choice>
              <mc:Fallback>
                <p:oleObj name="Visio" r:id="rId3" imgW="6301632" imgH="25908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98563"/>
                        <a:ext cx="4783138" cy="196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62367982"/>
              </p:ext>
            </p:extLst>
          </p:nvPr>
        </p:nvGraphicFramePr>
        <p:xfrm>
          <a:off x="2009955" y="2664719"/>
          <a:ext cx="6849883" cy="3623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Visio" r:id="rId5" imgW="7877250" imgH="4162515" progId="Visio.Drawing.11">
                  <p:embed/>
                </p:oleObj>
              </mc:Choice>
              <mc:Fallback>
                <p:oleObj name="Visio" r:id="rId5" imgW="7877250" imgH="4162515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955" y="2664719"/>
                        <a:ext cx="6849883" cy="3623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1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Networks are Bridged LANs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203325"/>
            <a:ext cx="8458200" cy="331788"/>
          </a:xfrm>
        </p:spPr>
        <p:txBody>
          <a:bodyPr/>
          <a:lstStyle/>
          <a:p>
            <a:r>
              <a:rPr lang="en-US" dirty="0" smtClean="0"/>
              <a:t>802.11 BSS handled as other CSN networks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71474" y="1762125"/>
            <a:ext cx="8220075" cy="4421449"/>
            <a:chOff x="370018" y="1592954"/>
            <a:chExt cx="8412032" cy="4619195"/>
          </a:xfrm>
        </p:grpSpPr>
        <p:sp>
          <p:nvSpPr>
            <p:cNvPr id="24" name="Rectangle 23"/>
            <p:cNvSpPr/>
            <p:nvPr/>
          </p:nvSpPr>
          <p:spPr>
            <a:xfrm>
              <a:off x="2852427" y="2544498"/>
              <a:ext cx="1504218" cy="26972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19094" y="2544498"/>
              <a:ext cx="1504219" cy="26866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75311" y="2544498"/>
              <a:ext cx="1504219" cy="26866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112"/>
            <p:cNvSpPr txBox="1">
              <a:spLocks noChangeArrowheads="1"/>
            </p:cNvSpPr>
            <p:nvPr/>
          </p:nvSpPr>
          <p:spPr bwMode="auto">
            <a:xfrm>
              <a:off x="419461" y="2285264"/>
              <a:ext cx="1229303" cy="2616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dirty="0" smtClean="0">
                  <a:solidFill>
                    <a:srgbClr val="00B050"/>
                  </a:solidFill>
                </a:rPr>
                <a:t>802.3 MSDUs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54527" y="2544497"/>
              <a:ext cx="1230866" cy="2684131"/>
            </a:xfrm>
            <a:prstGeom prst="rect">
              <a:avLst/>
            </a:prstGeom>
            <a:solidFill>
              <a:schemeClr val="bg1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802.1</a:t>
              </a:r>
              <a:endParaRPr lang="en-US" sz="12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Bridge</a:t>
              </a:r>
            </a:p>
          </p:txBody>
        </p:sp>
        <p:sp>
          <p:nvSpPr>
            <p:cNvPr id="19" name="TextBox 112"/>
            <p:cNvSpPr txBox="1">
              <a:spLocks noChangeArrowheads="1"/>
            </p:cNvSpPr>
            <p:nvPr/>
          </p:nvSpPr>
          <p:spPr bwMode="auto">
            <a:xfrm>
              <a:off x="370018" y="5256188"/>
              <a:ext cx="1229303" cy="2616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dirty="0" smtClean="0">
                  <a:solidFill>
                    <a:srgbClr val="00B050"/>
                  </a:solidFill>
                </a:rPr>
                <a:t>802.3 MSDUs</a:t>
              </a:r>
            </a:p>
          </p:txBody>
        </p:sp>
        <p:cxnSp>
          <p:nvCxnSpPr>
            <p:cNvPr id="21" name="Straight Arrow Connector 20"/>
            <p:cNvCxnSpPr>
              <a:endCxn id="26" idx="0"/>
            </p:cNvCxnSpPr>
            <p:nvPr/>
          </p:nvCxnSpPr>
          <p:spPr>
            <a:xfrm flipH="1">
              <a:off x="3604536" y="3327436"/>
              <a:ext cx="8682" cy="1165891"/>
            </a:xfrm>
            <a:prstGeom prst="straightConnector1">
              <a:avLst/>
            </a:prstGeom>
            <a:ln w="12700"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103" y="3529659"/>
              <a:ext cx="1230866" cy="786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989103" y="2544699"/>
              <a:ext cx="1230866" cy="77476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200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1200" dirty="0" err="1" smtClean="0">
                  <a:solidFill>
                    <a:prstClr val="black"/>
                  </a:solidFill>
                </a:rPr>
                <a:t>MoCA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prstClr val="black"/>
                  </a:solidFill>
                </a:rPr>
                <a:t>Node</a:t>
              </a:r>
            </a:p>
            <a:p>
              <a:pPr algn="ctr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89103" y="2544699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89103" y="4493327"/>
              <a:ext cx="1230866" cy="748433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 smtClean="0">
                  <a:solidFill>
                    <a:prstClr val="black"/>
                  </a:solidFill>
                </a:rPr>
                <a:t>MoCA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prstClr val="black"/>
                  </a:solidFill>
                </a:rPr>
                <a:t>Node</a:t>
              </a:r>
            </a:p>
            <a:p>
              <a:pPr algn="ctr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89103" y="4964415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12441" y="3682020"/>
              <a:ext cx="1184191" cy="430887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dirty="0" err="1">
                  <a:solidFill>
                    <a:srgbClr val="FF0000"/>
                  </a:solidFill>
                </a:rPr>
                <a:t>MoCA</a:t>
              </a:r>
              <a:r>
                <a:rPr lang="en-US" sz="11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100" dirty="0" smtClean="0">
                  <a:solidFill>
                    <a:srgbClr val="FF0000"/>
                  </a:solidFill>
                </a:rPr>
                <a:t>Network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Arrow Connector 31"/>
            <p:cNvCxnSpPr>
              <a:endCxn id="36" idx="0"/>
            </p:cNvCxnSpPr>
            <p:nvPr/>
          </p:nvCxnSpPr>
          <p:spPr>
            <a:xfrm flipH="1">
              <a:off x="5271203" y="3328845"/>
              <a:ext cx="4341" cy="1152848"/>
            </a:xfrm>
            <a:prstGeom prst="straightConnector1">
              <a:avLst/>
            </a:prstGeom>
            <a:ln w="12700"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654989" y="2544699"/>
              <a:ext cx="1232428" cy="77321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200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1200" dirty="0" smtClean="0">
                  <a:solidFill>
                    <a:prstClr val="black"/>
                  </a:solidFill>
                </a:rPr>
                <a:t>1901 </a:t>
              </a:r>
              <a:endParaRPr lang="en-US" sz="12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1200" dirty="0" smtClean="0">
                  <a:solidFill>
                    <a:prstClr val="black"/>
                  </a:solidFill>
                </a:rPr>
                <a:t>Node</a:t>
              </a:r>
            </a:p>
            <a:p>
              <a:pPr algn="ctr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55770" y="2544699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54989" y="4481693"/>
              <a:ext cx="1232428" cy="74693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prstClr val="black"/>
                  </a:solidFill>
                </a:rPr>
                <a:t>1901 </a:t>
              </a:r>
              <a:endParaRPr lang="en-US" sz="12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1200" dirty="0" smtClean="0">
                  <a:solidFill>
                    <a:prstClr val="black"/>
                  </a:solidFill>
                </a:rPr>
                <a:t>Node</a:t>
              </a:r>
            </a:p>
            <a:p>
              <a:pPr algn="ctr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55770" y="4954367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pic>
          <p:nvPicPr>
            <p:cNvPr id="40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770" y="3517784"/>
              <a:ext cx="1230866" cy="786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4679108" y="3682020"/>
              <a:ext cx="1184191" cy="430887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dirty="0" smtClean="0">
                  <a:solidFill>
                    <a:srgbClr val="FF0000"/>
                  </a:solidFill>
                </a:rPr>
                <a:t>1901</a:t>
              </a:r>
              <a:endParaRPr lang="en-US" sz="1100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sz="1100" dirty="0" smtClean="0">
                  <a:solidFill>
                    <a:srgbClr val="FF0000"/>
                  </a:solidFill>
                </a:rPr>
                <a:t>Network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7123079" y="3318624"/>
              <a:ext cx="8682" cy="1164013"/>
            </a:xfrm>
            <a:prstGeom prst="straightConnector1">
              <a:avLst/>
            </a:prstGeom>
            <a:ln w="12700"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6511987" y="2544699"/>
              <a:ext cx="1230866" cy="77321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200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1200" dirty="0" smtClean="0">
                  <a:solidFill>
                    <a:prstClr val="black"/>
                  </a:solidFill>
                </a:rPr>
                <a:t>802.11 STA/Bridge</a:t>
              </a:r>
            </a:p>
            <a:p>
              <a:pPr algn="ctr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511987" y="2544699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511987" y="4481693"/>
              <a:ext cx="1230866" cy="74693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prstClr val="black"/>
                  </a:solidFill>
                </a:rPr>
                <a:t>802.11 STA/Bridge</a:t>
              </a:r>
            </a:p>
            <a:p>
              <a:pPr algn="ctr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11987" y="4954367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pic>
          <p:nvPicPr>
            <p:cNvPr id="51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87" y="3529659"/>
              <a:ext cx="1230866" cy="786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Rectangle 51"/>
            <p:cNvSpPr/>
            <p:nvPr/>
          </p:nvSpPr>
          <p:spPr>
            <a:xfrm>
              <a:off x="6535325" y="3622645"/>
              <a:ext cx="1184191" cy="600164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dirty="0" smtClean="0">
                  <a:solidFill>
                    <a:srgbClr val="FF0000"/>
                  </a:solidFill>
                </a:rPr>
                <a:t>802.11</a:t>
              </a:r>
              <a:endParaRPr lang="en-US" sz="1100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sz="1100" dirty="0">
                  <a:solidFill>
                    <a:srgbClr val="FF0000"/>
                  </a:solidFill>
                </a:rPr>
                <a:t> “</a:t>
              </a:r>
              <a:r>
                <a:rPr lang="en-US" sz="1100" dirty="0" smtClean="0">
                  <a:solidFill>
                    <a:srgbClr val="FF0000"/>
                  </a:solidFill>
                </a:rPr>
                <a:t>Bridging”</a:t>
              </a:r>
            </a:p>
            <a:p>
              <a:pPr algn="ctr">
                <a:defRPr/>
              </a:pPr>
              <a:r>
                <a:rPr lang="en-US" sz="1100" dirty="0" smtClean="0">
                  <a:solidFill>
                    <a:srgbClr val="FF0000"/>
                  </a:solidFill>
                </a:rPr>
                <a:t>BSS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12336" y="3738455"/>
              <a:ext cx="969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Bridges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47774" y="1592954"/>
              <a:ext cx="6631755" cy="685370"/>
            </a:xfrm>
            <a:prstGeom prst="rect">
              <a:avLst/>
            </a:prstGeom>
            <a:solidFill>
              <a:schemeClr val="bg1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802.1 </a:t>
              </a:r>
              <a:r>
                <a:rPr lang="en-US" sz="1200" dirty="0">
                  <a:solidFill>
                    <a:prstClr val="black"/>
                  </a:solidFill>
                </a:rPr>
                <a:t>Bridge</a:t>
              </a:r>
            </a:p>
            <a:p>
              <a:pPr algn="ctr"/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354527" y="2001774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89103" y="2001774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55770" y="2001774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511987" y="2001774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247774" y="5526779"/>
              <a:ext cx="6631755" cy="685370"/>
            </a:xfrm>
            <a:prstGeom prst="rect">
              <a:avLst/>
            </a:prstGeom>
            <a:solidFill>
              <a:schemeClr val="bg1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1200" dirty="0" smtClean="0">
                  <a:solidFill>
                    <a:prstClr val="black"/>
                  </a:solidFill>
                </a:rPr>
                <a:t>802.1 Bridge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354527" y="5526779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989103" y="5526779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655770" y="5526779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511987" y="5526779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1648764" y="2400538"/>
              <a:ext cx="5942661" cy="6006"/>
            </a:xfrm>
            <a:prstGeom prst="line">
              <a:avLst/>
            </a:prstGeom>
            <a:ln w="3175">
              <a:solidFill>
                <a:srgbClr val="008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648764" y="5381863"/>
              <a:ext cx="5942661" cy="6006"/>
            </a:xfrm>
            <a:prstGeom prst="line">
              <a:avLst/>
            </a:prstGeom>
            <a:ln w="3175">
              <a:solidFill>
                <a:srgbClr val="008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1354527" y="4952078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354527" y="2543920"/>
              <a:ext cx="1230866" cy="2765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050" i="1" dirty="0" smtClean="0">
                  <a:solidFill>
                    <a:prstClr val="black"/>
                  </a:solidFill>
                </a:rPr>
                <a:t>802.1 Port</a:t>
              </a:r>
              <a:endParaRPr lang="en-US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74" name="Up-Down Arrow 73"/>
            <p:cNvSpPr/>
            <p:nvPr/>
          </p:nvSpPr>
          <p:spPr>
            <a:xfrm>
              <a:off x="1909820" y="2285264"/>
              <a:ext cx="113276" cy="261610"/>
            </a:xfrm>
            <a:prstGeom prst="upDownArrow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 err="1" smtClean="0"/>
            </a:p>
          </p:txBody>
        </p:sp>
        <p:sp>
          <p:nvSpPr>
            <p:cNvPr id="76" name="Up-Down Arrow 75"/>
            <p:cNvSpPr/>
            <p:nvPr/>
          </p:nvSpPr>
          <p:spPr>
            <a:xfrm>
              <a:off x="3552581" y="2289405"/>
              <a:ext cx="113276" cy="261610"/>
            </a:xfrm>
            <a:prstGeom prst="upDownArrow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 err="1" smtClean="0"/>
            </a:p>
          </p:txBody>
        </p:sp>
        <p:sp>
          <p:nvSpPr>
            <p:cNvPr id="77" name="Up-Down Arrow 76"/>
            <p:cNvSpPr/>
            <p:nvPr/>
          </p:nvSpPr>
          <p:spPr>
            <a:xfrm>
              <a:off x="5212656" y="2287608"/>
              <a:ext cx="113276" cy="261610"/>
            </a:xfrm>
            <a:prstGeom prst="upDownArrow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 err="1" smtClean="0"/>
            </a:p>
          </p:txBody>
        </p:sp>
        <p:sp>
          <p:nvSpPr>
            <p:cNvPr id="78" name="Up-Down Arrow 77"/>
            <p:cNvSpPr/>
            <p:nvPr/>
          </p:nvSpPr>
          <p:spPr>
            <a:xfrm>
              <a:off x="7063247" y="2291749"/>
              <a:ext cx="113276" cy="261610"/>
            </a:xfrm>
            <a:prstGeom prst="upDownArrow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 err="1" smtClean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914871" y="5251058"/>
              <a:ext cx="5266703" cy="268095"/>
              <a:chOff x="1908933" y="5079608"/>
              <a:chExt cx="5266703" cy="268095"/>
            </a:xfrm>
          </p:grpSpPr>
          <p:sp>
            <p:nvSpPr>
              <p:cNvPr id="79" name="Up-Down Arrow 78"/>
              <p:cNvSpPr/>
              <p:nvPr/>
            </p:nvSpPr>
            <p:spPr>
              <a:xfrm>
                <a:off x="1908933" y="5079608"/>
                <a:ext cx="113276" cy="261610"/>
              </a:xfrm>
              <a:prstGeom prst="upDownArrow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en-US" sz="2000" b="1" dirty="0" err="1" smtClean="0"/>
              </a:p>
            </p:txBody>
          </p:sp>
          <p:sp>
            <p:nvSpPr>
              <p:cNvPr id="80" name="Up-Down Arrow 79"/>
              <p:cNvSpPr/>
              <p:nvPr/>
            </p:nvSpPr>
            <p:spPr>
              <a:xfrm>
                <a:off x="3551694" y="5083749"/>
                <a:ext cx="113276" cy="261610"/>
              </a:xfrm>
              <a:prstGeom prst="upDownArrow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en-US" sz="2000" b="1" dirty="0" err="1" smtClean="0"/>
              </a:p>
            </p:txBody>
          </p:sp>
          <p:sp>
            <p:nvSpPr>
              <p:cNvPr id="81" name="Up-Down Arrow 80"/>
              <p:cNvSpPr/>
              <p:nvPr/>
            </p:nvSpPr>
            <p:spPr>
              <a:xfrm>
                <a:off x="5211769" y="5081952"/>
                <a:ext cx="113276" cy="261610"/>
              </a:xfrm>
              <a:prstGeom prst="upDownArrow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en-US" sz="2000" b="1" dirty="0" err="1" smtClean="0"/>
              </a:p>
            </p:txBody>
          </p:sp>
          <p:sp>
            <p:nvSpPr>
              <p:cNvPr id="82" name="Up-Down Arrow 81"/>
              <p:cNvSpPr/>
              <p:nvPr/>
            </p:nvSpPr>
            <p:spPr>
              <a:xfrm>
                <a:off x="7062360" y="5086093"/>
                <a:ext cx="113276" cy="261610"/>
              </a:xfrm>
              <a:prstGeom prst="upDownArrow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en-US" sz="2000" b="1" dirty="0" err="1" smtClean="0"/>
              </a:p>
            </p:txBody>
          </p:sp>
        </p:grpSp>
      </p:grp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3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– </a:t>
            </a:r>
            <a:r>
              <a:rPr lang="en-US" dirty="0"/>
              <a:t>Model #1: P2P Link Model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685800" y="6019800"/>
            <a:ext cx="8229600" cy="304800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 smtClean="0"/>
              <a:t>Source -  Norm Finn’s presentation </a:t>
            </a:r>
            <a:r>
              <a:rPr lang="en-US" sz="1200" b="1" u="sng" dirty="0" smtClean="0">
                <a:hlinkClick r:id="rId2"/>
              </a:rPr>
              <a:t>www.ieee802.org/1/files/public/docs2012/new-nfinn-11-medium-choice-0812-v02.pdf</a:t>
            </a:r>
            <a:endParaRPr lang="en-US" sz="1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19293"/>
            <a:ext cx="5581650" cy="4205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presentation describes how CSNs and 802.11 BSS could be </a:t>
            </a:r>
            <a:r>
              <a:rPr lang="en-GB" dirty="0" err="1" smtClean="0"/>
              <a:t>modelized</a:t>
            </a:r>
            <a:r>
              <a:rPr lang="en-GB" dirty="0" smtClean="0"/>
              <a:t> as Distributed L2 Bridge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Philippe Klein, Broadcom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– Model #2 : Emulated LAN 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393700" y="6057900"/>
            <a:ext cx="8750300" cy="165100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 smtClean="0"/>
              <a:t>Source -  Norm Finn’s presentation </a:t>
            </a:r>
            <a:r>
              <a:rPr lang="en-US" sz="1200" b="1" u="sng" dirty="0" smtClean="0">
                <a:hlinkClick r:id="rId2"/>
              </a:rPr>
              <a:t>www.ieee802.org/1/files/public/docs2012/new-nfinn-11-medium-choice-0812-v02.pdf</a:t>
            </a:r>
            <a:endParaRPr lang="en-US" sz="1200" b="1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72" y="1719293"/>
            <a:ext cx="5566078" cy="4193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5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 - Model #3 : Emulated Bridge 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idx="4294967295"/>
          </p:nvPr>
        </p:nvSpPr>
        <p:spPr>
          <a:xfrm>
            <a:off x="5094288" y="1633538"/>
            <a:ext cx="3668712" cy="4767262"/>
          </a:xfrm>
          <a:prstGeom prst="rect">
            <a:avLst/>
          </a:prstGeom>
        </p:spPr>
        <p:txBody>
          <a:bodyPr/>
          <a:lstStyle/>
          <a:p>
            <a:pPr marL="0" indent="0">
              <a:tabLst>
                <a:tab pos="0" algn="l"/>
              </a:tabLst>
            </a:pPr>
            <a:r>
              <a:rPr lang="en-US" sz="1800" dirty="0" smtClean="0"/>
              <a:t>Each BSS (Access Point and its non-AP stations) emulate a single, separated bridge [B1] [B2].</a:t>
            </a:r>
          </a:p>
          <a:p>
            <a:pPr marL="0" indent="0">
              <a:tabLst>
                <a:tab pos="0" algn="l"/>
              </a:tabLst>
            </a:pPr>
            <a:endParaRPr lang="en-US" sz="1800" dirty="0" smtClean="0"/>
          </a:p>
          <a:p>
            <a:pPr marL="0" indent="0">
              <a:tabLst>
                <a:tab pos="0" algn="l"/>
              </a:tabLst>
            </a:pPr>
            <a:r>
              <a:rPr lang="en-US" sz="1800" dirty="0" smtClean="0"/>
              <a:t>An </a:t>
            </a:r>
            <a:r>
              <a:rPr lang="en-US" sz="1800" dirty="0" smtClean="0"/>
              <a:t>AP with wired connections is logically separated into an BBS bridge port (AP) and a wired bridge (B).</a:t>
            </a:r>
          </a:p>
          <a:p>
            <a:pPr marL="0" indent="0">
              <a:tabLst>
                <a:tab pos="0" algn="l"/>
              </a:tabLst>
            </a:pPr>
            <a:endParaRPr lang="en-US" sz="1800" dirty="0" smtClean="0"/>
          </a:p>
          <a:p>
            <a:pPr marL="0" indent="0">
              <a:tabLst>
                <a:tab pos="0" algn="l"/>
              </a:tabLst>
            </a:pPr>
            <a:r>
              <a:rPr lang="en-US" sz="1800" dirty="0" smtClean="0"/>
              <a:t>Each </a:t>
            </a:r>
            <a:r>
              <a:rPr lang="en-US" sz="1800" dirty="0" smtClean="0"/>
              <a:t>non-AP station/bridge is logically separated into an BSS bridge port and a (virtual) wired bridge (B) (with wires to each component).</a:t>
            </a:r>
          </a:p>
        </p:txBody>
      </p:sp>
      <p:sp>
        <p:nvSpPr>
          <p:cNvPr id="6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55625" y="6134100"/>
            <a:ext cx="8588375" cy="165100"/>
          </a:xfrm>
        </p:spPr>
        <p:txBody>
          <a:bodyPr/>
          <a:lstStyle/>
          <a:p>
            <a:pPr marL="0" indent="0">
              <a:buNone/>
            </a:pPr>
            <a:r>
              <a:rPr lang="en-US" sz="1200" b="1" smtClean="0"/>
              <a:t>Based on slide, courtesy of Norm Finn</a:t>
            </a:r>
            <a:endParaRPr lang="en-US" sz="1200" b="1" dirty="0"/>
          </a:p>
        </p:txBody>
      </p:sp>
      <p:sp>
        <p:nvSpPr>
          <p:cNvPr id="11" name="Freeform 40"/>
          <p:cNvSpPr>
            <a:spLocks noChangeArrowheads="1"/>
          </p:cNvSpPr>
          <p:nvPr/>
        </p:nvSpPr>
        <p:spPr bwMode="auto">
          <a:xfrm>
            <a:off x="2190750" y="2622550"/>
            <a:ext cx="1436688" cy="1590675"/>
          </a:xfrm>
          <a:custGeom>
            <a:avLst/>
            <a:gdLst>
              <a:gd name="T0" fmla="*/ 0 w 1435616"/>
              <a:gd name="T1" fmla="*/ 0 h 1591995"/>
              <a:gd name="T2" fmla="*/ 27608 w 1435616"/>
              <a:gd name="T3" fmla="*/ 625755 h 1591995"/>
              <a:gd name="T4" fmla="*/ 303688 w 1435616"/>
              <a:gd name="T5" fmla="*/ 865015 h 1591995"/>
              <a:gd name="T6" fmla="*/ 478539 w 1435616"/>
              <a:gd name="T7" fmla="*/ 1591995 h 1591995"/>
              <a:gd name="T8" fmla="*/ 1435616 w 1435616"/>
              <a:gd name="T9" fmla="*/ 1352736 h 1591995"/>
              <a:gd name="T10" fmla="*/ 1168739 w 1435616"/>
              <a:gd name="T11" fmla="*/ 625755 h 1591995"/>
              <a:gd name="T12" fmla="*/ 1122725 w 1435616"/>
              <a:gd name="T13" fmla="*/ 36809 h 1591995"/>
              <a:gd name="T14" fmla="*/ 0 w 1435616"/>
              <a:gd name="T15" fmla="*/ 0 h 15919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35616"/>
              <a:gd name="T25" fmla="*/ 0 h 1591995"/>
              <a:gd name="T26" fmla="*/ 1435616 w 1435616"/>
              <a:gd name="T27" fmla="*/ 1591995 h 15919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35616" h="1591995">
                <a:moveTo>
                  <a:pt x="0" y="0"/>
                </a:moveTo>
                <a:lnTo>
                  <a:pt x="27608" y="625755"/>
                </a:lnTo>
                <a:lnTo>
                  <a:pt x="303688" y="865015"/>
                </a:lnTo>
                <a:lnTo>
                  <a:pt x="478539" y="1591995"/>
                </a:lnTo>
                <a:lnTo>
                  <a:pt x="1435616" y="1352736"/>
                </a:lnTo>
                <a:lnTo>
                  <a:pt x="1168739" y="625755"/>
                </a:lnTo>
                <a:lnTo>
                  <a:pt x="1122725" y="3680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57150">
            <a:solidFill>
              <a:srgbClr val="008000"/>
            </a:solidFill>
            <a:prstDash val="sysDot"/>
            <a:round/>
            <a:headEnd/>
            <a:tailEnd type="arrow" w="med" len="med"/>
          </a:ln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00075" y="2659063"/>
            <a:ext cx="1830388" cy="1628775"/>
          </a:xfrm>
          <a:custGeom>
            <a:avLst/>
            <a:gdLst>
              <a:gd name="connsiteX0" fmla="*/ 64418 w 1831330"/>
              <a:gd name="connsiteY0" fmla="*/ 0 h 1628804"/>
              <a:gd name="connsiteX1" fmla="*/ 1205549 w 1831330"/>
              <a:gd name="connsiteY1" fmla="*/ 0 h 1628804"/>
              <a:gd name="connsiteX2" fmla="*/ 1831330 w 1831330"/>
              <a:gd name="connsiteY2" fmla="*/ 1269915 h 1628804"/>
              <a:gd name="connsiteX3" fmla="*/ 1582858 w 1831330"/>
              <a:gd name="connsiteY3" fmla="*/ 1628804 h 1628804"/>
              <a:gd name="connsiteX4" fmla="*/ 119634 w 1831330"/>
              <a:gd name="connsiteY4" fmla="*/ 1260713 h 1628804"/>
              <a:gd name="connsiteX5" fmla="*/ 340498 w 1831330"/>
              <a:gd name="connsiteY5" fmla="*/ 736183 h 1628804"/>
              <a:gd name="connsiteX6" fmla="*/ 0 w 1831330"/>
              <a:gd name="connsiteY6" fmla="*/ 478519 h 1628804"/>
              <a:gd name="connsiteX7" fmla="*/ 64418 w 1831330"/>
              <a:gd name="connsiteY7" fmla="*/ 0 h 162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1330" h="1628804">
                <a:moveTo>
                  <a:pt x="64418" y="0"/>
                </a:moveTo>
                <a:lnTo>
                  <a:pt x="1205549" y="0"/>
                </a:lnTo>
                <a:lnTo>
                  <a:pt x="1831330" y="1269915"/>
                </a:lnTo>
                <a:lnTo>
                  <a:pt x="1582858" y="1628804"/>
                </a:lnTo>
                <a:lnTo>
                  <a:pt x="119634" y="1260713"/>
                </a:lnTo>
                <a:lnTo>
                  <a:pt x="340498" y="736183"/>
                </a:lnTo>
                <a:lnTo>
                  <a:pt x="0" y="478519"/>
                </a:lnTo>
                <a:lnTo>
                  <a:pt x="6441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 cap="flat" cmpd="sng" algn="ctr">
            <a:solidFill>
              <a:srgbClr val="0000FF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 sz="2000">
              <a:solidFill>
                <a:schemeClr val="tx1"/>
              </a:solidFill>
              <a:latin typeface="Arial" pitchFamily="-1" charset="0"/>
              <a:ea typeface="+mn-ea"/>
            </a:endParaRPr>
          </a:p>
        </p:txBody>
      </p:sp>
      <p:cxnSp>
        <p:nvCxnSpPr>
          <p:cNvPr id="13" name="Straight Connector 13"/>
          <p:cNvCxnSpPr>
            <a:cxnSpLocks noChangeShapeType="1"/>
          </p:cNvCxnSpPr>
          <p:nvPr/>
        </p:nvCxnSpPr>
        <p:spPr bwMode="auto">
          <a:xfrm rot="5400000">
            <a:off x="507207" y="4382294"/>
            <a:ext cx="627062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21"/>
          <p:cNvCxnSpPr>
            <a:cxnSpLocks noChangeShapeType="1"/>
            <a:endCxn id="45" idx="6"/>
          </p:cNvCxnSpPr>
          <p:nvPr/>
        </p:nvCxnSpPr>
        <p:spPr bwMode="auto">
          <a:xfrm rot="10800000">
            <a:off x="1025525" y="4276725"/>
            <a:ext cx="64135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68"/>
          <p:cNvCxnSpPr>
            <a:cxnSpLocks noChangeShapeType="1"/>
          </p:cNvCxnSpPr>
          <p:nvPr/>
        </p:nvCxnSpPr>
        <p:spPr bwMode="auto">
          <a:xfrm rot="10800000">
            <a:off x="866775" y="3735388"/>
            <a:ext cx="1414463" cy="174625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68"/>
          <p:cNvCxnSpPr>
            <a:cxnSpLocks noChangeShapeType="1"/>
          </p:cNvCxnSpPr>
          <p:nvPr/>
        </p:nvCxnSpPr>
        <p:spPr bwMode="auto">
          <a:xfrm rot="10800000">
            <a:off x="1484313" y="2949575"/>
            <a:ext cx="936625" cy="1588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66"/>
          <p:cNvCxnSpPr>
            <a:cxnSpLocks noChangeShapeType="1"/>
          </p:cNvCxnSpPr>
          <p:nvPr/>
        </p:nvCxnSpPr>
        <p:spPr bwMode="auto">
          <a:xfrm>
            <a:off x="1506538" y="2989263"/>
            <a:ext cx="936625" cy="1587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600075" y="4772025"/>
            <a:ext cx="287338" cy="28892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Oval 41"/>
          <p:cNvSpPr>
            <a:spLocks noChangeArrowheads="1"/>
          </p:cNvSpPr>
          <p:nvPr/>
        </p:nvSpPr>
        <p:spPr bwMode="auto">
          <a:xfrm>
            <a:off x="2338388" y="4354513"/>
            <a:ext cx="288925" cy="28733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8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Oval 42"/>
          <p:cNvSpPr>
            <a:spLocks noChangeArrowheads="1"/>
          </p:cNvSpPr>
          <p:nvPr/>
        </p:nvSpPr>
        <p:spPr bwMode="auto">
          <a:xfrm>
            <a:off x="3284538" y="4125913"/>
            <a:ext cx="287337" cy="28733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8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Oval 43"/>
          <p:cNvSpPr>
            <a:spLocks noChangeArrowheads="1"/>
          </p:cNvSpPr>
          <p:nvPr/>
        </p:nvSpPr>
        <p:spPr bwMode="auto">
          <a:xfrm>
            <a:off x="1666875" y="4467225"/>
            <a:ext cx="287338" cy="2873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Oval 46"/>
          <p:cNvSpPr>
            <a:spLocks noChangeArrowheads="1"/>
          </p:cNvSpPr>
          <p:nvPr/>
        </p:nvSpPr>
        <p:spPr bwMode="auto">
          <a:xfrm>
            <a:off x="3190875" y="4848225"/>
            <a:ext cx="288925" cy="2873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23" name="Straight Connector 47"/>
          <p:cNvCxnSpPr>
            <a:cxnSpLocks noChangeShapeType="1"/>
            <a:stCxn id="19" idx="6"/>
            <a:endCxn id="20" idx="2"/>
          </p:cNvCxnSpPr>
          <p:nvPr/>
        </p:nvCxnSpPr>
        <p:spPr bwMode="auto">
          <a:xfrm flipV="1">
            <a:off x="2627313" y="4270375"/>
            <a:ext cx="657225" cy="227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48"/>
          <p:cNvCxnSpPr>
            <a:cxnSpLocks noChangeShapeType="1"/>
            <a:stCxn id="19" idx="3"/>
            <a:endCxn id="21" idx="7"/>
          </p:cNvCxnSpPr>
          <p:nvPr/>
        </p:nvCxnSpPr>
        <p:spPr bwMode="auto">
          <a:xfrm rot="5400000" flipH="1">
            <a:off x="2101850" y="4319588"/>
            <a:ext cx="88900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49"/>
          <p:cNvCxnSpPr>
            <a:cxnSpLocks noChangeShapeType="1"/>
            <a:stCxn id="19" idx="5"/>
            <a:endCxn id="22" idx="1"/>
          </p:cNvCxnSpPr>
          <p:nvPr/>
        </p:nvCxnSpPr>
        <p:spPr bwMode="auto">
          <a:xfrm rot="16200000" flipH="1">
            <a:off x="2763044" y="4420394"/>
            <a:ext cx="292100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50"/>
          <p:cNvCxnSpPr>
            <a:cxnSpLocks noChangeShapeType="1"/>
            <a:stCxn id="20" idx="4"/>
            <a:endCxn id="22" idx="0"/>
          </p:cNvCxnSpPr>
          <p:nvPr/>
        </p:nvCxnSpPr>
        <p:spPr bwMode="auto">
          <a:xfrm rot="5400000">
            <a:off x="3164681" y="4583907"/>
            <a:ext cx="434975" cy="93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52"/>
          <p:cNvCxnSpPr>
            <a:cxnSpLocks noChangeShapeType="1"/>
            <a:stCxn id="22" idx="2"/>
            <a:endCxn id="18" idx="6"/>
          </p:cNvCxnSpPr>
          <p:nvPr/>
        </p:nvCxnSpPr>
        <p:spPr bwMode="auto">
          <a:xfrm rot="10800000">
            <a:off x="887413" y="4916488"/>
            <a:ext cx="2303462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60"/>
          <p:cNvCxnSpPr>
            <a:cxnSpLocks noChangeShapeType="1"/>
            <a:stCxn id="46" idx="0"/>
            <a:endCxn id="36" idx="2"/>
          </p:cNvCxnSpPr>
          <p:nvPr/>
        </p:nvCxnSpPr>
        <p:spPr bwMode="auto">
          <a:xfrm rot="5400000" flipH="1" flipV="1">
            <a:off x="864394" y="3283744"/>
            <a:ext cx="469900" cy="22066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68"/>
          <p:cNvCxnSpPr>
            <a:cxnSpLocks noChangeShapeType="1"/>
            <a:stCxn id="39" idx="0"/>
          </p:cNvCxnSpPr>
          <p:nvPr/>
        </p:nvCxnSpPr>
        <p:spPr bwMode="auto">
          <a:xfrm rot="16200000" flipV="1">
            <a:off x="1551782" y="3124994"/>
            <a:ext cx="649287" cy="663575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77"/>
          <p:cNvCxnSpPr>
            <a:cxnSpLocks noChangeShapeType="1"/>
            <a:stCxn id="43" idx="0"/>
          </p:cNvCxnSpPr>
          <p:nvPr/>
        </p:nvCxnSpPr>
        <p:spPr bwMode="auto">
          <a:xfrm rot="16200000" flipV="1">
            <a:off x="2893219" y="3240881"/>
            <a:ext cx="496888" cy="358775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77"/>
          <p:cNvCxnSpPr>
            <a:cxnSpLocks noChangeShapeType="1"/>
            <a:stCxn id="34" idx="0"/>
            <a:endCxn id="37" idx="3"/>
          </p:cNvCxnSpPr>
          <p:nvPr/>
        </p:nvCxnSpPr>
        <p:spPr bwMode="auto">
          <a:xfrm rot="16200000" flipV="1">
            <a:off x="3275806" y="2875757"/>
            <a:ext cx="287337" cy="45720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60"/>
          <p:cNvCxnSpPr>
            <a:cxnSpLocks noChangeShapeType="1"/>
            <a:stCxn id="33" idx="0"/>
            <a:endCxn id="36" idx="1"/>
          </p:cNvCxnSpPr>
          <p:nvPr/>
        </p:nvCxnSpPr>
        <p:spPr bwMode="auto">
          <a:xfrm rot="5400000" flipH="1" flipV="1">
            <a:off x="494506" y="3066257"/>
            <a:ext cx="363537" cy="152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Diamond 112"/>
          <p:cNvSpPr>
            <a:spLocks noChangeArrowheads="1"/>
          </p:cNvSpPr>
          <p:nvPr/>
        </p:nvSpPr>
        <p:spPr bwMode="auto">
          <a:xfrm>
            <a:off x="447675" y="3324225"/>
            <a:ext cx="304800" cy="304800"/>
          </a:xfrm>
          <a:prstGeom prst="diamond">
            <a:avLst/>
          </a:prstGeom>
          <a:solidFill>
            <a:srgbClr val="FFFFFF"/>
          </a:solidFill>
          <a:ln w="38100">
            <a:solidFill>
              <a:srgbClr val="0183B7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4" name="Diamond 114"/>
          <p:cNvSpPr>
            <a:spLocks noChangeArrowheads="1"/>
          </p:cNvSpPr>
          <p:nvPr/>
        </p:nvSpPr>
        <p:spPr bwMode="auto">
          <a:xfrm>
            <a:off x="3495675" y="3248025"/>
            <a:ext cx="304800" cy="304800"/>
          </a:xfrm>
          <a:prstGeom prst="diamond">
            <a:avLst/>
          </a:prstGeom>
          <a:solidFill>
            <a:srgbClr val="FFFFFF"/>
          </a:solidFill>
          <a:ln w="38100">
            <a:solidFill>
              <a:srgbClr val="0099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35" name="Straight Connector 77"/>
          <p:cNvCxnSpPr>
            <a:cxnSpLocks noChangeShapeType="1"/>
            <a:stCxn id="41" idx="0"/>
            <a:endCxn id="37" idx="2"/>
          </p:cNvCxnSpPr>
          <p:nvPr/>
        </p:nvCxnSpPr>
        <p:spPr bwMode="auto">
          <a:xfrm rot="16200000" flipV="1">
            <a:off x="2464594" y="3428206"/>
            <a:ext cx="622300" cy="84138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752475" y="2762250"/>
            <a:ext cx="914400" cy="396875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FF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</a:rPr>
              <a:t>AP1</a:t>
            </a: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2276475" y="2762250"/>
            <a:ext cx="914400" cy="396875"/>
          </a:xfrm>
          <a:prstGeom prst="rect">
            <a:avLst/>
          </a:prstGeom>
          <a:solidFill>
            <a:srgbClr val="FFFFFF"/>
          </a:solidFill>
          <a:ln w="57150">
            <a:solidFill>
              <a:srgbClr val="00B05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</a:rPr>
              <a:t>AP2</a:t>
            </a:r>
          </a:p>
        </p:txBody>
      </p:sp>
      <p:cxnSp>
        <p:nvCxnSpPr>
          <p:cNvPr id="38" name="Straight Connector 68"/>
          <p:cNvCxnSpPr>
            <a:cxnSpLocks noChangeShapeType="1"/>
          </p:cNvCxnSpPr>
          <p:nvPr/>
        </p:nvCxnSpPr>
        <p:spPr bwMode="auto">
          <a:xfrm rot="10800000">
            <a:off x="901700" y="3776663"/>
            <a:ext cx="1414463" cy="174625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2063750" y="3781425"/>
            <a:ext cx="288925" cy="28733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0" name="Oval 41"/>
          <p:cNvSpPr>
            <a:spLocks noChangeArrowheads="1"/>
          </p:cNvSpPr>
          <p:nvPr/>
        </p:nvSpPr>
        <p:spPr bwMode="auto">
          <a:xfrm>
            <a:off x="2001838" y="3787775"/>
            <a:ext cx="288925" cy="2873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2673350" y="3781425"/>
            <a:ext cx="288925" cy="2873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99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601913" y="3787775"/>
            <a:ext cx="288925" cy="2873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176588" y="3668713"/>
            <a:ext cx="287337" cy="28733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99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4" name="Oval 42"/>
          <p:cNvSpPr>
            <a:spLocks noChangeArrowheads="1"/>
          </p:cNvSpPr>
          <p:nvPr/>
        </p:nvSpPr>
        <p:spPr bwMode="auto">
          <a:xfrm>
            <a:off x="3114675" y="3665538"/>
            <a:ext cx="287338" cy="2873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736600" y="4132263"/>
            <a:ext cx="288925" cy="28733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8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844550" y="3629025"/>
            <a:ext cx="288925" cy="287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774700" y="3619500"/>
            <a:ext cx="288925" cy="2873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48" name="Straight Connector 58"/>
          <p:cNvCxnSpPr>
            <a:cxnSpLocks noChangeShapeType="1"/>
            <a:stCxn id="41" idx="3"/>
            <a:endCxn id="19" idx="7"/>
          </p:cNvCxnSpPr>
          <p:nvPr/>
        </p:nvCxnSpPr>
        <p:spPr bwMode="auto">
          <a:xfrm rot="5400000">
            <a:off x="2464594" y="4145756"/>
            <a:ext cx="371475" cy="1317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50" name="Straight Connector 62"/>
          <p:cNvCxnSpPr>
            <a:cxnSpLocks noChangeShapeType="1"/>
            <a:stCxn id="39" idx="5"/>
            <a:endCxn id="19" idx="1"/>
          </p:cNvCxnSpPr>
          <p:nvPr/>
        </p:nvCxnSpPr>
        <p:spPr bwMode="auto">
          <a:xfrm rot="16200000" flipH="1">
            <a:off x="2159794" y="4175919"/>
            <a:ext cx="371475" cy="714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1" name="Straight Connector 66"/>
          <p:cNvCxnSpPr>
            <a:cxnSpLocks noChangeShapeType="1"/>
            <a:stCxn id="43" idx="4"/>
            <a:endCxn id="20" idx="0"/>
          </p:cNvCxnSpPr>
          <p:nvPr/>
        </p:nvCxnSpPr>
        <p:spPr bwMode="auto">
          <a:xfrm rot="16200000" flipH="1">
            <a:off x="3290093" y="3987007"/>
            <a:ext cx="169863" cy="1079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52" name="Straight Connector 71"/>
          <p:cNvCxnSpPr>
            <a:cxnSpLocks noChangeShapeType="1"/>
            <a:stCxn id="46" idx="3"/>
            <a:endCxn id="45" idx="0"/>
          </p:cNvCxnSpPr>
          <p:nvPr/>
        </p:nvCxnSpPr>
        <p:spPr bwMode="auto">
          <a:xfrm flipH="1">
            <a:off x="881063" y="3874283"/>
            <a:ext cx="5799" cy="25798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sp>
        <p:nvSpPr>
          <p:cNvPr id="53" name="Oval 74"/>
          <p:cNvSpPr>
            <a:spLocks noChangeArrowheads="1"/>
          </p:cNvSpPr>
          <p:nvPr/>
        </p:nvSpPr>
        <p:spPr bwMode="auto">
          <a:xfrm>
            <a:off x="1971675" y="3552825"/>
            <a:ext cx="1066800" cy="1143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4" name="Oval 76"/>
          <p:cNvSpPr>
            <a:spLocks noChangeArrowheads="1"/>
          </p:cNvSpPr>
          <p:nvPr/>
        </p:nvSpPr>
        <p:spPr bwMode="auto">
          <a:xfrm rot="-960821">
            <a:off x="3114675" y="3476625"/>
            <a:ext cx="533400" cy="1143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5" name="Oval 77"/>
          <p:cNvSpPr>
            <a:spLocks noChangeArrowheads="1"/>
          </p:cNvSpPr>
          <p:nvPr/>
        </p:nvSpPr>
        <p:spPr bwMode="auto">
          <a:xfrm rot="813135">
            <a:off x="674688" y="3513138"/>
            <a:ext cx="533400" cy="9810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1819275" y="1952625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57" name="Straight Connector 35"/>
          <p:cNvCxnSpPr>
            <a:cxnSpLocks noChangeShapeType="1"/>
            <a:stCxn id="62" idx="0"/>
            <a:endCxn id="56" idx="2"/>
          </p:cNvCxnSpPr>
          <p:nvPr/>
        </p:nvCxnSpPr>
        <p:spPr bwMode="auto">
          <a:xfrm rot="5400000" flipH="1" flipV="1">
            <a:off x="1430338" y="1868488"/>
            <a:ext cx="1603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37"/>
          <p:cNvCxnSpPr>
            <a:cxnSpLocks noChangeShapeType="1"/>
            <a:stCxn id="56" idx="6"/>
            <a:endCxn id="63" idx="1"/>
          </p:cNvCxnSpPr>
          <p:nvPr/>
        </p:nvCxnSpPr>
        <p:spPr bwMode="auto">
          <a:xfrm>
            <a:off x="2106613" y="2097088"/>
            <a:ext cx="593725" cy="20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Oval 30"/>
          <p:cNvSpPr>
            <a:spLocks noChangeArrowheads="1"/>
          </p:cNvSpPr>
          <p:nvPr/>
        </p:nvSpPr>
        <p:spPr bwMode="auto">
          <a:xfrm>
            <a:off x="3419475" y="1876425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60" name="Straight Connector 35"/>
          <p:cNvCxnSpPr>
            <a:cxnSpLocks noChangeShapeType="1"/>
            <a:stCxn id="63" idx="6"/>
            <a:endCxn id="59" idx="3"/>
          </p:cNvCxnSpPr>
          <p:nvPr/>
        </p:nvCxnSpPr>
        <p:spPr bwMode="auto">
          <a:xfrm flipV="1">
            <a:off x="2944813" y="2120900"/>
            <a:ext cx="517525" cy="280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125"/>
          <p:cNvCxnSpPr>
            <a:cxnSpLocks noChangeShapeType="1"/>
            <a:stCxn id="56" idx="7"/>
            <a:endCxn id="59" idx="2"/>
          </p:cNvCxnSpPr>
          <p:nvPr/>
        </p:nvCxnSpPr>
        <p:spPr bwMode="auto">
          <a:xfrm rot="16200000" flipH="1">
            <a:off x="2729707" y="1329531"/>
            <a:ext cx="23812" cy="135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Oval 30"/>
          <p:cNvSpPr>
            <a:spLocks noChangeArrowheads="1"/>
          </p:cNvSpPr>
          <p:nvPr/>
        </p:nvSpPr>
        <p:spPr bwMode="auto">
          <a:xfrm>
            <a:off x="1057275" y="2257425"/>
            <a:ext cx="287338" cy="2873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8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3" name="Oval 30"/>
          <p:cNvSpPr>
            <a:spLocks noChangeArrowheads="1"/>
          </p:cNvSpPr>
          <p:nvPr/>
        </p:nvSpPr>
        <p:spPr bwMode="auto">
          <a:xfrm>
            <a:off x="2657475" y="2257425"/>
            <a:ext cx="287338" cy="2873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8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7"/>
          <p:cNvCxnSpPr>
            <a:cxnSpLocks noChangeShapeType="1"/>
            <a:stCxn id="62" idx="4"/>
            <a:endCxn id="36" idx="0"/>
          </p:cNvCxnSpPr>
          <p:nvPr/>
        </p:nvCxnSpPr>
        <p:spPr bwMode="auto">
          <a:xfrm rot="16200000" flipH="1">
            <a:off x="1096963" y="2649538"/>
            <a:ext cx="217487" cy="79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5" name="Straight Connector 70"/>
          <p:cNvCxnSpPr>
            <a:cxnSpLocks noChangeShapeType="1"/>
            <a:stCxn id="63" idx="4"/>
            <a:endCxn id="37" idx="0"/>
          </p:cNvCxnSpPr>
          <p:nvPr/>
        </p:nvCxnSpPr>
        <p:spPr bwMode="auto">
          <a:xfrm rot="5400000">
            <a:off x="2659063" y="2619375"/>
            <a:ext cx="217487" cy="682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</p:cxnSp>
      <p:sp>
        <p:nvSpPr>
          <p:cNvPr id="69" name="Oval 75"/>
          <p:cNvSpPr>
            <a:spLocks noChangeArrowheads="1"/>
          </p:cNvSpPr>
          <p:nvPr/>
        </p:nvSpPr>
        <p:spPr bwMode="auto">
          <a:xfrm>
            <a:off x="2208213" y="2177421"/>
            <a:ext cx="1025525" cy="1070603"/>
          </a:xfrm>
          <a:prstGeom prst="ellipse">
            <a:avLst/>
          </a:prstGeom>
          <a:noFill/>
          <a:ln w="31750">
            <a:solidFill>
              <a:srgbClr val="D6009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335337" y="1995487"/>
            <a:ext cx="1508902" cy="786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897410" y="1995487"/>
            <a:ext cx="2946829" cy="786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96180" y="4144963"/>
            <a:ext cx="1148061" cy="1214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203577" y="2960691"/>
            <a:ext cx="1640662" cy="592134"/>
          </a:xfrm>
          <a:prstGeom prst="line">
            <a:avLst/>
          </a:prstGeom>
          <a:ln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967366" y="4444206"/>
            <a:ext cx="1876873" cy="9149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5" idx="6"/>
          </p:cNvCxnSpPr>
          <p:nvPr/>
        </p:nvCxnSpPr>
        <p:spPr>
          <a:xfrm>
            <a:off x="1200662" y="4066172"/>
            <a:ext cx="3643579" cy="12930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844239" y="1781533"/>
            <a:ext cx="0" cy="885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844241" y="2924549"/>
            <a:ext cx="0" cy="1266451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844239" y="4495800"/>
            <a:ext cx="0" cy="118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75"/>
          <p:cNvSpPr>
            <a:spLocks noChangeArrowheads="1"/>
          </p:cNvSpPr>
          <p:nvPr/>
        </p:nvSpPr>
        <p:spPr bwMode="auto">
          <a:xfrm>
            <a:off x="688975" y="2206488"/>
            <a:ext cx="1025525" cy="1070603"/>
          </a:xfrm>
          <a:prstGeom prst="ellipse">
            <a:avLst/>
          </a:prstGeom>
          <a:noFill/>
          <a:ln w="31750">
            <a:solidFill>
              <a:srgbClr val="D6009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 flipV="1">
            <a:off x="1666875" y="3103166"/>
            <a:ext cx="3177364" cy="449660"/>
          </a:xfrm>
          <a:prstGeom prst="line">
            <a:avLst/>
          </a:prstGeom>
          <a:ln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255713" y="3365825"/>
            <a:ext cx="457200" cy="1938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744996" y="3381921"/>
            <a:ext cx="457200" cy="1938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BSS Bridging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343183"/>
              </p:ext>
            </p:extLst>
          </p:nvPr>
        </p:nvGraphicFramePr>
        <p:xfrm>
          <a:off x="342900" y="2190749"/>
          <a:ext cx="8467725" cy="3905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Visio" r:id="rId3" imgW="9304470" imgH="3737125" progId="Visio.Drawing.11">
                  <p:embed/>
                </p:oleObj>
              </mc:Choice>
              <mc:Fallback>
                <p:oleObj name="Visio" r:id="rId3" imgW="9304470" imgH="373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2190749"/>
                        <a:ext cx="8467725" cy="3905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441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404294"/>
              </p:ext>
            </p:extLst>
          </p:nvPr>
        </p:nvGraphicFramePr>
        <p:xfrm>
          <a:off x="342900" y="2190750"/>
          <a:ext cx="8467725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Visio" r:id="rId3" imgW="9304470" imgH="3737125" progId="Visio.Drawing.11">
                  <p:embed/>
                </p:oleObj>
              </mc:Choice>
              <mc:Fallback>
                <p:oleObj name="Visio" r:id="rId3" imgW="9304470" imgH="373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2190750"/>
                        <a:ext cx="8467725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BSS Bridging Model (Single Ctrl Plane)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781425" y="1666875"/>
            <a:ext cx="1614483" cy="714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b="1" dirty="0" smtClean="0">
                <a:solidFill>
                  <a:srgbClr val="1994B8"/>
                </a:solidFill>
              </a:rPr>
              <a:t>L2 Bridge Protocol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b="1" dirty="0" smtClean="0">
                <a:solidFill>
                  <a:srgbClr val="1994B8"/>
                </a:solidFill>
              </a:rPr>
              <a:t>Ctrl Entity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b="1" dirty="0" smtClean="0">
                <a:solidFill>
                  <a:srgbClr val="1994B8"/>
                </a:solidFill>
              </a:rPr>
              <a:t> </a:t>
            </a:r>
          </a:p>
        </p:txBody>
      </p:sp>
      <p:sp>
        <p:nvSpPr>
          <p:cNvPr id="8" name="Freeform 7"/>
          <p:cNvSpPr/>
          <p:nvPr/>
        </p:nvSpPr>
        <p:spPr>
          <a:xfrm>
            <a:off x="1662115" y="2243915"/>
            <a:ext cx="2262186" cy="2028645"/>
          </a:xfrm>
          <a:custGeom>
            <a:avLst/>
            <a:gdLst>
              <a:gd name="connsiteX0" fmla="*/ 0 w 1704975"/>
              <a:gd name="connsiteY0" fmla="*/ 3162300 h 3162300"/>
              <a:gd name="connsiteX1" fmla="*/ 9525 w 1704975"/>
              <a:gd name="connsiteY1" fmla="*/ 1524000 h 3162300"/>
              <a:gd name="connsiteX2" fmla="*/ 1533525 w 1704975"/>
              <a:gd name="connsiteY2" fmla="*/ 1524000 h 3162300"/>
              <a:gd name="connsiteX3" fmla="*/ 1704975 w 1704975"/>
              <a:gd name="connsiteY3" fmla="*/ 0 h 3162300"/>
              <a:gd name="connsiteX4" fmla="*/ 1695450 w 1704975"/>
              <a:gd name="connsiteY4" fmla="*/ 9525 h 3162300"/>
              <a:gd name="connsiteX0" fmla="*/ 0 w 2419350"/>
              <a:gd name="connsiteY0" fmla="*/ 3162300 h 3162300"/>
              <a:gd name="connsiteX1" fmla="*/ 9525 w 2419350"/>
              <a:gd name="connsiteY1" fmla="*/ 1524000 h 3162300"/>
              <a:gd name="connsiteX2" fmla="*/ 1533525 w 2419350"/>
              <a:gd name="connsiteY2" fmla="*/ 1524000 h 3162300"/>
              <a:gd name="connsiteX3" fmla="*/ 2419350 w 2419350"/>
              <a:gd name="connsiteY3" fmla="*/ 1933575 h 3162300"/>
              <a:gd name="connsiteX4" fmla="*/ 1704975 w 2419350"/>
              <a:gd name="connsiteY4" fmla="*/ 0 h 3162300"/>
              <a:gd name="connsiteX5" fmla="*/ 1695450 w 2419350"/>
              <a:gd name="connsiteY5" fmla="*/ 9525 h 3162300"/>
              <a:gd name="connsiteX0" fmla="*/ 0 w 3971925"/>
              <a:gd name="connsiteY0" fmla="*/ 3162300 h 3162300"/>
              <a:gd name="connsiteX1" fmla="*/ 9525 w 3971925"/>
              <a:gd name="connsiteY1" fmla="*/ 1524000 h 3162300"/>
              <a:gd name="connsiteX2" fmla="*/ 1533525 w 3971925"/>
              <a:gd name="connsiteY2" fmla="*/ 1524000 h 3162300"/>
              <a:gd name="connsiteX3" fmla="*/ 2419350 w 3971925"/>
              <a:gd name="connsiteY3" fmla="*/ 1933575 h 3162300"/>
              <a:gd name="connsiteX4" fmla="*/ 1704975 w 3971925"/>
              <a:gd name="connsiteY4" fmla="*/ 0 h 3162300"/>
              <a:gd name="connsiteX5" fmla="*/ 3971925 w 3971925"/>
              <a:gd name="connsiteY5" fmla="*/ 1009650 h 3162300"/>
              <a:gd name="connsiteX0" fmla="*/ 0 w 3971925"/>
              <a:gd name="connsiteY0" fmla="*/ 2152650 h 2152650"/>
              <a:gd name="connsiteX1" fmla="*/ 9525 w 3971925"/>
              <a:gd name="connsiteY1" fmla="*/ 514350 h 2152650"/>
              <a:gd name="connsiteX2" fmla="*/ 1533525 w 3971925"/>
              <a:gd name="connsiteY2" fmla="*/ 514350 h 2152650"/>
              <a:gd name="connsiteX3" fmla="*/ 2419350 w 3971925"/>
              <a:gd name="connsiteY3" fmla="*/ 923925 h 2152650"/>
              <a:gd name="connsiteX4" fmla="*/ 3248025 w 3971925"/>
              <a:gd name="connsiteY4" fmla="*/ 1171575 h 2152650"/>
              <a:gd name="connsiteX5" fmla="*/ 3971925 w 3971925"/>
              <a:gd name="connsiteY5" fmla="*/ 0 h 2152650"/>
              <a:gd name="connsiteX0" fmla="*/ 0 w 3971925"/>
              <a:gd name="connsiteY0" fmla="*/ 2152650 h 2152650"/>
              <a:gd name="connsiteX1" fmla="*/ 9525 w 3971925"/>
              <a:gd name="connsiteY1" fmla="*/ 514350 h 2152650"/>
              <a:gd name="connsiteX2" fmla="*/ 1533525 w 3971925"/>
              <a:gd name="connsiteY2" fmla="*/ 514350 h 2152650"/>
              <a:gd name="connsiteX3" fmla="*/ 2962275 w 3971925"/>
              <a:gd name="connsiteY3" fmla="*/ 1495425 h 2152650"/>
              <a:gd name="connsiteX4" fmla="*/ 3248025 w 3971925"/>
              <a:gd name="connsiteY4" fmla="*/ 1171575 h 2152650"/>
              <a:gd name="connsiteX5" fmla="*/ 3971925 w 3971925"/>
              <a:gd name="connsiteY5" fmla="*/ 0 h 2152650"/>
              <a:gd name="connsiteX0" fmla="*/ 2095500 w 3962400"/>
              <a:gd name="connsiteY0" fmla="*/ 2457450 h 2457450"/>
              <a:gd name="connsiteX1" fmla="*/ 0 w 3962400"/>
              <a:gd name="connsiteY1" fmla="*/ 514350 h 2457450"/>
              <a:gd name="connsiteX2" fmla="*/ 1524000 w 3962400"/>
              <a:gd name="connsiteY2" fmla="*/ 514350 h 2457450"/>
              <a:gd name="connsiteX3" fmla="*/ 2952750 w 3962400"/>
              <a:gd name="connsiteY3" fmla="*/ 1495425 h 2457450"/>
              <a:gd name="connsiteX4" fmla="*/ 3238500 w 3962400"/>
              <a:gd name="connsiteY4" fmla="*/ 1171575 h 2457450"/>
              <a:gd name="connsiteX5" fmla="*/ 3962400 w 3962400"/>
              <a:gd name="connsiteY5" fmla="*/ 0 h 2457450"/>
              <a:gd name="connsiteX0" fmla="*/ 571500 w 2438400"/>
              <a:gd name="connsiteY0" fmla="*/ 2457450 h 2457450"/>
              <a:gd name="connsiteX1" fmla="*/ 0 w 2438400"/>
              <a:gd name="connsiteY1" fmla="*/ 514350 h 2457450"/>
              <a:gd name="connsiteX2" fmla="*/ 1428750 w 2438400"/>
              <a:gd name="connsiteY2" fmla="*/ 1495425 h 2457450"/>
              <a:gd name="connsiteX3" fmla="*/ 1714500 w 2438400"/>
              <a:gd name="connsiteY3" fmla="*/ 1171575 h 2457450"/>
              <a:gd name="connsiteX4" fmla="*/ 2438400 w 2438400"/>
              <a:gd name="connsiteY4" fmla="*/ 0 h 2457450"/>
              <a:gd name="connsiteX0" fmla="*/ 0 w 1866900"/>
              <a:gd name="connsiteY0" fmla="*/ 2457450 h 2457450"/>
              <a:gd name="connsiteX1" fmla="*/ 857250 w 1866900"/>
              <a:gd name="connsiteY1" fmla="*/ 1495425 h 2457450"/>
              <a:gd name="connsiteX2" fmla="*/ 1143000 w 1866900"/>
              <a:gd name="connsiteY2" fmla="*/ 1171575 h 2457450"/>
              <a:gd name="connsiteX3" fmla="*/ 1866900 w 1866900"/>
              <a:gd name="connsiteY3" fmla="*/ 0 h 2457450"/>
              <a:gd name="connsiteX0" fmla="*/ 0 w 1866900"/>
              <a:gd name="connsiteY0" fmla="*/ 2457450 h 2457450"/>
              <a:gd name="connsiteX1" fmla="*/ 1143000 w 1866900"/>
              <a:gd name="connsiteY1" fmla="*/ 1171575 h 2457450"/>
              <a:gd name="connsiteX2" fmla="*/ 1866900 w 1866900"/>
              <a:gd name="connsiteY2" fmla="*/ 0 h 2457450"/>
              <a:gd name="connsiteX0" fmla="*/ 0 w 1866900"/>
              <a:gd name="connsiteY0" fmla="*/ 2457450 h 2457450"/>
              <a:gd name="connsiteX1" fmla="*/ 1181100 w 1866900"/>
              <a:gd name="connsiteY1" fmla="*/ 1181100 h 2457450"/>
              <a:gd name="connsiteX2" fmla="*/ 1866900 w 1866900"/>
              <a:gd name="connsiteY2" fmla="*/ 0 h 2457450"/>
              <a:gd name="connsiteX0" fmla="*/ 0 w 1714500"/>
              <a:gd name="connsiteY0" fmla="*/ 2447925 h 2447925"/>
              <a:gd name="connsiteX1" fmla="*/ 1181100 w 1714500"/>
              <a:gd name="connsiteY1" fmla="*/ 1171575 h 2447925"/>
              <a:gd name="connsiteX2" fmla="*/ 1714500 w 1714500"/>
              <a:gd name="connsiteY2" fmla="*/ 0 h 2447925"/>
              <a:gd name="connsiteX0" fmla="*/ 0 w 1819275"/>
              <a:gd name="connsiteY0" fmla="*/ 3371850 h 3371850"/>
              <a:gd name="connsiteX1" fmla="*/ 1181100 w 1819275"/>
              <a:gd name="connsiteY1" fmla="*/ 2095500 h 3371850"/>
              <a:gd name="connsiteX2" fmla="*/ 1819275 w 1819275"/>
              <a:gd name="connsiteY2" fmla="*/ 0 h 3371850"/>
              <a:gd name="connsiteX0" fmla="*/ 0 w 1819275"/>
              <a:gd name="connsiteY0" fmla="*/ 3371850 h 3371850"/>
              <a:gd name="connsiteX1" fmla="*/ 1228725 w 1819275"/>
              <a:gd name="connsiteY1" fmla="*/ 2095500 h 3371850"/>
              <a:gd name="connsiteX2" fmla="*/ 1819275 w 1819275"/>
              <a:gd name="connsiteY2" fmla="*/ 0 h 3371850"/>
              <a:gd name="connsiteX0" fmla="*/ 0 w 1819275"/>
              <a:gd name="connsiteY0" fmla="*/ 3371850 h 3371850"/>
              <a:gd name="connsiteX1" fmla="*/ 1228725 w 1819275"/>
              <a:gd name="connsiteY1" fmla="*/ 2095500 h 3371850"/>
              <a:gd name="connsiteX2" fmla="*/ 1485898 w 1819275"/>
              <a:gd name="connsiteY2" fmla="*/ 1171575 h 3371850"/>
              <a:gd name="connsiteX3" fmla="*/ 1819275 w 1819275"/>
              <a:gd name="connsiteY3" fmla="*/ 0 h 3371850"/>
              <a:gd name="connsiteX0" fmla="*/ 0 w 1819275"/>
              <a:gd name="connsiteY0" fmla="*/ 3371850 h 3371850"/>
              <a:gd name="connsiteX1" fmla="*/ 1228725 w 1819275"/>
              <a:gd name="connsiteY1" fmla="*/ 2095500 h 3371850"/>
              <a:gd name="connsiteX2" fmla="*/ 1771648 w 1819275"/>
              <a:gd name="connsiteY2" fmla="*/ 895350 h 3371850"/>
              <a:gd name="connsiteX3" fmla="*/ 1819275 w 1819275"/>
              <a:gd name="connsiteY3" fmla="*/ 0 h 3371850"/>
              <a:gd name="connsiteX0" fmla="*/ 0 w 1771648"/>
              <a:gd name="connsiteY0" fmla="*/ 3371850 h 3371850"/>
              <a:gd name="connsiteX1" fmla="*/ 1228725 w 1771648"/>
              <a:gd name="connsiteY1" fmla="*/ 2095500 h 3371850"/>
              <a:gd name="connsiteX2" fmla="*/ 1771648 w 1771648"/>
              <a:gd name="connsiteY2" fmla="*/ 895350 h 3371850"/>
              <a:gd name="connsiteX3" fmla="*/ 1752600 w 1771648"/>
              <a:gd name="connsiteY3" fmla="*/ 0 h 3371850"/>
              <a:gd name="connsiteX0" fmla="*/ 0 w 1790700"/>
              <a:gd name="connsiteY0" fmla="*/ 3352800 h 3352800"/>
              <a:gd name="connsiteX1" fmla="*/ 1228725 w 1790700"/>
              <a:gd name="connsiteY1" fmla="*/ 2076450 h 3352800"/>
              <a:gd name="connsiteX2" fmla="*/ 1771648 w 1790700"/>
              <a:gd name="connsiteY2" fmla="*/ 876300 h 3352800"/>
              <a:gd name="connsiteX3" fmla="*/ 1790700 w 1790700"/>
              <a:gd name="connsiteY3" fmla="*/ 0 h 3352800"/>
              <a:gd name="connsiteX0" fmla="*/ 0 w 2009775"/>
              <a:gd name="connsiteY0" fmla="*/ 3343275 h 3343275"/>
              <a:gd name="connsiteX1" fmla="*/ 1228725 w 2009775"/>
              <a:gd name="connsiteY1" fmla="*/ 2066925 h 3343275"/>
              <a:gd name="connsiteX2" fmla="*/ 1771648 w 2009775"/>
              <a:gd name="connsiteY2" fmla="*/ 866775 h 3343275"/>
              <a:gd name="connsiteX3" fmla="*/ 2009775 w 2009775"/>
              <a:gd name="connsiteY3" fmla="*/ 0 h 3343275"/>
              <a:gd name="connsiteX0" fmla="*/ 1247775 w 1247775"/>
              <a:gd name="connsiteY0" fmla="*/ 2695575 h 2695575"/>
              <a:gd name="connsiteX1" fmla="*/ 0 w 1247775"/>
              <a:gd name="connsiteY1" fmla="*/ 2066925 h 2695575"/>
              <a:gd name="connsiteX2" fmla="*/ 542923 w 1247775"/>
              <a:gd name="connsiteY2" fmla="*/ 866775 h 2695575"/>
              <a:gd name="connsiteX3" fmla="*/ 781050 w 1247775"/>
              <a:gd name="connsiteY3" fmla="*/ 0 h 2695575"/>
              <a:gd name="connsiteX0" fmla="*/ 704852 w 2228852"/>
              <a:gd name="connsiteY0" fmla="*/ 2695575 h 2695575"/>
              <a:gd name="connsiteX1" fmla="*/ 2228852 w 2228852"/>
              <a:gd name="connsiteY1" fmla="*/ 2695575 h 2695575"/>
              <a:gd name="connsiteX2" fmla="*/ 0 w 2228852"/>
              <a:gd name="connsiteY2" fmla="*/ 866775 h 2695575"/>
              <a:gd name="connsiteX3" fmla="*/ 238127 w 2228852"/>
              <a:gd name="connsiteY3" fmla="*/ 0 h 2695575"/>
              <a:gd name="connsiteX0" fmla="*/ 466725 w 2886073"/>
              <a:gd name="connsiteY0" fmla="*/ 2695575 h 2695575"/>
              <a:gd name="connsiteX1" fmla="*/ 1990725 w 2886073"/>
              <a:gd name="connsiteY1" fmla="*/ 2695575 h 2695575"/>
              <a:gd name="connsiteX2" fmla="*/ 2886073 w 2886073"/>
              <a:gd name="connsiteY2" fmla="*/ 1362075 h 2695575"/>
              <a:gd name="connsiteX3" fmla="*/ 0 w 2886073"/>
              <a:gd name="connsiteY3" fmla="*/ 0 h 2695575"/>
              <a:gd name="connsiteX0" fmla="*/ 466725 w 2886073"/>
              <a:gd name="connsiteY0" fmla="*/ 2695575 h 2695575"/>
              <a:gd name="connsiteX1" fmla="*/ 2362200 w 2886073"/>
              <a:gd name="connsiteY1" fmla="*/ 2686050 h 2695575"/>
              <a:gd name="connsiteX2" fmla="*/ 2886073 w 2886073"/>
              <a:gd name="connsiteY2" fmla="*/ 1362075 h 2695575"/>
              <a:gd name="connsiteX3" fmla="*/ 0 w 2886073"/>
              <a:gd name="connsiteY3" fmla="*/ 0 h 2695575"/>
              <a:gd name="connsiteX0" fmla="*/ 466725 w 2933698"/>
              <a:gd name="connsiteY0" fmla="*/ 2695575 h 2695575"/>
              <a:gd name="connsiteX1" fmla="*/ 2362200 w 2933698"/>
              <a:gd name="connsiteY1" fmla="*/ 2686050 h 2695575"/>
              <a:gd name="connsiteX2" fmla="*/ 2933698 w 2933698"/>
              <a:gd name="connsiteY2" fmla="*/ 1724025 h 2695575"/>
              <a:gd name="connsiteX3" fmla="*/ 0 w 2933698"/>
              <a:gd name="connsiteY3" fmla="*/ 0 h 2695575"/>
              <a:gd name="connsiteX0" fmla="*/ 0 w 2886075"/>
              <a:gd name="connsiteY0" fmla="*/ 1800225 h 1800225"/>
              <a:gd name="connsiteX1" fmla="*/ 1895475 w 2886075"/>
              <a:gd name="connsiteY1" fmla="*/ 1790700 h 1800225"/>
              <a:gd name="connsiteX2" fmla="*/ 2466973 w 2886075"/>
              <a:gd name="connsiteY2" fmla="*/ 828675 h 1800225"/>
              <a:gd name="connsiteX3" fmla="*/ 2886075 w 2886075"/>
              <a:gd name="connsiteY3" fmla="*/ 0 h 1800225"/>
              <a:gd name="connsiteX0" fmla="*/ 0 w 2886075"/>
              <a:gd name="connsiteY0" fmla="*/ 1800225 h 1800225"/>
              <a:gd name="connsiteX1" fmla="*/ 1695450 w 2886075"/>
              <a:gd name="connsiteY1" fmla="*/ 1790700 h 1800225"/>
              <a:gd name="connsiteX2" fmla="*/ 2466973 w 2886075"/>
              <a:gd name="connsiteY2" fmla="*/ 828675 h 1800225"/>
              <a:gd name="connsiteX3" fmla="*/ 2886075 w 2886075"/>
              <a:gd name="connsiteY3" fmla="*/ 0 h 1800225"/>
              <a:gd name="connsiteX0" fmla="*/ 0 w 2886075"/>
              <a:gd name="connsiteY0" fmla="*/ 1800225 h 1800225"/>
              <a:gd name="connsiteX1" fmla="*/ 1695450 w 2886075"/>
              <a:gd name="connsiteY1" fmla="*/ 1790700 h 1800225"/>
              <a:gd name="connsiteX2" fmla="*/ 2419348 w 2886075"/>
              <a:gd name="connsiteY2" fmla="*/ 914400 h 1800225"/>
              <a:gd name="connsiteX3" fmla="*/ 2886075 w 2886075"/>
              <a:gd name="connsiteY3" fmla="*/ 0 h 1800225"/>
              <a:gd name="connsiteX0" fmla="*/ 0 w 2581275"/>
              <a:gd name="connsiteY0" fmla="*/ 1800225 h 1800225"/>
              <a:gd name="connsiteX1" fmla="*/ 1695450 w 2581275"/>
              <a:gd name="connsiteY1" fmla="*/ 1790700 h 1800225"/>
              <a:gd name="connsiteX2" fmla="*/ 2419348 w 2581275"/>
              <a:gd name="connsiteY2" fmla="*/ 914400 h 1800225"/>
              <a:gd name="connsiteX3" fmla="*/ 2581275 w 2581275"/>
              <a:gd name="connsiteY3" fmla="*/ 0 h 1800225"/>
              <a:gd name="connsiteX0" fmla="*/ 0 w 2638423"/>
              <a:gd name="connsiteY0" fmla="*/ 1800225 h 1800225"/>
              <a:gd name="connsiteX1" fmla="*/ 1695450 w 2638423"/>
              <a:gd name="connsiteY1" fmla="*/ 1790700 h 1800225"/>
              <a:gd name="connsiteX2" fmla="*/ 2638423 w 2638423"/>
              <a:gd name="connsiteY2" fmla="*/ 95250 h 1800225"/>
              <a:gd name="connsiteX3" fmla="*/ 2581275 w 2638423"/>
              <a:gd name="connsiteY3" fmla="*/ 0 h 1800225"/>
              <a:gd name="connsiteX0" fmla="*/ 0 w 2638425"/>
              <a:gd name="connsiteY0" fmla="*/ 2038350 h 2038350"/>
              <a:gd name="connsiteX1" fmla="*/ 1695450 w 2638425"/>
              <a:gd name="connsiteY1" fmla="*/ 2028825 h 2038350"/>
              <a:gd name="connsiteX2" fmla="*/ 2638423 w 2638425"/>
              <a:gd name="connsiteY2" fmla="*/ 333375 h 2038350"/>
              <a:gd name="connsiteX3" fmla="*/ 2638425 w 2638425"/>
              <a:gd name="connsiteY3" fmla="*/ 0 h 2038350"/>
              <a:gd name="connsiteX0" fmla="*/ 0 w 2638425"/>
              <a:gd name="connsiteY0" fmla="*/ 2038350 h 2038350"/>
              <a:gd name="connsiteX1" fmla="*/ 1695450 w 2638425"/>
              <a:gd name="connsiteY1" fmla="*/ 2028825 h 2038350"/>
              <a:gd name="connsiteX2" fmla="*/ 2505073 w 2638425"/>
              <a:gd name="connsiteY2" fmla="*/ 857250 h 2038350"/>
              <a:gd name="connsiteX3" fmla="*/ 2638425 w 2638425"/>
              <a:gd name="connsiteY3" fmla="*/ 0 h 2038350"/>
              <a:gd name="connsiteX0" fmla="*/ 0 w 2505073"/>
              <a:gd name="connsiteY0" fmla="*/ 2028825 h 2028825"/>
              <a:gd name="connsiteX1" fmla="*/ 1695450 w 2505073"/>
              <a:gd name="connsiteY1" fmla="*/ 2019300 h 2028825"/>
              <a:gd name="connsiteX2" fmla="*/ 2505073 w 2505073"/>
              <a:gd name="connsiteY2" fmla="*/ 847725 h 2028825"/>
              <a:gd name="connsiteX3" fmla="*/ 2495550 w 2505073"/>
              <a:gd name="connsiteY3" fmla="*/ 0 h 2028825"/>
              <a:gd name="connsiteX0" fmla="*/ 0 w 2505073"/>
              <a:gd name="connsiteY0" fmla="*/ 2009775 h 2009775"/>
              <a:gd name="connsiteX1" fmla="*/ 1695450 w 2505073"/>
              <a:gd name="connsiteY1" fmla="*/ 2000250 h 2009775"/>
              <a:gd name="connsiteX2" fmla="*/ 2505073 w 2505073"/>
              <a:gd name="connsiteY2" fmla="*/ 828675 h 2009775"/>
              <a:gd name="connsiteX3" fmla="*/ 2495550 w 2505073"/>
              <a:gd name="connsiteY3" fmla="*/ 0 h 2009775"/>
              <a:gd name="connsiteX0" fmla="*/ 0 w 2524125"/>
              <a:gd name="connsiteY0" fmla="*/ 2009775 h 2009775"/>
              <a:gd name="connsiteX1" fmla="*/ 1695450 w 2524125"/>
              <a:gd name="connsiteY1" fmla="*/ 2000250 h 2009775"/>
              <a:gd name="connsiteX2" fmla="*/ 2505073 w 2524125"/>
              <a:gd name="connsiteY2" fmla="*/ 828675 h 2009775"/>
              <a:gd name="connsiteX3" fmla="*/ 2524125 w 2524125"/>
              <a:gd name="connsiteY3" fmla="*/ 0 h 2009775"/>
              <a:gd name="connsiteX0" fmla="*/ 0 w 2505073"/>
              <a:gd name="connsiteY0" fmla="*/ 2028825 h 2028825"/>
              <a:gd name="connsiteX1" fmla="*/ 1695450 w 2505073"/>
              <a:gd name="connsiteY1" fmla="*/ 2019300 h 2028825"/>
              <a:gd name="connsiteX2" fmla="*/ 2505073 w 2505073"/>
              <a:gd name="connsiteY2" fmla="*/ 847725 h 2028825"/>
              <a:gd name="connsiteX3" fmla="*/ 2486025 w 2505073"/>
              <a:gd name="connsiteY3" fmla="*/ 0 h 2028825"/>
              <a:gd name="connsiteX0" fmla="*/ 0 w 2505073"/>
              <a:gd name="connsiteY0" fmla="*/ 2028825 h 2028825"/>
              <a:gd name="connsiteX1" fmla="*/ 1695450 w 2505073"/>
              <a:gd name="connsiteY1" fmla="*/ 2019300 h 2028825"/>
              <a:gd name="connsiteX2" fmla="*/ 2505073 w 2505073"/>
              <a:gd name="connsiteY2" fmla="*/ 847725 h 2028825"/>
              <a:gd name="connsiteX3" fmla="*/ 2495550 w 2505073"/>
              <a:gd name="connsiteY3" fmla="*/ 0 h 2028825"/>
              <a:gd name="connsiteX0" fmla="*/ 0 w 2505073"/>
              <a:gd name="connsiteY0" fmla="*/ 2009775 h 2009775"/>
              <a:gd name="connsiteX1" fmla="*/ 1695450 w 2505073"/>
              <a:gd name="connsiteY1" fmla="*/ 2000250 h 2009775"/>
              <a:gd name="connsiteX2" fmla="*/ 2505073 w 2505073"/>
              <a:gd name="connsiteY2" fmla="*/ 828675 h 2009775"/>
              <a:gd name="connsiteX3" fmla="*/ 2486025 w 2505073"/>
              <a:gd name="connsiteY3" fmla="*/ 0 h 2009775"/>
              <a:gd name="connsiteX0" fmla="*/ 0 w 2495548"/>
              <a:gd name="connsiteY0" fmla="*/ 2009775 h 2009775"/>
              <a:gd name="connsiteX1" fmla="*/ 1695450 w 2495548"/>
              <a:gd name="connsiteY1" fmla="*/ 2000250 h 2009775"/>
              <a:gd name="connsiteX2" fmla="*/ 2495548 w 2495548"/>
              <a:gd name="connsiteY2" fmla="*/ 819150 h 2009775"/>
              <a:gd name="connsiteX3" fmla="*/ 2486025 w 2495548"/>
              <a:gd name="connsiteY3" fmla="*/ 0 h 2009775"/>
              <a:gd name="connsiteX0" fmla="*/ 0 w 2486025"/>
              <a:gd name="connsiteY0" fmla="*/ 2009775 h 2009775"/>
              <a:gd name="connsiteX1" fmla="*/ 1695450 w 2486025"/>
              <a:gd name="connsiteY1" fmla="*/ 2000250 h 2009775"/>
              <a:gd name="connsiteX2" fmla="*/ 2476498 w 2486025"/>
              <a:gd name="connsiteY2" fmla="*/ 809625 h 2009775"/>
              <a:gd name="connsiteX3" fmla="*/ 2486025 w 2486025"/>
              <a:gd name="connsiteY3" fmla="*/ 0 h 2009775"/>
              <a:gd name="connsiteX0" fmla="*/ 0 w 2486025"/>
              <a:gd name="connsiteY0" fmla="*/ 2009775 h 2009775"/>
              <a:gd name="connsiteX1" fmla="*/ 1695450 w 2486025"/>
              <a:gd name="connsiteY1" fmla="*/ 2000250 h 2009775"/>
              <a:gd name="connsiteX2" fmla="*/ 2476498 w 2486025"/>
              <a:gd name="connsiteY2" fmla="*/ 857250 h 2009775"/>
              <a:gd name="connsiteX3" fmla="*/ 2486025 w 2486025"/>
              <a:gd name="connsiteY3" fmla="*/ 0 h 2009775"/>
              <a:gd name="connsiteX0" fmla="*/ 0 w 2486025"/>
              <a:gd name="connsiteY0" fmla="*/ 2009775 h 2009775"/>
              <a:gd name="connsiteX1" fmla="*/ 1695450 w 2486025"/>
              <a:gd name="connsiteY1" fmla="*/ 2000250 h 2009775"/>
              <a:gd name="connsiteX2" fmla="*/ 2476498 w 2486025"/>
              <a:gd name="connsiteY2" fmla="*/ 733425 h 2009775"/>
              <a:gd name="connsiteX3" fmla="*/ 2486025 w 2486025"/>
              <a:gd name="connsiteY3" fmla="*/ 0 h 2009775"/>
              <a:gd name="connsiteX0" fmla="*/ 0 w 2486025"/>
              <a:gd name="connsiteY0" fmla="*/ 1999867 h 2000250"/>
              <a:gd name="connsiteX1" fmla="*/ 1695450 w 2486025"/>
              <a:gd name="connsiteY1" fmla="*/ 2000250 h 2000250"/>
              <a:gd name="connsiteX2" fmla="*/ 2476498 w 2486025"/>
              <a:gd name="connsiteY2" fmla="*/ 733425 h 2000250"/>
              <a:gd name="connsiteX3" fmla="*/ 2486025 w 2486025"/>
              <a:gd name="connsiteY3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25" h="2000250">
                <a:moveTo>
                  <a:pt x="0" y="1999867"/>
                </a:moveTo>
                <a:lnTo>
                  <a:pt x="1695450" y="2000250"/>
                </a:lnTo>
                <a:lnTo>
                  <a:pt x="2476498" y="733425"/>
                </a:lnTo>
                <a:cubicBezTo>
                  <a:pt x="2476499" y="622300"/>
                  <a:pt x="2486024" y="111125"/>
                  <a:pt x="2486025" y="0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19264" y="4030531"/>
            <a:ext cx="504825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600"/>
              </a:spcBef>
              <a:defRPr sz="1200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BPDU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908" y="3053228"/>
            <a:ext cx="504825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600"/>
              </a:spcBef>
              <a:defRPr sz="1200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BPDU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03397" y="3574944"/>
            <a:ext cx="820296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900" dirty="0" smtClean="0">
                <a:solidFill>
                  <a:srgbClr val="336699"/>
                </a:solidFill>
              </a:rPr>
              <a:t>Port Ctrl   (Action Frame)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91050" y="2190750"/>
            <a:ext cx="0" cy="64770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Freeform 26"/>
          <p:cNvSpPr/>
          <p:nvPr/>
        </p:nvSpPr>
        <p:spPr>
          <a:xfrm flipH="1">
            <a:off x="5191124" y="2242807"/>
            <a:ext cx="2300289" cy="2028645"/>
          </a:xfrm>
          <a:custGeom>
            <a:avLst/>
            <a:gdLst>
              <a:gd name="connsiteX0" fmla="*/ 0 w 1704975"/>
              <a:gd name="connsiteY0" fmla="*/ 3162300 h 3162300"/>
              <a:gd name="connsiteX1" fmla="*/ 9525 w 1704975"/>
              <a:gd name="connsiteY1" fmla="*/ 1524000 h 3162300"/>
              <a:gd name="connsiteX2" fmla="*/ 1533525 w 1704975"/>
              <a:gd name="connsiteY2" fmla="*/ 1524000 h 3162300"/>
              <a:gd name="connsiteX3" fmla="*/ 1704975 w 1704975"/>
              <a:gd name="connsiteY3" fmla="*/ 0 h 3162300"/>
              <a:gd name="connsiteX4" fmla="*/ 1695450 w 1704975"/>
              <a:gd name="connsiteY4" fmla="*/ 9525 h 3162300"/>
              <a:gd name="connsiteX0" fmla="*/ 0 w 2419350"/>
              <a:gd name="connsiteY0" fmla="*/ 3162300 h 3162300"/>
              <a:gd name="connsiteX1" fmla="*/ 9525 w 2419350"/>
              <a:gd name="connsiteY1" fmla="*/ 1524000 h 3162300"/>
              <a:gd name="connsiteX2" fmla="*/ 1533525 w 2419350"/>
              <a:gd name="connsiteY2" fmla="*/ 1524000 h 3162300"/>
              <a:gd name="connsiteX3" fmla="*/ 2419350 w 2419350"/>
              <a:gd name="connsiteY3" fmla="*/ 1933575 h 3162300"/>
              <a:gd name="connsiteX4" fmla="*/ 1704975 w 2419350"/>
              <a:gd name="connsiteY4" fmla="*/ 0 h 3162300"/>
              <a:gd name="connsiteX5" fmla="*/ 1695450 w 2419350"/>
              <a:gd name="connsiteY5" fmla="*/ 9525 h 3162300"/>
              <a:gd name="connsiteX0" fmla="*/ 0 w 3971925"/>
              <a:gd name="connsiteY0" fmla="*/ 3162300 h 3162300"/>
              <a:gd name="connsiteX1" fmla="*/ 9525 w 3971925"/>
              <a:gd name="connsiteY1" fmla="*/ 1524000 h 3162300"/>
              <a:gd name="connsiteX2" fmla="*/ 1533525 w 3971925"/>
              <a:gd name="connsiteY2" fmla="*/ 1524000 h 3162300"/>
              <a:gd name="connsiteX3" fmla="*/ 2419350 w 3971925"/>
              <a:gd name="connsiteY3" fmla="*/ 1933575 h 3162300"/>
              <a:gd name="connsiteX4" fmla="*/ 1704975 w 3971925"/>
              <a:gd name="connsiteY4" fmla="*/ 0 h 3162300"/>
              <a:gd name="connsiteX5" fmla="*/ 3971925 w 3971925"/>
              <a:gd name="connsiteY5" fmla="*/ 1009650 h 3162300"/>
              <a:gd name="connsiteX0" fmla="*/ 0 w 3971925"/>
              <a:gd name="connsiteY0" fmla="*/ 2152650 h 2152650"/>
              <a:gd name="connsiteX1" fmla="*/ 9525 w 3971925"/>
              <a:gd name="connsiteY1" fmla="*/ 514350 h 2152650"/>
              <a:gd name="connsiteX2" fmla="*/ 1533525 w 3971925"/>
              <a:gd name="connsiteY2" fmla="*/ 514350 h 2152650"/>
              <a:gd name="connsiteX3" fmla="*/ 2419350 w 3971925"/>
              <a:gd name="connsiteY3" fmla="*/ 923925 h 2152650"/>
              <a:gd name="connsiteX4" fmla="*/ 3248025 w 3971925"/>
              <a:gd name="connsiteY4" fmla="*/ 1171575 h 2152650"/>
              <a:gd name="connsiteX5" fmla="*/ 3971925 w 3971925"/>
              <a:gd name="connsiteY5" fmla="*/ 0 h 2152650"/>
              <a:gd name="connsiteX0" fmla="*/ 0 w 3971925"/>
              <a:gd name="connsiteY0" fmla="*/ 2152650 h 2152650"/>
              <a:gd name="connsiteX1" fmla="*/ 9525 w 3971925"/>
              <a:gd name="connsiteY1" fmla="*/ 514350 h 2152650"/>
              <a:gd name="connsiteX2" fmla="*/ 1533525 w 3971925"/>
              <a:gd name="connsiteY2" fmla="*/ 514350 h 2152650"/>
              <a:gd name="connsiteX3" fmla="*/ 2962275 w 3971925"/>
              <a:gd name="connsiteY3" fmla="*/ 1495425 h 2152650"/>
              <a:gd name="connsiteX4" fmla="*/ 3248025 w 3971925"/>
              <a:gd name="connsiteY4" fmla="*/ 1171575 h 2152650"/>
              <a:gd name="connsiteX5" fmla="*/ 3971925 w 3971925"/>
              <a:gd name="connsiteY5" fmla="*/ 0 h 2152650"/>
              <a:gd name="connsiteX0" fmla="*/ 2095500 w 3962400"/>
              <a:gd name="connsiteY0" fmla="*/ 2457450 h 2457450"/>
              <a:gd name="connsiteX1" fmla="*/ 0 w 3962400"/>
              <a:gd name="connsiteY1" fmla="*/ 514350 h 2457450"/>
              <a:gd name="connsiteX2" fmla="*/ 1524000 w 3962400"/>
              <a:gd name="connsiteY2" fmla="*/ 514350 h 2457450"/>
              <a:gd name="connsiteX3" fmla="*/ 2952750 w 3962400"/>
              <a:gd name="connsiteY3" fmla="*/ 1495425 h 2457450"/>
              <a:gd name="connsiteX4" fmla="*/ 3238500 w 3962400"/>
              <a:gd name="connsiteY4" fmla="*/ 1171575 h 2457450"/>
              <a:gd name="connsiteX5" fmla="*/ 3962400 w 3962400"/>
              <a:gd name="connsiteY5" fmla="*/ 0 h 2457450"/>
              <a:gd name="connsiteX0" fmla="*/ 571500 w 2438400"/>
              <a:gd name="connsiteY0" fmla="*/ 2457450 h 2457450"/>
              <a:gd name="connsiteX1" fmla="*/ 0 w 2438400"/>
              <a:gd name="connsiteY1" fmla="*/ 514350 h 2457450"/>
              <a:gd name="connsiteX2" fmla="*/ 1428750 w 2438400"/>
              <a:gd name="connsiteY2" fmla="*/ 1495425 h 2457450"/>
              <a:gd name="connsiteX3" fmla="*/ 1714500 w 2438400"/>
              <a:gd name="connsiteY3" fmla="*/ 1171575 h 2457450"/>
              <a:gd name="connsiteX4" fmla="*/ 2438400 w 2438400"/>
              <a:gd name="connsiteY4" fmla="*/ 0 h 2457450"/>
              <a:gd name="connsiteX0" fmla="*/ 0 w 1866900"/>
              <a:gd name="connsiteY0" fmla="*/ 2457450 h 2457450"/>
              <a:gd name="connsiteX1" fmla="*/ 857250 w 1866900"/>
              <a:gd name="connsiteY1" fmla="*/ 1495425 h 2457450"/>
              <a:gd name="connsiteX2" fmla="*/ 1143000 w 1866900"/>
              <a:gd name="connsiteY2" fmla="*/ 1171575 h 2457450"/>
              <a:gd name="connsiteX3" fmla="*/ 1866900 w 1866900"/>
              <a:gd name="connsiteY3" fmla="*/ 0 h 2457450"/>
              <a:gd name="connsiteX0" fmla="*/ 0 w 1866900"/>
              <a:gd name="connsiteY0" fmla="*/ 2457450 h 2457450"/>
              <a:gd name="connsiteX1" fmla="*/ 1143000 w 1866900"/>
              <a:gd name="connsiteY1" fmla="*/ 1171575 h 2457450"/>
              <a:gd name="connsiteX2" fmla="*/ 1866900 w 1866900"/>
              <a:gd name="connsiteY2" fmla="*/ 0 h 2457450"/>
              <a:gd name="connsiteX0" fmla="*/ 0 w 1866900"/>
              <a:gd name="connsiteY0" fmla="*/ 2457450 h 2457450"/>
              <a:gd name="connsiteX1" fmla="*/ 1181100 w 1866900"/>
              <a:gd name="connsiteY1" fmla="*/ 1181100 h 2457450"/>
              <a:gd name="connsiteX2" fmla="*/ 1866900 w 1866900"/>
              <a:gd name="connsiteY2" fmla="*/ 0 h 2457450"/>
              <a:gd name="connsiteX0" fmla="*/ 0 w 1714500"/>
              <a:gd name="connsiteY0" fmla="*/ 2447925 h 2447925"/>
              <a:gd name="connsiteX1" fmla="*/ 1181100 w 1714500"/>
              <a:gd name="connsiteY1" fmla="*/ 1171575 h 2447925"/>
              <a:gd name="connsiteX2" fmla="*/ 1714500 w 1714500"/>
              <a:gd name="connsiteY2" fmla="*/ 0 h 2447925"/>
              <a:gd name="connsiteX0" fmla="*/ 0 w 1819275"/>
              <a:gd name="connsiteY0" fmla="*/ 3371850 h 3371850"/>
              <a:gd name="connsiteX1" fmla="*/ 1181100 w 1819275"/>
              <a:gd name="connsiteY1" fmla="*/ 2095500 h 3371850"/>
              <a:gd name="connsiteX2" fmla="*/ 1819275 w 1819275"/>
              <a:gd name="connsiteY2" fmla="*/ 0 h 3371850"/>
              <a:gd name="connsiteX0" fmla="*/ 0 w 1819275"/>
              <a:gd name="connsiteY0" fmla="*/ 3371850 h 3371850"/>
              <a:gd name="connsiteX1" fmla="*/ 1228725 w 1819275"/>
              <a:gd name="connsiteY1" fmla="*/ 2095500 h 3371850"/>
              <a:gd name="connsiteX2" fmla="*/ 1819275 w 1819275"/>
              <a:gd name="connsiteY2" fmla="*/ 0 h 3371850"/>
              <a:gd name="connsiteX0" fmla="*/ 0 w 1819275"/>
              <a:gd name="connsiteY0" fmla="*/ 3371850 h 3371850"/>
              <a:gd name="connsiteX1" fmla="*/ 1228725 w 1819275"/>
              <a:gd name="connsiteY1" fmla="*/ 2095500 h 3371850"/>
              <a:gd name="connsiteX2" fmla="*/ 1485898 w 1819275"/>
              <a:gd name="connsiteY2" fmla="*/ 1171575 h 3371850"/>
              <a:gd name="connsiteX3" fmla="*/ 1819275 w 1819275"/>
              <a:gd name="connsiteY3" fmla="*/ 0 h 3371850"/>
              <a:gd name="connsiteX0" fmla="*/ 0 w 1819275"/>
              <a:gd name="connsiteY0" fmla="*/ 3371850 h 3371850"/>
              <a:gd name="connsiteX1" fmla="*/ 1228725 w 1819275"/>
              <a:gd name="connsiteY1" fmla="*/ 2095500 h 3371850"/>
              <a:gd name="connsiteX2" fmla="*/ 1771648 w 1819275"/>
              <a:gd name="connsiteY2" fmla="*/ 895350 h 3371850"/>
              <a:gd name="connsiteX3" fmla="*/ 1819275 w 1819275"/>
              <a:gd name="connsiteY3" fmla="*/ 0 h 3371850"/>
              <a:gd name="connsiteX0" fmla="*/ 0 w 1771648"/>
              <a:gd name="connsiteY0" fmla="*/ 3371850 h 3371850"/>
              <a:gd name="connsiteX1" fmla="*/ 1228725 w 1771648"/>
              <a:gd name="connsiteY1" fmla="*/ 2095500 h 3371850"/>
              <a:gd name="connsiteX2" fmla="*/ 1771648 w 1771648"/>
              <a:gd name="connsiteY2" fmla="*/ 895350 h 3371850"/>
              <a:gd name="connsiteX3" fmla="*/ 1752600 w 1771648"/>
              <a:gd name="connsiteY3" fmla="*/ 0 h 3371850"/>
              <a:gd name="connsiteX0" fmla="*/ 0 w 1790700"/>
              <a:gd name="connsiteY0" fmla="*/ 3352800 h 3352800"/>
              <a:gd name="connsiteX1" fmla="*/ 1228725 w 1790700"/>
              <a:gd name="connsiteY1" fmla="*/ 2076450 h 3352800"/>
              <a:gd name="connsiteX2" fmla="*/ 1771648 w 1790700"/>
              <a:gd name="connsiteY2" fmla="*/ 876300 h 3352800"/>
              <a:gd name="connsiteX3" fmla="*/ 1790700 w 1790700"/>
              <a:gd name="connsiteY3" fmla="*/ 0 h 3352800"/>
              <a:gd name="connsiteX0" fmla="*/ 0 w 2009775"/>
              <a:gd name="connsiteY0" fmla="*/ 3343275 h 3343275"/>
              <a:gd name="connsiteX1" fmla="*/ 1228725 w 2009775"/>
              <a:gd name="connsiteY1" fmla="*/ 2066925 h 3343275"/>
              <a:gd name="connsiteX2" fmla="*/ 1771648 w 2009775"/>
              <a:gd name="connsiteY2" fmla="*/ 866775 h 3343275"/>
              <a:gd name="connsiteX3" fmla="*/ 2009775 w 2009775"/>
              <a:gd name="connsiteY3" fmla="*/ 0 h 3343275"/>
              <a:gd name="connsiteX0" fmla="*/ 1247775 w 1247775"/>
              <a:gd name="connsiteY0" fmla="*/ 2695575 h 2695575"/>
              <a:gd name="connsiteX1" fmla="*/ 0 w 1247775"/>
              <a:gd name="connsiteY1" fmla="*/ 2066925 h 2695575"/>
              <a:gd name="connsiteX2" fmla="*/ 542923 w 1247775"/>
              <a:gd name="connsiteY2" fmla="*/ 866775 h 2695575"/>
              <a:gd name="connsiteX3" fmla="*/ 781050 w 1247775"/>
              <a:gd name="connsiteY3" fmla="*/ 0 h 2695575"/>
              <a:gd name="connsiteX0" fmla="*/ 704852 w 2228852"/>
              <a:gd name="connsiteY0" fmla="*/ 2695575 h 2695575"/>
              <a:gd name="connsiteX1" fmla="*/ 2228852 w 2228852"/>
              <a:gd name="connsiteY1" fmla="*/ 2695575 h 2695575"/>
              <a:gd name="connsiteX2" fmla="*/ 0 w 2228852"/>
              <a:gd name="connsiteY2" fmla="*/ 866775 h 2695575"/>
              <a:gd name="connsiteX3" fmla="*/ 238127 w 2228852"/>
              <a:gd name="connsiteY3" fmla="*/ 0 h 2695575"/>
              <a:gd name="connsiteX0" fmla="*/ 466725 w 2886073"/>
              <a:gd name="connsiteY0" fmla="*/ 2695575 h 2695575"/>
              <a:gd name="connsiteX1" fmla="*/ 1990725 w 2886073"/>
              <a:gd name="connsiteY1" fmla="*/ 2695575 h 2695575"/>
              <a:gd name="connsiteX2" fmla="*/ 2886073 w 2886073"/>
              <a:gd name="connsiteY2" fmla="*/ 1362075 h 2695575"/>
              <a:gd name="connsiteX3" fmla="*/ 0 w 2886073"/>
              <a:gd name="connsiteY3" fmla="*/ 0 h 2695575"/>
              <a:gd name="connsiteX0" fmla="*/ 466725 w 2886073"/>
              <a:gd name="connsiteY0" fmla="*/ 2695575 h 2695575"/>
              <a:gd name="connsiteX1" fmla="*/ 2362200 w 2886073"/>
              <a:gd name="connsiteY1" fmla="*/ 2686050 h 2695575"/>
              <a:gd name="connsiteX2" fmla="*/ 2886073 w 2886073"/>
              <a:gd name="connsiteY2" fmla="*/ 1362075 h 2695575"/>
              <a:gd name="connsiteX3" fmla="*/ 0 w 2886073"/>
              <a:gd name="connsiteY3" fmla="*/ 0 h 2695575"/>
              <a:gd name="connsiteX0" fmla="*/ 466725 w 2933698"/>
              <a:gd name="connsiteY0" fmla="*/ 2695575 h 2695575"/>
              <a:gd name="connsiteX1" fmla="*/ 2362200 w 2933698"/>
              <a:gd name="connsiteY1" fmla="*/ 2686050 h 2695575"/>
              <a:gd name="connsiteX2" fmla="*/ 2933698 w 2933698"/>
              <a:gd name="connsiteY2" fmla="*/ 1724025 h 2695575"/>
              <a:gd name="connsiteX3" fmla="*/ 0 w 2933698"/>
              <a:gd name="connsiteY3" fmla="*/ 0 h 2695575"/>
              <a:gd name="connsiteX0" fmla="*/ 0 w 2886075"/>
              <a:gd name="connsiteY0" fmla="*/ 1800225 h 1800225"/>
              <a:gd name="connsiteX1" fmla="*/ 1895475 w 2886075"/>
              <a:gd name="connsiteY1" fmla="*/ 1790700 h 1800225"/>
              <a:gd name="connsiteX2" fmla="*/ 2466973 w 2886075"/>
              <a:gd name="connsiteY2" fmla="*/ 828675 h 1800225"/>
              <a:gd name="connsiteX3" fmla="*/ 2886075 w 2886075"/>
              <a:gd name="connsiteY3" fmla="*/ 0 h 1800225"/>
              <a:gd name="connsiteX0" fmla="*/ 0 w 2886075"/>
              <a:gd name="connsiteY0" fmla="*/ 1800225 h 1800225"/>
              <a:gd name="connsiteX1" fmla="*/ 1695450 w 2886075"/>
              <a:gd name="connsiteY1" fmla="*/ 1790700 h 1800225"/>
              <a:gd name="connsiteX2" fmla="*/ 2466973 w 2886075"/>
              <a:gd name="connsiteY2" fmla="*/ 828675 h 1800225"/>
              <a:gd name="connsiteX3" fmla="*/ 2886075 w 2886075"/>
              <a:gd name="connsiteY3" fmla="*/ 0 h 1800225"/>
              <a:gd name="connsiteX0" fmla="*/ 0 w 2886075"/>
              <a:gd name="connsiteY0" fmla="*/ 1800225 h 1800225"/>
              <a:gd name="connsiteX1" fmla="*/ 1695450 w 2886075"/>
              <a:gd name="connsiteY1" fmla="*/ 1790700 h 1800225"/>
              <a:gd name="connsiteX2" fmla="*/ 2419348 w 2886075"/>
              <a:gd name="connsiteY2" fmla="*/ 914400 h 1800225"/>
              <a:gd name="connsiteX3" fmla="*/ 2886075 w 2886075"/>
              <a:gd name="connsiteY3" fmla="*/ 0 h 1800225"/>
              <a:gd name="connsiteX0" fmla="*/ 0 w 2581275"/>
              <a:gd name="connsiteY0" fmla="*/ 1800225 h 1800225"/>
              <a:gd name="connsiteX1" fmla="*/ 1695450 w 2581275"/>
              <a:gd name="connsiteY1" fmla="*/ 1790700 h 1800225"/>
              <a:gd name="connsiteX2" fmla="*/ 2419348 w 2581275"/>
              <a:gd name="connsiteY2" fmla="*/ 914400 h 1800225"/>
              <a:gd name="connsiteX3" fmla="*/ 2581275 w 2581275"/>
              <a:gd name="connsiteY3" fmla="*/ 0 h 1800225"/>
              <a:gd name="connsiteX0" fmla="*/ 0 w 2638423"/>
              <a:gd name="connsiteY0" fmla="*/ 1800225 h 1800225"/>
              <a:gd name="connsiteX1" fmla="*/ 1695450 w 2638423"/>
              <a:gd name="connsiteY1" fmla="*/ 1790700 h 1800225"/>
              <a:gd name="connsiteX2" fmla="*/ 2638423 w 2638423"/>
              <a:gd name="connsiteY2" fmla="*/ 95250 h 1800225"/>
              <a:gd name="connsiteX3" fmla="*/ 2581275 w 2638423"/>
              <a:gd name="connsiteY3" fmla="*/ 0 h 1800225"/>
              <a:gd name="connsiteX0" fmla="*/ 0 w 2638425"/>
              <a:gd name="connsiteY0" fmla="*/ 2038350 h 2038350"/>
              <a:gd name="connsiteX1" fmla="*/ 1695450 w 2638425"/>
              <a:gd name="connsiteY1" fmla="*/ 2028825 h 2038350"/>
              <a:gd name="connsiteX2" fmla="*/ 2638423 w 2638425"/>
              <a:gd name="connsiteY2" fmla="*/ 333375 h 2038350"/>
              <a:gd name="connsiteX3" fmla="*/ 2638425 w 2638425"/>
              <a:gd name="connsiteY3" fmla="*/ 0 h 2038350"/>
              <a:gd name="connsiteX0" fmla="*/ 0 w 2638425"/>
              <a:gd name="connsiteY0" fmla="*/ 2038350 h 2038350"/>
              <a:gd name="connsiteX1" fmla="*/ 1695450 w 2638425"/>
              <a:gd name="connsiteY1" fmla="*/ 2028825 h 2038350"/>
              <a:gd name="connsiteX2" fmla="*/ 2505073 w 2638425"/>
              <a:gd name="connsiteY2" fmla="*/ 857250 h 2038350"/>
              <a:gd name="connsiteX3" fmla="*/ 2638425 w 2638425"/>
              <a:gd name="connsiteY3" fmla="*/ 0 h 2038350"/>
              <a:gd name="connsiteX0" fmla="*/ 0 w 2505073"/>
              <a:gd name="connsiteY0" fmla="*/ 2028825 h 2028825"/>
              <a:gd name="connsiteX1" fmla="*/ 1695450 w 2505073"/>
              <a:gd name="connsiteY1" fmla="*/ 2019300 h 2028825"/>
              <a:gd name="connsiteX2" fmla="*/ 2505073 w 2505073"/>
              <a:gd name="connsiteY2" fmla="*/ 847725 h 2028825"/>
              <a:gd name="connsiteX3" fmla="*/ 2495550 w 2505073"/>
              <a:gd name="connsiteY3" fmla="*/ 0 h 2028825"/>
              <a:gd name="connsiteX0" fmla="*/ 0 w 2505073"/>
              <a:gd name="connsiteY0" fmla="*/ 2009775 h 2009775"/>
              <a:gd name="connsiteX1" fmla="*/ 1695450 w 2505073"/>
              <a:gd name="connsiteY1" fmla="*/ 2000250 h 2009775"/>
              <a:gd name="connsiteX2" fmla="*/ 2505073 w 2505073"/>
              <a:gd name="connsiteY2" fmla="*/ 828675 h 2009775"/>
              <a:gd name="connsiteX3" fmla="*/ 2495550 w 2505073"/>
              <a:gd name="connsiteY3" fmla="*/ 0 h 2009775"/>
              <a:gd name="connsiteX0" fmla="*/ 0 w 2524125"/>
              <a:gd name="connsiteY0" fmla="*/ 2009775 h 2009775"/>
              <a:gd name="connsiteX1" fmla="*/ 1695450 w 2524125"/>
              <a:gd name="connsiteY1" fmla="*/ 2000250 h 2009775"/>
              <a:gd name="connsiteX2" fmla="*/ 2505073 w 2524125"/>
              <a:gd name="connsiteY2" fmla="*/ 828675 h 2009775"/>
              <a:gd name="connsiteX3" fmla="*/ 2524125 w 2524125"/>
              <a:gd name="connsiteY3" fmla="*/ 0 h 2009775"/>
              <a:gd name="connsiteX0" fmla="*/ 0 w 2505073"/>
              <a:gd name="connsiteY0" fmla="*/ 2028825 h 2028825"/>
              <a:gd name="connsiteX1" fmla="*/ 1695450 w 2505073"/>
              <a:gd name="connsiteY1" fmla="*/ 2019300 h 2028825"/>
              <a:gd name="connsiteX2" fmla="*/ 2505073 w 2505073"/>
              <a:gd name="connsiteY2" fmla="*/ 847725 h 2028825"/>
              <a:gd name="connsiteX3" fmla="*/ 2486025 w 2505073"/>
              <a:gd name="connsiteY3" fmla="*/ 0 h 2028825"/>
              <a:gd name="connsiteX0" fmla="*/ 0 w 2505073"/>
              <a:gd name="connsiteY0" fmla="*/ 2028825 h 2028825"/>
              <a:gd name="connsiteX1" fmla="*/ 1695450 w 2505073"/>
              <a:gd name="connsiteY1" fmla="*/ 2019300 h 2028825"/>
              <a:gd name="connsiteX2" fmla="*/ 2505073 w 2505073"/>
              <a:gd name="connsiteY2" fmla="*/ 847725 h 2028825"/>
              <a:gd name="connsiteX3" fmla="*/ 2495550 w 2505073"/>
              <a:gd name="connsiteY3" fmla="*/ 0 h 2028825"/>
              <a:gd name="connsiteX0" fmla="*/ 0 w 2505073"/>
              <a:gd name="connsiteY0" fmla="*/ 2009775 h 2009775"/>
              <a:gd name="connsiteX1" fmla="*/ 1695450 w 2505073"/>
              <a:gd name="connsiteY1" fmla="*/ 2000250 h 2009775"/>
              <a:gd name="connsiteX2" fmla="*/ 2505073 w 2505073"/>
              <a:gd name="connsiteY2" fmla="*/ 828675 h 2009775"/>
              <a:gd name="connsiteX3" fmla="*/ 2486025 w 2505073"/>
              <a:gd name="connsiteY3" fmla="*/ 0 h 2009775"/>
              <a:gd name="connsiteX0" fmla="*/ 0 w 2495548"/>
              <a:gd name="connsiteY0" fmla="*/ 2009775 h 2009775"/>
              <a:gd name="connsiteX1" fmla="*/ 1695450 w 2495548"/>
              <a:gd name="connsiteY1" fmla="*/ 2000250 h 2009775"/>
              <a:gd name="connsiteX2" fmla="*/ 2495548 w 2495548"/>
              <a:gd name="connsiteY2" fmla="*/ 819150 h 2009775"/>
              <a:gd name="connsiteX3" fmla="*/ 2486025 w 2495548"/>
              <a:gd name="connsiteY3" fmla="*/ 0 h 2009775"/>
              <a:gd name="connsiteX0" fmla="*/ 0 w 2486025"/>
              <a:gd name="connsiteY0" fmla="*/ 2009775 h 2009775"/>
              <a:gd name="connsiteX1" fmla="*/ 1695450 w 2486025"/>
              <a:gd name="connsiteY1" fmla="*/ 2000250 h 2009775"/>
              <a:gd name="connsiteX2" fmla="*/ 2476498 w 2486025"/>
              <a:gd name="connsiteY2" fmla="*/ 809625 h 2009775"/>
              <a:gd name="connsiteX3" fmla="*/ 2486025 w 2486025"/>
              <a:gd name="connsiteY3" fmla="*/ 0 h 2009775"/>
              <a:gd name="connsiteX0" fmla="*/ 0 w 2486025"/>
              <a:gd name="connsiteY0" fmla="*/ 2009775 h 2009775"/>
              <a:gd name="connsiteX1" fmla="*/ 1695450 w 2486025"/>
              <a:gd name="connsiteY1" fmla="*/ 2000250 h 2009775"/>
              <a:gd name="connsiteX2" fmla="*/ 2476498 w 2486025"/>
              <a:gd name="connsiteY2" fmla="*/ 857250 h 2009775"/>
              <a:gd name="connsiteX3" fmla="*/ 2486025 w 2486025"/>
              <a:gd name="connsiteY3" fmla="*/ 0 h 2009775"/>
              <a:gd name="connsiteX0" fmla="*/ 0 w 2486025"/>
              <a:gd name="connsiteY0" fmla="*/ 2009775 h 2009775"/>
              <a:gd name="connsiteX1" fmla="*/ 1695450 w 2486025"/>
              <a:gd name="connsiteY1" fmla="*/ 2000250 h 2009775"/>
              <a:gd name="connsiteX2" fmla="*/ 2476498 w 2486025"/>
              <a:gd name="connsiteY2" fmla="*/ 733425 h 2009775"/>
              <a:gd name="connsiteX3" fmla="*/ 2486025 w 2486025"/>
              <a:gd name="connsiteY3" fmla="*/ 0 h 2009775"/>
              <a:gd name="connsiteX0" fmla="*/ 0 w 2486025"/>
              <a:gd name="connsiteY0" fmla="*/ 1999868 h 2000250"/>
              <a:gd name="connsiteX1" fmla="*/ 1695450 w 2486025"/>
              <a:gd name="connsiteY1" fmla="*/ 2000250 h 2000250"/>
              <a:gd name="connsiteX2" fmla="*/ 2476498 w 2486025"/>
              <a:gd name="connsiteY2" fmla="*/ 733425 h 2000250"/>
              <a:gd name="connsiteX3" fmla="*/ 2486025 w 2486025"/>
              <a:gd name="connsiteY3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25" h="2000250">
                <a:moveTo>
                  <a:pt x="0" y="1999868"/>
                </a:moveTo>
                <a:lnTo>
                  <a:pt x="1695450" y="2000250"/>
                </a:lnTo>
                <a:lnTo>
                  <a:pt x="2476498" y="733425"/>
                </a:lnTo>
                <a:cubicBezTo>
                  <a:pt x="2476499" y="622300"/>
                  <a:pt x="2486024" y="111125"/>
                  <a:pt x="2486025" y="0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H="1">
            <a:off x="5030574" y="2194938"/>
            <a:ext cx="599939" cy="1796038"/>
          </a:xfrm>
          <a:custGeom>
            <a:avLst/>
            <a:gdLst>
              <a:gd name="connsiteX0" fmla="*/ 0 w 1704975"/>
              <a:gd name="connsiteY0" fmla="*/ 3162300 h 3162300"/>
              <a:gd name="connsiteX1" fmla="*/ 9525 w 1704975"/>
              <a:gd name="connsiteY1" fmla="*/ 1524000 h 3162300"/>
              <a:gd name="connsiteX2" fmla="*/ 1533525 w 1704975"/>
              <a:gd name="connsiteY2" fmla="*/ 1524000 h 3162300"/>
              <a:gd name="connsiteX3" fmla="*/ 1704975 w 1704975"/>
              <a:gd name="connsiteY3" fmla="*/ 0 h 3162300"/>
              <a:gd name="connsiteX4" fmla="*/ 1695450 w 1704975"/>
              <a:gd name="connsiteY4" fmla="*/ 9525 h 3162300"/>
              <a:gd name="connsiteX0" fmla="*/ 0 w 2419350"/>
              <a:gd name="connsiteY0" fmla="*/ 3162300 h 3162300"/>
              <a:gd name="connsiteX1" fmla="*/ 9525 w 2419350"/>
              <a:gd name="connsiteY1" fmla="*/ 1524000 h 3162300"/>
              <a:gd name="connsiteX2" fmla="*/ 1533525 w 2419350"/>
              <a:gd name="connsiteY2" fmla="*/ 1524000 h 3162300"/>
              <a:gd name="connsiteX3" fmla="*/ 2419350 w 2419350"/>
              <a:gd name="connsiteY3" fmla="*/ 1933575 h 3162300"/>
              <a:gd name="connsiteX4" fmla="*/ 1704975 w 2419350"/>
              <a:gd name="connsiteY4" fmla="*/ 0 h 3162300"/>
              <a:gd name="connsiteX5" fmla="*/ 1695450 w 2419350"/>
              <a:gd name="connsiteY5" fmla="*/ 9525 h 3162300"/>
              <a:gd name="connsiteX0" fmla="*/ 0 w 3971925"/>
              <a:gd name="connsiteY0" fmla="*/ 3162300 h 3162300"/>
              <a:gd name="connsiteX1" fmla="*/ 9525 w 3971925"/>
              <a:gd name="connsiteY1" fmla="*/ 1524000 h 3162300"/>
              <a:gd name="connsiteX2" fmla="*/ 1533525 w 3971925"/>
              <a:gd name="connsiteY2" fmla="*/ 1524000 h 3162300"/>
              <a:gd name="connsiteX3" fmla="*/ 2419350 w 3971925"/>
              <a:gd name="connsiteY3" fmla="*/ 1933575 h 3162300"/>
              <a:gd name="connsiteX4" fmla="*/ 1704975 w 3971925"/>
              <a:gd name="connsiteY4" fmla="*/ 0 h 3162300"/>
              <a:gd name="connsiteX5" fmla="*/ 3971925 w 3971925"/>
              <a:gd name="connsiteY5" fmla="*/ 1009650 h 3162300"/>
              <a:gd name="connsiteX0" fmla="*/ 0 w 3971925"/>
              <a:gd name="connsiteY0" fmla="*/ 2152650 h 2152650"/>
              <a:gd name="connsiteX1" fmla="*/ 9525 w 3971925"/>
              <a:gd name="connsiteY1" fmla="*/ 514350 h 2152650"/>
              <a:gd name="connsiteX2" fmla="*/ 1533525 w 3971925"/>
              <a:gd name="connsiteY2" fmla="*/ 514350 h 2152650"/>
              <a:gd name="connsiteX3" fmla="*/ 2419350 w 3971925"/>
              <a:gd name="connsiteY3" fmla="*/ 923925 h 2152650"/>
              <a:gd name="connsiteX4" fmla="*/ 3248025 w 3971925"/>
              <a:gd name="connsiteY4" fmla="*/ 1171575 h 2152650"/>
              <a:gd name="connsiteX5" fmla="*/ 3971925 w 3971925"/>
              <a:gd name="connsiteY5" fmla="*/ 0 h 2152650"/>
              <a:gd name="connsiteX0" fmla="*/ 0 w 3971925"/>
              <a:gd name="connsiteY0" fmla="*/ 2152650 h 2152650"/>
              <a:gd name="connsiteX1" fmla="*/ 9525 w 3971925"/>
              <a:gd name="connsiteY1" fmla="*/ 514350 h 2152650"/>
              <a:gd name="connsiteX2" fmla="*/ 1533525 w 3971925"/>
              <a:gd name="connsiteY2" fmla="*/ 514350 h 2152650"/>
              <a:gd name="connsiteX3" fmla="*/ 2962275 w 3971925"/>
              <a:gd name="connsiteY3" fmla="*/ 1495425 h 2152650"/>
              <a:gd name="connsiteX4" fmla="*/ 3248025 w 3971925"/>
              <a:gd name="connsiteY4" fmla="*/ 1171575 h 2152650"/>
              <a:gd name="connsiteX5" fmla="*/ 3971925 w 3971925"/>
              <a:gd name="connsiteY5" fmla="*/ 0 h 2152650"/>
              <a:gd name="connsiteX0" fmla="*/ 2095500 w 3962400"/>
              <a:gd name="connsiteY0" fmla="*/ 2457450 h 2457450"/>
              <a:gd name="connsiteX1" fmla="*/ 0 w 3962400"/>
              <a:gd name="connsiteY1" fmla="*/ 514350 h 2457450"/>
              <a:gd name="connsiteX2" fmla="*/ 1524000 w 3962400"/>
              <a:gd name="connsiteY2" fmla="*/ 514350 h 2457450"/>
              <a:gd name="connsiteX3" fmla="*/ 2952750 w 3962400"/>
              <a:gd name="connsiteY3" fmla="*/ 1495425 h 2457450"/>
              <a:gd name="connsiteX4" fmla="*/ 3238500 w 3962400"/>
              <a:gd name="connsiteY4" fmla="*/ 1171575 h 2457450"/>
              <a:gd name="connsiteX5" fmla="*/ 3962400 w 3962400"/>
              <a:gd name="connsiteY5" fmla="*/ 0 h 2457450"/>
              <a:gd name="connsiteX0" fmla="*/ 571500 w 2438400"/>
              <a:gd name="connsiteY0" fmla="*/ 2457450 h 2457450"/>
              <a:gd name="connsiteX1" fmla="*/ 0 w 2438400"/>
              <a:gd name="connsiteY1" fmla="*/ 514350 h 2457450"/>
              <a:gd name="connsiteX2" fmla="*/ 1428750 w 2438400"/>
              <a:gd name="connsiteY2" fmla="*/ 1495425 h 2457450"/>
              <a:gd name="connsiteX3" fmla="*/ 1714500 w 2438400"/>
              <a:gd name="connsiteY3" fmla="*/ 1171575 h 2457450"/>
              <a:gd name="connsiteX4" fmla="*/ 2438400 w 2438400"/>
              <a:gd name="connsiteY4" fmla="*/ 0 h 2457450"/>
              <a:gd name="connsiteX0" fmla="*/ 0 w 1866900"/>
              <a:gd name="connsiteY0" fmla="*/ 2457450 h 2457450"/>
              <a:gd name="connsiteX1" fmla="*/ 857250 w 1866900"/>
              <a:gd name="connsiteY1" fmla="*/ 1495425 h 2457450"/>
              <a:gd name="connsiteX2" fmla="*/ 1143000 w 1866900"/>
              <a:gd name="connsiteY2" fmla="*/ 1171575 h 2457450"/>
              <a:gd name="connsiteX3" fmla="*/ 1866900 w 1866900"/>
              <a:gd name="connsiteY3" fmla="*/ 0 h 2457450"/>
              <a:gd name="connsiteX0" fmla="*/ 0 w 1866900"/>
              <a:gd name="connsiteY0" fmla="*/ 2457450 h 2457450"/>
              <a:gd name="connsiteX1" fmla="*/ 1143000 w 1866900"/>
              <a:gd name="connsiteY1" fmla="*/ 1171575 h 2457450"/>
              <a:gd name="connsiteX2" fmla="*/ 1866900 w 1866900"/>
              <a:gd name="connsiteY2" fmla="*/ 0 h 2457450"/>
              <a:gd name="connsiteX0" fmla="*/ 0 w 1866900"/>
              <a:gd name="connsiteY0" fmla="*/ 2457450 h 2457450"/>
              <a:gd name="connsiteX1" fmla="*/ 1181100 w 1866900"/>
              <a:gd name="connsiteY1" fmla="*/ 1181100 h 2457450"/>
              <a:gd name="connsiteX2" fmla="*/ 1866900 w 1866900"/>
              <a:gd name="connsiteY2" fmla="*/ 0 h 2457450"/>
              <a:gd name="connsiteX0" fmla="*/ 0 w 1714500"/>
              <a:gd name="connsiteY0" fmla="*/ 2447925 h 2447925"/>
              <a:gd name="connsiteX1" fmla="*/ 1181100 w 1714500"/>
              <a:gd name="connsiteY1" fmla="*/ 1171575 h 2447925"/>
              <a:gd name="connsiteX2" fmla="*/ 1714500 w 1714500"/>
              <a:gd name="connsiteY2" fmla="*/ 0 h 2447925"/>
              <a:gd name="connsiteX0" fmla="*/ 0 w 1819275"/>
              <a:gd name="connsiteY0" fmla="*/ 3371850 h 3371850"/>
              <a:gd name="connsiteX1" fmla="*/ 1181100 w 1819275"/>
              <a:gd name="connsiteY1" fmla="*/ 2095500 h 3371850"/>
              <a:gd name="connsiteX2" fmla="*/ 1819275 w 1819275"/>
              <a:gd name="connsiteY2" fmla="*/ 0 h 3371850"/>
              <a:gd name="connsiteX0" fmla="*/ 0 w 1819275"/>
              <a:gd name="connsiteY0" fmla="*/ 3371850 h 3371850"/>
              <a:gd name="connsiteX1" fmla="*/ 1228725 w 1819275"/>
              <a:gd name="connsiteY1" fmla="*/ 2095500 h 3371850"/>
              <a:gd name="connsiteX2" fmla="*/ 1819275 w 1819275"/>
              <a:gd name="connsiteY2" fmla="*/ 0 h 3371850"/>
              <a:gd name="connsiteX0" fmla="*/ 0 w 1819275"/>
              <a:gd name="connsiteY0" fmla="*/ 3371850 h 3371850"/>
              <a:gd name="connsiteX1" fmla="*/ 1228725 w 1819275"/>
              <a:gd name="connsiteY1" fmla="*/ 2095500 h 3371850"/>
              <a:gd name="connsiteX2" fmla="*/ 1485898 w 1819275"/>
              <a:gd name="connsiteY2" fmla="*/ 1171575 h 3371850"/>
              <a:gd name="connsiteX3" fmla="*/ 1819275 w 1819275"/>
              <a:gd name="connsiteY3" fmla="*/ 0 h 3371850"/>
              <a:gd name="connsiteX0" fmla="*/ 0 w 1819275"/>
              <a:gd name="connsiteY0" fmla="*/ 3371850 h 3371850"/>
              <a:gd name="connsiteX1" fmla="*/ 1228725 w 1819275"/>
              <a:gd name="connsiteY1" fmla="*/ 2095500 h 3371850"/>
              <a:gd name="connsiteX2" fmla="*/ 1771648 w 1819275"/>
              <a:gd name="connsiteY2" fmla="*/ 895350 h 3371850"/>
              <a:gd name="connsiteX3" fmla="*/ 1819275 w 1819275"/>
              <a:gd name="connsiteY3" fmla="*/ 0 h 3371850"/>
              <a:gd name="connsiteX0" fmla="*/ 0 w 1771648"/>
              <a:gd name="connsiteY0" fmla="*/ 3371850 h 3371850"/>
              <a:gd name="connsiteX1" fmla="*/ 1228725 w 1771648"/>
              <a:gd name="connsiteY1" fmla="*/ 2095500 h 3371850"/>
              <a:gd name="connsiteX2" fmla="*/ 1771648 w 1771648"/>
              <a:gd name="connsiteY2" fmla="*/ 895350 h 3371850"/>
              <a:gd name="connsiteX3" fmla="*/ 1752600 w 1771648"/>
              <a:gd name="connsiteY3" fmla="*/ 0 h 3371850"/>
              <a:gd name="connsiteX0" fmla="*/ 0 w 1790700"/>
              <a:gd name="connsiteY0" fmla="*/ 3352800 h 3352800"/>
              <a:gd name="connsiteX1" fmla="*/ 1228725 w 1790700"/>
              <a:gd name="connsiteY1" fmla="*/ 2076450 h 3352800"/>
              <a:gd name="connsiteX2" fmla="*/ 1771648 w 1790700"/>
              <a:gd name="connsiteY2" fmla="*/ 876300 h 3352800"/>
              <a:gd name="connsiteX3" fmla="*/ 1790700 w 1790700"/>
              <a:gd name="connsiteY3" fmla="*/ 0 h 3352800"/>
              <a:gd name="connsiteX0" fmla="*/ 0 w 2009775"/>
              <a:gd name="connsiteY0" fmla="*/ 3343275 h 3343275"/>
              <a:gd name="connsiteX1" fmla="*/ 1228725 w 2009775"/>
              <a:gd name="connsiteY1" fmla="*/ 2066925 h 3343275"/>
              <a:gd name="connsiteX2" fmla="*/ 1771648 w 2009775"/>
              <a:gd name="connsiteY2" fmla="*/ 866775 h 3343275"/>
              <a:gd name="connsiteX3" fmla="*/ 2009775 w 2009775"/>
              <a:gd name="connsiteY3" fmla="*/ 0 h 3343275"/>
              <a:gd name="connsiteX0" fmla="*/ 1247775 w 1247775"/>
              <a:gd name="connsiteY0" fmla="*/ 2695575 h 2695575"/>
              <a:gd name="connsiteX1" fmla="*/ 0 w 1247775"/>
              <a:gd name="connsiteY1" fmla="*/ 2066925 h 2695575"/>
              <a:gd name="connsiteX2" fmla="*/ 542923 w 1247775"/>
              <a:gd name="connsiteY2" fmla="*/ 866775 h 2695575"/>
              <a:gd name="connsiteX3" fmla="*/ 781050 w 1247775"/>
              <a:gd name="connsiteY3" fmla="*/ 0 h 2695575"/>
              <a:gd name="connsiteX0" fmla="*/ 704852 w 2228852"/>
              <a:gd name="connsiteY0" fmla="*/ 2695575 h 2695575"/>
              <a:gd name="connsiteX1" fmla="*/ 2228852 w 2228852"/>
              <a:gd name="connsiteY1" fmla="*/ 2695575 h 2695575"/>
              <a:gd name="connsiteX2" fmla="*/ 0 w 2228852"/>
              <a:gd name="connsiteY2" fmla="*/ 866775 h 2695575"/>
              <a:gd name="connsiteX3" fmla="*/ 238127 w 2228852"/>
              <a:gd name="connsiteY3" fmla="*/ 0 h 2695575"/>
              <a:gd name="connsiteX0" fmla="*/ 466725 w 2886073"/>
              <a:gd name="connsiteY0" fmla="*/ 2695575 h 2695575"/>
              <a:gd name="connsiteX1" fmla="*/ 1990725 w 2886073"/>
              <a:gd name="connsiteY1" fmla="*/ 2695575 h 2695575"/>
              <a:gd name="connsiteX2" fmla="*/ 2886073 w 2886073"/>
              <a:gd name="connsiteY2" fmla="*/ 1362075 h 2695575"/>
              <a:gd name="connsiteX3" fmla="*/ 0 w 2886073"/>
              <a:gd name="connsiteY3" fmla="*/ 0 h 2695575"/>
              <a:gd name="connsiteX0" fmla="*/ 466725 w 2886073"/>
              <a:gd name="connsiteY0" fmla="*/ 2695575 h 2695575"/>
              <a:gd name="connsiteX1" fmla="*/ 2362200 w 2886073"/>
              <a:gd name="connsiteY1" fmla="*/ 2686050 h 2695575"/>
              <a:gd name="connsiteX2" fmla="*/ 2886073 w 2886073"/>
              <a:gd name="connsiteY2" fmla="*/ 1362075 h 2695575"/>
              <a:gd name="connsiteX3" fmla="*/ 0 w 2886073"/>
              <a:gd name="connsiteY3" fmla="*/ 0 h 2695575"/>
              <a:gd name="connsiteX0" fmla="*/ 466725 w 2933698"/>
              <a:gd name="connsiteY0" fmla="*/ 2695575 h 2695575"/>
              <a:gd name="connsiteX1" fmla="*/ 2362200 w 2933698"/>
              <a:gd name="connsiteY1" fmla="*/ 2686050 h 2695575"/>
              <a:gd name="connsiteX2" fmla="*/ 2933698 w 2933698"/>
              <a:gd name="connsiteY2" fmla="*/ 1724025 h 2695575"/>
              <a:gd name="connsiteX3" fmla="*/ 0 w 2933698"/>
              <a:gd name="connsiteY3" fmla="*/ 0 h 2695575"/>
              <a:gd name="connsiteX0" fmla="*/ 0 w 2886075"/>
              <a:gd name="connsiteY0" fmla="*/ 1800225 h 1800225"/>
              <a:gd name="connsiteX1" fmla="*/ 1895475 w 2886075"/>
              <a:gd name="connsiteY1" fmla="*/ 1790700 h 1800225"/>
              <a:gd name="connsiteX2" fmla="*/ 2466973 w 2886075"/>
              <a:gd name="connsiteY2" fmla="*/ 828675 h 1800225"/>
              <a:gd name="connsiteX3" fmla="*/ 2886075 w 2886075"/>
              <a:gd name="connsiteY3" fmla="*/ 0 h 1800225"/>
              <a:gd name="connsiteX0" fmla="*/ 0 w 2886075"/>
              <a:gd name="connsiteY0" fmla="*/ 1800225 h 1800225"/>
              <a:gd name="connsiteX1" fmla="*/ 1695450 w 2886075"/>
              <a:gd name="connsiteY1" fmla="*/ 1790700 h 1800225"/>
              <a:gd name="connsiteX2" fmla="*/ 2466973 w 2886075"/>
              <a:gd name="connsiteY2" fmla="*/ 828675 h 1800225"/>
              <a:gd name="connsiteX3" fmla="*/ 2886075 w 2886075"/>
              <a:gd name="connsiteY3" fmla="*/ 0 h 1800225"/>
              <a:gd name="connsiteX0" fmla="*/ 0 w 2886075"/>
              <a:gd name="connsiteY0" fmla="*/ 1800225 h 1800225"/>
              <a:gd name="connsiteX1" fmla="*/ 1695450 w 2886075"/>
              <a:gd name="connsiteY1" fmla="*/ 1790700 h 1800225"/>
              <a:gd name="connsiteX2" fmla="*/ 2419348 w 2886075"/>
              <a:gd name="connsiteY2" fmla="*/ 914400 h 1800225"/>
              <a:gd name="connsiteX3" fmla="*/ 2886075 w 2886075"/>
              <a:gd name="connsiteY3" fmla="*/ 0 h 1800225"/>
              <a:gd name="connsiteX0" fmla="*/ 0 w 2581275"/>
              <a:gd name="connsiteY0" fmla="*/ 1800225 h 1800225"/>
              <a:gd name="connsiteX1" fmla="*/ 1695450 w 2581275"/>
              <a:gd name="connsiteY1" fmla="*/ 1790700 h 1800225"/>
              <a:gd name="connsiteX2" fmla="*/ 2419348 w 2581275"/>
              <a:gd name="connsiteY2" fmla="*/ 914400 h 1800225"/>
              <a:gd name="connsiteX3" fmla="*/ 2581275 w 2581275"/>
              <a:gd name="connsiteY3" fmla="*/ 0 h 1800225"/>
              <a:gd name="connsiteX0" fmla="*/ 0 w 2638423"/>
              <a:gd name="connsiteY0" fmla="*/ 1800225 h 1800225"/>
              <a:gd name="connsiteX1" fmla="*/ 1695450 w 2638423"/>
              <a:gd name="connsiteY1" fmla="*/ 1790700 h 1800225"/>
              <a:gd name="connsiteX2" fmla="*/ 2638423 w 2638423"/>
              <a:gd name="connsiteY2" fmla="*/ 95250 h 1800225"/>
              <a:gd name="connsiteX3" fmla="*/ 2581275 w 2638423"/>
              <a:gd name="connsiteY3" fmla="*/ 0 h 1800225"/>
              <a:gd name="connsiteX0" fmla="*/ 0 w 2638425"/>
              <a:gd name="connsiteY0" fmla="*/ 2038350 h 2038350"/>
              <a:gd name="connsiteX1" fmla="*/ 1695450 w 2638425"/>
              <a:gd name="connsiteY1" fmla="*/ 2028825 h 2038350"/>
              <a:gd name="connsiteX2" fmla="*/ 2638423 w 2638425"/>
              <a:gd name="connsiteY2" fmla="*/ 333375 h 2038350"/>
              <a:gd name="connsiteX3" fmla="*/ 2638425 w 2638425"/>
              <a:gd name="connsiteY3" fmla="*/ 0 h 2038350"/>
              <a:gd name="connsiteX0" fmla="*/ 0 w 2638425"/>
              <a:gd name="connsiteY0" fmla="*/ 2038350 h 2038350"/>
              <a:gd name="connsiteX1" fmla="*/ 1695450 w 2638425"/>
              <a:gd name="connsiteY1" fmla="*/ 2028825 h 2038350"/>
              <a:gd name="connsiteX2" fmla="*/ 2505073 w 2638425"/>
              <a:gd name="connsiteY2" fmla="*/ 857250 h 2038350"/>
              <a:gd name="connsiteX3" fmla="*/ 2638425 w 2638425"/>
              <a:gd name="connsiteY3" fmla="*/ 0 h 2038350"/>
              <a:gd name="connsiteX0" fmla="*/ 0 w 2505073"/>
              <a:gd name="connsiteY0" fmla="*/ 2028825 h 2028825"/>
              <a:gd name="connsiteX1" fmla="*/ 1695450 w 2505073"/>
              <a:gd name="connsiteY1" fmla="*/ 2019300 h 2028825"/>
              <a:gd name="connsiteX2" fmla="*/ 2505073 w 2505073"/>
              <a:gd name="connsiteY2" fmla="*/ 847725 h 2028825"/>
              <a:gd name="connsiteX3" fmla="*/ 2495550 w 2505073"/>
              <a:gd name="connsiteY3" fmla="*/ 0 h 2028825"/>
              <a:gd name="connsiteX0" fmla="*/ 0 w 2505073"/>
              <a:gd name="connsiteY0" fmla="*/ 2009775 h 2009775"/>
              <a:gd name="connsiteX1" fmla="*/ 1695450 w 2505073"/>
              <a:gd name="connsiteY1" fmla="*/ 2000250 h 2009775"/>
              <a:gd name="connsiteX2" fmla="*/ 2505073 w 2505073"/>
              <a:gd name="connsiteY2" fmla="*/ 828675 h 2009775"/>
              <a:gd name="connsiteX3" fmla="*/ 2495550 w 2505073"/>
              <a:gd name="connsiteY3" fmla="*/ 0 h 2009775"/>
              <a:gd name="connsiteX0" fmla="*/ 0 w 2524125"/>
              <a:gd name="connsiteY0" fmla="*/ 2009775 h 2009775"/>
              <a:gd name="connsiteX1" fmla="*/ 1695450 w 2524125"/>
              <a:gd name="connsiteY1" fmla="*/ 2000250 h 2009775"/>
              <a:gd name="connsiteX2" fmla="*/ 2505073 w 2524125"/>
              <a:gd name="connsiteY2" fmla="*/ 828675 h 2009775"/>
              <a:gd name="connsiteX3" fmla="*/ 2524125 w 2524125"/>
              <a:gd name="connsiteY3" fmla="*/ 0 h 2009775"/>
              <a:gd name="connsiteX0" fmla="*/ 0 w 2505073"/>
              <a:gd name="connsiteY0" fmla="*/ 2028825 h 2028825"/>
              <a:gd name="connsiteX1" fmla="*/ 1695450 w 2505073"/>
              <a:gd name="connsiteY1" fmla="*/ 2019300 h 2028825"/>
              <a:gd name="connsiteX2" fmla="*/ 2505073 w 2505073"/>
              <a:gd name="connsiteY2" fmla="*/ 847725 h 2028825"/>
              <a:gd name="connsiteX3" fmla="*/ 2486025 w 2505073"/>
              <a:gd name="connsiteY3" fmla="*/ 0 h 2028825"/>
              <a:gd name="connsiteX0" fmla="*/ 0 w 2505073"/>
              <a:gd name="connsiteY0" fmla="*/ 2028825 h 2028825"/>
              <a:gd name="connsiteX1" fmla="*/ 1695450 w 2505073"/>
              <a:gd name="connsiteY1" fmla="*/ 2019300 h 2028825"/>
              <a:gd name="connsiteX2" fmla="*/ 2505073 w 2505073"/>
              <a:gd name="connsiteY2" fmla="*/ 847725 h 2028825"/>
              <a:gd name="connsiteX3" fmla="*/ 2495550 w 2505073"/>
              <a:gd name="connsiteY3" fmla="*/ 0 h 2028825"/>
              <a:gd name="connsiteX0" fmla="*/ 0 w 2505073"/>
              <a:gd name="connsiteY0" fmla="*/ 2009775 h 2009775"/>
              <a:gd name="connsiteX1" fmla="*/ 1695450 w 2505073"/>
              <a:gd name="connsiteY1" fmla="*/ 2000250 h 2009775"/>
              <a:gd name="connsiteX2" fmla="*/ 2505073 w 2505073"/>
              <a:gd name="connsiteY2" fmla="*/ 828675 h 2009775"/>
              <a:gd name="connsiteX3" fmla="*/ 2486025 w 2505073"/>
              <a:gd name="connsiteY3" fmla="*/ 0 h 2009775"/>
              <a:gd name="connsiteX0" fmla="*/ 0 w 2495548"/>
              <a:gd name="connsiteY0" fmla="*/ 2009775 h 2009775"/>
              <a:gd name="connsiteX1" fmla="*/ 1695450 w 2495548"/>
              <a:gd name="connsiteY1" fmla="*/ 2000250 h 2009775"/>
              <a:gd name="connsiteX2" fmla="*/ 2495548 w 2495548"/>
              <a:gd name="connsiteY2" fmla="*/ 819150 h 2009775"/>
              <a:gd name="connsiteX3" fmla="*/ 2486025 w 2495548"/>
              <a:gd name="connsiteY3" fmla="*/ 0 h 2009775"/>
              <a:gd name="connsiteX0" fmla="*/ 0 w 2486025"/>
              <a:gd name="connsiteY0" fmla="*/ 2009775 h 2009775"/>
              <a:gd name="connsiteX1" fmla="*/ 1695450 w 2486025"/>
              <a:gd name="connsiteY1" fmla="*/ 2000250 h 2009775"/>
              <a:gd name="connsiteX2" fmla="*/ 2476498 w 2486025"/>
              <a:gd name="connsiteY2" fmla="*/ 809625 h 2009775"/>
              <a:gd name="connsiteX3" fmla="*/ 2486025 w 2486025"/>
              <a:gd name="connsiteY3" fmla="*/ 0 h 2009775"/>
              <a:gd name="connsiteX0" fmla="*/ 0 w 2486025"/>
              <a:gd name="connsiteY0" fmla="*/ 2009775 h 2009775"/>
              <a:gd name="connsiteX1" fmla="*/ 1695450 w 2486025"/>
              <a:gd name="connsiteY1" fmla="*/ 2000250 h 2009775"/>
              <a:gd name="connsiteX2" fmla="*/ 2476498 w 2486025"/>
              <a:gd name="connsiteY2" fmla="*/ 857250 h 2009775"/>
              <a:gd name="connsiteX3" fmla="*/ 2486025 w 2486025"/>
              <a:gd name="connsiteY3" fmla="*/ 0 h 2009775"/>
              <a:gd name="connsiteX0" fmla="*/ 0 w 2486025"/>
              <a:gd name="connsiteY0" fmla="*/ 2009775 h 2009775"/>
              <a:gd name="connsiteX1" fmla="*/ 1695450 w 2486025"/>
              <a:gd name="connsiteY1" fmla="*/ 2000250 h 2009775"/>
              <a:gd name="connsiteX2" fmla="*/ 2476498 w 2486025"/>
              <a:gd name="connsiteY2" fmla="*/ 733425 h 2009775"/>
              <a:gd name="connsiteX3" fmla="*/ 2486025 w 2486025"/>
              <a:gd name="connsiteY3" fmla="*/ 0 h 2009775"/>
              <a:gd name="connsiteX0" fmla="*/ 0 w 790575"/>
              <a:gd name="connsiteY0" fmla="*/ 2000250 h 2000250"/>
              <a:gd name="connsiteX1" fmla="*/ 781048 w 790575"/>
              <a:gd name="connsiteY1" fmla="*/ 733425 h 2000250"/>
              <a:gd name="connsiteX2" fmla="*/ 790575 w 790575"/>
              <a:gd name="connsiteY2" fmla="*/ 0 h 2000250"/>
              <a:gd name="connsiteX0" fmla="*/ 0 w 647564"/>
              <a:gd name="connsiteY0" fmla="*/ 1760963 h 1760963"/>
              <a:gd name="connsiteX1" fmla="*/ 638037 w 647564"/>
              <a:gd name="connsiteY1" fmla="*/ 733425 h 1760963"/>
              <a:gd name="connsiteX2" fmla="*/ 647564 w 647564"/>
              <a:gd name="connsiteY2" fmla="*/ 0 h 1760963"/>
              <a:gd name="connsiteX0" fmla="*/ 0 w 599939"/>
              <a:gd name="connsiteY0" fmla="*/ 1789433 h 1789433"/>
              <a:gd name="connsiteX1" fmla="*/ 590412 w 599939"/>
              <a:gd name="connsiteY1" fmla="*/ 733425 h 1789433"/>
              <a:gd name="connsiteX2" fmla="*/ 599939 w 599939"/>
              <a:gd name="connsiteY2" fmla="*/ 0 h 17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9939" h="1789433">
                <a:moveTo>
                  <a:pt x="0" y="1789433"/>
                </a:moveTo>
                <a:lnTo>
                  <a:pt x="590412" y="733425"/>
                </a:lnTo>
                <a:cubicBezTo>
                  <a:pt x="590413" y="622300"/>
                  <a:pt x="599938" y="111125"/>
                  <a:pt x="599939" y="0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487524" y="2204463"/>
            <a:ext cx="599939" cy="1796038"/>
          </a:xfrm>
          <a:custGeom>
            <a:avLst/>
            <a:gdLst>
              <a:gd name="connsiteX0" fmla="*/ 0 w 1704975"/>
              <a:gd name="connsiteY0" fmla="*/ 3162300 h 3162300"/>
              <a:gd name="connsiteX1" fmla="*/ 9525 w 1704975"/>
              <a:gd name="connsiteY1" fmla="*/ 1524000 h 3162300"/>
              <a:gd name="connsiteX2" fmla="*/ 1533525 w 1704975"/>
              <a:gd name="connsiteY2" fmla="*/ 1524000 h 3162300"/>
              <a:gd name="connsiteX3" fmla="*/ 1704975 w 1704975"/>
              <a:gd name="connsiteY3" fmla="*/ 0 h 3162300"/>
              <a:gd name="connsiteX4" fmla="*/ 1695450 w 1704975"/>
              <a:gd name="connsiteY4" fmla="*/ 9525 h 3162300"/>
              <a:gd name="connsiteX0" fmla="*/ 0 w 2419350"/>
              <a:gd name="connsiteY0" fmla="*/ 3162300 h 3162300"/>
              <a:gd name="connsiteX1" fmla="*/ 9525 w 2419350"/>
              <a:gd name="connsiteY1" fmla="*/ 1524000 h 3162300"/>
              <a:gd name="connsiteX2" fmla="*/ 1533525 w 2419350"/>
              <a:gd name="connsiteY2" fmla="*/ 1524000 h 3162300"/>
              <a:gd name="connsiteX3" fmla="*/ 2419350 w 2419350"/>
              <a:gd name="connsiteY3" fmla="*/ 1933575 h 3162300"/>
              <a:gd name="connsiteX4" fmla="*/ 1704975 w 2419350"/>
              <a:gd name="connsiteY4" fmla="*/ 0 h 3162300"/>
              <a:gd name="connsiteX5" fmla="*/ 1695450 w 2419350"/>
              <a:gd name="connsiteY5" fmla="*/ 9525 h 3162300"/>
              <a:gd name="connsiteX0" fmla="*/ 0 w 3971925"/>
              <a:gd name="connsiteY0" fmla="*/ 3162300 h 3162300"/>
              <a:gd name="connsiteX1" fmla="*/ 9525 w 3971925"/>
              <a:gd name="connsiteY1" fmla="*/ 1524000 h 3162300"/>
              <a:gd name="connsiteX2" fmla="*/ 1533525 w 3971925"/>
              <a:gd name="connsiteY2" fmla="*/ 1524000 h 3162300"/>
              <a:gd name="connsiteX3" fmla="*/ 2419350 w 3971925"/>
              <a:gd name="connsiteY3" fmla="*/ 1933575 h 3162300"/>
              <a:gd name="connsiteX4" fmla="*/ 1704975 w 3971925"/>
              <a:gd name="connsiteY4" fmla="*/ 0 h 3162300"/>
              <a:gd name="connsiteX5" fmla="*/ 3971925 w 3971925"/>
              <a:gd name="connsiteY5" fmla="*/ 1009650 h 3162300"/>
              <a:gd name="connsiteX0" fmla="*/ 0 w 3971925"/>
              <a:gd name="connsiteY0" fmla="*/ 2152650 h 2152650"/>
              <a:gd name="connsiteX1" fmla="*/ 9525 w 3971925"/>
              <a:gd name="connsiteY1" fmla="*/ 514350 h 2152650"/>
              <a:gd name="connsiteX2" fmla="*/ 1533525 w 3971925"/>
              <a:gd name="connsiteY2" fmla="*/ 514350 h 2152650"/>
              <a:gd name="connsiteX3" fmla="*/ 2419350 w 3971925"/>
              <a:gd name="connsiteY3" fmla="*/ 923925 h 2152650"/>
              <a:gd name="connsiteX4" fmla="*/ 3248025 w 3971925"/>
              <a:gd name="connsiteY4" fmla="*/ 1171575 h 2152650"/>
              <a:gd name="connsiteX5" fmla="*/ 3971925 w 3971925"/>
              <a:gd name="connsiteY5" fmla="*/ 0 h 2152650"/>
              <a:gd name="connsiteX0" fmla="*/ 0 w 3971925"/>
              <a:gd name="connsiteY0" fmla="*/ 2152650 h 2152650"/>
              <a:gd name="connsiteX1" fmla="*/ 9525 w 3971925"/>
              <a:gd name="connsiteY1" fmla="*/ 514350 h 2152650"/>
              <a:gd name="connsiteX2" fmla="*/ 1533525 w 3971925"/>
              <a:gd name="connsiteY2" fmla="*/ 514350 h 2152650"/>
              <a:gd name="connsiteX3" fmla="*/ 2962275 w 3971925"/>
              <a:gd name="connsiteY3" fmla="*/ 1495425 h 2152650"/>
              <a:gd name="connsiteX4" fmla="*/ 3248025 w 3971925"/>
              <a:gd name="connsiteY4" fmla="*/ 1171575 h 2152650"/>
              <a:gd name="connsiteX5" fmla="*/ 3971925 w 3971925"/>
              <a:gd name="connsiteY5" fmla="*/ 0 h 2152650"/>
              <a:gd name="connsiteX0" fmla="*/ 2095500 w 3962400"/>
              <a:gd name="connsiteY0" fmla="*/ 2457450 h 2457450"/>
              <a:gd name="connsiteX1" fmla="*/ 0 w 3962400"/>
              <a:gd name="connsiteY1" fmla="*/ 514350 h 2457450"/>
              <a:gd name="connsiteX2" fmla="*/ 1524000 w 3962400"/>
              <a:gd name="connsiteY2" fmla="*/ 514350 h 2457450"/>
              <a:gd name="connsiteX3" fmla="*/ 2952750 w 3962400"/>
              <a:gd name="connsiteY3" fmla="*/ 1495425 h 2457450"/>
              <a:gd name="connsiteX4" fmla="*/ 3238500 w 3962400"/>
              <a:gd name="connsiteY4" fmla="*/ 1171575 h 2457450"/>
              <a:gd name="connsiteX5" fmla="*/ 3962400 w 3962400"/>
              <a:gd name="connsiteY5" fmla="*/ 0 h 2457450"/>
              <a:gd name="connsiteX0" fmla="*/ 571500 w 2438400"/>
              <a:gd name="connsiteY0" fmla="*/ 2457450 h 2457450"/>
              <a:gd name="connsiteX1" fmla="*/ 0 w 2438400"/>
              <a:gd name="connsiteY1" fmla="*/ 514350 h 2457450"/>
              <a:gd name="connsiteX2" fmla="*/ 1428750 w 2438400"/>
              <a:gd name="connsiteY2" fmla="*/ 1495425 h 2457450"/>
              <a:gd name="connsiteX3" fmla="*/ 1714500 w 2438400"/>
              <a:gd name="connsiteY3" fmla="*/ 1171575 h 2457450"/>
              <a:gd name="connsiteX4" fmla="*/ 2438400 w 2438400"/>
              <a:gd name="connsiteY4" fmla="*/ 0 h 2457450"/>
              <a:gd name="connsiteX0" fmla="*/ 0 w 1866900"/>
              <a:gd name="connsiteY0" fmla="*/ 2457450 h 2457450"/>
              <a:gd name="connsiteX1" fmla="*/ 857250 w 1866900"/>
              <a:gd name="connsiteY1" fmla="*/ 1495425 h 2457450"/>
              <a:gd name="connsiteX2" fmla="*/ 1143000 w 1866900"/>
              <a:gd name="connsiteY2" fmla="*/ 1171575 h 2457450"/>
              <a:gd name="connsiteX3" fmla="*/ 1866900 w 1866900"/>
              <a:gd name="connsiteY3" fmla="*/ 0 h 2457450"/>
              <a:gd name="connsiteX0" fmla="*/ 0 w 1866900"/>
              <a:gd name="connsiteY0" fmla="*/ 2457450 h 2457450"/>
              <a:gd name="connsiteX1" fmla="*/ 1143000 w 1866900"/>
              <a:gd name="connsiteY1" fmla="*/ 1171575 h 2457450"/>
              <a:gd name="connsiteX2" fmla="*/ 1866900 w 1866900"/>
              <a:gd name="connsiteY2" fmla="*/ 0 h 2457450"/>
              <a:gd name="connsiteX0" fmla="*/ 0 w 1866900"/>
              <a:gd name="connsiteY0" fmla="*/ 2457450 h 2457450"/>
              <a:gd name="connsiteX1" fmla="*/ 1181100 w 1866900"/>
              <a:gd name="connsiteY1" fmla="*/ 1181100 h 2457450"/>
              <a:gd name="connsiteX2" fmla="*/ 1866900 w 1866900"/>
              <a:gd name="connsiteY2" fmla="*/ 0 h 2457450"/>
              <a:gd name="connsiteX0" fmla="*/ 0 w 1714500"/>
              <a:gd name="connsiteY0" fmla="*/ 2447925 h 2447925"/>
              <a:gd name="connsiteX1" fmla="*/ 1181100 w 1714500"/>
              <a:gd name="connsiteY1" fmla="*/ 1171575 h 2447925"/>
              <a:gd name="connsiteX2" fmla="*/ 1714500 w 1714500"/>
              <a:gd name="connsiteY2" fmla="*/ 0 h 2447925"/>
              <a:gd name="connsiteX0" fmla="*/ 0 w 1819275"/>
              <a:gd name="connsiteY0" fmla="*/ 3371850 h 3371850"/>
              <a:gd name="connsiteX1" fmla="*/ 1181100 w 1819275"/>
              <a:gd name="connsiteY1" fmla="*/ 2095500 h 3371850"/>
              <a:gd name="connsiteX2" fmla="*/ 1819275 w 1819275"/>
              <a:gd name="connsiteY2" fmla="*/ 0 h 3371850"/>
              <a:gd name="connsiteX0" fmla="*/ 0 w 1819275"/>
              <a:gd name="connsiteY0" fmla="*/ 3371850 h 3371850"/>
              <a:gd name="connsiteX1" fmla="*/ 1228725 w 1819275"/>
              <a:gd name="connsiteY1" fmla="*/ 2095500 h 3371850"/>
              <a:gd name="connsiteX2" fmla="*/ 1819275 w 1819275"/>
              <a:gd name="connsiteY2" fmla="*/ 0 h 3371850"/>
              <a:gd name="connsiteX0" fmla="*/ 0 w 1819275"/>
              <a:gd name="connsiteY0" fmla="*/ 3371850 h 3371850"/>
              <a:gd name="connsiteX1" fmla="*/ 1228725 w 1819275"/>
              <a:gd name="connsiteY1" fmla="*/ 2095500 h 3371850"/>
              <a:gd name="connsiteX2" fmla="*/ 1485898 w 1819275"/>
              <a:gd name="connsiteY2" fmla="*/ 1171575 h 3371850"/>
              <a:gd name="connsiteX3" fmla="*/ 1819275 w 1819275"/>
              <a:gd name="connsiteY3" fmla="*/ 0 h 3371850"/>
              <a:gd name="connsiteX0" fmla="*/ 0 w 1819275"/>
              <a:gd name="connsiteY0" fmla="*/ 3371850 h 3371850"/>
              <a:gd name="connsiteX1" fmla="*/ 1228725 w 1819275"/>
              <a:gd name="connsiteY1" fmla="*/ 2095500 h 3371850"/>
              <a:gd name="connsiteX2" fmla="*/ 1771648 w 1819275"/>
              <a:gd name="connsiteY2" fmla="*/ 895350 h 3371850"/>
              <a:gd name="connsiteX3" fmla="*/ 1819275 w 1819275"/>
              <a:gd name="connsiteY3" fmla="*/ 0 h 3371850"/>
              <a:gd name="connsiteX0" fmla="*/ 0 w 1771648"/>
              <a:gd name="connsiteY0" fmla="*/ 3371850 h 3371850"/>
              <a:gd name="connsiteX1" fmla="*/ 1228725 w 1771648"/>
              <a:gd name="connsiteY1" fmla="*/ 2095500 h 3371850"/>
              <a:gd name="connsiteX2" fmla="*/ 1771648 w 1771648"/>
              <a:gd name="connsiteY2" fmla="*/ 895350 h 3371850"/>
              <a:gd name="connsiteX3" fmla="*/ 1752600 w 1771648"/>
              <a:gd name="connsiteY3" fmla="*/ 0 h 3371850"/>
              <a:gd name="connsiteX0" fmla="*/ 0 w 1790700"/>
              <a:gd name="connsiteY0" fmla="*/ 3352800 h 3352800"/>
              <a:gd name="connsiteX1" fmla="*/ 1228725 w 1790700"/>
              <a:gd name="connsiteY1" fmla="*/ 2076450 h 3352800"/>
              <a:gd name="connsiteX2" fmla="*/ 1771648 w 1790700"/>
              <a:gd name="connsiteY2" fmla="*/ 876300 h 3352800"/>
              <a:gd name="connsiteX3" fmla="*/ 1790700 w 1790700"/>
              <a:gd name="connsiteY3" fmla="*/ 0 h 3352800"/>
              <a:gd name="connsiteX0" fmla="*/ 0 w 2009775"/>
              <a:gd name="connsiteY0" fmla="*/ 3343275 h 3343275"/>
              <a:gd name="connsiteX1" fmla="*/ 1228725 w 2009775"/>
              <a:gd name="connsiteY1" fmla="*/ 2066925 h 3343275"/>
              <a:gd name="connsiteX2" fmla="*/ 1771648 w 2009775"/>
              <a:gd name="connsiteY2" fmla="*/ 866775 h 3343275"/>
              <a:gd name="connsiteX3" fmla="*/ 2009775 w 2009775"/>
              <a:gd name="connsiteY3" fmla="*/ 0 h 3343275"/>
              <a:gd name="connsiteX0" fmla="*/ 1247775 w 1247775"/>
              <a:gd name="connsiteY0" fmla="*/ 2695575 h 2695575"/>
              <a:gd name="connsiteX1" fmla="*/ 0 w 1247775"/>
              <a:gd name="connsiteY1" fmla="*/ 2066925 h 2695575"/>
              <a:gd name="connsiteX2" fmla="*/ 542923 w 1247775"/>
              <a:gd name="connsiteY2" fmla="*/ 866775 h 2695575"/>
              <a:gd name="connsiteX3" fmla="*/ 781050 w 1247775"/>
              <a:gd name="connsiteY3" fmla="*/ 0 h 2695575"/>
              <a:gd name="connsiteX0" fmla="*/ 704852 w 2228852"/>
              <a:gd name="connsiteY0" fmla="*/ 2695575 h 2695575"/>
              <a:gd name="connsiteX1" fmla="*/ 2228852 w 2228852"/>
              <a:gd name="connsiteY1" fmla="*/ 2695575 h 2695575"/>
              <a:gd name="connsiteX2" fmla="*/ 0 w 2228852"/>
              <a:gd name="connsiteY2" fmla="*/ 866775 h 2695575"/>
              <a:gd name="connsiteX3" fmla="*/ 238127 w 2228852"/>
              <a:gd name="connsiteY3" fmla="*/ 0 h 2695575"/>
              <a:gd name="connsiteX0" fmla="*/ 466725 w 2886073"/>
              <a:gd name="connsiteY0" fmla="*/ 2695575 h 2695575"/>
              <a:gd name="connsiteX1" fmla="*/ 1990725 w 2886073"/>
              <a:gd name="connsiteY1" fmla="*/ 2695575 h 2695575"/>
              <a:gd name="connsiteX2" fmla="*/ 2886073 w 2886073"/>
              <a:gd name="connsiteY2" fmla="*/ 1362075 h 2695575"/>
              <a:gd name="connsiteX3" fmla="*/ 0 w 2886073"/>
              <a:gd name="connsiteY3" fmla="*/ 0 h 2695575"/>
              <a:gd name="connsiteX0" fmla="*/ 466725 w 2886073"/>
              <a:gd name="connsiteY0" fmla="*/ 2695575 h 2695575"/>
              <a:gd name="connsiteX1" fmla="*/ 2362200 w 2886073"/>
              <a:gd name="connsiteY1" fmla="*/ 2686050 h 2695575"/>
              <a:gd name="connsiteX2" fmla="*/ 2886073 w 2886073"/>
              <a:gd name="connsiteY2" fmla="*/ 1362075 h 2695575"/>
              <a:gd name="connsiteX3" fmla="*/ 0 w 2886073"/>
              <a:gd name="connsiteY3" fmla="*/ 0 h 2695575"/>
              <a:gd name="connsiteX0" fmla="*/ 466725 w 2933698"/>
              <a:gd name="connsiteY0" fmla="*/ 2695575 h 2695575"/>
              <a:gd name="connsiteX1" fmla="*/ 2362200 w 2933698"/>
              <a:gd name="connsiteY1" fmla="*/ 2686050 h 2695575"/>
              <a:gd name="connsiteX2" fmla="*/ 2933698 w 2933698"/>
              <a:gd name="connsiteY2" fmla="*/ 1724025 h 2695575"/>
              <a:gd name="connsiteX3" fmla="*/ 0 w 2933698"/>
              <a:gd name="connsiteY3" fmla="*/ 0 h 2695575"/>
              <a:gd name="connsiteX0" fmla="*/ 0 w 2886075"/>
              <a:gd name="connsiteY0" fmla="*/ 1800225 h 1800225"/>
              <a:gd name="connsiteX1" fmla="*/ 1895475 w 2886075"/>
              <a:gd name="connsiteY1" fmla="*/ 1790700 h 1800225"/>
              <a:gd name="connsiteX2" fmla="*/ 2466973 w 2886075"/>
              <a:gd name="connsiteY2" fmla="*/ 828675 h 1800225"/>
              <a:gd name="connsiteX3" fmla="*/ 2886075 w 2886075"/>
              <a:gd name="connsiteY3" fmla="*/ 0 h 1800225"/>
              <a:gd name="connsiteX0" fmla="*/ 0 w 2886075"/>
              <a:gd name="connsiteY0" fmla="*/ 1800225 h 1800225"/>
              <a:gd name="connsiteX1" fmla="*/ 1695450 w 2886075"/>
              <a:gd name="connsiteY1" fmla="*/ 1790700 h 1800225"/>
              <a:gd name="connsiteX2" fmla="*/ 2466973 w 2886075"/>
              <a:gd name="connsiteY2" fmla="*/ 828675 h 1800225"/>
              <a:gd name="connsiteX3" fmla="*/ 2886075 w 2886075"/>
              <a:gd name="connsiteY3" fmla="*/ 0 h 1800225"/>
              <a:gd name="connsiteX0" fmla="*/ 0 w 2886075"/>
              <a:gd name="connsiteY0" fmla="*/ 1800225 h 1800225"/>
              <a:gd name="connsiteX1" fmla="*/ 1695450 w 2886075"/>
              <a:gd name="connsiteY1" fmla="*/ 1790700 h 1800225"/>
              <a:gd name="connsiteX2" fmla="*/ 2419348 w 2886075"/>
              <a:gd name="connsiteY2" fmla="*/ 914400 h 1800225"/>
              <a:gd name="connsiteX3" fmla="*/ 2886075 w 2886075"/>
              <a:gd name="connsiteY3" fmla="*/ 0 h 1800225"/>
              <a:gd name="connsiteX0" fmla="*/ 0 w 2581275"/>
              <a:gd name="connsiteY0" fmla="*/ 1800225 h 1800225"/>
              <a:gd name="connsiteX1" fmla="*/ 1695450 w 2581275"/>
              <a:gd name="connsiteY1" fmla="*/ 1790700 h 1800225"/>
              <a:gd name="connsiteX2" fmla="*/ 2419348 w 2581275"/>
              <a:gd name="connsiteY2" fmla="*/ 914400 h 1800225"/>
              <a:gd name="connsiteX3" fmla="*/ 2581275 w 2581275"/>
              <a:gd name="connsiteY3" fmla="*/ 0 h 1800225"/>
              <a:gd name="connsiteX0" fmla="*/ 0 w 2638423"/>
              <a:gd name="connsiteY0" fmla="*/ 1800225 h 1800225"/>
              <a:gd name="connsiteX1" fmla="*/ 1695450 w 2638423"/>
              <a:gd name="connsiteY1" fmla="*/ 1790700 h 1800225"/>
              <a:gd name="connsiteX2" fmla="*/ 2638423 w 2638423"/>
              <a:gd name="connsiteY2" fmla="*/ 95250 h 1800225"/>
              <a:gd name="connsiteX3" fmla="*/ 2581275 w 2638423"/>
              <a:gd name="connsiteY3" fmla="*/ 0 h 1800225"/>
              <a:gd name="connsiteX0" fmla="*/ 0 w 2638425"/>
              <a:gd name="connsiteY0" fmla="*/ 2038350 h 2038350"/>
              <a:gd name="connsiteX1" fmla="*/ 1695450 w 2638425"/>
              <a:gd name="connsiteY1" fmla="*/ 2028825 h 2038350"/>
              <a:gd name="connsiteX2" fmla="*/ 2638423 w 2638425"/>
              <a:gd name="connsiteY2" fmla="*/ 333375 h 2038350"/>
              <a:gd name="connsiteX3" fmla="*/ 2638425 w 2638425"/>
              <a:gd name="connsiteY3" fmla="*/ 0 h 2038350"/>
              <a:gd name="connsiteX0" fmla="*/ 0 w 2638425"/>
              <a:gd name="connsiteY0" fmla="*/ 2038350 h 2038350"/>
              <a:gd name="connsiteX1" fmla="*/ 1695450 w 2638425"/>
              <a:gd name="connsiteY1" fmla="*/ 2028825 h 2038350"/>
              <a:gd name="connsiteX2" fmla="*/ 2505073 w 2638425"/>
              <a:gd name="connsiteY2" fmla="*/ 857250 h 2038350"/>
              <a:gd name="connsiteX3" fmla="*/ 2638425 w 2638425"/>
              <a:gd name="connsiteY3" fmla="*/ 0 h 2038350"/>
              <a:gd name="connsiteX0" fmla="*/ 0 w 2505073"/>
              <a:gd name="connsiteY0" fmla="*/ 2028825 h 2028825"/>
              <a:gd name="connsiteX1" fmla="*/ 1695450 w 2505073"/>
              <a:gd name="connsiteY1" fmla="*/ 2019300 h 2028825"/>
              <a:gd name="connsiteX2" fmla="*/ 2505073 w 2505073"/>
              <a:gd name="connsiteY2" fmla="*/ 847725 h 2028825"/>
              <a:gd name="connsiteX3" fmla="*/ 2495550 w 2505073"/>
              <a:gd name="connsiteY3" fmla="*/ 0 h 2028825"/>
              <a:gd name="connsiteX0" fmla="*/ 0 w 2505073"/>
              <a:gd name="connsiteY0" fmla="*/ 2009775 h 2009775"/>
              <a:gd name="connsiteX1" fmla="*/ 1695450 w 2505073"/>
              <a:gd name="connsiteY1" fmla="*/ 2000250 h 2009775"/>
              <a:gd name="connsiteX2" fmla="*/ 2505073 w 2505073"/>
              <a:gd name="connsiteY2" fmla="*/ 828675 h 2009775"/>
              <a:gd name="connsiteX3" fmla="*/ 2495550 w 2505073"/>
              <a:gd name="connsiteY3" fmla="*/ 0 h 2009775"/>
              <a:gd name="connsiteX0" fmla="*/ 0 w 2524125"/>
              <a:gd name="connsiteY0" fmla="*/ 2009775 h 2009775"/>
              <a:gd name="connsiteX1" fmla="*/ 1695450 w 2524125"/>
              <a:gd name="connsiteY1" fmla="*/ 2000250 h 2009775"/>
              <a:gd name="connsiteX2" fmla="*/ 2505073 w 2524125"/>
              <a:gd name="connsiteY2" fmla="*/ 828675 h 2009775"/>
              <a:gd name="connsiteX3" fmla="*/ 2524125 w 2524125"/>
              <a:gd name="connsiteY3" fmla="*/ 0 h 2009775"/>
              <a:gd name="connsiteX0" fmla="*/ 0 w 2505073"/>
              <a:gd name="connsiteY0" fmla="*/ 2028825 h 2028825"/>
              <a:gd name="connsiteX1" fmla="*/ 1695450 w 2505073"/>
              <a:gd name="connsiteY1" fmla="*/ 2019300 h 2028825"/>
              <a:gd name="connsiteX2" fmla="*/ 2505073 w 2505073"/>
              <a:gd name="connsiteY2" fmla="*/ 847725 h 2028825"/>
              <a:gd name="connsiteX3" fmla="*/ 2486025 w 2505073"/>
              <a:gd name="connsiteY3" fmla="*/ 0 h 2028825"/>
              <a:gd name="connsiteX0" fmla="*/ 0 w 2505073"/>
              <a:gd name="connsiteY0" fmla="*/ 2028825 h 2028825"/>
              <a:gd name="connsiteX1" fmla="*/ 1695450 w 2505073"/>
              <a:gd name="connsiteY1" fmla="*/ 2019300 h 2028825"/>
              <a:gd name="connsiteX2" fmla="*/ 2505073 w 2505073"/>
              <a:gd name="connsiteY2" fmla="*/ 847725 h 2028825"/>
              <a:gd name="connsiteX3" fmla="*/ 2495550 w 2505073"/>
              <a:gd name="connsiteY3" fmla="*/ 0 h 2028825"/>
              <a:gd name="connsiteX0" fmla="*/ 0 w 2505073"/>
              <a:gd name="connsiteY0" fmla="*/ 2009775 h 2009775"/>
              <a:gd name="connsiteX1" fmla="*/ 1695450 w 2505073"/>
              <a:gd name="connsiteY1" fmla="*/ 2000250 h 2009775"/>
              <a:gd name="connsiteX2" fmla="*/ 2505073 w 2505073"/>
              <a:gd name="connsiteY2" fmla="*/ 828675 h 2009775"/>
              <a:gd name="connsiteX3" fmla="*/ 2486025 w 2505073"/>
              <a:gd name="connsiteY3" fmla="*/ 0 h 2009775"/>
              <a:gd name="connsiteX0" fmla="*/ 0 w 2495548"/>
              <a:gd name="connsiteY0" fmla="*/ 2009775 h 2009775"/>
              <a:gd name="connsiteX1" fmla="*/ 1695450 w 2495548"/>
              <a:gd name="connsiteY1" fmla="*/ 2000250 h 2009775"/>
              <a:gd name="connsiteX2" fmla="*/ 2495548 w 2495548"/>
              <a:gd name="connsiteY2" fmla="*/ 819150 h 2009775"/>
              <a:gd name="connsiteX3" fmla="*/ 2486025 w 2495548"/>
              <a:gd name="connsiteY3" fmla="*/ 0 h 2009775"/>
              <a:gd name="connsiteX0" fmla="*/ 0 w 2486025"/>
              <a:gd name="connsiteY0" fmla="*/ 2009775 h 2009775"/>
              <a:gd name="connsiteX1" fmla="*/ 1695450 w 2486025"/>
              <a:gd name="connsiteY1" fmla="*/ 2000250 h 2009775"/>
              <a:gd name="connsiteX2" fmla="*/ 2476498 w 2486025"/>
              <a:gd name="connsiteY2" fmla="*/ 809625 h 2009775"/>
              <a:gd name="connsiteX3" fmla="*/ 2486025 w 2486025"/>
              <a:gd name="connsiteY3" fmla="*/ 0 h 2009775"/>
              <a:gd name="connsiteX0" fmla="*/ 0 w 2486025"/>
              <a:gd name="connsiteY0" fmla="*/ 2009775 h 2009775"/>
              <a:gd name="connsiteX1" fmla="*/ 1695450 w 2486025"/>
              <a:gd name="connsiteY1" fmla="*/ 2000250 h 2009775"/>
              <a:gd name="connsiteX2" fmla="*/ 2476498 w 2486025"/>
              <a:gd name="connsiteY2" fmla="*/ 857250 h 2009775"/>
              <a:gd name="connsiteX3" fmla="*/ 2486025 w 2486025"/>
              <a:gd name="connsiteY3" fmla="*/ 0 h 2009775"/>
              <a:gd name="connsiteX0" fmla="*/ 0 w 2486025"/>
              <a:gd name="connsiteY0" fmla="*/ 2009775 h 2009775"/>
              <a:gd name="connsiteX1" fmla="*/ 1695450 w 2486025"/>
              <a:gd name="connsiteY1" fmla="*/ 2000250 h 2009775"/>
              <a:gd name="connsiteX2" fmla="*/ 2476498 w 2486025"/>
              <a:gd name="connsiteY2" fmla="*/ 733425 h 2009775"/>
              <a:gd name="connsiteX3" fmla="*/ 2486025 w 2486025"/>
              <a:gd name="connsiteY3" fmla="*/ 0 h 2009775"/>
              <a:gd name="connsiteX0" fmla="*/ 0 w 790575"/>
              <a:gd name="connsiteY0" fmla="*/ 2000250 h 2000250"/>
              <a:gd name="connsiteX1" fmla="*/ 781048 w 790575"/>
              <a:gd name="connsiteY1" fmla="*/ 733425 h 2000250"/>
              <a:gd name="connsiteX2" fmla="*/ 790575 w 790575"/>
              <a:gd name="connsiteY2" fmla="*/ 0 h 2000250"/>
              <a:gd name="connsiteX0" fmla="*/ 0 w 647564"/>
              <a:gd name="connsiteY0" fmla="*/ 1760963 h 1760963"/>
              <a:gd name="connsiteX1" fmla="*/ 638037 w 647564"/>
              <a:gd name="connsiteY1" fmla="*/ 733425 h 1760963"/>
              <a:gd name="connsiteX2" fmla="*/ 647564 w 647564"/>
              <a:gd name="connsiteY2" fmla="*/ 0 h 1760963"/>
              <a:gd name="connsiteX0" fmla="*/ 0 w 599939"/>
              <a:gd name="connsiteY0" fmla="*/ 1789433 h 1789433"/>
              <a:gd name="connsiteX1" fmla="*/ 590412 w 599939"/>
              <a:gd name="connsiteY1" fmla="*/ 733425 h 1789433"/>
              <a:gd name="connsiteX2" fmla="*/ 599939 w 599939"/>
              <a:gd name="connsiteY2" fmla="*/ 0 h 17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9939" h="1789433">
                <a:moveTo>
                  <a:pt x="0" y="1789433"/>
                </a:moveTo>
                <a:lnTo>
                  <a:pt x="590412" y="733425"/>
                </a:lnTo>
                <a:cubicBezTo>
                  <a:pt x="590413" y="622300"/>
                  <a:pt x="599938" y="111125"/>
                  <a:pt x="599939" y="0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62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New AP Bridging Traffic Type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24</a:t>
            </a:fld>
            <a:endParaRPr lang="en-GB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072561"/>
              </p:ext>
            </p:extLst>
          </p:nvPr>
        </p:nvGraphicFramePr>
        <p:xfrm>
          <a:off x="500063" y="1658938"/>
          <a:ext cx="8239125" cy="443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Visio" r:id="rId3" imgW="5769090" imgH="3094996" progId="Visio.Drawing.11">
                  <p:embed/>
                </p:oleObj>
              </mc:Choice>
              <mc:Fallback>
                <p:oleObj name="Visio" r:id="rId3" imgW="5769090" imgH="30949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658938"/>
                        <a:ext cx="8239125" cy="443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297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AP Bridging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33" name="Footer Placeholder 3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20255"/>
              </p:ext>
            </p:extLst>
          </p:nvPr>
        </p:nvGraphicFramePr>
        <p:xfrm>
          <a:off x="4073525" y="2330451"/>
          <a:ext cx="12192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</a:tblGrid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B050"/>
                          </a:solidFill>
                        </a:rPr>
                        <a:t>DA</a:t>
                      </a:r>
                      <a:endParaRPr lang="en-US" sz="9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B050"/>
                          </a:solidFill>
                        </a:rPr>
                        <a:t>RA</a:t>
                      </a:r>
                      <a:endParaRPr lang="en-US" sz="9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B050"/>
                          </a:solidFill>
                        </a:rPr>
                        <a:t>MAC_1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B050"/>
                          </a:solidFill>
                        </a:rPr>
                        <a:t>MAC_2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B050"/>
                          </a:solidFill>
                        </a:rPr>
                        <a:t>MAC_5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B050"/>
                          </a:solidFill>
                        </a:rPr>
                        <a:t>MAC_4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45" name="TextBox 9"/>
          <p:cNvSpPr txBox="1">
            <a:spLocks noChangeArrowheads="1"/>
          </p:cNvSpPr>
          <p:nvPr/>
        </p:nvSpPr>
        <p:spPr bwMode="auto">
          <a:xfrm>
            <a:off x="925513" y="3170239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SA</a:t>
            </a:r>
          </a:p>
          <a:p>
            <a:pPr algn="ctr"/>
            <a:r>
              <a:rPr lang="en-US" sz="1100"/>
              <a:t>[MAC_1]</a:t>
            </a:r>
          </a:p>
        </p:txBody>
      </p:sp>
      <p:sp>
        <p:nvSpPr>
          <p:cNvPr id="26646" name="TextBox 10"/>
          <p:cNvSpPr txBox="1">
            <a:spLocks noChangeArrowheads="1"/>
          </p:cNvSpPr>
          <p:nvPr/>
        </p:nvSpPr>
        <p:spPr bwMode="auto">
          <a:xfrm>
            <a:off x="2354263" y="3170239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STA</a:t>
            </a:r>
          </a:p>
          <a:p>
            <a:pPr algn="ctr"/>
            <a:r>
              <a:rPr lang="en-US" sz="1100" dirty="0"/>
              <a:t>[MAC_2]</a:t>
            </a:r>
          </a:p>
        </p:txBody>
      </p:sp>
      <p:sp>
        <p:nvSpPr>
          <p:cNvPr id="26647" name="TextBox 11"/>
          <p:cNvSpPr txBox="1">
            <a:spLocks noChangeArrowheads="1"/>
          </p:cNvSpPr>
          <p:nvPr/>
        </p:nvSpPr>
        <p:spPr bwMode="auto">
          <a:xfrm>
            <a:off x="4259263" y="3170239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AP</a:t>
            </a:r>
          </a:p>
          <a:p>
            <a:pPr algn="ctr"/>
            <a:r>
              <a:rPr lang="en-US" sz="1100"/>
              <a:t>[MAC_3]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411288" y="3703639"/>
            <a:ext cx="6686550" cy="2039938"/>
            <a:chOff x="1411288" y="3427413"/>
            <a:chExt cx="6686550" cy="220980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3649663" y="4532313"/>
              <a:ext cx="2209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744663" y="4532313"/>
              <a:ext cx="2209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06388" y="4532313"/>
              <a:ext cx="2209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554663" y="4532313"/>
              <a:ext cx="2209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6992938" y="4532313"/>
              <a:ext cx="2209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50" name="TextBox 15"/>
          <p:cNvSpPr txBox="1">
            <a:spLocks noChangeArrowheads="1"/>
          </p:cNvSpPr>
          <p:nvPr/>
        </p:nvSpPr>
        <p:spPr bwMode="auto">
          <a:xfrm flipH="1">
            <a:off x="7593013" y="3170239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DA</a:t>
            </a:r>
          </a:p>
          <a:p>
            <a:pPr algn="ctr"/>
            <a:r>
              <a:rPr lang="en-US" sz="1100"/>
              <a:t>[MAC_5]</a:t>
            </a:r>
          </a:p>
        </p:txBody>
      </p:sp>
      <p:sp>
        <p:nvSpPr>
          <p:cNvPr id="26651" name="TextBox 16"/>
          <p:cNvSpPr txBox="1">
            <a:spLocks noChangeArrowheads="1"/>
          </p:cNvSpPr>
          <p:nvPr/>
        </p:nvSpPr>
        <p:spPr bwMode="auto">
          <a:xfrm flipH="1">
            <a:off x="6164263" y="3170239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STA</a:t>
            </a:r>
          </a:p>
          <a:p>
            <a:pPr algn="ctr"/>
            <a:r>
              <a:rPr lang="en-US" sz="1100" dirty="0"/>
              <a:t>[MAC_4]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11288" y="4258267"/>
            <a:ext cx="1400175" cy="1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87663" y="4255092"/>
            <a:ext cx="1828800" cy="1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6" name="TextBox 31"/>
          <p:cNvSpPr txBox="1">
            <a:spLocks noChangeArrowheads="1"/>
          </p:cNvSpPr>
          <p:nvPr/>
        </p:nvSpPr>
        <p:spPr bwMode="auto">
          <a:xfrm>
            <a:off x="4073525" y="2101851"/>
            <a:ext cx="1219200" cy="23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00B050"/>
                </a:solidFill>
              </a:rPr>
              <a:t>Bridging Table</a:t>
            </a:r>
            <a:endParaRPr lang="en-US" sz="600">
              <a:solidFill>
                <a:srgbClr val="00B05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792663" y="4256679"/>
            <a:ext cx="182880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3" name="TextBox 25"/>
          <p:cNvSpPr txBox="1">
            <a:spLocks noChangeArrowheads="1"/>
          </p:cNvSpPr>
          <p:nvPr/>
        </p:nvSpPr>
        <p:spPr bwMode="auto">
          <a:xfrm>
            <a:off x="809624" y="4163017"/>
            <a:ext cx="6016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MSDU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39988" y="1876425"/>
            <a:ext cx="4579937" cy="39909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en-US" sz="2000" b="1" dirty="0" err="1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669088" y="4263029"/>
            <a:ext cx="1400175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9" name="TextBox 9"/>
          <p:cNvSpPr txBox="1">
            <a:spLocks noChangeArrowheads="1"/>
          </p:cNvSpPr>
          <p:nvPr/>
        </p:nvSpPr>
        <p:spPr bwMode="auto">
          <a:xfrm>
            <a:off x="2811463" y="1733551"/>
            <a:ext cx="6477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BSS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02174" y="4353516"/>
            <a:ext cx="827878" cy="271463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800" dirty="0" smtClean="0">
                <a:solidFill>
                  <a:srgbClr val="0070C0"/>
                </a:solidFill>
              </a:rPr>
              <a:t>DA = MAC_5  SA = MAC_1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31335" y="4956367"/>
            <a:ext cx="827878" cy="271463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800" dirty="0">
                <a:solidFill>
                  <a:srgbClr val="0070C0"/>
                </a:solidFill>
              </a:rPr>
              <a:t>T</a:t>
            </a:r>
            <a:r>
              <a:rPr lang="en-US" sz="800" dirty="0" smtClean="0">
                <a:solidFill>
                  <a:srgbClr val="0070C0"/>
                </a:solidFill>
              </a:rPr>
              <a:t>A = MAC_2  </a:t>
            </a:r>
            <a:r>
              <a:rPr lang="en-US" sz="800" dirty="0">
                <a:solidFill>
                  <a:srgbClr val="0070C0"/>
                </a:solidFill>
              </a:rPr>
              <a:t>R</a:t>
            </a:r>
            <a:r>
              <a:rPr lang="en-US" sz="800" dirty="0" smtClean="0">
                <a:solidFill>
                  <a:srgbClr val="0070C0"/>
                </a:solidFill>
              </a:rPr>
              <a:t>A = MAC_3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31335" y="4336054"/>
            <a:ext cx="827878" cy="271463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Bef>
                <a:spcPts val="600"/>
              </a:spcBef>
            </a:pPr>
            <a:r>
              <a:rPr lang="en-US" sz="800" b="1" dirty="0" err="1" smtClean="0">
                <a:solidFill>
                  <a:srgbClr val="0070C0"/>
                </a:solidFill>
              </a:rPr>
              <a:t>FromDS</a:t>
            </a:r>
            <a:r>
              <a:rPr lang="en-US" sz="800" b="1" dirty="0" smtClean="0">
                <a:solidFill>
                  <a:srgbClr val="0070C0"/>
                </a:solidFill>
              </a:rPr>
              <a:t> = 1 </a:t>
            </a:r>
            <a:r>
              <a:rPr lang="en-US" sz="800" b="1" dirty="0" err="1">
                <a:solidFill>
                  <a:srgbClr val="0070C0"/>
                </a:solidFill>
              </a:rPr>
              <a:t>T</a:t>
            </a:r>
            <a:r>
              <a:rPr lang="en-US" sz="800" b="1" dirty="0" err="1" smtClean="0">
                <a:solidFill>
                  <a:srgbClr val="0070C0"/>
                </a:solidFill>
              </a:rPr>
              <a:t>oDS</a:t>
            </a:r>
            <a:r>
              <a:rPr lang="en-US" sz="800" b="1" dirty="0" smtClean="0">
                <a:solidFill>
                  <a:srgbClr val="0070C0"/>
                </a:solidFill>
              </a:rPr>
              <a:t>  =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31335" y="4649386"/>
            <a:ext cx="827878" cy="271463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>
                <a:solidFill>
                  <a:srgbClr val="E21537"/>
                </a:solidFill>
              </a:rPr>
              <a:t>DA = MAC_5  </a:t>
            </a:r>
            <a:r>
              <a:rPr lang="en-US" sz="800" dirty="0" smtClean="0">
                <a:solidFill>
                  <a:srgbClr val="0070C0"/>
                </a:solidFill>
              </a:rPr>
              <a:t>SA = MAC_1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374763" y="3103681"/>
            <a:ext cx="0" cy="1615818"/>
          </a:xfrm>
          <a:prstGeom prst="line">
            <a:avLst/>
          </a:prstGeom>
          <a:ln w="19050">
            <a:solidFill>
              <a:srgbClr val="00CC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105620" y="5144599"/>
            <a:ext cx="397740" cy="0"/>
          </a:xfrm>
          <a:prstGeom prst="line">
            <a:avLst/>
          </a:prstGeom>
          <a:ln w="19050">
            <a:solidFill>
              <a:srgbClr val="00CC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426360" y="4964392"/>
            <a:ext cx="827878" cy="271463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800" b="1" dirty="0">
                <a:solidFill>
                  <a:srgbClr val="0070C0"/>
                </a:solidFill>
              </a:rPr>
              <a:t>T</a:t>
            </a:r>
            <a:r>
              <a:rPr lang="en-US" sz="800" b="1" dirty="0" smtClean="0">
                <a:solidFill>
                  <a:srgbClr val="0070C0"/>
                </a:solidFill>
              </a:rPr>
              <a:t>A = MAC_3  </a:t>
            </a:r>
            <a:r>
              <a:rPr lang="en-US" sz="800" b="1" dirty="0">
                <a:solidFill>
                  <a:srgbClr val="E21537"/>
                </a:solidFill>
              </a:rPr>
              <a:t>R</a:t>
            </a:r>
            <a:r>
              <a:rPr lang="en-US" sz="800" b="1" dirty="0" smtClean="0">
                <a:solidFill>
                  <a:srgbClr val="E21537"/>
                </a:solidFill>
              </a:rPr>
              <a:t>A = MAC_4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426360" y="4344079"/>
            <a:ext cx="827878" cy="271463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Bef>
                <a:spcPts val="600"/>
              </a:spcBef>
            </a:pPr>
            <a:r>
              <a:rPr lang="en-US" sz="800" b="1" dirty="0" err="1" smtClean="0">
                <a:solidFill>
                  <a:srgbClr val="0070C0"/>
                </a:solidFill>
              </a:rPr>
              <a:t>FromDS</a:t>
            </a:r>
            <a:r>
              <a:rPr lang="en-US" sz="800" b="1" dirty="0" smtClean="0">
                <a:solidFill>
                  <a:srgbClr val="0070C0"/>
                </a:solidFill>
              </a:rPr>
              <a:t> = 1 </a:t>
            </a:r>
            <a:r>
              <a:rPr lang="en-US" sz="800" b="1" dirty="0" err="1">
                <a:solidFill>
                  <a:srgbClr val="0070C0"/>
                </a:solidFill>
              </a:rPr>
              <a:t>T</a:t>
            </a:r>
            <a:r>
              <a:rPr lang="en-US" sz="800" b="1" dirty="0" err="1" smtClean="0">
                <a:solidFill>
                  <a:srgbClr val="0070C0"/>
                </a:solidFill>
              </a:rPr>
              <a:t>oDS</a:t>
            </a:r>
            <a:r>
              <a:rPr lang="en-US" sz="800" b="1" dirty="0" smtClean="0">
                <a:solidFill>
                  <a:srgbClr val="0070C0"/>
                </a:solidFill>
              </a:rPr>
              <a:t>  = 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26360" y="4657411"/>
            <a:ext cx="827878" cy="271463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800" dirty="0">
                <a:solidFill>
                  <a:srgbClr val="0070C0"/>
                </a:solidFill>
              </a:rPr>
              <a:t>DA = MAC_5  </a:t>
            </a:r>
            <a:r>
              <a:rPr lang="en-US" sz="800" dirty="0" smtClean="0">
                <a:solidFill>
                  <a:srgbClr val="0070C0"/>
                </a:solidFill>
              </a:rPr>
              <a:t>SA = MAC_1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5114288" y="3111706"/>
            <a:ext cx="0" cy="2032893"/>
          </a:xfrm>
          <a:prstGeom prst="line">
            <a:avLst/>
          </a:prstGeom>
          <a:ln w="19050">
            <a:solidFill>
              <a:srgbClr val="00CC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814270" y="4719499"/>
            <a:ext cx="568518" cy="0"/>
          </a:xfrm>
          <a:prstGeom prst="line">
            <a:avLst/>
          </a:prstGeom>
          <a:ln w="19050">
            <a:solidFill>
              <a:srgbClr val="00C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106750" y="4343891"/>
            <a:ext cx="827878" cy="271463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800" dirty="0" smtClean="0">
                <a:solidFill>
                  <a:srgbClr val="0070C0"/>
                </a:solidFill>
              </a:rPr>
              <a:t>DA = MAC_5  SA = MAC_1</a:t>
            </a:r>
          </a:p>
        </p:txBody>
      </p:sp>
    </p:spTree>
    <p:extLst>
      <p:ext uri="{BB962C8B-B14F-4D97-AF65-F5344CB8AC3E}">
        <p14:creationId xmlns:p14="http://schemas.microsoft.com/office/powerpoint/2010/main" val="2289383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BSS Bridging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4113213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The whole BSS is modeled as a distributed bridge overlaying the 802.11 protocol</a:t>
            </a:r>
          </a:p>
          <a:p>
            <a:pPr lvl="1"/>
            <a:r>
              <a:rPr lang="en-US" dirty="0" smtClean="0">
                <a:cs typeface="Arial" charset="0"/>
              </a:rPr>
              <a:t>AP acts as the Bridge’s Control Plane</a:t>
            </a:r>
          </a:p>
          <a:p>
            <a:pPr lvl="1"/>
            <a:r>
              <a:rPr lang="en-US" dirty="0" smtClean="0">
                <a:cs typeface="Arial" charset="0"/>
              </a:rPr>
              <a:t>Non-AP Stations act as Bridge Ports</a:t>
            </a:r>
          </a:p>
          <a:p>
            <a:pPr lvl="1"/>
            <a:endParaRPr lang="en-US" dirty="0" smtClean="0"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4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Philippe Klein, Broadcom</a:t>
            </a:r>
            <a:endParaRPr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929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BSS </a:t>
            </a:r>
            <a:r>
              <a:rPr lang="en-US" dirty="0" smtClean="0">
                <a:cs typeface="Arial" charset="0"/>
              </a:rPr>
              <a:t>Bridging (cont.)</a:t>
            </a:r>
            <a:endParaRPr lang="en-US" dirty="0" smtClean="0">
              <a:cs typeface="Arial" charset="0"/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4113213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Modifications </a:t>
            </a:r>
            <a:r>
              <a:rPr lang="en-US" dirty="0" smtClean="0">
                <a:cs typeface="Arial" charset="0"/>
              </a:rPr>
              <a:t>to 802.11 are limited to: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dirty="0" smtClean="0">
                <a:cs typeface="Arial" charset="0"/>
              </a:rPr>
              <a:t>[</a:t>
            </a:r>
            <a:r>
              <a:rPr lang="en-US" dirty="0" err="1" smtClean="0">
                <a:cs typeface="Arial" charset="0"/>
              </a:rPr>
              <a:t>ToDS</a:t>
            </a:r>
            <a:r>
              <a:rPr lang="en-US" dirty="0" smtClean="0">
                <a:cs typeface="Arial" charset="0"/>
              </a:rPr>
              <a:t>=Set , </a:t>
            </a:r>
            <a:r>
              <a:rPr lang="en-US" dirty="0" err="1" smtClean="0">
                <a:cs typeface="Arial" charset="0"/>
              </a:rPr>
              <a:t>FromDS</a:t>
            </a:r>
            <a:r>
              <a:rPr lang="en-US" dirty="0" smtClean="0">
                <a:cs typeface="Arial" charset="0"/>
              </a:rPr>
              <a:t>=Set] mode behavior redefined at ingress AP and ingress </a:t>
            </a:r>
            <a:r>
              <a:rPr lang="en-US" dirty="0">
                <a:cs typeface="Arial" charset="0"/>
              </a:rPr>
              <a:t>n</a:t>
            </a:r>
            <a:r>
              <a:rPr lang="en-US" dirty="0" smtClean="0">
                <a:cs typeface="Arial" charset="0"/>
              </a:rPr>
              <a:t>on-AP Stations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dirty="0" smtClean="0">
                <a:cs typeface="Arial" charset="0"/>
              </a:rPr>
              <a:t>Broadcast  “Echo Cancellation”  Method &lt;TBD&gt;                                        </a:t>
            </a:r>
            <a:r>
              <a:rPr lang="en-US" sz="1800" i="1" dirty="0" smtClean="0">
                <a:cs typeface="Arial" charset="0"/>
              </a:rPr>
              <a:t>Could be: </a:t>
            </a:r>
            <a:endParaRPr lang="en-US" sz="1800" i="1" dirty="0">
              <a:cs typeface="Arial" charset="0"/>
            </a:endParaRPr>
          </a:p>
          <a:p>
            <a:pPr marL="855663" lvl="1" indent="284163">
              <a:buFont typeface="Arial" pitchFamily="34" charset="0"/>
              <a:buChar char="•"/>
            </a:pPr>
            <a:r>
              <a:rPr lang="en-US" sz="1800" i="1" dirty="0" smtClean="0">
                <a:cs typeface="Arial" charset="0"/>
              </a:rPr>
              <a:t>APs broadcast MSDUs without modifying the Sequence Number  &amp; non-Stations  filter </a:t>
            </a:r>
            <a:r>
              <a:rPr lang="en-US" sz="1800" i="1" dirty="0">
                <a:cs typeface="Arial" charset="0"/>
              </a:rPr>
              <a:t>out broadcasted MSDUs they originated on </a:t>
            </a:r>
            <a:r>
              <a:rPr lang="en-US" sz="1800" i="1" dirty="0" smtClean="0">
                <a:cs typeface="Arial" charset="0"/>
              </a:rPr>
              <a:t>SN </a:t>
            </a:r>
            <a:r>
              <a:rPr lang="en-US" sz="1800" i="1" dirty="0">
                <a:cs typeface="Arial" charset="0"/>
              </a:rPr>
              <a:t>matches</a:t>
            </a:r>
          </a:p>
          <a:p>
            <a:pPr marL="855663" lvl="1" indent="284163">
              <a:buFont typeface="Arial" pitchFamily="34" charset="0"/>
              <a:buChar char="•"/>
            </a:pPr>
            <a:r>
              <a:rPr lang="en-US" sz="1800" i="1" dirty="0" smtClean="0">
                <a:cs typeface="Arial" charset="0"/>
              </a:rPr>
              <a:t>Non-Stations filter out broadcasted MSDUs they originated on TID matches</a:t>
            </a:r>
          </a:p>
          <a:p>
            <a:pPr marL="798513" lvl="1" indent="-457200">
              <a:buFont typeface="+mj-lt"/>
              <a:buAutoNum type="arabicPeriod" startAt="3"/>
            </a:pPr>
            <a:r>
              <a:rPr lang="en-US" dirty="0" smtClean="0">
                <a:cs typeface="Arial" charset="0"/>
              </a:rPr>
              <a:t>Additional Parameters to MLME-DLS primitives</a:t>
            </a:r>
          </a:p>
          <a:p>
            <a:pPr lvl="1">
              <a:buFont typeface="Arial" charset="0"/>
              <a:buNone/>
            </a:pPr>
            <a:endParaRPr lang="en-US" dirty="0" smtClean="0"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4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Philippe Klein, Broadcom</a:t>
            </a:r>
            <a:endParaRPr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769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Addition to the 802.11 Standard</a:t>
            </a:r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New Element in Beacon and Probe Response</a:t>
            </a:r>
          </a:p>
          <a:p>
            <a:pPr lvl="1"/>
            <a:r>
              <a:rPr lang="en-US" dirty="0" smtClean="0">
                <a:cs typeface="Arial" charset="0"/>
              </a:rPr>
              <a:t>AP indicates it BSS Bridging Capability in a new BSS Bridging Element in Beacon and Probe Response</a:t>
            </a:r>
          </a:p>
          <a:p>
            <a:pPr lvl="1"/>
            <a:r>
              <a:rPr lang="en-US" dirty="0" smtClean="0">
                <a:cs typeface="Arial" charset="0"/>
              </a:rPr>
              <a:t>AP BSS bridging Capability is controlled by a dot11BSSBridgingCapabilityEnabled parameter </a:t>
            </a:r>
          </a:p>
          <a:p>
            <a:r>
              <a:rPr lang="en-US" dirty="0" smtClean="0">
                <a:cs typeface="Arial" charset="0"/>
              </a:rPr>
              <a:t>New Action Frames &lt;TBD&gt;</a:t>
            </a:r>
          </a:p>
          <a:p>
            <a:pPr lvl="1"/>
            <a:r>
              <a:rPr lang="en-US" dirty="0">
                <a:cs typeface="Arial" charset="0"/>
              </a:rPr>
              <a:t>AP control to </a:t>
            </a:r>
            <a:r>
              <a:rPr lang="en-US" dirty="0" smtClean="0">
                <a:cs typeface="Arial" charset="0"/>
              </a:rPr>
              <a:t>non-Station </a:t>
            </a:r>
            <a:r>
              <a:rPr lang="en-US" dirty="0">
                <a:cs typeface="Arial" charset="0"/>
              </a:rPr>
              <a:t>ports (i.e. block port…)</a:t>
            </a:r>
          </a:p>
          <a:p>
            <a:pPr lvl="2"/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848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New [To DS = Set, From DS = Set] Handling 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Non-AP Station originated MSDU received by AP:</a:t>
            </a:r>
          </a:p>
          <a:p>
            <a:pPr lvl="1"/>
            <a:r>
              <a:rPr lang="en-US" sz="1800" dirty="0" smtClean="0">
                <a:cs typeface="Arial" charset="0"/>
              </a:rPr>
              <a:t>AP performs a lookup to the AP Bridging table with the Destination Address (DA)  to retrieve the MAC address of the non-AP Station bridging the DA and use it as the Receiver Address (RA) of the forwarded MSDU</a:t>
            </a:r>
          </a:p>
          <a:p>
            <a:pPr lvl="1"/>
            <a:r>
              <a:rPr lang="en-US" sz="1800" dirty="0" smtClean="0">
                <a:cs typeface="Arial" charset="0"/>
              </a:rPr>
              <a:t>MSDU </a:t>
            </a:r>
            <a:r>
              <a:rPr lang="en-US" sz="1800" dirty="0">
                <a:cs typeface="Arial" charset="0"/>
              </a:rPr>
              <a:t>with unknown or Multicast DA </a:t>
            </a:r>
            <a:r>
              <a:rPr lang="en-US" sz="1800" dirty="0" smtClean="0">
                <a:cs typeface="Arial" charset="0"/>
              </a:rPr>
              <a:t>addresses are </a:t>
            </a:r>
            <a:r>
              <a:rPr lang="en-US" sz="1800" dirty="0">
                <a:cs typeface="Arial" charset="0"/>
              </a:rPr>
              <a:t>broadcasted by the </a:t>
            </a:r>
            <a:r>
              <a:rPr lang="en-US" sz="1800" dirty="0" smtClean="0">
                <a:cs typeface="Arial" charset="0"/>
              </a:rPr>
              <a:t>AP</a:t>
            </a:r>
          </a:p>
          <a:p>
            <a:pPr marL="341313" lvl="1" indent="0">
              <a:buNone/>
            </a:pP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 AP originated MSDU received by non-AP Station:</a:t>
            </a:r>
          </a:p>
          <a:p>
            <a:pPr lvl="1"/>
            <a:r>
              <a:rPr lang="en-US" sz="1800" dirty="0" smtClean="0">
                <a:cs typeface="Arial" charset="0"/>
              </a:rPr>
              <a:t>If the DA is a Broadcast/Multicast Address, the non-AP Station  checks the MSDU Sequence Number or TDI ( to match any of the SNs (or TIDs) of the latest Multicast MSDUs by this non-AP Station: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If match, the </a:t>
            </a:r>
            <a:r>
              <a:rPr lang="en-US" dirty="0">
                <a:cs typeface="Arial" charset="0"/>
              </a:rPr>
              <a:t>non-AP </a:t>
            </a:r>
            <a:r>
              <a:rPr lang="en-US" dirty="0" smtClean="0">
                <a:cs typeface="Arial" charset="0"/>
              </a:rPr>
              <a:t>Station discards the receive frame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Otherwise the non-AP Station extracts the (DA,SA) and uses them as the (DA,SA) of the MSDU bridged by the </a:t>
            </a:r>
            <a:r>
              <a:rPr lang="en-US" dirty="0">
                <a:cs typeface="Arial" charset="0"/>
              </a:rPr>
              <a:t>non-AP </a:t>
            </a:r>
            <a:r>
              <a:rPr lang="en-US" dirty="0" smtClean="0">
                <a:cs typeface="Arial" charset="0"/>
              </a:rPr>
              <a:t>Station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938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issue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802.11 non-AP STA devices are end devices that do </a:t>
            </a:r>
            <a:r>
              <a:rPr lang="en-US" b="1" dirty="0" smtClean="0">
                <a:cs typeface="Arial" charset="0"/>
              </a:rPr>
              <a:t>not </a:t>
            </a:r>
            <a:r>
              <a:rPr lang="en-US" dirty="0" smtClean="0">
                <a:cs typeface="Arial" charset="0"/>
              </a:rPr>
              <a:t>bridge to external networks. This:</a:t>
            </a:r>
          </a:p>
          <a:p>
            <a:pPr lvl="1"/>
            <a:r>
              <a:rPr lang="en-US" dirty="0" smtClean="0">
                <a:cs typeface="Arial" charset="0"/>
              </a:rPr>
              <a:t>limit the topology of 802.11 BSS to “stub networks”</a:t>
            </a:r>
          </a:p>
          <a:p>
            <a:pPr lvl="1"/>
            <a:r>
              <a:rPr lang="en-US" dirty="0" smtClean="0">
                <a:cs typeface="Arial" charset="0"/>
              </a:rPr>
              <a:t>do not allow a (STA-)AP-STA wireless link to be used as a connecting path (backbone) between other networks</a:t>
            </a:r>
          </a:p>
          <a:p>
            <a:r>
              <a:rPr lang="en-US" dirty="0" smtClean="0">
                <a:cs typeface="Arial" charset="0"/>
              </a:rPr>
              <a:t>Partial solutions exist to overcome this lack of bridging functionality but these solutions are:</a:t>
            </a:r>
          </a:p>
          <a:p>
            <a:pPr lvl="1"/>
            <a:r>
              <a:rPr lang="en-US" dirty="0" smtClean="0">
                <a:cs typeface="Arial" charset="0"/>
              </a:rPr>
              <a:t>proprietary only</a:t>
            </a:r>
          </a:p>
          <a:p>
            <a:pPr lvl="1"/>
            <a:r>
              <a:rPr lang="en-US" dirty="0" smtClean="0">
                <a:cs typeface="Arial" charset="0"/>
              </a:rPr>
              <a:t>limited to certain type of traffic </a:t>
            </a:r>
          </a:p>
          <a:p>
            <a:pPr lvl="1"/>
            <a:r>
              <a:rPr lang="en-US" dirty="0" smtClean="0">
                <a:cs typeface="Arial" charset="0"/>
              </a:rPr>
              <a:t>or/and based on Layer 3  (such IP Multicast to MAC Multicast translation, NAT - Network Address Translation)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Philippe Klein, Broadcom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967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New DLS Bridging Traffic Type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30</a:t>
            </a:fld>
            <a:endParaRPr lang="en-GB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698752"/>
              </p:ext>
            </p:extLst>
          </p:nvPr>
        </p:nvGraphicFramePr>
        <p:xfrm>
          <a:off x="495300" y="1676400"/>
          <a:ext cx="82423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Visio" r:id="rId3" imgW="5769090" imgH="3379398" progId="Visio.Drawing.11">
                  <p:embed/>
                </p:oleObj>
              </mc:Choice>
              <mc:Fallback>
                <p:oleObj name="Visio" r:id="rId3" imgW="5769090" imgH="337939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676400"/>
                        <a:ext cx="8242300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973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DLS Mode Bridging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800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cs typeface="Arial" charset="0"/>
              </a:rPr>
              <a:t>For Direct Link Setup mode, a new MLME-</a:t>
            </a:r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B</a:t>
            </a:r>
            <a:r>
              <a:rPr lang="en-US" sz="1800" dirty="0" smtClean="0">
                <a:cs typeface="Arial" charset="0"/>
              </a:rPr>
              <a:t>DLS request primitive could be specified with the DA MAC address replacing the non-AP Station MAC address as parameter: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dirty="0" smtClean="0">
                <a:cs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dirty="0">
                <a:cs typeface="Arial" charset="0"/>
              </a:rPr>
              <a:t>	</a:t>
            </a:r>
            <a:r>
              <a:rPr lang="en-US" sz="1400" dirty="0" smtClean="0">
                <a:cs typeface="Arial" charset="0"/>
              </a:rPr>
              <a:t>MLME-</a:t>
            </a:r>
            <a:r>
              <a:rPr lang="en-US" sz="1400" dirty="0" err="1" smtClean="0">
                <a:solidFill>
                  <a:srgbClr val="FF0000"/>
                </a:solidFill>
                <a:cs typeface="Arial" charset="0"/>
              </a:rPr>
              <a:t>B</a:t>
            </a:r>
            <a:r>
              <a:rPr lang="en-US" sz="1400" dirty="0" err="1" smtClean="0">
                <a:cs typeface="Arial" charset="0"/>
              </a:rPr>
              <a:t>DLS.request</a:t>
            </a:r>
            <a:r>
              <a:rPr lang="en-US" sz="1400" dirty="0" smtClean="0">
                <a:cs typeface="Arial" charset="0"/>
              </a:rPr>
              <a:t> (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400" dirty="0" smtClean="0">
                <a:cs typeface="Arial" charset="0"/>
              </a:rPr>
              <a:t>		</a:t>
            </a:r>
            <a:r>
              <a:rPr lang="en-US" sz="1400" dirty="0" err="1" smtClean="0">
                <a:cs typeface="Arial" charset="0"/>
              </a:rPr>
              <a:t>Peer</a:t>
            </a:r>
            <a:r>
              <a:rPr lang="en-US" sz="1400" dirty="0" err="1" smtClean="0">
                <a:solidFill>
                  <a:srgbClr val="FF0000"/>
                </a:solidFill>
                <a:cs typeface="Arial" charset="0"/>
              </a:rPr>
              <a:t>DA</a:t>
            </a:r>
            <a:r>
              <a:rPr lang="en-US" sz="1400" dirty="0" err="1" smtClean="0">
                <a:cs typeface="Arial" charset="0"/>
              </a:rPr>
              <a:t>MACAddress</a:t>
            </a:r>
            <a:r>
              <a:rPr lang="en-US" sz="1400" dirty="0" smtClean="0"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400" dirty="0" smtClean="0">
                <a:cs typeface="Arial" charset="0"/>
              </a:rPr>
              <a:t>		</a:t>
            </a:r>
            <a:r>
              <a:rPr lang="en-US" sz="1400" dirty="0" err="1" smtClean="0">
                <a:cs typeface="Arial" charset="0"/>
              </a:rPr>
              <a:t>DLSTimeoutValue</a:t>
            </a:r>
            <a:r>
              <a:rPr lang="en-US" sz="1400" dirty="0" smtClean="0"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400" dirty="0" smtClean="0">
                <a:cs typeface="Arial" charset="0"/>
              </a:rPr>
              <a:t>		</a:t>
            </a:r>
            <a:r>
              <a:rPr lang="en-US" sz="1400" dirty="0" err="1" smtClean="0">
                <a:cs typeface="Arial" charset="0"/>
              </a:rPr>
              <a:t>DLSResponseTimeout</a:t>
            </a:r>
            <a:r>
              <a:rPr lang="en-US" sz="1400" dirty="0" smtClean="0">
                <a:cs typeface="Arial" charset="0"/>
              </a:rPr>
              <a:t>)</a:t>
            </a:r>
            <a:endParaRPr lang="en-US" sz="18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cs typeface="Arial" charset="0"/>
              </a:rPr>
              <a:t>The associated confirm primitive returns the non-AP Station MAC address bridging the DA MAC address :  </a:t>
            </a:r>
            <a:endParaRPr lang="en-US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400" dirty="0">
                <a:cs typeface="Arial" charset="0"/>
              </a:rPr>
              <a:t>	</a:t>
            </a:r>
            <a:r>
              <a:rPr lang="en-US" sz="1400" dirty="0" smtClean="0">
                <a:cs typeface="Arial" charset="0"/>
              </a:rPr>
              <a:t>MLME-</a:t>
            </a:r>
            <a:r>
              <a:rPr lang="en-US" sz="1400" dirty="0" err="1" smtClean="0">
                <a:solidFill>
                  <a:srgbClr val="FF0000"/>
                </a:solidFill>
                <a:cs typeface="Arial" charset="0"/>
              </a:rPr>
              <a:t>B</a:t>
            </a:r>
            <a:r>
              <a:rPr lang="en-US" sz="1400" dirty="0" err="1" smtClean="0">
                <a:cs typeface="Arial" charset="0"/>
              </a:rPr>
              <a:t>DLS.confirm</a:t>
            </a:r>
            <a:r>
              <a:rPr lang="en-US" sz="1400" dirty="0" smtClean="0">
                <a:cs typeface="Arial" charset="0"/>
              </a:rPr>
              <a:t> (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400" dirty="0" smtClean="0">
                <a:cs typeface="Arial" charset="0"/>
              </a:rPr>
              <a:t>		</a:t>
            </a:r>
            <a:r>
              <a:rPr lang="en-US" sz="1400" dirty="0" err="1" smtClean="0">
                <a:cs typeface="Arial" charset="0"/>
              </a:rPr>
              <a:t>Peer</a:t>
            </a:r>
            <a:r>
              <a:rPr lang="en-US" sz="1400" dirty="0" err="1" smtClean="0">
                <a:solidFill>
                  <a:srgbClr val="FF0000"/>
                </a:solidFill>
                <a:cs typeface="Arial" charset="0"/>
              </a:rPr>
              <a:t>DA</a:t>
            </a:r>
            <a:r>
              <a:rPr lang="en-US" sz="1400" dirty="0" err="1" smtClean="0">
                <a:cs typeface="Arial" charset="0"/>
              </a:rPr>
              <a:t>MACAddress</a:t>
            </a:r>
            <a:r>
              <a:rPr lang="en-US" sz="1400" dirty="0" smtClean="0"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400" dirty="0" smtClean="0">
                <a:cs typeface="Arial" charset="0"/>
              </a:rPr>
              <a:t>		</a:t>
            </a:r>
            <a:r>
              <a:rPr lang="en-US" sz="1400" dirty="0" err="1" smtClean="0">
                <a:solidFill>
                  <a:srgbClr val="FF0000"/>
                </a:solidFill>
                <a:cs typeface="Arial" charset="0"/>
              </a:rPr>
              <a:t>PeerSTAMACAddress</a:t>
            </a:r>
            <a:r>
              <a:rPr lang="en-US" sz="1400" dirty="0" smtClean="0">
                <a:solidFill>
                  <a:srgbClr val="FF0000"/>
                </a:solidFill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400" dirty="0" smtClean="0">
                <a:cs typeface="Arial" charset="0"/>
              </a:rPr>
              <a:t>		</a:t>
            </a:r>
            <a:r>
              <a:rPr lang="en-US" sz="1400" dirty="0" err="1" smtClean="0">
                <a:cs typeface="Arial" charset="0"/>
              </a:rPr>
              <a:t>ResultCode</a:t>
            </a:r>
            <a:r>
              <a:rPr lang="en-US" sz="1400" dirty="0" smtClean="0"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400" dirty="0" smtClean="0">
                <a:cs typeface="Arial" charset="0"/>
              </a:rPr>
              <a:t>		</a:t>
            </a:r>
            <a:r>
              <a:rPr lang="en-US" sz="1400" dirty="0" err="1" smtClean="0">
                <a:cs typeface="Arial" charset="0"/>
              </a:rPr>
              <a:t>CapabilityInformation</a:t>
            </a:r>
            <a:r>
              <a:rPr lang="en-US" sz="1400" dirty="0" smtClean="0"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400" dirty="0" smtClean="0">
                <a:cs typeface="Arial" charset="0"/>
              </a:rPr>
              <a:t>		</a:t>
            </a:r>
            <a:r>
              <a:rPr lang="en-US" sz="1400" dirty="0" err="1" smtClean="0">
                <a:cs typeface="Arial" charset="0"/>
              </a:rPr>
              <a:t>DLSTimeoutValue</a:t>
            </a:r>
            <a:r>
              <a:rPr lang="en-US" sz="1400" dirty="0" smtClean="0"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400" dirty="0" smtClean="0">
                <a:cs typeface="Arial" charset="0"/>
              </a:rPr>
              <a:t>		</a:t>
            </a:r>
            <a:r>
              <a:rPr lang="en-US" sz="1400" dirty="0" err="1" smtClean="0">
                <a:cs typeface="Arial" charset="0"/>
              </a:rPr>
              <a:t>SupportedRates</a:t>
            </a:r>
            <a:r>
              <a:rPr lang="en-US" sz="1400" dirty="0" smtClean="0">
                <a:cs typeface="Arial" charset="0"/>
              </a:rPr>
              <a:t>)</a:t>
            </a:r>
            <a:endParaRPr lang="en-US" sz="1800" dirty="0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000" dirty="0" smtClean="0"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81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 Centric Heterogeneous Home Network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708576"/>
              </p:ext>
            </p:extLst>
          </p:nvPr>
        </p:nvGraphicFramePr>
        <p:xfrm>
          <a:off x="0" y="1566863"/>
          <a:ext cx="8664575" cy="356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Visio" r:id="rId3" imgW="6301632" imgH="2590800" progId="Visio.Drawing.11">
                  <p:embed/>
                </p:oleObj>
              </mc:Choice>
              <mc:Fallback>
                <p:oleObj name="Visio" r:id="rId3" imgW="6301632" imgH="25908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566863"/>
                        <a:ext cx="8664575" cy="356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5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 Centric Data Planes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8975" y="4132263"/>
            <a:ext cx="8455025" cy="817562"/>
          </a:xfrm>
        </p:spPr>
        <p:txBody>
          <a:bodyPr/>
          <a:lstStyle/>
          <a:p>
            <a:r>
              <a:rPr lang="en-US" dirty="0" smtClean="0"/>
              <a:t>GW is the Designated Node for each CSN:</a:t>
            </a:r>
          </a:p>
          <a:p>
            <a:pPr marL="0" indent="0">
              <a:buNone/>
            </a:pPr>
            <a:r>
              <a:rPr lang="en-US" dirty="0" smtClean="0"/>
              <a:t>CSN </a:t>
            </a:r>
            <a:r>
              <a:rPr lang="en-US" dirty="0" smtClean="0"/>
              <a:t>Bridge Data Planes are co-hosted on the GW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29768951"/>
              </p:ext>
            </p:extLst>
          </p:nvPr>
        </p:nvGraphicFramePr>
        <p:xfrm>
          <a:off x="323792" y="1138926"/>
          <a:ext cx="8582031" cy="2803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Visio" r:id="rId3" imgW="6905557" imgH="2262221" progId="Visio.Drawing.11">
                  <p:embed/>
                </p:oleObj>
              </mc:Choice>
              <mc:Fallback>
                <p:oleObj name="Visio" r:id="rId3" imgW="6905557" imgH="2262221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92" y="1138926"/>
                        <a:ext cx="8582031" cy="2803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 Centric Data Plane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113213"/>
          </a:xfrm>
          <a:prstGeom prst="rect">
            <a:avLst/>
          </a:prstGeom>
        </p:spPr>
        <p:txBody>
          <a:bodyPr/>
          <a:lstStyle/>
          <a:p>
            <a:pPr marL="231775" indent="-231775" algn="l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bg2"/>
                </a:solidFill>
                <a:cs typeface="Arial" pitchFamily="34" charset="0"/>
              </a:rPr>
              <a:t>For </a:t>
            </a:r>
            <a:r>
              <a:rPr lang="en-US" sz="1800" dirty="0" smtClean="0">
                <a:solidFill>
                  <a:schemeClr val="bg2"/>
                </a:solidFill>
                <a:cs typeface="Arial" pitchFamily="34" charset="0"/>
              </a:rPr>
              <a:t>Network </a:t>
            </a:r>
            <a:r>
              <a:rPr lang="en-US" sz="1800" b="1" dirty="0" smtClean="0">
                <a:solidFill>
                  <a:schemeClr val="bg2"/>
                </a:solidFill>
                <a:cs typeface="Arial" pitchFamily="34" charset="0"/>
              </a:rPr>
              <a:t>Control</a:t>
            </a:r>
            <a:r>
              <a:rPr lang="en-US" sz="1800" dirty="0" smtClean="0">
                <a:solidFill>
                  <a:schemeClr val="bg2"/>
                </a:solidFill>
                <a:cs typeface="Arial" pitchFamily="34" charset="0"/>
              </a:rPr>
              <a:t> Protocols </a:t>
            </a:r>
            <a:r>
              <a:rPr lang="en-US" sz="1800" dirty="0">
                <a:solidFill>
                  <a:schemeClr val="bg2"/>
                </a:solidFill>
                <a:cs typeface="Arial" pitchFamily="34" charset="0"/>
              </a:rPr>
              <a:t>(such RSTP)</a:t>
            </a:r>
          </a:p>
          <a:p>
            <a:pPr lvl="1"/>
            <a:r>
              <a:rPr lang="en-US" sz="1600" dirty="0" smtClean="0"/>
              <a:t>each CSN bridge runs its owns control plane </a:t>
            </a:r>
          </a:p>
          <a:p>
            <a:pPr lvl="1"/>
            <a:r>
              <a:rPr lang="en-US" sz="1600" dirty="0" smtClean="0"/>
              <a:t>same 802.1 standard protocol entity instantiated per CSN bridge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276475" y="2667000"/>
            <a:ext cx="1276350" cy="4952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rgbClr val="002060"/>
                </a:solidFill>
              </a:rPr>
              <a:t>Standard   NCP entity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6475" y="3438526"/>
            <a:ext cx="1276350" cy="371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err="1" smtClean="0">
                <a:solidFill>
                  <a:srgbClr val="0070C0"/>
                </a:solidFill>
              </a:rPr>
              <a:t>CSN_k</a:t>
            </a:r>
            <a:r>
              <a:rPr lang="en-US" sz="1100" dirty="0" smtClean="0">
                <a:solidFill>
                  <a:srgbClr val="0070C0"/>
                </a:solidFill>
              </a:rPr>
              <a:t> network specific APIs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67325" y="2667000"/>
            <a:ext cx="1276350" cy="4952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rgbClr val="002060"/>
                </a:solidFill>
              </a:rPr>
              <a:t>Standard   NCP entity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67325" y="3438526"/>
            <a:ext cx="1276350" cy="371474"/>
          </a:xfrm>
          <a:prstGeom prst="rect">
            <a:avLst/>
          </a:prstGeom>
          <a:solidFill>
            <a:schemeClr val="bg1"/>
          </a:solidFill>
          <a:ln w="19050">
            <a:solidFill>
              <a:srgbClr val="9E1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err="1" smtClean="0">
                <a:solidFill>
                  <a:srgbClr val="C00000"/>
                </a:solidFill>
              </a:rPr>
              <a:t>CSN_m</a:t>
            </a:r>
            <a:r>
              <a:rPr lang="en-US" sz="1100" dirty="0" smtClean="0">
                <a:solidFill>
                  <a:srgbClr val="C00000"/>
                </a:solidFill>
              </a:rPr>
              <a:t> network specific APIs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1900" y="2667000"/>
            <a:ext cx="1276350" cy="4952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rgbClr val="002060"/>
                </a:solidFill>
              </a:rPr>
              <a:t>Standard   NCP entity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71900" y="3438526"/>
            <a:ext cx="1276350" cy="371474"/>
          </a:xfrm>
          <a:prstGeom prst="rect">
            <a:avLst/>
          </a:prstGeom>
          <a:solidFill>
            <a:schemeClr val="bg1"/>
          </a:solidFill>
          <a:ln w="190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err="1" smtClean="0">
                <a:solidFill>
                  <a:srgbClr val="339933"/>
                </a:solidFill>
              </a:rPr>
              <a:t>CSN_l</a:t>
            </a:r>
            <a:r>
              <a:rPr lang="en-US" sz="1100" dirty="0" smtClean="0">
                <a:solidFill>
                  <a:srgbClr val="339933"/>
                </a:solidFill>
              </a:rPr>
              <a:t> network specific APIs</a:t>
            </a: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685800" y="3810000"/>
            <a:ext cx="8001000" cy="869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31775" indent="-231775" eaLnBrk="1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1800" b="1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1pPr>
            <a:lvl2pPr lvl="1" eaLnBrk="1" hangingPunct="1">
              <a:spcBef>
                <a:spcPts val="500"/>
              </a:spcBef>
              <a:defRPr sz="1600">
                <a:solidFill>
                  <a:srgbClr val="000000"/>
                </a:solidFill>
                <a:latin typeface="+mn-lt"/>
                <a:ea typeface="+mn-ea"/>
              </a:defRPr>
            </a:lvl2pPr>
            <a:lvl3pPr eaLnBrk="1" hangingPunct="1">
              <a:spcBef>
                <a:spcPts val="450"/>
              </a:spcBef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eaLnBrk="1" hangingPunct="1">
              <a:spcBef>
                <a:spcPts val="400"/>
              </a:spcBef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eaLnBrk="1" hangingPunct="1">
              <a:spcBef>
                <a:spcPts val="400"/>
              </a:spcBef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For Network S</a:t>
            </a:r>
            <a:r>
              <a:rPr lang="en-US" dirty="0" err="1"/>
              <a:t>ervice</a:t>
            </a:r>
            <a:r>
              <a:rPr lang="en-US" dirty="0"/>
              <a:t> </a:t>
            </a:r>
            <a:r>
              <a:rPr lang="en-US" dirty="0"/>
              <a:t>P</a:t>
            </a:r>
            <a:r>
              <a:rPr lang="en-US" dirty="0" err="1"/>
              <a:t>rotocols</a:t>
            </a:r>
            <a:r>
              <a:rPr lang="en-US" dirty="0"/>
              <a:t> (such MSRP)</a:t>
            </a:r>
          </a:p>
          <a:p>
            <a:pPr lvl="1"/>
            <a:r>
              <a:rPr lang="en-US" dirty="0"/>
              <a:t>a single control plane for all the CSNs </a:t>
            </a:r>
          </a:p>
          <a:p>
            <a:pPr lvl="1"/>
            <a:r>
              <a:rPr lang="en-US" dirty="0"/>
              <a:t>NSP primitives mapped to each CSN specific APIs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76474" y="4876800"/>
            <a:ext cx="4269139" cy="525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dirty="0" smtClean="0">
                <a:solidFill>
                  <a:srgbClr val="002060"/>
                </a:solidFill>
              </a:rPr>
              <a:t>Standard  NSP entity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6475" y="5918752"/>
            <a:ext cx="1276350" cy="371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err="1" smtClean="0">
                <a:solidFill>
                  <a:srgbClr val="0070C0"/>
                </a:solidFill>
              </a:rPr>
              <a:t>CSN_k</a:t>
            </a:r>
            <a:r>
              <a:rPr lang="en-US" sz="1100" dirty="0" smtClean="0">
                <a:solidFill>
                  <a:srgbClr val="0070C0"/>
                </a:solidFill>
              </a:rPr>
              <a:t> network specific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67325" y="5918752"/>
            <a:ext cx="1276350" cy="371474"/>
          </a:xfrm>
          <a:prstGeom prst="rect">
            <a:avLst/>
          </a:prstGeom>
          <a:solidFill>
            <a:schemeClr val="bg1"/>
          </a:solidFill>
          <a:ln w="19050">
            <a:solidFill>
              <a:srgbClr val="9E1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err="1" smtClean="0">
                <a:solidFill>
                  <a:srgbClr val="C00000"/>
                </a:solidFill>
              </a:rPr>
              <a:t>CSN_m</a:t>
            </a:r>
            <a:r>
              <a:rPr lang="en-US" sz="1100" dirty="0" smtClean="0">
                <a:solidFill>
                  <a:srgbClr val="C00000"/>
                </a:solidFill>
              </a:rPr>
              <a:t> network specific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71900" y="5918752"/>
            <a:ext cx="1276350" cy="371474"/>
          </a:xfrm>
          <a:prstGeom prst="rect">
            <a:avLst/>
          </a:prstGeom>
          <a:solidFill>
            <a:schemeClr val="bg1"/>
          </a:solidFill>
          <a:ln w="190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err="1" smtClean="0">
                <a:solidFill>
                  <a:srgbClr val="339933"/>
                </a:solidFill>
              </a:rPr>
              <a:t>CSN_l</a:t>
            </a:r>
            <a:r>
              <a:rPr lang="en-US" sz="1100" dirty="0" smtClean="0">
                <a:solidFill>
                  <a:srgbClr val="339933"/>
                </a:solidFill>
              </a:rPr>
              <a:t> network specific APIs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5771434" y="3300973"/>
            <a:ext cx="276225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158764" y="5661700"/>
            <a:ext cx="506655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76941" y="3221333"/>
            <a:ext cx="985837" cy="138499"/>
          </a:xfrm>
          <a:prstGeom prst="rect">
            <a:avLst/>
          </a:prstGeom>
          <a:noFill/>
          <a:ln>
            <a:noFill/>
            <a:headEnd type="triangle" w="med" len="med"/>
            <a:tailEnd type="triangle" w="med" len="med"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 smtClean="0"/>
              <a:t>NCP Primitives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4276009" y="3300973"/>
            <a:ext cx="276225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81516" y="3221333"/>
            <a:ext cx="985837" cy="138499"/>
          </a:xfrm>
          <a:prstGeom prst="rect">
            <a:avLst/>
          </a:prstGeom>
          <a:noFill/>
          <a:ln>
            <a:noFill/>
            <a:headEnd type="triangle" w="med" len="med"/>
            <a:tailEnd type="triangle" w="med" len="med"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 smtClean="0"/>
              <a:t>NCP Primitives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766298" y="3300973"/>
            <a:ext cx="276225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71805" y="3221333"/>
            <a:ext cx="985837" cy="138499"/>
          </a:xfrm>
          <a:prstGeom prst="rect">
            <a:avLst/>
          </a:prstGeom>
          <a:noFill/>
          <a:ln>
            <a:noFill/>
            <a:headEnd type="triangle" w="med" len="med"/>
            <a:tailEnd type="triangle" w="med" len="med"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 smtClean="0"/>
              <a:t>NCP Primitives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77335" y="5488326"/>
            <a:ext cx="1024922" cy="138499"/>
          </a:xfrm>
          <a:prstGeom prst="rect">
            <a:avLst/>
          </a:prstGeom>
          <a:noFill/>
          <a:ln>
            <a:noFill/>
            <a:headEnd type="triangle" w="med" len="med"/>
            <a:tailEnd type="triangle" w="med" len="med"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 smtClean="0"/>
              <a:t>NSP Primitives</a:t>
            </a:r>
          </a:p>
        </p:txBody>
      </p:sp>
      <p:cxnSp>
        <p:nvCxnSpPr>
          <p:cNvPr id="29" name="Shape 69"/>
          <p:cNvCxnSpPr>
            <a:stCxn id="18" idx="0"/>
            <a:endCxn id="19" idx="0"/>
          </p:cNvCxnSpPr>
          <p:nvPr/>
        </p:nvCxnSpPr>
        <p:spPr>
          <a:xfrm rot="5400000" flipH="1" flipV="1">
            <a:off x="4410075" y="4423327"/>
            <a:ext cx="1588" cy="2990850"/>
          </a:xfrm>
          <a:prstGeom prst="bentConnector3">
            <a:avLst>
              <a:gd name="adj1" fmla="val 14395466"/>
            </a:avLst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 Centric Data </a:t>
            </a:r>
            <a:r>
              <a:rPr lang="en-US" dirty="0" smtClean="0"/>
              <a:t>Plane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113213"/>
          </a:xfrm>
        </p:spPr>
        <p:txBody>
          <a:bodyPr/>
          <a:lstStyle/>
          <a:p>
            <a:r>
              <a:rPr lang="en-US" dirty="0"/>
              <a:t>Optimized case for </a:t>
            </a:r>
            <a:r>
              <a:rPr lang="en-US" dirty="0" smtClean="0"/>
              <a:t>IS-IS:</a:t>
            </a:r>
          </a:p>
          <a:p>
            <a:pPr lvl="1"/>
            <a:r>
              <a:rPr lang="en-US" dirty="0" smtClean="0"/>
              <a:t>Single IS-IS Database </a:t>
            </a:r>
          </a:p>
          <a:p>
            <a:pPr lvl="1"/>
            <a:r>
              <a:rPr lang="en-US" dirty="0" smtClean="0"/>
              <a:t>Immediate topology change “propagation”</a:t>
            </a:r>
          </a:p>
          <a:p>
            <a:pPr lvl="2"/>
            <a:r>
              <a:rPr lang="en-US" dirty="0" smtClean="0"/>
              <a:t>Immediate coherency</a:t>
            </a:r>
          </a:p>
          <a:p>
            <a:pPr lvl="2"/>
            <a:r>
              <a:rPr lang="en-US" dirty="0" smtClean="0"/>
              <a:t>No traffic overhead between bridges</a:t>
            </a:r>
          </a:p>
          <a:p>
            <a:pPr lvl="2"/>
            <a:r>
              <a:rPr lang="en-US" dirty="0" smtClean="0"/>
              <a:t>Optimized resource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49243" y="4191000"/>
            <a:ext cx="4493094" cy="72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IS-IS Database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661714" y="5164799"/>
            <a:ext cx="506655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agnetic Disk 7"/>
          <p:cNvSpPr/>
          <p:nvPr/>
        </p:nvSpPr>
        <p:spPr>
          <a:xfrm>
            <a:off x="6495691" y="4716087"/>
            <a:ext cx="422694" cy="422694"/>
          </a:xfrm>
          <a:prstGeom prst="flowChartMagneticDis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>
              <a:ln w="12700">
                <a:solidFill>
                  <a:schemeClr val="tx1"/>
                </a:solidFill>
              </a:ln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4092165" y="5164799"/>
            <a:ext cx="506655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489965" y="5164800"/>
            <a:ext cx="506655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28491" y="5446347"/>
            <a:ext cx="1276350" cy="371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err="1">
                <a:solidFill>
                  <a:srgbClr val="0070C0"/>
                </a:solidFill>
              </a:rPr>
              <a:t>CSN_k</a:t>
            </a:r>
            <a:r>
              <a:rPr lang="en-US" sz="1100" dirty="0">
                <a:solidFill>
                  <a:srgbClr val="0070C0"/>
                </a:solidFill>
              </a:rPr>
              <a:t>  Ctrl Plane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23916" y="5446347"/>
            <a:ext cx="1276350" cy="371474"/>
          </a:xfrm>
          <a:prstGeom prst="rect">
            <a:avLst/>
          </a:prstGeom>
          <a:solidFill>
            <a:schemeClr val="bg1"/>
          </a:solidFill>
          <a:ln w="190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err="1">
                <a:solidFill>
                  <a:srgbClr val="339933"/>
                </a:solidFill>
              </a:rPr>
              <a:t>CSN_l</a:t>
            </a:r>
            <a:r>
              <a:rPr lang="en-US" sz="1100" dirty="0">
                <a:solidFill>
                  <a:srgbClr val="339933"/>
                </a:solidFill>
              </a:rPr>
              <a:t>  Ctrl Plane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97286" y="5446347"/>
            <a:ext cx="1276350" cy="371474"/>
          </a:xfrm>
          <a:prstGeom prst="rect">
            <a:avLst/>
          </a:prstGeom>
          <a:solidFill>
            <a:schemeClr val="bg1"/>
          </a:solidFill>
          <a:ln w="19050">
            <a:solidFill>
              <a:srgbClr val="9E1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err="1">
                <a:solidFill>
                  <a:srgbClr val="C00000"/>
                </a:solidFill>
              </a:rPr>
              <a:t>CSN_m</a:t>
            </a:r>
            <a:r>
              <a:rPr lang="en-US" sz="1100" dirty="0">
                <a:solidFill>
                  <a:srgbClr val="C00000"/>
                </a:solidFill>
              </a:rPr>
              <a:t>  Ctrl Plane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22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  <a:endParaRPr lang="en-GB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[1] White Paper: Control Plane Implementation on Coordinated Shared Networks (CSN): </a:t>
            </a:r>
            <a:r>
              <a:rPr lang="en-US" dirty="0" smtClean="0">
                <a:hlinkClick r:id="rId3"/>
              </a:rPr>
              <a:t>http://www.ieee802.org/1/files/public/docs2011/avb-phkl-wp-csn-ctrl-plane-1111-v01.pdf</a:t>
            </a:r>
            <a:endParaRPr lang="en-US" dirty="0"/>
          </a:p>
          <a:p>
            <a:pPr lvl="1"/>
            <a:r>
              <a:rPr lang="en-US" dirty="0" smtClean="0"/>
              <a:t>[2] IEEE </a:t>
            </a:r>
            <a:r>
              <a:rPr lang="en-US" dirty="0"/>
              <a:t>802.1Q-2011, Annex </a:t>
            </a:r>
            <a:r>
              <a:rPr lang="en-US" dirty="0"/>
              <a:t>C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standards.ieee.org/getieee802/download/802.1Q-2011.pdf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531D307C-65C7-4BB3-B44A-1501D36803F7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Philippe Klein, Broadcom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06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Shared Network (CSN)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683030"/>
              </p:ext>
            </p:extLst>
          </p:nvPr>
        </p:nvGraphicFramePr>
        <p:xfrm>
          <a:off x="2362200" y="1457325"/>
          <a:ext cx="4288877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Visio" r:id="rId3" imgW="2468934" imgH="1354036" progId="Visio.Drawing.11">
                  <p:embed/>
                </p:oleObj>
              </mc:Choice>
              <mc:Fallback>
                <p:oleObj name="Visio" r:id="rId3" imgW="2468934" imgH="135403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1457325"/>
                        <a:ext cx="4288877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Philippe Klein, Broadcom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4175" y="3844716"/>
            <a:ext cx="8455025" cy="25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31775" indent="-23177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1pPr>
            <a:lvl2pPr marL="573088" indent="-231775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3pPr>
            <a:lvl4pPr marL="1200150" indent="-230188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4pPr>
            <a:lvl5pPr marL="1487488" indent="-231775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C</a:t>
            </a:r>
            <a:r>
              <a:rPr lang="en-US" sz="1400" dirty="0" smtClean="0">
                <a:solidFill>
                  <a:schemeClr val="tx1"/>
                </a:solidFill>
              </a:rPr>
              <a:t>ontention-free</a:t>
            </a:r>
            <a:r>
              <a:rPr lang="en-US" sz="1400" dirty="0">
                <a:solidFill>
                  <a:schemeClr val="tx1"/>
                </a:solidFill>
              </a:rPr>
              <a:t>, time-division multiplexed-access, network </a:t>
            </a:r>
            <a:r>
              <a:rPr lang="en-US" sz="1400" dirty="0" smtClean="0">
                <a:solidFill>
                  <a:schemeClr val="tx1"/>
                </a:solidFill>
              </a:rPr>
              <a:t>of devices </a:t>
            </a:r>
            <a:r>
              <a:rPr lang="en-US" sz="1400" dirty="0">
                <a:solidFill>
                  <a:schemeClr val="tx1"/>
                </a:solidFill>
              </a:rPr>
              <a:t>sharing a common medium and supporting reserved bandwidth based on priority or flow (</a:t>
            </a:r>
            <a:r>
              <a:rPr lang="en-US" sz="1400" dirty="0" err="1">
                <a:solidFill>
                  <a:schemeClr val="tx1"/>
                </a:solidFill>
              </a:rPr>
              <a:t>QoS</a:t>
            </a:r>
            <a:r>
              <a:rPr lang="en-US" sz="1400" dirty="0">
                <a:solidFill>
                  <a:schemeClr val="tx1"/>
                </a:solidFill>
              </a:rPr>
              <a:t>). 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o</a:t>
            </a:r>
            <a:r>
              <a:rPr lang="en-US" sz="1400" dirty="0" smtClean="0">
                <a:solidFill>
                  <a:schemeClr val="tx1"/>
                </a:solidFill>
              </a:rPr>
              <a:t>ne of </a:t>
            </a:r>
            <a:r>
              <a:rPr lang="en-US" sz="1400" dirty="0">
                <a:solidFill>
                  <a:schemeClr val="tx1"/>
                </a:solidFill>
              </a:rPr>
              <a:t>the nodes of the CSN acts as the network coordinator, granting transmission opportunities to the </a:t>
            </a:r>
            <a:r>
              <a:rPr lang="en-US" sz="1400" dirty="0" smtClean="0">
                <a:solidFill>
                  <a:schemeClr val="tx1"/>
                </a:solidFill>
              </a:rPr>
              <a:t>other nodes </a:t>
            </a:r>
            <a:r>
              <a:rPr lang="en-US" sz="1400" dirty="0">
                <a:solidFill>
                  <a:schemeClr val="tx1"/>
                </a:solidFill>
              </a:rPr>
              <a:t>of the network.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u="sng" dirty="0">
                <a:solidFill>
                  <a:schemeClr val="tx1"/>
                </a:solidFill>
              </a:rPr>
              <a:t>P</a:t>
            </a:r>
            <a:r>
              <a:rPr lang="en-US" sz="1400" u="sng" dirty="0" smtClean="0">
                <a:solidFill>
                  <a:schemeClr val="tx1"/>
                </a:solidFill>
              </a:rPr>
              <a:t>hysically a </a:t>
            </a:r>
            <a:r>
              <a:rPr lang="en-US" sz="1400" u="sng" dirty="0">
                <a:solidFill>
                  <a:schemeClr val="tx1"/>
                </a:solidFill>
              </a:rPr>
              <a:t>shared medium</a:t>
            </a:r>
            <a:r>
              <a:rPr lang="en-US" sz="1400" dirty="0">
                <a:solidFill>
                  <a:schemeClr val="tx1"/>
                </a:solidFill>
              </a:rPr>
              <a:t>, in that a CSN node has a </a:t>
            </a:r>
            <a:r>
              <a:rPr lang="en-US" sz="1400" dirty="0" smtClean="0">
                <a:solidFill>
                  <a:schemeClr val="tx1"/>
                </a:solidFill>
              </a:rPr>
              <a:t>single physical </a:t>
            </a:r>
            <a:r>
              <a:rPr lang="en-US" sz="1400" dirty="0">
                <a:solidFill>
                  <a:schemeClr val="tx1"/>
                </a:solidFill>
              </a:rPr>
              <a:t>port connected to the half-duplex </a:t>
            </a:r>
            <a:r>
              <a:rPr lang="en-US" sz="1400" dirty="0" smtClean="0">
                <a:solidFill>
                  <a:schemeClr val="tx1"/>
                </a:solidFill>
              </a:rPr>
              <a:t>medium,</a:t>
            </a:r>
          </a:p>
          <a:p>
            <a:pPr marL="0" indent="0">
              <a:spcBef>
                <a:spcPts val="0"/>
              </a:spcBef>
              <a:buNone/>
              <a:tabLst>
                <a:tab pos="228600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	but </a:t>
            </a:r>
            <a:r>
              <a:rPr lang="en-US" sz="1400" u="sng" dirty="0" smtClean="0">
                <a:solidFill>
                  <a:schemeClr val="tx1"/>
                </a:solidFill>
              </a:rPr>
              <a:t>logically a fully-connected one-hop mesh network</a:t>
            </a:r>
            <a:r>
              <a:rPr lang="en-US" sz="1400" dirty="0" smtClean="0">
                <a:solidFill>
                  <a:schemeClr val="tx1"/>
                </a:solidFill>
              </a:rPr>
              <a:t>, in that every node can transmit frames to every 	other node over the shared medium.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Supports </a:t>
            </a:r>
            <a:r>
              <a:rPr lang="en-US" sz="1400" dirty="0">
                <a:solidFill>
                  <a:schemeClr val="tx1"/>
                </a:solidFill>
              </a:rPr>
              <a:t>two types of </a:t>
            </a:r>
            <a:r>
              <a:rPr lang="en-US" sz="1400" dirty="0" smtClean="0">
                <a:solidFill>
                  <a:schemeClr val="tx1"/>
                </a:solidFill>
              </a:rPr>
              <a:t>transmission: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unicast </a:t>
            </a:r>
            <a:r>
              <a:rPr lang="en-US" sz="1400" dirty="0">
                <a:solidFill>
                  <a:schemeClr val="tx1"/>
                </a:solidFill>
              </a:rPr>
              <a:t>transmission for point-to-point (</a:t>
            </a:r>
            <a:r>
              <a:rPr lang="en-US" sz="1400" dirty="0" smtClean="0">
                <a:solidFill>
                  <a:schemeClr val="tx1"/>
                </a:solidFill>
              </a:rPr>
              <a:t>node-to-node)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transmission </a:t>
            </a:r>
            <a:r>
              <a:rPr lang="en-US" sz="1400" dirty="0">
                <a:solidFill>
                  <a:schemeClr val="tx1"/>
                </a:solidFill>
              </a:rPr>
              <a:t>and multicast/broadcast transmission for point-to-multipoint (</a:t>
            </a:r>
            <a:r>
              <a:rPr lang="en-US" sz="1400" dirty="0" smtClean="0">
                <a:solidFill>
                  <a:schemeClr val="tx1"/>
                </a:solidFill>
              </a:rPr>
              <a:t>node-to-other/all-nodes) transmission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400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(GW Centric) Heterogeneous Home Network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Philippe Klein, Broadcom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99905581"/>
              </p:ext>
            </p:extLst>
          </p:nvPr>
        </p:nvGraphicFramePr>
        <p:xfrm>
          <a:off x="0" y="1566863"/>
          <a:ext cx="8664575" cy="356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Visio" r:id="rId3" imgW="6301632" imgH="2590800" progId="Visio.Drawing.11">
                  <p:embed/>
                </p:oleObj>
              </mc:Choice>
              <mc:Fallback>
                <p:oleObj name="Visio" r:id="rId3" imgW="6301632" imgH="25908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566863"/>
                        <a:ext cx="8664575" cy="356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1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</a:t>
            </a:r>
            <a:r>
              <a:rPr lang="en-US" dirty="0" smtClean="0"/>
              <a:t>Network Bridge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" y="6409824"/>
            <a:ext cx="8791575" cy="16927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7099728"/>
              </p:ext>
            </p:extLst>
          </p:nvPr>
        </p:nvGraphicFramePr>
        <p:xfrm>
          <a:off x="640661" y="1605747"/>
          <a:ext cx="7981386" cy="319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Visio" r:id="rId3" imgW="6648480" imgH="2659901" progId="Visio.Drawing.11">
                  <p:embed/>
                </p:oleObj>
              </mc:Choice>
              <mc:Fallback>
                <p:oleObj name="Visio" r:id="rId3" imgW="6648480" imgH="2659901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61" y="1605747"/>
                        <a:ext cx="7981386" cy="3194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Philippe Klein, Broadcom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</a:t>
            </a:r>
            <a:r>
              <a:rPr lang="en-US" dirty="0" smtClean="0"/>
              <a:t>Network Bridge Model - 1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66266339"/>
              </p:ext>
            </p:extLst>
          </p:nvPr>
        </p:nvGraphicFramePr>
        <p:xfrm>
          <a:off x="640661" y="1605747"/>
          <a:ext cx="7981386" cy="319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Visio" r:id="rId3" imgW="6648480" imgH="2659901" progId="Visio.Drawing.11">
                  <p:embed/>
                </p:oleObj>
              </mc:Choice>
              <mc:Fallback>
                <p:oleObj name="Visio" r:id="rId3" imgW="6648480" imgH="2659901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61" y="1605747"/>
                        <a:ext cx="7981386" cy="3194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Philippe Klein, Broadcom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2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 Centric Home Network – P2P Model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Philippe Klein, Broadcom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33984488"/>
              </p:ext>
            </p:extLst>
          </p:nvPr>
        </p:nvGraphicFramePr>
        <p:xfrm>
          <a:off x="0" y="1600200"/>
          <a:ext cx="4783138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Visio" r:id="rId3" imgW="6301632" imgH="2590800" progId="Visio.Drawing.11">
                  <p:embed/>
                </p:oleObj>
              </mc:Choice>
              <mc:Fallback>
                <p:oleObj name="Visio" r:id="rId3" imgW="6301632" imgH="25908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4783138" cy="196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49729542"/>
              </p:ext>
            </p:extLst>
          </p:nvPr>
        </p:nvGraphicFramePr>
        <p:xfrm>
          <a:off x="4295964" y="2113768"/>
          <a:ext cx="4270060" cy="421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Visio" r:id="rId5" imgW="4290709" imgH="4211806" progId="Visio.Drawing.11">
                  <p:embed/>
                </p:oleObj>
              </mc:Choice>
              <mc:Fallback>
                <p:oleObj name="Visio" r:id="rId5" imgW="4290709" imgH="4211806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964" y="2113768"/>
                        <a:ext cx="4270060" cy="421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5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/>
          <p:cNvSpPr>
            <a:spLocks/>
          </p:cNvSpPr>
          <p:nvPr/>
        </p:nvSpPr>
        <p:spPr bwMode="auto">
          <a:xfrm>
            <a:off x="4801824" y="3612312"/>
            <a:ext cx="2717131" cy="1929225"/>
          </a:xfrm>
          <a:custGeom>
            <a:avLst/>
            <a:gdLst>
              <a:gd name="T0" fmla="*/ 1596 w 4334"/>
              <a:gd name="T1" fmla="*/ 304 h 1880"/>
              <a:gd name="T2" fmla="*/ 2507 w 4334"/>
              <a:gd name="T3" fmla="*/ 115 h 1880"/>
              <a:gd name="T4" fmla="*/ 2786 w 4334"/>
              <a:gd name="T5" fmla="*/ 298 h 1880"/>
              <a:gd name="T6" fmla="*/ 3483 w 4334"/>
              <a:gd name="T7" fmla="*/ 255 h 1880"/>
              <a:gd name="T8" fmla="*/ 3638 w 4334"/>
              <a:gd name="T9" fmla="*/ 407 h 1880"/>
              <a:gd name="T10" fmla="*/ 4226 w 4334"/>
              <a:gd name="T11" fmla="*/ 573 h 1880"/>
              <a:gd name="T12" fmla="*/ 4026 w 4334"/>
              <a:gd name="T13" fmla="*/ 876 h 1880"/>
              <a:gd name="T14" fmla="*/ 4237 w 4334"/>
              <a:gd name="T15" fmla="*/ 1249 h 1880"/>
              <a:gd name="T16" fmla="*/ 3701 w 4334"/>
              <a:gd name="T17" fmla="*/ 1396 h 1880"/>
              <a:gd name="T18" fmla="*/ 2708 w 4334"/>
              <a:gd name="T19" fmla="*/ 1680 h 1880"/>
              <a:gd name="T20" fmla="*/ 2637 w 4334"/>
              <a:gd name="T21" fmla="*/ 1658 h 1880"/>
              <a:gd name="T22" fmla="*/ 1302 w 4334"/>
              <a:gd name="T23" fmla="*/ 1595 h 1880"/>
              <a:gd name="T24" fmla="*/ 557 w 4334"/>
              <a:gd name="T25" fmla="*/ 1644 h 1880"/>
              <a:gd name="T26" fmla="*/ 370 w 4334"/>
              <a:gd name="T27" fmla="*/ 1311 h 1880"/>
              <a:gd name="T28" fmla="*/ 13 w 4334"/>
              <a:gd name="T29" fmla="*/ 1041 h 1880"/>
              <a:gd name="T30" fmla="*/ 372 w 4334"/>
              <a:gd name="T31" fmla="*/ 804 h 1880"/>
              <a:gd name="T32" fmla="*/ 196 w 4334"/>
              <a:gd name="T33" fmla="*/ 519 h 1880"/>
              <a:gd name="T34" fmla="*/ 624 w 4334"/>
              <a:gd name="T35" fmla="*/ 402 h 1880"/>
              <a:gd name="T36" fmla="*/ 636 w 4334"/>
              <a:gd name="T37" fmla="*/ 406 h 1880"/>
              <a:gd name="T38" fmla="*/ 1229 w 4334"/>
              <a:gd name="T39" fmla="*/ 127 h 1880"/>
              <a:gd name="T40" fmla="*/ 1596 w 4334"/>
              <a:gd name="T41" fmla="*/ 304 h 1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34" h="1880">
                <a:moveTo>
                  <a:pt x="1596" y="304"/>
                </a:moveTo>
                <a:cubicBezTo>
                  <a:pt x="1769" y="84"/>
                  <a:pt x="2177" y="0"/>
                  <a:pt x="2507" y="115"/>
                </a:cubicBezTo>
                <a:cubicBezTo>
                  <a:pt x="2625" y="156"/>
                  <a:pt x="2722" y="220"/>
                  <a:pt x="2786" y="298"/>
                </a:cubicBezTo>
                <a:cubicBezTo>
                  <a:pt x="2961" y="158"/>
                  <a:pt x="3273" y="139"/>
                  <a:pt x="3483" y="255"/>
                </a:cubicBezTo>
                <a:cubicBezTo>
                  <a:pt x="3555" y="295"/>
                  <a:pt x="3609" y="348"/>
                  <a:pt x="3638" y="407"/>
                </a:cubicBezTo>
                <a:cubicBezTo>
                  <a:pt x="3869" y="360"/>
                  <a:pt x="4116" y="431"/>
                  <a:pt x="4226" y="573"/>
                </a:cubicBezTo>
                <a:cubicBezTo>
                  <a:pt x="4284" y="694"/>
                  <a:pt x="4198" y="823"/>
                  <a:pt x="4026" y="876"/>
                </a:cubicBezTo>
                <a:cubicBezTo>
                  <a:pt x="4239" y="941"/>
                  <a:pt x="4334" y="1108"/>
                  <a:pt x="4237" y="1249"/>
                </a:cubicBezTo>
                <a:cubicBezTo>
                  <a:pt x="4144" y="1385"/>
                  <a:pt x="3910" y="1449"/>
                  <a:pt x="3701" y="1396"/>
                </a:cubicBezTo>
                <a:cubicBezTo>
                  <a:pt x="3544" y="1657"/>
                  <a:pt x="3100" y="1784"/>
                  <a:pt x="2708" y="1680"/>
                </a:cubicBezTo>
                <a:cubicBezTo>
                  <a:pt x="2684" y="1674"/>
                  <a:pt x="2660" y="1666"/>
                  <a:pt x="2637" y="1658"/>
                </a:cubicBezTo>
                <a:cubicBezTo>
                  <a:pt x="2239" y="1880"/>
                  <a:pt x="1648" y="1852"/>
                  <a:pt x="1302" y="1595"/>
                </a:cubicBezTo>
                <a:cubicBezTo>
                  <a:pt x="1117" y="1745"/>
                  <a:pt x="783" y="1767"/>
                  <a:pt x="557" y="1644"/>
                </a:cubicBezTo>
                <a:cubicBezTo>
                  <a:pt x="409" y="1564"/>
                  <a:pt x="337" y="1437"/>
                  <a:pt x="370" y="1311"/>
                </a:cubicBezTo>
                <a:cubicBezTo>
                  <a:pt x="160" y="1302"/>
                  <a:pt x="0" y="1181"/>
                  <a:pt x="13" y="1041"/>
                </a:cubicBezTo>
                <a:cubicBezTo>
                  <a:pt x="26" y="913"/>
                  <a:pt x="180" y="811"/>
                  <a:pt x="372" y="804"/>
                </a:cubicBezTo>
                <a:cubicBezTo>
                  <a:pt x="205" y="758"/>
                  <a:pt x="127" y="630"/>
                  <a:pt x="196" y="519"/>
                </a:cubicBezTo>
                <a:cubicBezTo>
                  <a:pt x="266" y="408"/>
                  <a:pt x="457" y="356"/>
                  <a:pt x="624" y="402"/>
                </a:cubicBezTo>
                <a:cubicBezTo>
                  <a:pt x="628" y="404"/>
                  <a:pt x="633" y="405"/>
                  <a:pt x="636" y="406"/>
                </a:cubicBezTo>
                <a:cubicBezTo>
                  <a:pt x="684" y="220"/>
                  <a:pt x="949" y="96"/>
                  <a:pt x="1229" y="127"/>
                </a:cubicBezTo>
                <a:cubicBezTo>
                  <a:pt x="1386" y="145"/>
                  <a:pt x="1521" y="210"/>
                  <a:pt x="1596" y="304"/>
                </a:cubicBezTo>
              </a:path>
            </a:pathLst>
          </a:custGeom>
          <a:noFill/>
          <a:ln w="6350" cap="rnd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Nodes…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On both 802.11 and 1901 networks, nodes could be hidden to other nodes…</a:t>
            </a:r>
          </a:p>
          <a:p>
            <a:r>
              <a:rPr lang="en-US" sz="1800" dirty="0"/>
              <a:t>…but both 802.11 AP and 1901 </a:t>
            </a:r>
            <a:r>
              <a:rPr lang="en-US" sz="1800" dirty="0" err="1"/>
              <a:t>CCo</a:t>
            </a:r>
            <a:r>
              <a:rPr lang="en-US" sz="1800" dirty="0"/>
              <a:t> see </a:t>
            </a:r>
            <a:r>
              <a:rPr lang="en-US" sz="1800" dirty="0"/>
              <a:t>all nodes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Philippe Klein, Broadcom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Oct 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52425" y="6410325"/>
            <a:ext cx="8791575" cy="168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Philippe Klein, Broadcom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10925" y="3514330"/>
            <a:ext cx="638355" cy="5262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err="1">
                <a:solidFill>
                  <a:schemeClr val="tx1"/>
                </a:solidFill>
              </a:rPr>
              <a:t>CCo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1257" y="4399980"/>
            <a:ext cx="612475" cy="5262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Node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5755" y="4391353"/>
            <a:ext cx="612475" cy="5262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Node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tx1"/>
                </a:solidFill>
              </a:rPr>
              <a:t>3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9842" y="5090098"/>
            <a:ext cx="612475" cy="5262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Node 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432028" y="4654459"/>
            <a:ext cx="56647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96482" y="4566136"/>
            <a:ext cx="646981" cy="19389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379611" y="4057793"/>
            <a:ext cx="629719" cy="536285"/>
          </a:xfrm>
          <a:prstGeom prst="straightConnector1">
            <a:avLst/>
          </a:prstGeom>
          <a:ln w="19050">
            <a:solidFill>
              <a:srgbClr val="0099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259499" y="4049167"/>
            <a:ext cx="730378" cy="493255"/>
          </a:xfrm>
          <a:prstGeom prst="straightConnector1">
            <a:avLst/>
          </a:prstGeom>
          <a:ln w="19050">
            <a:solidFill>
              <a:srgbClr val="0099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156080" y="4051380"/>
            <a:ext cx="0" cy="1004214"/>
          </a:xfrm>
          <a:prstGeom prst="straightConnector1">
            <a:avLst/>
          </a:prstGeom>
          <a:ln w="19050">
            <a:solidFill>
              <a:srgbClr val="0099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396863" y="4751409"/>
            <a:ext cx="560709" cy="304185"/>
          </a:xfrm>
          <a:prstGeom prst="straightConnector1">
            <a:avLst/>
          </a:prstGeom>
          <a:ln w="19050">
            <a:solidFill>
              <a:srgbClr val="0099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280609" y="4809891"/>
            <a:ext cx="670071" cy="240417"/>
          </a:xfrm>
          <a:prstGeom prst="straightConnector1">
            <a:avLst/>
          </a:prstGeom>
          <a:ln w="19050">
            <a:solidFill>
              <a:srgbClr val="0099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rot="5400000">
            <a:off x="5779602" y="3969567"/>
            <a:ext cx="827533" cy="1593015"/>
          </a:xfrm>
          <a:prstGeom prst="arc">
            <a:avLst>
              <a:gd name="adj1" fmla="val 16835657"/>
              <a:gd name="adj2" fmla="val 4842572"/>
            </a:avLst>
          </a:prstGeom>
          <a:ln w="19050">
            <a:solidFill>
              <a:srgbClr val="0099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15"/>
          <p:cNvSpPr>
            <a:spLocks/>
          </p:cNvSpPr>
          <p:nvPr/>
        </p:nvSpPr>
        <p:spPr bwMode="auto">
          <a:xfrm>
            <a:off x="1027357" y="3626696"/>
            <a:ext cx="2717131" cy="1929225"/>
          </a:xfrm>
          <a:custGeom>
            <a:avLst/>
            <a:gdLst>
              <a:gd name="T0" fmla="*/ 1596 w 4334"/>
              <a:gd name="T1" fmla="*/ 304 h 1880"/>
              <a:gd name="T2" fmla="*/ 2507 w 4334"/>
              <a:gd name="T3" fmla="*/ 115 h 1880"/>
              <a:gd name="T4" fmla="*/ 2786 w 4334"/>
              <a:gd name="T5" fmla="*/ 298 h 1880"/>
              <a:gd name="T6" fmla="*/ 3483 w 4334"/>
              <a:gd name="T7" fmla="*/ 255 h 1880"/>
              <a:gd name="T8" fmla="*/ 3638 w 4334"/>
              <a:gd name="T9" fmla="*/ 407 h 1880"/>
              <a:gd name="T10" fmla="*/ 4226 w 4334"/>
              <a:gd name="T11" fmla="*/ 573 h 1880"/>
              <a:gd name="T12" fmla="*/ 4026 w 4334"/>
              <a:gd name="T13" fmla="*/ 876 h 1880"/>
              <a:gd name="T14" fmla="*/ 4237 w 4334"/>
              <a:gd name="T15" fmla="*/ 1249 h 1880"/>
              <a:gd name="T16" fmla="*/ 3701 w 4334"/>
              <a:gd name="T17" fmla="*/ 1396 h 1880"/>
              <a:gd name="T18" fmla="*/ 2708 w 4334"/>
              <a:gd name="T19" fmla="*/ 1680 h 1880"/>
              <a:gd name="T20" fmla="*/ 2637 w 4334"/>
              <a:gd name="T21" fmla="*/ 1658 h 1880"/>
              <a:gd name="T22" fmla="*/ 1302 w 4334"/>
              <a:gd name="T23" fmla="*/ 1595 h 1880"/>
              <a:gd name="T24" fmla="*/ 557 w 4334"/>
              <a:gd name="T25" fmla="*/ 1644 h 1880"/>
              <a:gd name="T26" fmla="*/ 370 w 4334"/>
              <a:gd name="T27" fmla="*/ 1311 h 1880"/>
              <a:gd name="T28" fmla="*/ 13 w 4334"/>
              <a:gd name="T29" fmla="*/ 1041 h 1880"/>
              <a:gd name="T30" fmla="*/ 372 w 4334"/>
              <a:gd name="T31" fmla="*/ 804 h 1880"/>
              <a:gd name="T32" fmla="*/ 196 w 4334"/>
              <a:gd name="T33" fmla="*/ 519 h 1880"/>
              <a:gd name="T34" fmla="*/ 624 w 4334"/>
              <a:gd name="T35" fmla="*/ 402 h 1880"/>
              <a:gd name="T36" fmla="*/ 636 w 4334"/>
              <a:gd name="T37" fmla="*/ 406 h 1880"/>
              <a:gd name="T38" fmla="*/ 1229 w 4334"/>
              <a:gd name="T39" fmla="*/ 127 h 1880"/>
              <a:gd name="T40" fmla="*/ 1596 w 4334"/>
              <a:gd name="T41" fmla="*/ 304 h 1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34" h="1880">
                <a:moveTo>
                  <a:pt x="1596" y="304"/>
                </a:moveTo>
                <a:cubicBezTo>
                  <a:pt x="1769" y="84"/>
                  <a:pt x="2177" y="0"/>
                  <a:pt x="2507" y="115"/>
                </a:cubicBezTo>
                <a:cubicBezTo>
                  <a:pt x="2625" y="156"/>
                  <a:pt x="2722" y="220"/>
                  <a:pt x="2786" y="298"/>
                </a:cubicBezTo>
                <a:cubicBezTo>
                  <a:pt x="2961" y="158"/>
                  <a:pt x="3273" y="139"/>
                  <a:pt x="3483" y="255"/>
                </a:cubicBezTo>
                <a:cubicBezTo>
                  <a:pt x="3555" y="295"/>
                  <a:pt x="3609" y="348"/>
                  <a:pt x="3638" y="407"/>
                </a:cubicBezTo>
                <a:cubicBezTo>
                  <a:pt x="3869" y="360"/>
                  <a:pt x="4116" y="431"/>
                  <a:pt x="4226" y="573"/>
                </a:cubicBezTo>
                <a:cubicBezTo>
                  <a:pt x="4284" y="694"/>
                  <a:pt x="4198" y="823"/>
                  <a:pt x="4026" y="876"/>
                </a:cubicBezTo>
                <a:cubicBezTo>
                  <a:pt x="4239" y="941"/>
                  <a:pt x="4334" y="1108"/>
                  <a:pt x="4237" y="1249"/>
                </a:cubicBezTo>
                <a:cubicBezTo>
                  <a:pt x="4144" y="1385"/>
                  <a:pt x="3910" y="1449"/>
                  <a:pt x="3701" y="1396"/>
                </a:cubicBezTo>
                <a:cubicBezTo>
                  <a:pt x="3544" y="1657"/>
                  <a:pt x="3100" y="1784"/>
                  <a:pt x="2708" y="1680"/>
                </a:cubicBezTo>
                <a:cubicBezTo>
                  <a:pt x="2684" y="1674"/>
                  <a:pt x="2660" y="1666"/>
                  <a:pt x="2637" y="1658"/>
                </a:cubicBezTo>
                <a:cubicBezTo>
                  <a:pt x="2239" y="1880"/>
                  <a:pt x="1648" y="1852"/>
                  <a:pt x="1302" y="1595"/>
                </a:cubicBezTo>
                <a:cubicBezTo>
                  <a:pt x="1117" y="1745"/>
                  <a:pt x="783" y="1767"/>
                  <a:pt x="557" y="1644"/>
                </a:cubicBezTo>
                <a:cubicBezTo>
                  <a:pt x="409" y="1564"/>
                  <a:pt x="337" y="1437"/>
                  <a:pt x="370" y="1311"/>
                </a:cubicBezTo>
                <a:cubicBezTo>
                  <a:pt x="160" y="1302"/>
                  <a:pt x="0" y="1181"/>
                  <a:pt x="13" y="1041"/>
                </a:cubicBezTo>
                <a:cubicBezTo>
                  <a:pt x="26" y="913"/>
                  <a:pt x="180" y="811"/>
                  <a:pt x="372" y="804"/>
                </a:cubicBezTo>
                <a:cubicBezTo>
                  <a:pt x="205" y="758"/>
                  <a:pt x="127" y="630"/>
                  <a:pt x="196" y="519"/>
                </a:cubicBezTo>
                <a:cubicBezTo>
                  <a:pt x="266" y="408"/>
                  <a:pt x="457" y="356"/>
                  <a:pt x="624" y="402"/>
                </a:cubicBezTo>
                <a:cubicBezTo>
                  <a:pt x="628" y="404"/>
                  <a:pt x="633" y="405"/>
                  <a:pt x="636" y="406"/>
                </a:cubicBezTo>
                <a:cubicBezTo>
                  <a:pt x="684" y="220"/>
                  <a:pt x="949" y="96"/>
                  <a:pt x="1229" y="127"/>
                </a:cubicBezTo>
                <a:cubicBezTo>
                  <a:pt x="1386" y="145"/>
                  <a:pt x="1521" y="210"/>
                  <a:pt x="1596" y="304"/>
                </a:cubicBezTo>
              </a:path>
            </a:pathLst>
          </a:custGeom>
          <a:noFill/>
          <a:ln w="6350" cap="rnd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36458" y="3528714"/>
            <a:ext cx="638355" cy="5262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AP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06408" y="4414364"/>
            <a:ext cx="612475" cy="5262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STA 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41288" y="4405737"/>
            <a:ext cx="612475" cy="5262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STA 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14993" y="5104482"/>
            <a:ext cx="612475" cy="5262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STA 2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544762" y="4072177"/>
            <a:ext cx="629719" cy="536285"/>
          </a:xfrm>
          <a:prstGeom prst="straightConnector1">
            <a:avLst/>
          </a:prstGeom>
          <a:ln w="19050">
            <a:solidFill>
              <a:srgbClr val="0099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485032" y="4063551"/>
            <a:ext cx="730378" cy="493255"/>
          </a:xfrm>
          <a:prstGeom prst="straightConnector1">
            <a:avLst/>
          </a:prstGeom>
          <a:ln w="19050">
            <a:solidFill>
              <a:srgbClr val="0099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337089" y="4065764"/>
            <a:ext cx="0" cy="1004214"/>
          </a:xfrm>
          <a:prstGeom prst="straightConnector1">
            <a:avLst/>
          </a:prstGeom>
          <a:ln w="19050">
            <a:solidFill>
              <a:srgbClr val="0099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379611" y="5104482"/>
            <a:ext cx="189772" cy="451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44731" y="5573178"/>
            <a:ext cx="588303" cy="15234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b="1" dirty="0" smtClean="0"/>
              <a:t>Relaying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474497" y="4653026"/>
            <a:ext cx="80082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607160" y="4689594"/>
            <a:ext cx="56647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71614" y="4601271"/>
            <a:ext cx="646981" cy="19389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615677" y="4688161"/>
            <a:ext cx="766388" cy="1433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1544762" y="4765793"/>
            <a:ext cx="560709" cy="304185"/>
          </a:xfrm>
          <a:prstGeom prst="straightConnector1">
            <a:avLst/>
          </a:prstGeom>
          <a:ln w="19050">
            <a:solidFill>
              <a:srgbClr val="0099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485032" y="4835214"/>
            <a:ext cx="696603" cy="215094"/>
          </a:xfrm>
          <a:prstGeom prst="straightConnector1">
            <a:avLst/>
          </a:prstGeom>
          <a:ln w="19050">
            <a:solidFill>
              <a:srgbClr val="0099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8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215</TotalTime>
  <Words>1848</Words>
  <Application>Microsoft Office PowerPoint</Application>
  <PresentationFormat>On-screen Show (4:3)</PresentationFormat>
  <Paragraphs>468</Paragraphs>
  <Slides>36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802-11-Submission</vt:lpstr>
      <vt:lpstr>Microsoft Word 97 - 2003 Document</vt:lpstr>
      <vt:lpstr>Visio</vt:lpstr>
      <vt:lpstr>CSN &amp; 802.11 BSS Bridging</vt:lpstr>
      <vt:lpstr>Abstract</vt:lpstr>
      <vt:lpstr>The issue</vt:lpstr>
      <vt:lpstr>Coordinated Shared Network (CSN)</vt:lpstr>
      <vt:lpstr>(GW Centric) Heterogeneous Home Network</vt:lpstr>
      <vt:lpstr>Heterogeneous Network Bridge Model</vt:lpstr>
      <vt:lpstr>Heterogeneous Network Bridge Model - 1</vt:lpstr>
      <vt:lpstr>GW Centric Home Network – P2P Model</vt:lpstr>
      <vt:lpstr>Hidden Nodes… </vt:lpstr>
      <vt:lpstr>CSNs behave as L2 Bridges…</vt:lpstr>
      <vt:lpstr>CSN as Distributed Bridge - Pros</vt:lpstr>
      <vt:lpstr>CSN as Distributed Bridge – Pros (cont.)</vt:lpstr>
      <vt:lpstr>Selected Node Architecture</vt:lpstr>
      <vt:lpstr>BPDU Propagation over CSN</vt:lpstr>
      <vt:lpstr>MSRP Example </vt:lpstr>
      <vt:lpstr>Heterogeneous Network Bridge Model - 2</vt:lpstr>
      <vt:lpstr>GW Centric Home Network – Bridge Model</vt:lpstr>
      <vt:lpstr>Heterogeneous Networks are Bridged LANs </vt:lpstr>
      <vt:lpstr>Reminder – Model #1: P2P Link Model</vt:lpstr>
      <vt:lpstr>Reminder – Model #2 : Emulated LAN Model</vt:lpstr>
      <vt:lpstr>Proposal  - Model #3 : Emulated Bridge Model</vt:lpstr>
      <vt:lpstr>BSS Bridging Model</vt:lpstr>
      <vt:lpstr>BSS Bridging Model (Single Ctrl Plane)</vt:lpstr>
      <vt:lpstr>New AP Bridging Traffic Type</vt:lpstr>
      <vt:lpstr>AP Bridging</vt:lpstr>
      <vt:lpstr>BSS Bridging</vt:lpstr>
      <vt:lpstr>BSS Bridging (cont.)</vt:lpstr>
      <vt:lpstr>Addition to the 802.11 Standard</vt:lpstr>
      <vt:lpstr>New [To DS = Set, From DS = Set] Handling </vt:lpstr>
      <vt:lpstr>New DLS Bridging Traffic Type</vt:lpstr>
      <vt:lpstr>DLS Mode Bridging</vt:lpstr>
      <vt:lpstr>GW Centric Heterogeneous Home Network</vt:lpstr>
      <vt:lpstr>GW Centric Data Planes</vt:lpstr>
      <vt:lpstr>GW Centric Data Plane</vt:lpstr>
      <vt:lpstr>GW Centric Data Plane  </vt:lpstr>
      <vt:lpstr>References</vt:lpstr>
    </vt:vector>
  </TitlesOfParts>
  <Company>Broadcom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 &amp; 802.11 BSS Bridging</dc:title>
  <dc:creator>Philippe Klein</dc:creator>
  <cp:lastModifiedBy>Philippe Klein</cp:lastModifiedBy>
  <cp:revision>7</cp:revision>
  <cp:lastPrinted>1601-01-01T00:00:00Z</cp:lastPrinted>
  <dcterms:created xsi:type="dcterms:W3CDTF">2012-10-15T16:10:16Z</dcterms:created>
  <dcterms:modified xsi:type="dcterms:W3CDTF">2012-10-15T19:45:47Z</dcterms:modified>
</cp:coreProperties>
</file>