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1"/>
  </p:notesMasterIdLst>
  <p:sldIdLst>
    <p:sldId id="370" r:id="rId2"/>
    <p:sldId id="267" r:id="rId3"/>
    <p:sldId id="346" r:id="rId4"/>
    <p:sldId id="371" r:id="rId5"/>
    <p:sldId id="359" r:id="rId6"/>
    <p:sldId id="344" r:id="rId7"/>
    <p:sldId id="375" r:id="rId8"/>
    <p:sldId id="373" r:id="rId9"/>
    <p:sldId id="293" r:id="rId10"/>
    <p:sldId id="349" r:id="rId11"/>
    <p:sldId id="350" r:id="rId12"/>
    <p:sldId id="351" r:id="rId13"/>
    <p:sldId id="372" r:id="rId14"/>
    <p:sldId id="353" r:id="rId15"/>
    <p:sldId id="354" r:id="rId16"/>
    <p:sldId id="355" r:id="rId17"/>
    <p:sldId id="356" r:id="rId18"/>
    <p:sldId id="357" r:id="rId19"/>
    <p:sldId id="374" r:id="rId20"/>
  </p:sldIdLst>
  <p:sldSz cx="9144000" cy="6858000" type="screen4x3"/>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2A147A"/>
    <a:srgbClr val="054371"/>
    <a:srgbClr val="065088"/>
    <a:srgbClr val="7CC0F8"/>
    <a:srgbClr val="0762A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68000" autoAdjust="0"/>
  </p:normalViewPr>
  <p:slideViewPr>
    <p:cSldViewPr showGuides="1">
      <p:cViewPr varScale="1">
        <p:scale>
          <a:sx n="42" d="100"/>
          <a:sy n="42" d="100"/>
        </p:scale>
        <p:origin x="-66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barChart>
        <c:barDir val="col"/>
        <c:grouping val="clustered"/>
        <c:varyColors val="0"/>
        <c:ser>
          <c:idx val="0"/>
          <c:order val="0"/>
          <c:tx>
            <c:strRef>
              <c:f>Sheet1!$B$1</c:f>
              <c:strCache>
                <c:ptCount val="1"/>
                <c:pt idx="0">
                  <c:v>S1</c:v>
                </c:pt>
              </c:strCache>
            </c:strRef>
          </c:tx>
          <c:invertIfNegative val="0"/>
          <c:dLbls>
            <c:txPr>
              <a:bodyPr rot="0" vert="eaVert"/>
              <a:lstStyle/>
              <a:p>
                <a:pPr>
                  <a:defRPr/>
                </a:pPr>
                <a:endParaRPr lang="zh-CN"/>
              </a:p>
            </c:txPr>
            <c:dLblPos val="outEnd"/>
            <c:showLegendKey val="0"/>
            <c:showVal val="1"/>
            <c:showCatName val="0"/>
            <c:showSerName val="0"/>
            <c:showPercent val="0"/>
            <c:showBubbleSize val="0"/>
            <c:showLeaderLines val="0"/>
          </c:dLbls>
          <c:cat>
            <c:strRef>
              <c:f>Sheet1!$A$2:$A$4</c:f>
              <c:strCache>
                <c:ptCount val="3"/>
                <c:pt idx="0">
                  <c:v>Mean (ns)</c:v>
                </c:pt>
                <c:pt idx="1">
                  <c:v>Min (ns)</c:v>
                </c:pt>
                <c:pt idx="2">
                  <c:v>Max (ns)</c:v>
                </c:pt>
              </c:strCache>
            </c:strRef>
          </c:cat>
          <c:val>
            <c:numRef>
              <c:f>Sheet1!$B$2:$B$4</c:f>
              <c:numCache>
                <c:formatCode>G/通用格式</c:formatCode>
                <c:ptCount val="3"/>
                <c:pt idx="0">
                  <c:v>2.7</c:v>
                </c:pt>
                <c:pt idx="1">
                  <c:v>2.39</c:v>
                </c:pt>
                <c:pt idx="2">
                  <c:v>2.87</c:v>
                </c:pt>
              </c:numCache>
            </c:numRef>
          </c:val>
        </c:ser>
        <c:ser>
          <c:idx val="1"/>
          <c:order val="1"/>
          <c:tx>
            <c:strRef>
              <c:f>Sheet1!$C$1</c:f>
              <c:strCache>
                <c:ptCount val="1"/>
                <c:pt idx="0">
                  <c:v>S2</c:v>
                </c:pt>
              </c:strCache>
            </c:strRef>
          </c:tx>
          <c:invertIfNegative val="0"/>
          <c:dLbls>
            <c:txPr>
              <a:bodyPr rot="0" vert="eaVert"/>
              <a:lstStyle/>
              <a:p>
                <a:pPr>
                  <a:defRPr/>
                </a:pPr>
                <a:endParaRPr lang="zh-CN"/>
              </a:p>
            </c:txPr>
            <c:dLblPos val="outEnd"/>
            <c:showLegendKey val="0"/>
            <c:showVal val="1"/>
            <c:showCatName val="0"/>
            <c:showSerName val="0"/>
            <c:showPercent val="0"/>
            <c:showBubbleSize val="0"/>
            <c:showLeaderLines val="0"/>
          </c:dLbls>
          <c:cat>
            <c:strRef>
              <c:f>Sheet1!$A$2:$A$4</c:f>
              <c:strCache>
                <c:ptCount val="3"/>
                <c:pt idx="0">
                  <c:v>Mean (ns)</c:v>
                </c:pt>
                <c:pt idx="1">
                  <c:v>Min (ns)</c:v>
                </c:pt>
                <c:pt idx="2">
                  <c:v>Max (ns)</c:v>
                </c:pt>
              </c:strCache>
            </c:strRef>
          </c:cat>
          <c:val>
            <c:numRef>
              <c:f>Sheet1!$C$2:$C$4</c:f>
              <c:numCache>
                <c:formatCode>G/通用格式</c:formatCode>
                <c:ptCount val="3"/>
                <c:pt idx="0">
                  <c:v>0.38</c:v>
                </c:pt>
                <c:pt idx="1">
                  <c:v>0.32</c:v>
                </c:pt>
                <c:pt idx="2">
                  <c:v>0.4</c:v>
                </c:pt>
              </c:numCache>
            </c:numRef>
          </c:val>
        </c:ser>
        <c:ser>
          <c:idx val="2"/>
          <c:order val="2"/>
          <c:tx>
            <c:strRef>
              <c:f>Sheet1!$D$1</c:f>
              <c:strCache>
                <c:ptCount val="1"/>
                <c:pt idx="0">
                  <c:v>S3</c:v>
                </c:pt>
              </c:strCache>
            </c:strRef>
          </c:tx>
          <c:invertIfNegative val="0"/>
          <c:dLbls>
            <c:txPr>
              <a:bodyPr rot="0" vert="eaVert"/>
              <a:lstStyle/>
              <a:p>
                <a:pPr>
                  <a:defRPr/>
                </a:pPr>
                <a:endParaRPr lang="zh-CN"/>
              </a:p>
            </c:txPr>
            <c:dLblPos val="outEnd"/>
            <c:showLegendKey val="0"/>
            <c:showVal val="1"/>
            <c:showCatName val="0"/>
            <c:showSerName val="0"/>
            <c:showPercent val="0"/>
            <c:showBubbleSize val="0"/>
            <c:showLeaderLines val="0"/>
          </c:dLbls>
          <c:cat>
            <c:strRef>
              <c:f>Sheet1!$A$2:$A$4</c:f>
              <c:strCache>
                <c:ptCount val="3"/>
                <c:pt idx="0">
                  <c:v>Mean (ns)</c:v>
                </c:pt>
                <c:pt idx="1">
                  <c:v>Min (ns)</c:v>
                </c:pt>
                <c:pt idx="2">
                  <c:v>Max (ns)</c:v>
                </c:pt>
              </c:strCache>
            </c:strRef>
          </c:cat>
          <c:val>
            <c:numRef>
              <c:f>Sheet1!$D$2:$D$4</c:f>
              <c:numCache>
                <c:formatCode>G/通用格式</c:formatCode>
                <c:ptCount val="3"/>
                <c:pt idx="0">
                  <c:v>5.19</c:v>
                </c:pt>
                <c:pt idx="1">
                  <c:v>4.0599999999999996</c:v>
                </c:pt>
                <c:pt idx="2">
                  <c:v>5.35</c:v>
                </c:pt>
              </c:numCache>
            </c:numRef>
          </c:val>
        </c:ser>
        <c:ser>
          <c:idx val="3"/>
          <c:order val="3"/>
          <c:tx>
            <c:strRef>
              <c:f>Sheet1!$E$1</c:f>
              <c:strCache>
                <c:ptCount val="1"/>
                <c:pt idx="0">
                  <c:v>S4</c:v>
                </c:pt>
              </c:strCache>
            </c:strRef>
          </c:tx>
          <c:invertIfNegative val="0"/>
          <c:dLbls>
            <c:txPr>
              <a:bodyPr rot="0" vert="eaVert"/>
              <a:lstStyle/>
              <a:p>
                <a:pPr>
                  <a:defRPr/>
                </a:pPr>
                <a:endParaRPr lang="zh-CN"/>
              </a:p>
            </c:txPr>
            <c:dLblPos val="outEnd"/>
            <c:showLegendKey val="0"/>
            <c:showVal val="1"/>
            <c:showCatName val="0"/>
            <c:showSerName val="0"/>
            <c:showPercent val="0"/>
            <c:showBubbleSize val="0"/>
            <c:showLeaderLines val="0"/>
          </c:dLbls>
          <c:cat>
            <c:strRef>
              <c:f>Sheet1!$A$2:$A$4</c:f>
              <c:strCache>
                <c:ptCount val="3"/>
                <c:pt idx="0">
                  <c:v>Mean (ns)</c:v>
                </c:pt>
                <c:pt idx="1">
                  <c:v>Min (ns)</c:v>
                </c:pt>
                <c:pt idx="2">
                  <c:v>Max (ns)</c:v>
                </c:pt>
              </c:strCache>
            </c:strRef>
          </c:cat>
          <c:val>
            <c:numRef>
              <c:f>Sheet1!$E$2:$E$4</c:f>
              <c:numCache>
                <c:formatCode>G/通用格式</c:formatCode>
                <c:ptCount val="3"/>
                <c:pt idx="0">
                  <c:v>0.53</c:v>
                </c:pt>
                <c:pt idx="1">
                  <c:v>0.51</c:v>
                </c:pt>
                <c:pt idx="2">
                  <c:v>0.54</c:v>
                </c:pt>
              </c:numCache>
            </c:numRef>
          </c:val>
        </c:ser>
        <c:ser>
          <c:idx val="4"/>
          <c:order val="4"/>
          <c:tx>
            <c:strRef>
              <c:f>Sheet1!$F$1</c:f>
              <c:strCache>
                <c:ptCount val="1"/>
                <c:pt idx="0">
                  <c:v>S5</c:v>
                </c:pt>
              </c:strCache>
            </c:strRef>
          </c:tx>
          <c:invertIfNegative val="0"/>
          <c:dLbls>
            <c:txPr>
              <a:bodyPr rot="0" vert="eaVert"/>
              <a:lstStyle/>
              <a:p>
                <a:pPr>
                  <a:defRPr/>
                </a:pPr>
                <a:endParaRPr lang="zh-CN"/>
              </a:p>
            </c:txPr>
            <c:dLblPos val="outEnd"/>
            <c:showLegendKey val="0"/>
            <c:showVal val="1"/>
            <c:showCatName val="0"/>
            <c:showSerName val="0"/>
            <c:showPercent val="0"/>
            <c:showBubbleSize val="0"/>
            <c:showLeaderLines val="0"/>
          </c:dLbls>
          <c:cat>
            <c:strRef>
              <c:f>Sheet1!$A$2:$A$4</c:f>
              <c:strCache>
                <c:ptCount val="3"/>
                <c:pt idx="0">
                  <c:v>Mean (ns)</c:v>
                </c:pt>
                <c:pt idx="1">
                  <c:v>Min (ns)</c:v>
                </c:pt>
                <c:pt idx="2">
                  <c:v>Max (ns)</c:v>
                </c:pt>
              </c:strCache>
            </c:strRef>
          </c:cat>
          <c:val>
            <c:numRef>
              <c:f>Sheet1!$F$2:$F$4</c:f>
              <c:numCache>
                <c:formatCode>G/通用格式</c:formatCode>
                <c:ptCount val="3"/>
                <c:pt idx="0">
                  <c:v>1.22</c:v>
                </c:pt>
                <c:pt idx="1">
                  <c:v>1.1499999999999999</c:v>
                </c:pt>
                <c:pt idx="2">
                  <c:v>1.24</c:v>
                </c:pt>
              </c:numCache>
            </c:numRef>
          </c:val>
        </c:ser>
        <c:dLbls>
          <c:dLblPos val="outEnd"/>
          <c:showLegendKey val="0"/>
          <c:showVal val="1"/>
          <c:showCatName val="0"/>
          <c:showSerName val="0"/>
          <c:showPercent val="0"/>
          <c:showBubbleSize val="0"/>
        </c:dLbls>
        <c:gapWidth val="150"/>
        <c:axId val="222596096"/>
        <c:axId val="222610176"/>
      </c:barChart>
      <c:catAx>
        <c:axId val="222596096"/>
        <c:scaling>
          <c:orientation val="minMax"/>
        </c:scaling>
        <c:delete val="0"/>
        <c:axPos val="b"/>
        <c:majorTickMark val="out"/>
        <c:minorTickMark val="none"/>
        <c:tickLblPos val="nextTo"/>
        <c:crossAx val="222610176"/>
        <c:crosses val="autoZero"/>
        <c:auto val="1"/>
        <c:lblAlgn val="ctr"/>
        <c:lblOffset val="100"/>
        <c:noMultiLvlLbl val="0"/>
      </c:catAx>
      <c:valAx>
        <c:axId val="222610176"/>
        <c:scaling>
          <c:orientation val="minMax"/>
        </c:scaling>
        <c:delete val="1"/>
        <c:axPos val="l"/>
        <c:title>
          <c:tx>
            <c:rich>
              <a:bodyPr rot="-5400000" vert="horz"/>
              <a:lstStyle/>
              <a:p>
                <a:pPr>
                  <a:defRPr/>
                </a:pPr>
                <a:r>
                  <a:rPr lang="en-US"/>
                  <a:t>Multipath Delay</a:t>
                </a:r>
                <a:endParaRPr lang="zh-CN"/>
              </a:p>
            </c:rich>
          </c:tx>
          <c:layout>
            <c:manualLayout>
              <c:xMode val="edge"/>
              <c:yMode val="edge"/>
              <c:x val="2.7982090473984866E-2"/>
              <c:y val="0.22408443262324507"/>
            </c:manualLayout>
          </c:layout>
          <c:overlay val="0"/>
        </c:title>
        <c:numFmt formatCode="G/通用格式" sourceLinked="1"/>
        <c:majorTickMark val="out"/>
        <c:minorTickMark val="none"/>
        <c:tickLblPos val="nextTo"/>
        <c:crossAx val="222596096"/>
        <c:crosses val="autoZero"/>
        <c:crossBetween val="between"/>
      </c:valAx>
    </c:plotArea>
    <c:legend>
      <c:legendPos val="b"/>
      <c:layout/>
      <c:overlay val="0"/>
    </c:legend>
    <c:plotVisOnly val="1"/>
    <c:dispBlanksAs val="gap"/>
    <c:showDLblsOverMax val="0"/>
  </c:chart>
  <c:txPr>
    <a:bodyPr/>
    <a:lstStyle/>
    <a:p>
      <a:pPr>
        <a:defRPr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84809-EA07-4764-97E2-FCDECE2C9878}" type="doc">
      <dgm:prSet loTypeId="urn:microsoft.com/office/officeart/2005/8/layout/vList5" loCatId="list" qsTypeId="urn:microsoft.com/office/officeart/2005/8/quickstyle/3d3" qsCatId="3D" csTypeId="urn:microsoft.com/office/officeart/2005/8/colors/colorful5" csCatId="colorful" phldr="1"/>
      <dgm:spPr/>
      <dgm:t>
        <a:bodyPr/>
        <a:lstStyle/>
        <a:p>
          <a:endParaRPr lang="zh-CN" altLang="en-US"/>
        </a:p>
      </dgm:t>
    </dgm:pt>
    <dgm:pt modelId="{8B68CCD0-A8BF-4CA9-A2CD-7F66615E99C3}">
      <dgm:prSet custT="1"/>
      <dgm:spPr/>
      <dgm:t>
        <a:bodyPr/>
        <a:lstStyle/>
        <a:p>
          <a:pPr rtl="0"/>
          <a:r>
            <a:rPr lang="en-US" sz="1800" b="1" dirty="0" smtClean="0">
              <a:latin typeface="Times New Roman" pitchFamily="18" charset="0"/>
              <a:cs typeface="Times New Roman" pitchFamily="18" charset="0"/>
            </a:rPr>
            <a:t>In May 2012, global mobile traffic exceeds 10% of total Internet traffic, and it still grows </a:t>
          </a:r>
          <a:r>
            <a:rPr lang="en-US" sz="1800" b="1" dirty="0" smtClean="0">
              <a:latin typeface="Times New Roman" pitchFamily="18" charset="0"/>
              <a:cs typeface="Times New Roman" pitchFamily="18" charset="0"/>
            </a:rPr>
            <a:t>very rapidly</a:t>
          </a:r>
          <a:r>
            <a:rPr lang="en-US" sz="1800" b="1" dirty="0" smtClean="0">
              <a:latin typeface="Times New Roman" pitchFamily="18" charset="0"/>
              <a:cs typeface="Times New Roman" pitchFamily="18" charset="0"/>
            </a:rPr>
            <a:t>.</a:t>
          </a:r>
          <a:endParaRPr lang="zh-CN" sz="1800" b="1" dirty="0">
            <a:latin typeface="Times New Roman" pitchFamily="18" charset="0"/>
            <a:cs typeface="Times New Roman" pitchFamily="18" charset="0"/>
          </a:endParaRPr>
        </a:p>
      </dgm:t>
    </dgm:pt>
    <dgm:pt modelId="{912D8C81-E53D-4365-A43B-8CD71BF50373}" type="parTrans" cxnId="{EF485B01-62A2-40EA-B49B-157D13638B74}">
      <dgm:prSet/>
      <dgm:spPr/>
      <dgm:t>
        <a:bodyPr/>
        <a:lstStyle/>
        <a:p>
          <a:endParaRPr lang="zh-CN" altLang="en-US"/>
        </a:p>
      </dgm:t>
    </dgm:pt>
    <dgm:pt modelId="{955C9A8B-BF8A-4263-A072-98A245E6DFE6}" type="sibTrans" cxnId="{EF485B01-62A2-40EA-B49B-157D13638B74}">
      <dgm:prSet/>
      <dgm:spPr/>
      <dgm:t>
        <a:bodyPr/>
        <a:lstStyle/>
        <a:p>
          <a:endParaRPr lang="zh-CN" altLang="en-US"/>
        </a:p>
      </dgm:t>
    </dgm:pt>
    <dgm:pt modelId="{A72F23B5-3FD8-422B-88CE-165560E99A0E}">
      <dgm:prSet custT="1"/>
      <dgm:spPr>
        <a:solidFill>
          <a:schemeClr val="accent4">
            <a:lumMod val="75000"/>
          </a:schemeClr>
        </a:solidFill>
      </dgm:spPr>
      <dgm:t>
        <a:bodyPr/>
        <a:lstStyle/>
        <a:p>
          <a:pPr rtl="0"/>
          <a:r>
            <a:rPr lang="en-US" altLang="zh-CN" sz="2000" b="1" dirty="0" smtClean="0">
              <a:latin typeface="Times New Roman" pitchFamily="18" charset="0"/>
              <a:cs typeface="Times New Roman" pitchFamily="18" charset="0"/>
            </a:rPr>
            <a:t>Mobile </a:t>
          </a:r>
          <a:br>
            <a:rPr lang="en-US" altLang="zh-CN" sz="2000" b="1" dirty="0" smtClean="0">
              <a:latin typeface="Times New Roman" pitchFamily="18" charset="0"/>
              <a:cs typeface="Times New Roman" pitchFamily="18" charset="0"/>
            </a:rPr>
          </a:br>
          <a:r>
            <a:rPr lang="en-US" altLang="zh-CN" sz="2000" b="1" dirty="0" smtClean="0">
              <a:latin typeface="Times New Roman" pitchFamily="18" charset="0"/>
              <a:cs typeface="Times New Roman" pitchFamily="18" charset="0"/>
            </a:rPr>
            <a:t>Internet Traffic</a:t>
          </a:r>
          <a:endParaRPr lang="zh-CN" sz="2000" b="1" dirty="0">
            <a:latin typeface="Times New Roman" pitchFamily="18" charset="0"/>
            <a:cs typeface="Times New Roman" pitchFamily="18" charset="0"/>
          </a:endParaRPr>
        </a:p>
      </dgm:t>
    </dgm:pt>
    <dgm:pt modelId="{E2B36877-B1CD-4F5E-AB27-B3BDA01B62F2}" type="parTrans" cxnId="{BC937E5E-1CED-4899-AEF9-598DA2A9E6F1}">
      <dgm:prSet/>
      <dgm:spPr/>
      <dgm:t>
        <a:bodyPr/>
        <a:lstStyle/>
        <a:p>
          <a:endParaRPr lang="zh-CN" altLang="en-US"/>
        </a:p>
      </dgm:t>
    </dgm:pt>
    <dgm:pt modelId="{CCB040A6-8633-498A-97CA-1A9CA760B4A3}" type="sibTrans" cxnId="{BC937E5E-1CED-4899-AEF9-598DA2A9E6F1}">
      <dgm:prSet/>
      <dgm:spPr/>
      <dgm:t>
        <a:bodyPr/>
        <a:lstStyle/>
        <a:p>
          <a:endParaRPr lang="zh-CN" altLang="en-US"/>
        </a:p>
      </dgm:t>
    </dgm:pt>
    <dgm:pt modelId="{26052A3C-0B31-48BE-9487-203416F9254B}">
      <dgm:prSet custT="1"/>
      <dgm:spPr>
        <a:solidFill>
          <a:schemeClr val="accent1">
            <a:lumMod val="50000"/>
          </a:schemeClr>
        </a:solidFill>
      </dgm:spPr>
      <dgm:t>
        <a:bodyPr/>
        <a:lstStyle/>
        <a:p>
          <a:pPr rtl="0"/>
          <a:r>
            <a:rPr lang="en-US" altLang="zh-CN" sz="2000" b="1" dirty="0" smtClean="0">
              <a:latin typeface="Times New Roman" pitchFamily="18" charset="0"/>
              <a:cs typeface="Times New Roman" pitchFamily="18" charset="0"/>
            </a:rPr>
            <a:t>Spectrum</a:t>
          </a:r>
          <a:endParaRPr lang="zh-CN" sz="2000" b="1" dirty="0">
            <a:latin typeface="Times New Roman" pitchFamily="18" charset="0"/>
            <a:cs typeface="Times New Roman" pitchFamily="18" charset="0"/>
          </a:endParaRPr>
        </a:p>
      </dgm:t>
    </dgm:pt>
    <dgm:pt modelId="{B74B726E-AD20-4CB1-81FE-34C130A15618}" type="parTrans" cxnId="{5C91E032-2C6C-4835-BDD1-FD43E166F828}">
      <dgm:prSet/>
      <dgm:spPr/>
      <dgm:t>
        <a:bodyPr/>
        <a:lstStyle/>
        <a:p>
          <a:endParaRPr lang="zh-CN" altLang="en-US"/>
        </a:p>
      </dgm:t>
    </dgm:pt>
    <dgm:pt modelId="{BC677596-890E-4AA8-945A-D615A6BC419E}" type="sibTrans" cxnId="{5C91E032-2C6C-4835-BDD1-FD43E166F828}">
      <dgm:prSet/>
      <dgm:spPr/>
      <dgm:t>
        <a:bodyPr/>
        <a:lstStyle/>
        <a:p>
          <a:endParaRPr lang="zh-CN" altLang="en-US"/>
        </a:p>
      </dgm:t>
    </dgm:pt>
    <dgm:pt modelId="{14D765F2-1010-4A74-AC9C-1275930A7FF9}">
      <dgm:prSet custT="1"/>
      <dgm:spPr/>
      <dgm:t>
        <a:bodyPr/>
        <a:lstStyle/>
        <a:p>
          <a:pPr rtl="0"/>
          <a:r>
            <a:rPr lang="en-US" altLang="zh-CN" sz="1800" b="1" dirty="0" smtClean="0">
              <a:latin typeface="Times New Roman" pitchFamily="18" charset="0"/>
              <a:cs typeface="Times New Roman" pitchFamily="18" charset="0"/>
            </a:rPr>
            <a:t>A few hundred MHz of spectrum has been allocated to WLAN application below 6 GHz.</a:t>
          </a:r>
          <a:endParaRPr lang="zh-CN" sz="1800" b="1" dirty="0">
            <a:latin typeface="Times New Roman" pitchFamily="18" charset="0"/>
            <a:cs typeface="Times New Roman" pitchFamily="18" charset="0"/>
          </a:endParaRPr>
        </a:p>
      </dgm:t>
    </dgm:pt>
    <dgm:pt modelId="{D7598D06-7A3E-4E20-9B14-0F3758E16F9E}" type="parTrans" cxnId="{38556442-5597-42F1-BDB0-40E3CE6B9446}">
      <dgm:prSet/>
      <dgm:spPr/>
      <dgm:t>
        <a:bodyPr/>
        <a:lstStyle/>
        <a:p>
          <a:endParaRPr lang="zh-CN" altLang="en-US"/>
        </a:p>
      </dgm:t>
    </dgm:pt>
    <dgm:pt modelId="{AC89CA56-FBC1-403F-9FD3-34D1A6E0F441}" type="sibTrans" cxnId="{38556442-5597-42F1-BDB0-40E3CE6B9446}">
      <dgm:prSet/>
      <dgm:spPr/>
      <dgm:t>
        <a:bodyPr/>
        <a:lstStyle/>
        <a:p>
          <a:endParaRPr lang="zh-CN" altLang="en-US"/>
        </a:p>
      </dgm:t>
    </dgm:pt>
    <dgm:pt modelId="{9F1FC719-7D83-4F3D-BD6A-F547CC5C2029}" type="pres">
      <dgm:prSet presAssocID="{B9A84809-EA07-4764-97E2-FCDECE2C9878}" presName="Name0" presStyleCnt="0">
        <dgm:presLayoutVars>
          <dgm:dir/>
          <dgm:animLvl val="lvl"/>
          <dgm:resizeHandles val="exact"/>
        </dgm:presLayoutVars>
      </dgm:prSet>
      <dgm:spPr/>
      <dgm:t>
        <a:bodyPr/>
        <a:lstStyle/>
        <a:p>
          <a:endParaRPr lang="zh-CN" altLang="en-US"/>
        </a:p>
      </dgm:t>
    </dgm:pt>
    <dgm:pt modelId="{5DB23D26-C384-4C2C-97FB-40D997D27A49}" type="pres">
      <dgm:prSet presAssocID="{A72F23B5-3FD8-422B-88CE-165560E99A0E}" presName="linNode" presStyleCnt="0"/>
      <dgm:spPr/>
    </dgm:pt>
    <dgm:pt modelId="{817C1049-7991-45FC-A4AC-063BFDC22EA3}" type="pres">
      <dgm:prSet presAssocID="{A72F23B5-3FD8-422B-88CE-165560E99A0E}" presName="parentText" presStyleLbl="node1" presStyleIdx="0" presStyleCnt="2" custScaleX="85083" custScaleY="68315" custLinFactNeighborX="-9624">
        <dgm:presLayoutVars>
          <dgm:chMax val="1"/>
          <dgm:bulletEnabled val="1"/>
        </dgm:presLayoutVars>
      </dgm:prSet>
      <dgm:spPr/>
      <dgm:t>
        <a:bodyPr/>
        <a:lstStyle/>
        <a:p>
          <a:endParaRPr lang="zh-CN" altLang="en-US"/>
        </a:p>
      </dgm:t>
    </dgm:pt>
    <dgm:pt modelId="{CFEDBB47-A232-40BB-9220-6DA7571F5E49}" type="pres">
      <dgm:prSet presAssocID="{A72F23B5-3FD8-422B-88CE-165560E99A0E}" presName="descendantText" presStyleLbl="alignAccFollowNode1" presStyleIdx="0" presStyleCnt="2" custScaleX="128085" custScaleY="76674">
        <dgm:presLayoutVars>
          <dgm:bulletEnabled val="1"/>
        </dgm:presLayoutVars>
      </dgm:prSet>
      <dgm:spPr/>
      <dgm:t>
        <a:bodyPr/>
        <a:lstStyle/>
        <a:p>
          <a:endParaRPr lang="zh-CN" altLang="en-US"/>
        </a:p>
      </dgm:t>
    </dgm:pt>
    <dgm:pt modelId="{7852BFFF-5A33-4859-B93F-B72AF8DC0FAF}" type="pres">
      <dgm:prSet presAssocID="{CCB040A6-8633-498A-97CA-1A9CA760B4A3}" presName="sp" presStyleCnt="0"/>
      <dgm:spPr/>
    </dgm:pt>
    <dgm:pt modelId="{F5D15594-169A-4BC9-8A44-6CAD014263EF}" type="pres">
      <dgm:prSet presAssocID="{26052A3C-0B31-48BE-9487-203416F9254B}" presName="linNode" presStyleCnt="0"/>
      <dgm:spPr/>
    </dgm:pt>
    <dgm:pt modelId="{038B1CCC-45DA-4C18-8B4E-6D3B8AD0A5E4}" type="pres">
      <dgm:prSet presAssocID="{26052A3C-0B31-48BE-9487-203416F9254B}" presName="parentText" presStyleLbl="node1" presStyleIdx="1" presStyleCnt="2" custScaleX="84617" custScaleY="62655">
        <dgm:presLayoutVars>
          <dgm:chMax val="1"/>
          <dgm:bulletEnabled val="1"/>
        </dgm:presLayoutVars>
      </dgm:prSet>
      <dgm:spPr/>
      <dgm:t>
        <a:bodyPr/>
        <a:lstStyle/>
        <a:p>
          <a:endParaRPr lang="zh-CN" altLang="en-US"/>
        </a:p>
      </dgm:t>
    </dgm:pt>
    <dgm:pt modelId="{F5733A15-CD89-475C-B4AF-9A17503AFEC9}" type="pres">
      <dgm:prSet presAssocID="{26052A3C-0B31-48BE-9487-203416F9254B}" presName="descendantText" presStyleLbl="alignAccFollowNode1" presStyleIdx="1" presStyleCnt="2" custScaleX="127412" custScaleY="71894">
        <dgm:presLayoutVars>
          <dgm:bulletEnabled val="1"/>
        </dgm:presLayoutVars>
      </dgm:prSet>
      <dgm:spPr/>
      <dgm:t>
        <a:bodyPr/>
        <a:lstStyle/>
        <a:p>
          <a:endParaRPr lang="zh-CN" altLang="en-US"/>
        </a:p>
      </dgm:t>
    </dgm:pt>
  </dgm:ptLst>
  <dgm:cxnLst>
    <dgm:cxn modelId="{EF485B01-62A2-40EA-B49B-157D13638B74}" srcId="{A72F23B5-3FD8-422B-88CE-165560E99A0E}" destId="{8B68CCD0-A8BF-4CA9-A2CD-7F66615E99C3}" srcOrd="0" destOrd="0" parTransId="{912D8C81-E53D-4365-A43B-8CD71BF50373}" sibTransId="{955C9A8B-BF8A-4263-A072-98A245E6DFE6}"/>
    <dgm:cxn modelId="{BC937E5E-1CED-4899-AEF9-598DA2A9E6F1}" srcId="{B9A84809-EA07-4764-97E2-FCDECE2C9878}" destId="{A72F23B5-3FD8-422B-88CE-165560E99A0E}" srcOrd="0" destOrd="0" parTransId="{E2B36877-B1CD-4F5E-AB27-B3BDA01B62F2}" sibTransId="{CCB040A6-8633-498A-97CA-1A9CA760B4A3}"/>
    <dgm:cxn modelId="{5C91E032-2C6C-4835-BDD1-FD43E166F828}" srcId="{B9A84809-EA07-4764-97E2-FCDECE2C9878}" destId="{26052A3C-0B31-48BE-9487-203416F9254B}" srcOrd="1" destOrd="0" parTransId="{B74B726E-AD20-4CB1-81FE-34C130A15618}" sibTransId="{BC677596-890E-4AA8-945A-D615A6BC419E}"/>
    <dgm:cxn modelId="{C12040DA-5C5A-427C-913A-560A30AA29CE}" type="presOf" srcId="{26052A3C-0B31-48BE-9487-203416F9254B}" destId="{038B1CCC-45DA-4C18-8B4E-6D3B8AD0A5E4}" srcOrd="0" destOrd="0" presId="urn:microsoft.com/office/officeart/2005/8/layout/vList5"/>
    <dgm:cxn modelId="{35714B86-C2FE-447B-B8C0-621DDBFBCD18}" type="presOf" srcId="{14D765F2-1010-4A74-AC9C-1275930A7FF9}" destId="{F5733A15-CD89-475C-B4AF-9A17503AFEC9}" srcOrd="0" destOrd="0" presId="urn:microsoft.com/office/officeart/2005/8/layout/vList5"/>
    <dgm:cxn modelId="{0A99DEE4-2264-4FA2-B5E3-1667655FEBD6}" type="presOf" srcId="{8B68CCD0-A8BF-4CA9-A2CD-7F66615E99C3}" destId="{CFEDBB47-A232-40BB-9220-6DA7571F5E49}" srcOrd="0" destOrd="0" presId="urn:microsoft.com/office/officeart/2005/8/layout/vList5"/>
    <dgm:cxn modelId="{38556442-5597-42F1-BDB0-40E3CE6B9446}" srcId="{26052A3C-0B31-48BE-9487-203416F9254B}" destId="{14D765F2-1010-4A74-AC9C-1275930A7FF9}" srcOrd="0" destOrd="0" parTransId="{D7598D06-7A3E-4E20-9B14-0F3758E16F9E}" sibTransId="{AC89CA56-FBC1-403F-9FD3-34D1A6E0F441}"/>
    <dgm:cxn modelId="{12F631B2-8BFC-440E-8E8F-D8B9830EE5C4}" type="presOf" srcId="{A72F23B5-3FD8-422B-88CE-165560E99A0E}" destId="{817C1049-7991-45FC-A4AC-063BFDC22EA3}" srcOrd="0" destOrd="0" presId="urn:microsoft.com/office/officeart/2005/8/layout/vList5"/>
    <dgm:cxn modelId="{FA27566F-6BEB-49EE-8F31-6FED7631DCB6}" type="presOf" srcId="{B9A84809-EA07-4764-97E2-FCDECE2C9878}" destId="{9F1FC719-7D83-4F3D-BD6A-F547CC5C2029}" srcOrd="0" destOrd="0" presId="urn:microsoft.com/office/officeart/2005/8/layout/vList5"/>
    <dgm:cxn modelId="{684DCEFA-EDD9-4E1A-858F-39EA0A63B476}" type="presParOf" srcId="{9F1FC719-7D83-4F3D-BD6A-F547CC5C2029}" destId="{5DB23D26-C384-4C2C-97FB-40D997D27A49}" srcOrd="0" destOrd="0" presId="urn:microsoft.com/office/officeart/2005/8/layout/vList5"/>
    <dgm:cxn modelId="{D6AED21F-216D-4742-97A6-73C0F9DC3667}" type="presParOf" srcId="{5DB23D26-C384-4C2C-97FB-40D997D27A49}" destId="{817C1049-7991-45FC-A4AC-063BFDC22EA3}" srcOrd="0" destOrd="0" presId="urn:microsoft.com/office/officeart/2005/8/layout/vList5"/>
    <dgm:cxn modelId="{D2AC39E0-34BF-4925-BE0E-18EBC5B77434}" type="presParOf" srcId="{5DB23D26-C384-4C2C-97FB-40D997D27A49}" destId="{CFEDBB47-A232-40BB-9220-6DA7571F5E49}" srcOrd="1" destOrd="0" presId="urn:microsoft.com/office/officeart/2005/8/layout/vList5"/>
    <dgm:cxn modelId="{46947DDC-C88C-43E2-B44F-EE360DF06168}" type="presParOf" srcId="{9F1FC719-7D83-4F3D-BD6A-F547CC5C2029}" destId="{7852BFFF-5A33-4859-B93F-B72AF8DC0FAF}" srcOrd="1" destOrd="0" presId="urn:microsoft.com/office/officeart/2005/8/layout/vList5"/>
    <dgm:cxn modelId="{663816E3-F66E-4843-A2A9-9AB008BEBAE3}" type="presParOf" srcId="{9F1FC719-7D83-4F3D-BD6A-F547CC5C2029}" destId="{F5D15594-169A-4BC9-8A44-6CAD014263EF}" srcOrd="2" destOrd="0" presId="urn:microsoft.com/office/officeart/2005/8/layout/vList5"/>
    <dgm:cxn modelId="{D32D33A7-5911-4BA2-BD74-7FC47925F23A}" type="presParOf" srcId="{F5D15594-169A-4BC9-8A44-6CAD014263EF}" destId="{038B1CCC-45DA-4C18-8B4E-6D3B8AD0A5E4}" srcOrd="0" destOrd="0" presId="urn:microsoft.com/office/officeart/2005/8/layout/vList5"/>
    <dgm:cxn modelId="{99C58CD5-3E56-4F87-BF67-3CCEA78266F0}" type="presParOf" srcId="{F5D15594-169A-4BC9-8A44-6CAD014263EF}" destId="{F5733A15-CD89-475C-B4AF-9A17503AFEC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DBB47-A232-40BB-9220-6DA7571F5E49}">
      <dsp:nvSpPr>
        <dsp:cNvPr id="0" name=""/>
        <dsp:cNvSpPr/>
      </dsp:nvSpPr>
      <dsp:spPr>
        <a:xfrm rot="5400000">
          <a:off x="4577013" y="-2390146"/>
          <a:ext cx="844475" cy="5721073"/>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latin typeface="Times New Roman" pitchFamily="18" charset="0"/>
              <a:cs typeface="Times New Roman" pitchFamily="18" charset="0"/>
            </a:rPr>
            <a:t>In May 2012, global mobile traffic exceeds 10% of total Internet traffic, and it still grows </a:t>
          </a:r>
          <a:r>
            <a:rPr lang="en-US" sz="1800" b="1" kern="1200" dirty="0" smtClean="0">
              <a:latin typeface="Times New Roman" pitchFamily="18" charset="0"/>
              <a:cs typeface="Times New Roman" pitchFamily="18" charset="0"/>
            </a:rPr>
            <a:t>very rapidly</a:t>
          </a:r>
          <a:r>
            <a:rPr lang="en-US" sz="1800" b="1" kern="1200" dirty="0" smtClean="0">
              <a:latin typeface="Times New Roman" pitchFamily="18" charset="0"/>
              <a:cs typeface="Times New Roman" pitchFamily="18" charset="0"/>
            </a:rPr>
            <a:t>.</a:t>
          </a:r>
          <a:endParaRPr lang="zh-CN" sz="1800" b="1" kern="1200" dirty="0">
            <a:latin typeface="Times New Roman" pitchFamily="18" charset="0"/>
            <a:cs typeface="Times New Roman" pitchFamily="18" charset="0"/>
          </a:endParaRPr>
        </a:p>
      </dsp:txBody>
      <dsp:txXfrm rot="-5400000">
        <a:off x="2138714" y="89377"/>
        <a:ext cx="5679849" cy="762027"/>
      </dsp:txXfrm>
    </dsp:sp>
    <dsp:sp modelId="{817C1049-7991-45FC-A4AC-063BFDC22EA3}">
      <dsp:nvSpPr>
        <dsp:cNvPr id="0" name=""/>
        <dsp:cNvSpPr/>
      </dsp:nvSpPr>
      <dsp:spPr>
        <a:xfrm>
          <a:off x="0" y="133"/>
          <a:ext cx="2137689" cy="940513"/>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altLang="zh-CN" sz="2000" b="1" kern="1200" dirty="0" smtClean="0">
              <a:latin typeface="Times New Roman" pitchFamily="18" charset="0"/>
              <a:cs typeface="Times New Roman" pitchFamily="18" charset="0"/>
            </a:rPr>
            <a:t>Mobile </a:t>
          </a:r>
          <a:br>
            <a:rPr lang="en-US" altLang="zh-CN" sz="2000" b="1" kern="1200" dirty="0" smtClean="0">
              <a:latin typeface="Times New Roman" pitchFamily="18" charset="0"/>
              <a:cs typeface="Times New Roman" pitchFamily="18" charset="0"/>
            </a:rPr>
          </a:br>
          <a:r>
            <a:rPr lang="en-US" altLang="zh-CN" sz="2000" b="1" kern="1200" dirty="0" smtClean="0">
              <a:latin typeface="Times New Roman" pitchFamily="18" charset="0"/>
              <a:cs typeface="Times New Roman" pitchFamily="18" charset="0"/>
            </a:rPr>
            <a:t>Internet Traffic</a:t>
          </a:r>
          <a:endParaRPr lang="zh-CN" sz="2000" b="1" kern="1200" dirty="0">
            <a:latin typeface="Times New Roman" pitchFamily="18" charset="0"/>
            <a:cs typeface="Times New Roman" pitchFamily="18" charset="0"/>
          </a:endParaRPr>
        </a:p>
      </dsp:txBody>
      <dsp:txXfrm>
        <a:off x="45912" y="46045"/>
        <a:ext cx="2045865" cy="848689"/>
      </dsp:txXfrm>
    </dsp:sp>
    <dsp:sp modelId="{F5733A15-CD89-475C-B4AF-9A17503AFEC9}">
      <dsp:nvSpPr>
        <dsp:cNvPr id="0" name=""/>
        <dsp:cNvSpPr/>
      </dsp:nvSpPr>
      <dsp:spPr>
        <a:xfrm rot="5400000">
          <a:off x="4603944" y="-1420380"/>
          <a:ext cx="791829" cy="5722316"/>
        </a:xfrm>
        <a:prstGeom prst="round2SameRect">
          <a:avLst/>
        </a:prstGeom>
        <a:solidFill>
          <a:schemeClr val="accent5">
            <a:tint val="40000"/>
            <a:alpha val="90000"/>
            <a:hueOff val="5260815"/>
            <a:satOff val="-10792"/>
            <a:lumOff val="-67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altLang="zh-CN" sz="1800" b="1" kern="1200" dirty="0" smtClean="0">
              <a:latin typeface="Times New Roman" pitchFamily="18" charset="0"/>
              <a:cs typeface="Times New Roman" pitchFamily="18" charset="0"/>
            </a:rPr>
            <a:t>A few hundred MHz of spectrum has been allocated to WLAN application below 6 GHz.</a:t>
          </a:r>
          <a:endParaRPr lang="zh-CN" sz="1800" b="1" kern="1200" dirty="0">
            <a:latin typeface="Times New Roman" pitchFamily="18" charset="0"/>
            <a:cs typeface="Times New Roman" pitchFamily="18" charset="0"/>
          </a:endParaRPr>
        </a:p>
      </dsp:txBody>
      <dsp:txXfrm rot="-5400000">
        <a:off x="2138701" y="1083517"/>
        <a:ext cx="5683662" cy="714521"/>
      </dsp:txXfrm>
    </dsp:sp>
    <dsp:sp modelId="{038B1CCC-45DA-4C18-8B4E-6D3B8AD0A5E4}">
      <dsp:nvSpPr>
        <dsp:cNvPr id="0" name=""/>
        <dsp:cNvSpPr/>
      </dsp:nvSpPr>
      <dsp:spPr>
        <a:xfrm>
          <a:off x="1024" y="1009483"/>
          <a:ext cx="2137675" cy="862590"/>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altLang="zh-CN" sz="2000" b="1" kern="1200" dirty="0" smtClean="0">
              <a:latin typeface="Times New Roman" pitchFamily="18" charset="0"/>
              <a:cs typeface="Times New Roman" pitchFamily="18" charset="0"/>
            </a:rPr>
            <a:t>Spectrum</a:t>
          </a:r>
          <a:endParaRPr lang="zh-CN" sz="2000" b="1" kern="1200" dirty="0">
            <a:latin typeface="Times New Roman" pitchFamily="18" charset="0"/>
            <a:cs typeface="Times New Roman" pitchFamily="18" charset="0"/>
          </a:endParaRPr>
        </a:p>
      </dsp:txBody>
      <dsp:txXfrm>
        <a:off x="43132" y="1051591"/>
        <a:ext cx="2053459" cy="7783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D47E8-4FDE-4458-9A4B-1876185143F0}" type="datetimeFigureOut">
              <a:rPr lang="zh-CN" altLang="en-US" smtClean="0"/>
              <a:t>2012-09-26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FBCC3-90F7-44D0-AE5A-ED7BBD472C35}" type="slidenum">
              <a:rPr lang="zh-CN" altLang="en-US" smtClean="0"/>
              <a:t>‹#›</a:t>
            </a:fld>
            <a:endParaRPr lang="zh-CN" altLang="en-US"/>
          </a:p>
        </p:txBody>
      </p:sp>
    </p:spTree>
    <p:extLst>
      <p:ext uri="{BB962C8B-B14F-4D97-AF65-F5344CB8AC3E}">
        <p14:creationId xmlns:p14="http://schemas.microsoft.com/office/powerpoint/2010/main" val="310557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1</a:t>
            </a:fld>
            <a:endParaRPr lang="zh-CN" altLang="en-US"/>
          </a:p>
        </p:txBody>
      </p:sp>
    </p:spTree>
    <p:extLst>
      <p:ext uri="{BB962C8B-B14F-4D97-AF65-F5344CB8AC3E}">
        <p14:creationId xmlns:p14="http://schemas.microsoft.com/office/powerpoint/2010/main" val="136945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slide shows the RF parameters for 45 GHz 11aj. There is 3.5 GHz bandwidth</a:t>
            </a:r>
            <a:r>
              <a:rPr lang="en-US" altLang="zh-CN" baseline="0" dirty="0" smtClean="0"/>
              <a:t> available. Three bandwidth configurations are considered. And other parameters are also defined. </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10</a:t>
            </a:fld>
            <a:endParaRPr lang="zh-CN" altLang="en-US"/>
          </a:p>
        </p:txBody>
      </p:sp>
    </p:spTree>
    <p:extLst>
      <p:ext uri="{BB962C8B-B14F-4D97-AF65-F5344CB8AC3E}">
        <p14:creationId xmlns:p14="http://schemas.microsoft.com/office/powerpoint/2010/main" val="167816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Slide 12 shows the</a:t>
            </a:r>
            <a:r>
              <a:rPr lang="en-US" altLang="zh-CN" baseline="0" dirty="0" smtClean="0"/>
              <a:t> maximum EIRP for two communications scenarios. One is point-to-multipoint scenario and this is for WLAN systems. The other one is point-to-point link. The second configuration is expected to be used for long-range communications. By the way, the maximum EIRP is 46 </a:t>
            </a:r>
            <a:r>
              <a:rPr lang="en-US" altLang="zh-CN" baseline="0" dirty="0" err="1" smtClean="0"/>
              <a:t>dBm</a:t>
            </a:r>
            <a:r>
              <a:rPr lang="en-US" altLang="zh-CN" baseline="0" dirty="0" smtClean="0"/>
              <a:t>.</a:t>
            </a:r>
          </a:p>
          <a:p>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12</a:t>
            </a:fld>
            <a:endParaRPr lang="zh-CN" altLang="en-US"/>
          </a:p>
        </p:txBody>
      </p:sp>
    </p:spTree>
    <p:extLst>
      <p:ext uri="{BB962C8B-B14F-4D97-AF65-F5344CB8AC3E}">
        <p14:creationId xmlns:p14="http://schemas.microsoft.com/office/powerpoint/2010/main" val="3355740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last part presents our initial results of channel measurements at 45 GHz.</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13</a:t>
            </a:fld>
            <a:endParaRPr lang="zh-CN" altLang="en-US"/>
          </a:p>
        </p:txBody>
      </p:sp>
    </p:spTree>
    <p:extLst>
      <p:ext uri="{BB962C8B-B14F-4D97-AF65-F5344CB8AC3E}">
        <p14:creationId xmlns:p14="http://schemas.microsoft.com/office/powerpoint/2010/main" val="209215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arenR"/>
            </a:pPr>
            <a:r>
              <a:rPr lang="en-US" altLang="zh-CN" dirty="0" smtClean="0"/>
              <a:t>This presentation is outlined into four parts.</a:t>
            </a:r>
          </a:p>
          <a:p>
            <a:pPr marL="228600" indent="-228600">
              <a:buAutoNum type="arabicParenR"/>
            </a:pPr>
            <a:r>
              <a:rPr lang="en-US" altLang="zh-CN" dirty="0" smtClean="0"/>
              <a:t>Let’s review the PAR of IEEE 802.11aj at 45 GHz.</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2</a:t>
            </a:fld>
            <a:endParaRPr lang="zh-CN" altLang="en-US"/>
          </a:p>
        </p:txBody>
      </p:sp>
    </p:spTree>
    <p:extLst>
      <p:ext uri="{BB962C8B-B14F-4D97-AF65-F5344CB8AC3E}">
        <p14:creationId xmlns:p14="http://schemas.microsoft.com/office/powerpoint/2010/main" val="298358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arenR"/>
            </a:pPr>
            <a:r>
              <a:rPr lang="en-US" altLang="zh-CN" dirty="0" smtClean="0"/>
              <a:t>In the scope of this</a:t>
            </a:r>
            <a:r>
              <a:rPr lang="en-US" altLang="zh-CN" baseline="0" dirty="0" smtClean="0"/>
              <a:t> project, the amendment not only defines a new PHY layer but also a new MAC layer. Of course, this amendment shall maintain the 802.11 user experience.</a:t>
            </a:r>
          </a:p>
          <a:p>
            <a:pPr marL="228600" indent="-228600">
              <a:buAutoNum type="arabicParenR"/>
            </a:pPr>
            <a:r>
              <a:rPr lang="en-US" altLang="zh-CN" baseline="0" dirty="0" smtClean="0"/>
              <a:t>A request for the Chinese 45 GHz band has been submitted to the radio management bureau of the MIIT. And Mr. Chang who is the official of the radio management bureau mentioned this request in this Monday’s forum.</a:t>
            </a:r>
          </a:p>
          <a:p>
            <a:pPr marL="228600" indent="-228600">
              <a:buAutoNum type="arabicParenR"/>
            </a:pPr>
            <a:r>
              <a:rPr lang="en-US" altLang="zh-CN" baseline="0" dirty="0" smtClean="0"/>
              <a:t>In July 2015, the draft of 11aj will be submitted to the IEEE-SA. </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3</a:t>
            </a:fld>
            <a:endParaRPr lang="zh-CN" altLang="en-US"/>
          </a:p>
        </p:txBody>
      </p:sp>
    </p:spTree>
    <p:extLst>
      <p:ext uri="{BB962C8B-B14F-4D97-AF65-F5344CB8AC3E}">
        <p14:creationId xmlns:p14="http://schemas.microsoft.com/office/powerpoint/2010/main" val="2041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Part</a:t>
            </a:r>
            <a:r>
              <a:rPr lang="en-US" altLang="zh-CN" baseline="0" dirty="0" smtClean="0"/>
              <a:t> two gives our prediction of data rate requirements for the new WLAN systems.</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4</a:t>
            </a:fld>
            <a:endParaRPr lang="zh-CN" altLang="en-US"/>
          </a:p>
        </p:txBody>
      </p:sp>
    </p:spTree>
    <p:extLst>
      <p:ext uri="{BB962C8B-B14F-4D97-AF65-F5344CB8AC3E}">
        <p14:creationId xmlns:p14="http://schemas.microsoft.com/office/powerpoint/2010/main" val="219500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arenR"/>
            </a:pPr>
            <a:r>
              <a:rPr lang="en-US" altLang="zh-CN" sz="1200" b="1" dirty="0" smtClean="0"/>
              <a:t>In the past a few years, the mobile traffic grows </a:t>
            </a:r>
            <a:r>
              <a:rPr lang="en-US" altLang="zh-CN" sz="1200" b="1" dirty="0" smtClean="0"/>
              <a:t>rapidly thanks to the explosion of</a:t>
            </a:r>
            <a:r>
              <a:rPr lang="en-US" altLang="zh-CN" sz="1200" b="1" baseline="0" dirty="0" smtClean="0"/>
              <a:t> smart devices such as smart phones and all kinds of tablets</a:t>
            </a:r>
            <a:r>
              <a:rPr lang="en-US" altLang="zh-CN" sz="1200" b="1" dirty="0" smtClean="0"/>
              <a:t>. </a:t>
            </a:r>
            <a:r>
              <a:rPr lang="en-US" altLang="zh-CN" sz="1200" b="1" dirty="0" smtClean="0"/>
              <a:t>In</a:t>
            </a:r>
            <a:r>
              <a:rPr lang="en-US" altLang="zh-CN" sz="1200" b="1" baseline="0" dirty="0" smtClean="0"/>
              <a:t> this </a:t>
            </a:r>
            <a:r>
              <a:rPr lang="en-US" altLang="zh-CN" sz="1200" b="1" baseline="0" dirty="0" smtClean="0"/>
              <a:t>May</a:t>
            </a:r>
            <a:r>
              <a:rPr lang="en-US" altLang="zh-CN" sz="1200" b="1" baseline="0" dirty="0" smtClean="0"/>
              <a:t>, the global mobile traffic exceeds 10 percent of the total Internet traffic. And it still grows rapidly</a:t>
            </a:r>
            <a:r>
              <a:rPr lang="en-US" altLang="zh-CN" sz="1200" b="1" baseline="0" dirty="0" smtClean="0"/>
              <a:t>.</a:t>
            </a:r>
          </a:p>
          <a:p>
            <a:pPr marL="228600" indent="-228600">
              <a:buAutoNum type="arabicParenR"/>
            </a:pPr>
            <a:endParaRPr lang="en-US" altLang="zh-CN" sz="1200" b="1" baseline="0" dirty="0" smtClean="0"/>
          </a:p>
          <a:p>
            <a:pPr marL="228600" indent="-228600">
              <a:buAutoNum type="arabicParenR"/>
            </a:pPr>
            <a:r>
              <a:rPr lang="en-US" altLang="zh-CN" sz="1200" b="1" baseline="0" dirty="0" smtClean="0"/>
              <a:t>The mobile operators are eager to offload traffic from the conventional cellular networks. For example, China big three mobile operators China Mobile, China Telecom and China Unicom have built millions of </a:t>
            </a:r>
            <a:r>
              <a:rPr lang="en-US" altLang="zh-CN" sz="1200" b="1" baseline="0" dirty="0" err="1" smtClean="0"/>
              <a:t>WiFi</a:t>
            </a:r>
            <a:r>
              <a:rPr lang="en-US" altLang="zh-CN" sz="1200" b="1" baseline="0" dirty="0" smtClean="0"/>
              <a:t> hotspots in the past two years. And more and more </a:t>
            </a:r>
            <a:r>
              <a:rPr lang="en-US" altLang="zh-CN" sz="1200" b="1" baseline="0" dirty="0" err="1" smtClean="0"/>
              <a:t>WiFi</a:t>
            </a:r>
            <a:r>
              <a:rPr lang="en-US" altLang="zh-CN" sz="1200" b="1" baseline="0" dirty="0" smtClean="0"/>
              <a:t> APs will be built.</a:t>
            </a:r>
            <a:endParaRPr lang="en-US" altLang="zh-CN" sz="1200" b="1" baseline="0" dirty="0" smtClean="0"/>
          </a:p>
          <a:p>
            <a:pPr marL="228600" indent="-228600">
              <a:buAutoNum type="arabicParenR"/>
            </a:pPr>
            <a:endParaRPr lang="en-US" altLang="zh-CN" sz="1200"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baseline="0" dirty="0" smtClean="0"/>
              <a:t>2) However, only </a:t>
            </a:r>
            <a:r>
              <a:rPr lang="en-US" altLang="zh-CN" sz="1200" b="1" baseline="0" dirty="0" smtClean="0">
                <a:latin typeface="Times New Roman" pitchFamily="18" charset="0"/>
                <a:cs typeface="Times New Roman" pitchFamily="18" charset="0"/>
              </a:rPr>
              <a:t>a</a:t>
            </a:r>
            <a:r>
              <a:rPr lang="en-US" altLang="zh-CN" sz="1200" b="1" dirty="0" smtClean="0">
                <a:latin typeface="Times New Roman" pitchFamily="18" charset="0"/>
                <a:cs typeface="Times New Roman" pitchFamily="18" charset="0"/>
              </a:rPr>
              <a:t> few hundred MHz of spectrum has been allocated to WLAN application below 6 GHz.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latin typeface="Times New Roman" pitchFamily="18" charset="0"/>
                <a:cs typeface="Times New Roman" pitchFamily="18" charset="0"/>
              </a:rPr>
              <a:t>3) In the mean time, </a:t>
            </a:r>
            <a:r>
              <a:rPr lang="en-US" altLang="zh-CN" sz="1200" b="1" baseline="0" dirty="0" smtClean="0">
                <a:latin typeface="Times New Roman" pitchFamily="18" charset="0"/>
                <a:cs typeface="Times New Roman" pitchFamily="18" charset="0"/>
              </a:rPr>
              <a:t>a lot of bandwidth in millimeter-wave band is not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baseline="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baseline="0" dirty="0" smtClean="0">
                <a:latin typeface="Times New Roman" pitchFamily="18" charset="0"/>
                <a:cs typeface="Times New Roman" pitchFamily="18" charset="0"/>
              </a:rPr>
              <a:t>4) So, can we use </a:t>
            </a:r>
            <a:r>
              <a:rPr lang="en-US" altLang="zh-CN" sz="1200" b="1" baseline="0" dirty="0" err="1" smtClean="0">
                <a:latin typeface="Times New Roman" pitchFamily="18" charset="0"/>
                <a:cs typeface="Times New Roman" pitchFamily="18" charset="0"/>
              </a:rPr>
              <a:t>mmWave</a:t>
            </a:r>
            <a:r>
              <a:rPr lang="en-US" altLang="zh-CN" sz="1200" b="1" baseline="0" dirty="0" smtClean="0">
                <a:latin typeface="Times New Roman" pitchFamily="18" charset="0"/>
                <a:cs typeface="Times New Roman" pitchFamily="18" charset="0"/>
              </a:rPr>
              <a:t> band for short-range mobile traffic?</a:t>
            </a:r>
            <a:endParaRPr lang="en-US" altLang="zh-CN" sz="1200" b="1" dirty="0" smtClean="0">
              <a:latin typeface="Times New Roman" pitchFamily="18" charset="0"/>
              <a:cs typeface="Times New Roman" pitchFamily="18" charset="0"/>
            </a:endParaRPr>
          </a:p>
        </p:txBody>
      </p:sp>
      <p:sp>
        <p:nvSpPr>
          <p:cNvPr id="4" name="灯片编号占位符 3"/>
          <p:cNvSpPr>
            <a:spLocks noGrp="1"/>
          </p:cNvSpPr>
          <p:nvPr>
            <p:ph type="sldNum" sz="quarter" idx="10"/>
          </p:nvPr>
        </p:nvSpPr>
        <p:spPr/>
        <p:txBody>
          <a:bodyPr/>
          <a:lstStyle/>
          <a:p>
            <a:fld id="{A3BFBCC3-90F7-44D0-AE5A-ED7BBD472C35}" type="slidenum">
              <a:rPr lang="zh-CN" altLang="en-US" smtClean="0"/>
              <a:t>5</a:t>
            </a:fld>
            <a:endParaRPr lang="zh-CN" altLang="en-US"/>
          </a:p>
        </p:txBody>
      </p:sp>
    </p:spTree>
    <p:extLst>
      <p:ext uri="{BB962C8B-B14F-4D97-AF65-F5344CB8AC3E}">
        <p14:creationId xmlns:p14="http://schemas.microsoft.com/office/powerpoint/2010/main" val="396495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slide shows all available IEEE 802.11 PHY layers. The 11aj (45 GHz) uses a new frequency band. And new PHY and MAC layers are expected using state-of-art research results. </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6</a:t>
            </a:fld>
            <a:endParaRPr lang="zh-CN" altLang="en-US"/>
          </a:p>
        </p:txBody>
      </p:sp>
    </p:spTree>
    <p:extLst>
      <p:ext uri="{BB962C8B-B14F-4D97-AF65-F5344CB8AC3E}">
        <p14:creationId xmlns:p14="http://schemas.microsoft.com/office/powerpoint/2010/main" val="39214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In this</a:t>
            </a:r>
            <a:r>
              <a:rPr lang="en-US" altLang="zh-CN" baseline="0" dirty="0" smtClean="0"/>
              <a:t> slide, we show that maximum data rates of all kinds of 802.11 PHY layers. In our opinion, the maximum data rate of greater than 10 </a:t>
            </a:r>
            <a:r>
              <a:rPr lang="en-US" altLang="zh-CN" baseline="0" dirty="0" err="1" smtClean="0"/>
              <a:t>Gbps</a:t>
            </a:r>
            <a:r>
              <a:rPr lang="en-US" altLang="zh-CN" baseline="0" dirty="0" smtClean="0"/>
              <a:t> is required for 11aj (45 GHz) to satisfy the next-round mobile traffic growth.</a:t>
            </a:r>
          </a:p>
          <a:p>
            <a:endParaRPr lang="en-US" altLang="zh-CN" baseline="0" dirty="0" smtClean="0"/>
          </a:p>
          <a:p>
            <a:r>
              <a:rPr lang="en-US" altLang="zh-CN" dirty="0" smtClean="0"/>
              <a:t>2) By the way, </a:t>
            </a:r>
            <a:r>
              <a:rPr lang="en-US" altLang="zh-CN" dirty="0" err="1" smtClean="0"/>
              <a:t>Gbps</a:t>
            </a:r>
            <a:r>
              <a:rPr lang="en-US" altLang="zh-CN" baseline="0" dirty="0" smtClean="0"/>
              <a:t> Ethernet and HT WLAN are very common today. Obviously, Ten-</a:t>
            </a:r>
            <a:r>
              <a:rPr lang="en-US" altLang="zh-CN" baseline="0" dirty="0" err="1" smtClean="0"/>
              <a:t>Gbps</a:t>
            </a:r>
            <a:r>
              <a:rPr lang="en-US" altLang="zh-CN" baseline="0" dirty="0" smtClean="0"/>
              <a:t> Ethernet and VHT WLAN will be commonly used soon. Therefore, we need to continue to develop a new WLAN standard to achieve the UHT WLAN or the Ten-</a:t>
            </a:r>
            <a:r>
              <a:rPr lang="en-US" altLang="zh-CN" baseline="0" dirty="0" err="1" smtClean="0"/>
              <a:t>Gbps</a:t>
            </a:r>
            <a:r>
              <a:rPr lang="en-US" altLang="zh-CN" baseline="0" dirty="0" smtClean="0"/>
              <a:t> WLAN.</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7</a:t>
            </a:fld>
            <a:endParaRPr lang="zh-CN" altLang="en-US"/>
          </a:p>
        </p:txBody>
      </p:sp>
    </p:spTree>
    <p:extLst>
      <p:ext uri="{BB962C8B-B14F-4D97-AF65-F5344CB8AC3E}">
        <p14:creationId xmlns:p14="http://schemas.microsoft.com/office/powerpoint/2010/main" val="370258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Part three discusses the spectrum in the Chinese 45 GHz. </a:t>
            </a:r>
            <a:endParaRPr lang="zh-CN" altLang="en-US" dirty="0"/>
          </a:p>
        </p:txBody>
      </p:sp>
      <p:sp>
        <p:nvSpPr>
          <p:cNvPr id="4" name="灯片编号占位符 3"/>
          <p:cNvSpPr>
            <a:spLocks noGrp="1"/>
          </p:cNvSpPr>
          <p:nvPr>
            <p:ph type="sldNum" sz="quarter" idx="10"/>
          </p:nvPr>
        </p:nvSpPr>
        <p:spPr/>
        <p:txBody>
          <a:bodyPr/>
          <a:lstStyle/>
          <a:p>
            <a:fld id="{A3BFBCC3-90F7-44D0-AE5A-ED7BBD472C35}" type="slidenum">
              <a:rPr lang="zh-CN" altLang="en-US" smtClean="0"/>
              <a:t>8</a:t>
            </a:fld>
            <a:endParaRPr lang="zh-CN" altLang="en-US"/>
          </a:p>
        </p:txBody>
      </p:sp>
    </p:spTree>
    <p:extLst>
      <p:ext uri="{BB962C8B-B14F-4D97-AF65-F5344CB8AC3E}">
        <p14:creationId xmlns:p14="http://schemas.microsoft.com/office/powerpoint/2010/main" val="2174310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Font typeface="Wingdings" pitchFamily="2" charset="2"/>
              <a:buChar char="u"/>
            </a:pPr>
            <a:r>
              <a:rPr lang="en-US" altLang="zh-CN" sz="1200" b="1" kern="1200" dirty="0" smtClean="0">
                <a:solidFill>
                  <a:schemeClr val="tx1"/>
                </a:solidFill>
                <a:effectLst/>
                <a:latin typeface="+mn-lt"/>
                <a:ea typeface="+mn-ea"/>
                <a:cs typeface="+mn-cs"/>
              </a:rPr>
              <a:t>Before talking</a:t>
            </a:r>
            <a:r>
              <a:rPr lang="en-US" altLang="zh-CN" sz="1200" b="1" kern="1200" baseline="0" dirty="0" smtClean="0">
                <a:solidFill>
                  <a:schemeClr val="tx1"/>
                </a:solidFill>
                <a:effectLst/>
                <a:latin typeface="+mn-lt"/>
                <a:ea typeface="+mn-ea"/>
                <a:cs typeface="+mn-cs"/>
              </a:rPr>
              <a:t> about the 45 GHz spectrum, let’s  review the bandwidth and the maximum data rate for different wireless communications standards.</a:t>
            </a:r>
          </a:p>
          <a:p>
            <a:pPr marL="228600" indent="-228600">
              <a:buFont typeface="Wingdings" pitchFamily="2" charset="2"/>
              <a:buChar char="u"/>
            </a:pPr>
            <a:r>
              <a:rPr lang="en-US" altLang="zh-CN" dirty="0" smtClean="0"/>
              <a:t>For the very widely</a:t>
            </a:r>
            <a:r>
              <a:rPr lang="en-US" altLang="zh-CN" baseline="0" dirty="0" smtClean="0"/>
              <a:t> used GSM standard, only 200 kHz bandwidth is used and the maximum data rate is less than 2 Mbps even for the evolved version EDGE+.</a:t>
            </a:r>
          </a:p>
          <a:p>
            <a:pPr marL="228600" indent="-228600">
              <a:buFont typeface="Wingdings" pitchFamily="2" charset="2"/>
              <a:buChar char="u"/>
            </a:pPr>
            <a:r>
              <a:rPr lang="en-US" altLang="zh-CN" baseline="0" dirty="0" smtClean="0"/>
              <a:t>For the nearly deployed 3GPP LTE systems, the bandwidth is flexible. There are six configurations. When 4x4 MIMO is used, the maximum data rate is slightly greater than 300Mbps. </a:t>
            </a:r>
          </a:p>
          <a:p>
            <a:pPr marL="228600" indent="-228600">
              <a:buFont typeface="Wingdings" pitchFamily="2" charset="2"/>
              <a:buChar char="u"/>
            </a:pPr>
            <a:r>
              <a:rPr lang="en-US" altLang="zh-CN" baseline="0" dirty="0" smtClean="0"/>
              <a:t>The developing 11ac, the maximum wide bandwidth is 160 MHz and the maximum data rate is expected to be about 7 </a:t>
            </a:r>
            <a:r>
              <a:rPr lang="en-US" altLang="zh-CN" baseline="0" dirty="0" err="1" smtClean="0"/>
              <a:t>Gbps</a:t>
            </a:r>
            <a:r>
              <a:rPr lang="en-US" altLang="zh-CN" baseline="0" dirty="0" smtClean="0"/>
              <a:t> when 8-data stream Multi-User MIMO technology is used.</a:t>
            </a:r>
          </a:p>
          <a:p>
            <a:pPr marL="228600" indent="-228600">
              <a:buFont typeface="Wingdings" pitchFamily="2" charset="2"/>
              <a:buChar char="u"/>
            </a:pPr>
            <a:r>
              <a:rPr lang="en-US" altLang="zh-CN" dirty="0" smtClean="0"/>
              <a:t>For</a:t>
            </a:r>
            <a:r>
              <a:rPr lang="en-US" altLang="zh-CN" baseline="0" dirty="0" smtClean="0"/>
              <a:t> 11ad and 15.3c, the channel bandwidth is all 2.16 GHz and the maximum data rate is also about 7 </a:t>
            </a:r>
            <a:r>
              <a:rPr lang="en-US" altLang="zh-CN" baseline="0" dirty="0" err="1" smtClean="0"/>
              <a:t>Gbps</a:t>
            </a:r>
            <a:r>
              <a:rPr lang="en-US" altLang="zh-CN" baseline="0" dirty="0" smtClean="0"/>
              <a:t>. I think that this configuration means multi-</a:t>
            </a:r>
            <a:r>
              <a:rPr lang="en-US" altLang="zh-CN" baseline="0" dirty="0" err="1" smtClean="0"/>
              <a:t>Gbps</a:t>
            </a:r>
            <a:r>
              <a:rPr lang="en-US" altLang="zh-CN" baseline="0" dirty="0" smtClean="0"/>
              <a:t> is achieved using greater than 1 GHz bandwidth in millimeter-wave band. </a:t>
            </a:r>
            <a:endParaRPr lang="zh-CN" altLang="en-US" dirty="0"/>
          </a:p>
        </p:txBody>
      </p:sp>
      <p:sp>
        <p:nvSpPr>
          <p:cNvPr id="4" name="灯片编号占位符 3"/>
          <p:cNvSpPr>
            <a:spLocks noGrp="1"/>
          </p:cNvSpPr>
          <p:nvPr>
            <p:ph type="sldNum" sz="quarter" idx="10"/>
          </p:nvPr>
        </p:nvSpPr>
        <p:spPr/>
        <p:txBody>
          <a:bodyPr/>
          <a:lstStyle/>
          <a:p>
            <a:fld id="{97A7CBCD-D87D-448D-A168-A75E755F4BE1}"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26703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Rectangle 4"/>
          <p:cNvSpPr>
            <a:spLocks noGrp="1" noChangeArrowheads="1"/>
          </p:cNvSpPr>
          <p:nvPr>
            <p:ph type="dt" sz="half" idx="10"/>
          </p:nvPr>
        </p:nvSpPr>
        <p:spPr>
          <a:xfrm>
            <a:off x="696912" y="332601"/>
            <a:ext cx="1642839" cy="276999"/>
          </a:xfr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7180410" y="6475413"/>
            <a:ext cx="1363515" cy="184666"/>
          </a:xfrm>
          <a:ln/>
        </p:spPr>
        <p:txBody>
          <a:bodyPr/>
          <a:lstStyle>
            <a:lvl1pPr>
              <a:defRPr/>
            </a:lvl1pPr>
          </a:lstStyle>
          <a:p>
            <a:pPr>
              <a:defRPr/>
            </a:pPr>
            <a:r>
              <a:rPr lang="en-US" smtClean="0"/>
              <a:t>Haiming Wang (SEU)</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A8C78F4-A33E-4703-9F96-418EBED38ABB}" type="slidenum">
              <a:rPr lang="en-US"/>
              <a:pPr>
                <a:defRPr/>
              </a:pPr>
              <a:t>‹#›</a:t>
            </a:fld>
            <a:endParaRPr lang="en-US"/>
          </a:p>
        </p:txBody>
      </p:sp>
    </p:spTree>
    <p:extLst>
      <p:ext uri="{BB962C8B-B14F-4D97-AF65-F5344CB8AC3E}">
        <p14:creationId xmlns:p14="http://schemas.microsoft.com/office/powerpoint/2010/main" val="2862365676"/>
      </p:ext>
    </p:extLst>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8066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4347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zh-CN" altLang="en-US" smtClean="0"/>
              <a:t>单击此处编辑母版标题样式</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zh-CN" altLang="en-US" noProof="0" smtClean="0"/>
              <a:t>单击图标添加表格</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3319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85800"/>
            <a:ext cx="7772400" cy="5410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3"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1801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xfrm>
            <a:off x="696913" y="332601"/>
            <a:ext cx="1579600" cy="276999"/>
          </a:xfrm>
          <a:ln/>
        </p:spPr>
        <p:txBody>
          <a:bodyPr/>
          <a:lstStyle>
            <a:lvl1pPr>
              <a:defRPr/>
            </a:lvl1pPr>
          </a:lstStyle>
          <a:p>
            <a:endParaRPr lang="zh-CN"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6" name="Rectangle 6"/>
          <p:cNvSpPr>
            <a:spLocks noGrp="1" noChangeArrowheads="1"/>
          </p:cNvSpPr>
          <p:nvPr>
            <p:ph type="sldNum" sz="quarter" idx="12"/>
          </p:nvPr>
        </p:nvSpPr>
        <p:spPr>
          <a:xfrm>
            <a:off x="4320759" y="6475413"/>
            <a:ext cx="578685" cy="184666"/>
          </a:xfrm>
          <a:ln/>
        </p:spPr>
        <p:txBody>
          <a:bodyPr/>
          <a:lstStyle>
            <a:lvl1pPr>
              <a:defRPr/>
            </a:lvl1pPr>
          </a:lstStyle>
          <a:p>
            <a:r>
              <a:rPr lang="en-US" altLang="zh-CN" dirty="0" smtClean="0">
                <a:solidFill>
                  <a:prstClr val="black"/>
                </a:solidFill>
              </a:rPr>
              <a:t>Slide: </a:t>
            </a:r>
            <a:fld id="{FE1159C3-557F-4B02-A7C0-CB944B18FB08}"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342124973"/>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1062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dt" sz="half" idx="10"/>
          </p:nvPr>
        </p:nvSpPr>
        <p:spPr>
          <a:ln/>
        </p:spPr>
        <p:txBody>
          <a:bodyPr/>
          <a:lstStyle>
            <a:lvl1pPr>
              <a:defRPr/>
            </a:lvl1pPr>
          </a:lstStyle>
          <a:p>
            <a:endParaRPr lang="zh-CN"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zh-CN" smtClean="0">
                <a:solidFill>
                  <a:srgbClr val="E40059">
                    <a:lumMod val="50000"/>
                  </a:srgbClr>
                </a:solidFill>
              </a:rPr>
              <a:t>Haiming Wang (SEU)</a:t>
            </a:r>
            <a:endParaRPr lang="zh-CN" altLang="en-US" dirty="0">
              <a:solidFill>
                <a:srgbClr val="E40059">
                  <a:lumMod val="50000"/>
                </a:srgbClr>
              </a:solidFill>
            </a:endParaRPr>
          </a:p>
        </p:txBody>
      </p:sp>
      <p:sp>
        <p:nvSpPr>
          <p:cNvPr id="7"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
        <p:nvSpPr>
          <p:cNvPr id="8" name="页脚占位符 4"/>
          <p:cNvSpPr txBox="1">
            <a:spLocks/>
          </p:cNvSpPr>
          <p:nvPr userDrawn="1"/>
        </p:nvSpPr>
        <p:spPr>
          <a:xfrm>
            <a:off x="3396456" y="6420934"/>
            <a:ext cx="2351087" cy="365125"/>
          </a:xfrm>
          <a:prstGeom prst="rect">
            <a:avLst/>
          </a:prstGeom>
        </p:spPr>
        <p:txBody>
          <a:bodyPr vert="horz" anchor="b"/>
          <a:lstStyle>
            <a:defPPr>
              <a:defRPr lang="zh-CN"/>
            </a:defPPr>
            <a:lvl1pPr marL="0" algn="ctr" defTabSz="914400" rtl="0" eaLnBrk="1" latinLnBrk="0" hangingPunct="1">
              <a:defRPr kumimoji="0" sz="10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E40059">
                  <a:lumMod val="50000"/>
                </a:srgbClr>
              </a:solidFill>
            </a:endParaRPr>
          </a:p>
        </p:txBody>
      </p:sp>
    </p:spTree>
    <p:extLst>
      <p:ext uri="{BB962C8B-B14F-4D97-AF65-F5344CB8AC3E}">
        <p14:creationId xmlns:p14="http://schemas.microsoft.com/office/powerpoint/2010/main" val="3199530897"/>
      </p:ext>
    </p:extLst>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8785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140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7860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0004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zh-CN" alt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zh-CN" smtClean="0">
                <a:solidFill>
                  <a:prstClr val="black"/>
                </a:solidFill>
              </a:rPr>
              <a:t>Haiming Wang (SEU)</a:t>
            </a:r>
            <a:endParaRPr lang="zh-CN" alt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FE1159C3-557F-4B02-A7C0-CB944B18FB08}"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0309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28" name="Rectangle 4"/>
          <p:cNvSpPr>
            <a:spLocks noGrp="1" noChangeArrowheads="1"/>
          </p:cNvSpPr>
          <p:nvPr>
            <p:ph type="dt" sz="half" idx="2"/>
          </p:nvPr>
        </p:nvSpPr>
        <p:spPr bwMode="auto">
          <a:xfrm>
            <a:off x="696913" y="332601"/>
            <a:ext cx="1637308" cy="276999"/>
          </a:xfrm>
          <a:prstGeom prst="rect">
            <a:avLst/>
          </a:prstGeom>
          <a:noFill/>
          <a:ln>
            <a:noFill/>
          </a:ln>
          <a:effectLst/>
          <a:extLst/>
        </p:spPr>
        <p:txBody>
          <a:bodyPr vert="horz" wrap="none" lIns="0" tIns="0" rIns="0" bIns="0" numCol="1" anchor="b" anchorCtr="0" compatLnSpc="1">
            <a:prstTxWarp prst="textNoShape">
              <a:avLst/>
            </a:prstTxWarp>
            <a:spAutoFit/>
          </a:bodyPr>
          <a:lstStyle>
            <a:lvl1pPr eaLnBrk="0" hangingPunct="0">
              <a:defRPr sz="1800" b="1" smtClean="0"/>
            </a:lvl1pPr>
          </a:lstStyle>
          <a:p>
            <a:endParaRPr lang="zh-CN" altLang="en-US" dirty="0">
              <a:solidFill>
                <a:prstClr val="black"/>
              </a:solidFill>
            </a:endParaRPr>
          </a:p>
        </p:txBody>
      </p:sp>
      <p:sp>
        <p:nvSpPr>
          <p:cNvPr id="1029" name="Rectangle 5"/>
          <p:cNvSpPr>
            <a:spLocks noGrp="1" noChangeArrowheads="1"/>
          </p:cNvSpPr>
          <p:nvPr>
            <p:ph type="ftr" sz="quarter" idx="3"/>
          </p:nvPr>
        </p:nvSpPr>
        <p:spPr bwMode="auto">
          <a:xfrm>
            <a:off x="7180410" y="6475413"/>
            <a:ext cx="1363515" cy="184666"/>
          </a:xfrm>
          <a:prstGeom prst="rect">
            <a:avLst/>
          </a:prstGeom>
          <a:noFill/>
          <a:ln>
            <a:noFill/>
          </a:ln>
          <a:effectLst/>
          <a:extLst/>
        </p:spPr>
        <p:txBody>
          <a:bodyPr vert="horz" wrap="none" lIns="0" tIns="0" rIns="0" bIns="0" numCol="1" anchor="t" anchorCtr="0" compatLnSpc="1">
            <a:prstTxWarp prst="textNoShape">
              <a:avLst/>
            </a:prstTxWarp>
            <a:spAutoFit/>
          </a:bodyPr>
          <a:lstStyle>
            <a:lvl1pPr algn="r" eaLnBrk="0" hangingPunct="0">
              <a:defRPr sz="1200" smtClean="0"/>
            </a:lvl1pPr>
          </a:lstStyle>
          <a:p>
            <a:r>
              <a:rPr lang="en-US" altLang="zh-CN" dirty="0" smtClean="0">
                <a:solidFill>
                  <a:prstClr val="black"/>
                </a:solidFill>
              </a:rPr>
              <a:t>Haiming Wang (SEU)</a:t>
            </a:r>
            <a:endParaRPr lang="zh-CN" altLang="en-US" dirty="0">
              <a:solidFill>
                <a:prstClr val="black"/>
              </a:solidFill>
            </a:endParaRPr>
          </a:p>
        </p:txBody>
      </p:sp>
      <p:sp>
        <p:nvSpPr>
          <p:cNvPr id="1030" name="Rectangle 6"/>
          <p:cNvSpPr>
            <a:spLocks noGrp="1" noChangeArrowheads="1"/>
          </p:cNvSpPr>
          <p:nvPr>
            <p:ph type="sldNum" sz="quarter" idx="4"/>
          </p:nvPr>
        </p:nvSpPr>
        <p:spPr bwMode="auto">
          <a:xfrm>
            <a:off x="4342399" y="6475413"/>
            <a:ext cx="535403" cy="184666"/>
          </a:xfrm>
          <a:prstGeom prst="rect">
            <a:avLst/>
          </a:prstGeom>
          <a:noFill/>
          <a:ln>
            <a:noFill/>
          </a:ln>
          <a:effectLst/>
          <a:extLst/>
        </p:spPr>
        <p:txBody>
          <a:bodyPr vert="horz" wrap="none" lIns="0" tIns="0" rIns="0" bIns="0" numCol="1" anchor="t" anchorCtr="0" compatLnSpc="1">
            <a:prstTxWarp prst="textNoShape">
              <a:avLst/>
            </a:prstTxWarp>
            <a:spAutoFit/>
          </a:bodyPr>
          <a:lstStyle>
            <a:lvl1pPr algn="ctr" eaLnBrk="0" hangingPunct="0">
              <a:defRPr sz="1200"/>
            </a:lvl1pPr>
          </a:lstStyle>
          <a:p>
            <a:r>
              <a:rPr lang="en-US" altLang="zh-CN" dirty="0" smtClean="0">
                <a:solidFill>
                  <a:prstClr val="black"/>
                </a:solidFill>
              </a:rPr>
              <a:t>Slide </a:t>
            </a:r>
            <a:fld id="{FE1159C3-557F-4B02-A7C0-CB944B18FB08}" type="slidenum">
              <a:rPr lang="zh-CN" altLang="en-US" smtClean="0">
                <a:solidFill>
                  <a:prstClr val="black"/>
                </a:solidFill>
              </a:rPr>
              <a:pPr/>
              <a:t>‹#›</a:t>
            </a:fld>
            <a:endParaRPr lang="zh-CN" altLang="en-US" dirty="0">
              <a:solidFill>
                <a:prstClr val="black"/>
              </a:solidFill>
            </a:endParaRPr>
          </a:p>
        </p:txBody>
      </p:sp>
      <p:sp>
        <p:nvSpPr>
          <p:cNvPr id="1031" name="Rectangle 7"/>
          <p:cNvSpPr>
            <a:spLocks noChangeArrowheads="1"/>
          </p:cNvSpPr>
          <p:nvPr/>
        </p:nvSpPr>
        <p:spPr bwMode="auto">
          <a:xfrm>
            <a:off x="5086346" y="302439"/>
            <a:ext cx="3270254" cy="276999"/>
          </a:xfrm>
          <a:prstGeom prst="rect">
            <a:avLst/>
          </a:prstGeom>
          <a:noFill/>
          <a:ln>
            <a:noFill/>
          </a:ln>
          <a:effectLst/>
          <a:extLst/>
        </p:spPr>
        <p:txBody>
          <a:bodyPr wrap="none" lIns="0" tIns="0" rIns="0" bIns="0" anchor="b">
            <a:spAutoFit/>
          </a:bodyPr>
          <a:lstStyle/>
          <a:p>
            <a:pPr marL="457200" lvl="4" algn="r" eaLnBrk="0" hangingPunct="0">
              <a:defRPr/>
            </a:pPr>
            <a:r>
              <a:rPr lang="en-US" sz="1800" b="1" dirty="0"/>
              <a:t>doc.: IEEE </a:t>
            </a:r>
            <a:r>
              <a:rPr lang="en-US" sz="1800" b="1" dirty="0" smtClean="0"/>
              <a:t>802.11-12/1190r0</a:t>
            </a:r>
            <a:endParaRPr lang="en-US" sz="1800" b="1" dirty="0"/>
          </a:p>
        </p:txBody>
      </p:sp>
      <p:sp>
        <p:nvSpPr>
          <p:cNvPr id="1032" name="Line 8"/>
          <p:cNvSpPr>
            <a:spLocks noChangeShapeType="1"/>
          </p:cNvSpPr>
          <p:nvPr/>
        </p:nvSpPr>
        <p:spPr bwMode="auto">
          <a:xfrm>
            <a:off x="685800" y="579438"/>
            <a:ext cx="7772400" cy="0"/>
          </a:xfrm>
          <a:prstGeom prst="line">
            <a:avLst/>
          </a:prstGeom>
          <a:noFill/>
          <a:ln w="12700">
            <a:solidFill>
              <a:schemeClr val="tx1"/>
            </a:solidFill>
            <a:round/>
            <a:headEnd type="none" w="sm" len="sm"/>
            <a:tailEnd type="none" w="sm" len="sm"/>
          </a:ln>
          <a:effectLst/>
          <a:ex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p:spPr>
        <p:txBody>
          <a:bodyPr wrap="none" lIns="0" tIns="0" rIns="0" bIns="0">
            <a:spAutoFit/>
          </a:bodyPr>
          <a:lstStyle/>
          <a:p>
            <a:pPr eaLnBrk="0" hangingPunct="0">
              <a:defRPr/>
            </a:pPr>
            <a:r>
              <a:rPr lang="en-US" sz="120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ransition>
    <p:wipe/>
  </p:transition>
  <p:timing>
    <p:tnLst>
      <p:par>
        <p:cTn id="1" dur="indefinite" restart="never" nodeType="tmRoot"/>
      </p:par>
    </p:tn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__1.doc"/></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21"/>
          <p:cNvSpPr txBox="1">
            <a:spLocks noChangeArrowheads="1"/>
          </p:cNvSpPr>
          <p:nvPr/>
        </p:nvSpPr>
        <p:spPr bwMode="auto">
          <a:xfrm>
            <a:off x="189913" y="766824"/>
            <a:ext cx="8763000" cy="8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sz="2800" dirty="0" smtClean="0"/>
              <a:t>Data Rate and Spectrum Requirements for </a:t>
            </a:r>
            <a:br>
              <a:rPr lang="en-US" sz="2800" dirty="0" smtClean="0"/>
            </a:br>
            <a:r>
              <a:rPr lang="en-US" sz="2800" dirty="0" smtClean="0"/>
              <a:t>IEEE 802.11aj (45 GHz)</a:t>
            </a:r>
            <a:endParaRPr lang="en-US" sz="2800" dirty="0" smtClean="0"/>
          </a:p>
        </p:txBody>
      </p:sp>
      <p:sp>
        <p:nvSpPr>
          <p:cNvPr id="8" name="Rectangle 322"/>
          <p:cNvSpPr txBox="1">
            <a:spLocks noChangeArrowheads="1"/>
          </p:cNvSpPr>
          <p:nvPr/>
        </p:nvSpPr>
        <p:spPr bwMode="auto">
          <a:xfrm>
            <a:off x="685800" y="1700808"/>
            <a:ext cx="7772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1" fontAlgn="base" hangingPunct="1">
              <a:spcBef>
                <a:spcPct val="20000"/>
              </a:spcBef>
              <a:spcAft>
                <a:spcPct val="0"/>
              </a:spcAft>
              <a:buNone/>
              <a:defRPr sz="2400" b="1">
                <a:solidFill>
                  <a:schemeClr val="tx1"/>
                </a:solidFill>
                <a:latin typeface="+mn-lt"/>
                <a:ea typeface="+mn-ea"/>
                <a:cs typeface="+mn-cs"/>
              </a:defRPr>
            </a:lvl1pPr>
            <a:lvl2pPr marL="457200" indent="0" algn="ctr" rtl="0" eaLnBrk="1" fontAlgn="base" hangingPunct="1">
              <a:spcBef>
                <a:spcPct val="20000"/>
              </a:spcBef>
              <a:spcAft>
                <a:spcPct val="0"/>
              </a:spcAft>
              <a:buNone/>
              <a:defRPr sz="2000">
                <a:solidFill>
                  <a:schemeClr val="tx1"/>
                </a:solidFill>
                <a:latin typeface="+mn-lt"/>
              </a:defRPr>
            </a:lvl2pPr>
            <a:lvl3pPr marL="914400" indent="0" algn="ctr" rtl="0" eaLnBrk="1" fontAlgn="base" hangingPunct="1">
              <a:spcBef>
                <a:spcPct val="20000"/>
              </a:spcBef>
              <a:spcAft>
                <a:spcPct val="0"/>
              </a:spcAft>
              <a:buNone/>
              <a:defRPr>
                <a:solidFill>
                  <a:schemeClr val="tx1"/>
                </a:solidFill>
                <a:latin typeface="+mn-lt"/>
              </a:defRPr>
            </a:lvl3pPr>
            <a:lvl4pPr marL="1371600" indent="0" algn="ctr" rtl="0" eaLnBrk="1" fontAlgn="base" hangingPunct="1">
              <a:spcBef>
                <a:spcPct val="20000"/>
              </a:spcBef>
              <a:spcAft>
                <a:spcPct val="0"/>
              </a:spcAft>
              <a:buNone/>
              <a:defRPr sz="1600">
                <a:solidFill>
                  <a:schemeClr val="tx1"/>
                </a:solidFill>
                <a:latin typeface="+mn-lt"/>
              </a:defRPr>
            </a:lvl4pPr>
            <a:lvl5pPr marL="1828800" indent="0" algn="ctr" rtl="0" eaLnBrk="1" fontAlgn="base" hangingPunct="1">
              <a:spcBef>
                <a:spcPct val="20000"/>
              </a:spcBef>
              <a:spcAft>
                <a:spcPct val="0"/>
              </a:spcAft>
              <a:buNone/>
              <a:defRPr sz="1600">
                <a:solidFill>
                  <a:schemeClr val="tx1"/>
                </a:solidFill>
                <a:latin typeface="+mn-lt"/>
              </a:defRPr>
            </a:lvl5pPr>
            <a:lvl6pPr marL="2286000" indent="0" algn="ctr" rtl="0" eaLnBrk="1" fontAlgn="base" hangingPunct="1">
              <a:spcBef>
                <a:spcPct val="20000"/>
              </a:spcBef>
              <a:spcAft>
                <a:spcPct val="0"/>
              </a:spcAft>
              <a:buNone/>
              <a:defRPr sz="1600">
                <a:solidFill>
                  <a:schemeClr val="tx1"/>
                </a:solidFill>
                <a:latin typeface="+mn-lt"/>
              </a:defRPr>
            </a:lvl6pPr>
            <a:lvl7pPr marL="2743200" indent="0" algn="ctr" rtl="0" eaLnBrk="1" fontAlgn="base" hangingPunct="1">
              <a:spcBef>
                <a:spcPct val="20000"/>
              </a:spcBef>
              <a:spcAft>
                <a:spcPct val="0"/>
              </a:spcAft>
              <a:buNone/>
              <a:defRPr sz="1600">
                <a:solidFill>
                  <a:schemeClr val="tx1"/>
                </a:solidFill>
                <a:latin typeface="+mn-lt"/>
              </a:defRPr>
            </a:lvl7pPr>
            <a:lvl8pPr marL="3200400" indent="0" algn="ctr" rtl="0" eaLnBrk="1" fontAlgn="base" hangingPunct="1">
              <a:spcBef>
                <a:spcPct val="20000"/>
              </a:spcBef>
              <a:spcAft>
                <a:spcPct val="0"/>
              </a:spcAft>
              <a:buNone/>
              <a:defRPr sz="1600">
                <a:solidFill>
                  <a:schemeClr val="tx1"/>
                </a:solidFill>
                <a:latin typeface="+mn-lt"/>
              </a:defRPr>
            </a:lvl8pPr>
            <a:lvl9pPr marL="3657600" indent="0" algn="ctr" rtl="0" eaLnBrk="1" fontAlgn="base" hangingPunct="1">
              <a:spcBef>
                <a:spcPct val="20000"/>
              </a:spcBef>
              <a:spcAft>
                <a:spcPct val="0"/>
              </a:spcAft>
              <a:buNone/>
              <a:defRPr sz="1600">
                <a:solidFill>
                  <a:schemeClr val="tx1"/>
                </a:solidFill>
                <a:latin typeface="+mn-lt"/>
              </a:defRPr>
            </a:lvl9pPr>
          </a:lstStyle>
          <a:p>
            <a:r>
              <a:rPr lang="en-US" dirty="0" smtClean="0"/>
              <a:t>Date:</a:t>
            </a:r>
            <a:r>
              <a:rPr lang="en-US" b="0" dirty="0" smtClean="0"/>
              <a:t> 2012-09-27</a:t>
            </a:r>
            <a:endParaRPr lang="en-US" dirty="0" smtClean="0"/>
          </a:p>
        </p:txBody>
      </p:sp>
      <p:sp>
        <p:nvSpPr>
          <p:cNvPr id="9" name="Rectangle 323"/>
          <p:cNvSpPr>
            <a:spLocks noChangeArrowheads="1"/>
          </p:cNvSpPr>
          <p:nvPr/>
        </p:nvSpPr>
        <p:spPr bwMode="auto">
          <a:xfrm>
            <a:off x="685800" y="2057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dirty="0"/>
              <a:t>Authors:</a:t>
            </a:r>
            <a:endParaRPr lang="en-US" sz="2000" b="0" dirty="0"/>
          </a:p>
        </p:txBody>
      </p:sp>
      <p:graphicFrame>
        <p:nvGraphicFramePr>
          <p:cNvPr id="11" name="Object 1"/>
          <p:cNvGraphicFramePr>
            <a:graphicFrameLocks noChangeAspect="1"/>
          </p:cNvGraphicFramePr>
          <p:nvPr>
            <p:extLst>
              <p:ext uri="{D42A27DB-BD31-4B8C-83A1-F6EECF244321}">
                <p14:modId xmlns:p14="http://schemas.microsoft.com/office/powerpoint/2010/main" val="2551435845"/>
              </p:ext>
            </p:extLst>
          </p:nvPr>
        </p:nvGraphicFramePr>
        <p:xfrm>
          <a:off x="845738" y="2466975"/>
          <a:ext cx="7402512" cy="2906713"/>
        </p:xfrm>
        <a:graphic>
          <a:graphicData uri="http://schemas.openxmlformats.org/presentationml/2006/ole">
            <mc:AlternateContent xmlns:mc="http://schemas.openxmlformats.org/markup-compatibility/2006">
              <mc:Choice xmlns:v="urn:schemas-microsoft-com:vml" Requires="v">
                <p:oleObj spid="_x0000_s36897" name="Document" r:id="rId4" imgW="8300942" imgH="3470691" progId="Word.Document.8">
                  <p:embed/>
                </p:oleObj>
              </mc:Choice>
              <mc:Fallback>
                <p:oleObj name="Document" r:id="rId4" imgW="8300942" imgH="3470691" progId="Word.Document.8">
                  <p:embed/>
                  <p:pic>
                    <p:nvPicPr>
                      <p:cNvPr id="0" name=""/>
                      <p:cNvPicPr>
                        <a:picLocks noChangeAspect="1" noChangeArrowheads="1"/>
                      </p:cNvPicPr>
                      <p:nvPr/>
                    </p:nvPicPr>
                    <p:blipFill>
                      <a:blip r:embed="rId5"/>
                      <a:srcRect/>
                      <a:stretch>
                        <a:fillRect/>
                      </a:stretch>
                    </p:blipFill>
                    <p:spPr bwMode="auto">
                      <a:xfrm>
                        <a:off x="845738" y="2466975"/>
                        <a:ext cx="7402512" cy="290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页脚占位符 11"/>
          <p:cNvSpPr>
            <a:spLocks noGrp="1"/>
          </p:cNvSpPr>
          <p:nvPr>
            <p:ph type="ftr" sz="quarter" idx="11"/>
          </p:nvPr>
        </p:nvSpPr>
        <p:spPr/>
        <p:txBody>
          <a:bodyPr/>
          <a:lstStyle/>
          <a:p>
            <a:pPr>
              <a:defRPr/>
            </a:pPr>
            <a:r>
              <a:rPr lang="en-US" smtClean="0"/>
              <a:t>Haiming Wang (SEU)</a:t>
            </a:r>
            <a:endParaRPr lang="en-US" dirty="0"/>
          </a:p>
        </p:txBody>
      </p:sp>
      <p:sp>
        <p:nvSpPr>
          <p:cNvPr id="14" name="灯片编号占位符 13"/>
          <p:cNvSpPr>
            <a:spLocks noGrp="1"/>
          </p:cNvSpPr>
          <p:nvPr>
            <p:ph type="sldNum" sz="quarter" idx="12"/>
          </p:nvPr>
        </p:nvSpPr>
        <p:spPr/>
        <p:txBody>
          <a:bodyPr/>
          <a:lstStyle/>
          <a:p>
            <a:pPr>
              <a:defRPr/>
            </a:pPr>
            <a:r>
              <a:rPr lang="en-US" smtClean="0"/>
              <a:t>Slide </a:t>
            </a:r>
            <a:fld id="{CA8C78F4-A33E-4703-9F96-418EBED38ABB}" type="slidenum">
              <a:rPr lang="en-US" smtClean="0"/>
              <a:pPr>
                <a:defRPr/>
              </a:pPr>
              <a:t>1</a:t>
            </a:fld>
            <a:endParaRPr lang="en-US"/>
          </a:p>
        </p:txBody>
      </p:sp>
    </p:spTree>
    <p:extLst>
      <p:ext uri="{BB962C8B-B14F-4D97-AF65-F5344CB8AC3E}">
        <p14:creationId xmlns:p14="http://schemas.microsoft.com/office/powerpoint/2010/main" val="1385370652"/>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82960"/>
          </a:xfrm>
        </p:spPr>
        <p:txBody>
          <a:bodyPr/>
          <a:lstStyle/>
          <a:p>
            <a:r>
              <a:rPr lang="en-US" altLang="zh-CN" dirty="0" smtClean="0"/>
              <a:t>RF parameters</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626185219"/>
              </p:ext>
            </p:extLst>
          </p:nvPr>
        </p:nvGraphicFramePr>
        <p:xfrm>
          <a:off x="836585" y="1268761"/>
          <a:ext cx="7470830" cy="2880360"/>
        </p:xfrm>
        <a:graphic>
          <a:graphicData uri="http://schemas.openxmlformats.org/drawingml/2006/table">
            <a:tbl>
              <a:tblPr firstRow="1" bandRow="1">
                <a:tableStyleId>{616DA210-FB5B-4158-B5E0-FEB733F419BA}</a:tableStyleId>
              </a:tblPr>
              <a:tblGrid>
                <a:gridCol w="2079231"/>
                <a:gridCol w="5391599"/>
              </a:tblGrid>
              <a:tr h="279419">
                <a:tc>
                  <a:txBody>
                    <a:bodyPr/>
                    <a:lstStyle/>
                    <a:p>
                      <a:pPr algn="ctr"/>
                      <a:r>
                        <a:rPr lang="en-US" altLang="zh-CN" sz="1500" dirty="0" smtClean="0"/>
                        <a:t>Parameter</a:t>
                      </a:r>
                      <a:endParaRPr lang="zh-CN" altLang="en-US" sz="1500" b="1" dirty="0">
                        <a:latin typeface="Arial Narrow" pitchFamily="34" charset="0"/>
                        <a:ea typeface="+mn-ea"/>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dirty="0" smtClean="0"/>
                        <a:t>Value</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smtClean="0"/>
                        <a:t>Frequency</a:t>
                      </a:r>
                      <a:r>
                        <a:rPr lang="en-US" altLang="zh-CN" sz="1500" baseline="0" dirty="0" smtClean="0"/>
                        <a:t> range:</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43.5~47 GHz</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smtClean="0"/>
                        <a:t>Carrier frequencies:</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Consider</a:t>
                      </a:r>
                      <a:r>
                        <a:rPr lang="en-US" altLang="zh-CN" sz="1500" baseline="0" dirty="0" smtClean="0"/>
                        <a:t> </a:t>
                      </a:r>
                      <a:r>
                        <a:rPr lang="en-US" altLang="zh-CN" sz="1500" baseline="0" dirty="0" smtClean="0"/>
                        <a:t>the r</a:t>
                      </a:r>
                      <a:r>
                        <a:rPr lang="en-US" altLang="zh-CN" sz="1500" dirty="0" smtClean="0"/>
                        <a:t>eference crystal frequency 27 MHz</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smtClean="0"/>
                        <a:t>Bandwidth:</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270 MHz (216 MHz), 540 MHz (432 MHz), 1.08 GHz (864 MHz)</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smtClean="0"/>
                        <a:t>Spurious emission: </a:t>
                      </a:r>
                      <a:endParaRPr lang="zh-CN" altLang="en-US" sz="1500" b="1" dirty="0">
                        <a:latin typeface="Arial Narrow" pitchFamily="34" charset="0"/>
                        <a:ea typeface="+mn-ea"/>
                        <a:cs typeface="Arial" pitchFamily="34" charset="0"/>
                      </a:endParaRPr>
                    </a:p>
                  </a:txBody>
                  <a:tcPr/>
                </a:tc>
                <a:tc>
                  <a:txBody>
                    <a:bodyPr/>
                    <a:lstStyle/>
                    <a:p>
                      <a:r>
                        <a:rPr lang="en-US" altLang="zh-CN" sz="1500" dirty="0" smtClean="0"/>
                        <a:t>Transmit Mask refers to IEEE 802.11ad, using normalized BW B</a:t>
                      </a:r>
                      <a:r>
                        <a:rPr lang="en-US" altLang="zh-CN" sz="1500" baseline="-25000" dirty="0" smtClean="0"/>
                        <a:t>0</a:t>
                      </a:r>
                      <a:endParaRPr lang="zh-CN" altLang="en-US" sz="1500" b="1" dirty="0">
                        <a:latin typeface="Arial Narrow" pitchFamily="34" charset="0"/>
                        <a:ea typeface="+mn-ea"/>
                        <a:cs typeface="Arial" pitchFamily="34" charset="0"/>
                      </a:endParaRPr>
                    </a:p>
                  </a:txBody>
                  <a:tcPr/>
                </a:tc>
              </a:tr>
              <a:tr h="279419">
                <a:tc>
                  <a:txBody>
                    <a:bodyPr/>
                    <a:lstStyle/>
                    <a:p>
                      <a:r>
                        <a:rPr lang="en-US" altLang="zh-CN" sz="1500" dirty="0" smtClean="0"/>
                        <a:t>Antenna:</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Using integrated antenna</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smtClean="0"/>
                        <a:t>Maximum </a:t>
                      </a:r>
                      <a:r>
                        <a:rPr lang="en-US" altLang="zh-CN" sz="1500" dirty="0" err="1" smtClean="0"/>
                        <a:t>Tx</a:t>
                      </a:r>
                      <a:r>
                        <a:rPr lang="en-US" altLang="zh-CN" sz="1500" dirty="0" smtClean="0"/>
                        <a:t> power:</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+20dBm (Antenna port)</a:t>
                      </a:r>
                      <a:endParaRPr lang="zh-CN" altLang="zh-CN" sz="1500" b="1" dirty="0" smtClean="0">
                        <a:latin typeface="Arial Narrow" pitchFamily="34" charset="0"/>
                        <a:ea typeface="+mn-ea"/>
                        <a:cs typeface="Arial" pitchFamily="34" charset="0"/>
                      </a:endParaRPr>
                    </a:p>
                  </a:txBody>
                  <a:tcPr/>
                </a:tc>
              </a:tr>
              <a:tr h="279419">
                <a:tc>
                  <a:txBody>
                    <a:bodyPr/>
                    <a:lstStyle/>
                    <a:p>
                      <a:r>
                        <a:rPr lang="en-US" altLang="zh-CN" sz="1500" dirty="0" err="1" smtClean="0"/>
                        <a:t>Tx</a:t>
                      </a:r>
                      <a:r>
                        <a:rPr lang="en-US" altLang="zh-CN" sz="1500" dirty="0" smtClean="0"/>
                        <a:t> frequency tolerance:</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100×10</a:t>
                      </a:r>
                      <a:r>
                        <a:rPr lang="en-US" altLang="zh-CN" sz="1500" baseline="30000" dirty="0" smtClean="0"/>
                        <a:t>-6</a:t>
                      </a:r>
                      <a:endParaRPr lang="zh-CN" altLang="zh-CN" sz="1500" b="1" dirty="0" smtClean="0">
                        <a:latin typeface="Arial Narrow" pitchFamily="34" charset="0"/>
                        <a:ea typeface="+mn-ea"/>
                        <a:cs typeface="Arial" pitchFamily="34" charset="0"/>
                      </a:endParaRPr>
                    </a:p>
                  </a:txBody>
                  <a:tcPr/>
                </a:tc>
              </a:tr>
              <a:tr h="284926">
                <a:tc>
                  <a:txBody>
                    <a:bodyPr/>
                    <a:lstStyle/>
                    <a:p>
                      <a:r>
                        <a:rPr lang="en-US" altLang="zh-CN" sz="1500" dirty="0" smtClean="0"/>
                        <a:t>ACLR:</a:t>
                      </a:r>
                      <a:endParaRPr lang="zh-CN" altLang="en-US" sz="1500" b="1" dirty="0">
                        <a:latin typeface="Arial Narrow"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smtClean="0"/>
                        <a:t>-30dBc</a:t>
                      </a:r>
                      <a:endParaRPr lang="zh-CN" altLang="en-US" sz="1500" b="1" dirty="0">
                        <a:latin typeface="Arial Narrow" pitchFamily="34" charset="0"/>
                        <a:ea typeface="+mn-ea"/>
                        <a:cs typeface="Arial" pitchFamily="34" charset="0"/>
                      </a:endParaRPr>
                    </a:p>
                  </a:txBody>
                  <a:tcPr/>
                </a:tc>
              </a:tr>
            </a:tbl>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18213209"/>
              </p:ext>
            </p:extLst>
          </p:nvPr>
        </p:nvGraphicFramePr>
        <p:xfrm>
          <a:off x="1259632" y="4149080"/>
          <a:ext cx="6624736" cy="2304256"/>
        </p:xfrm>
        <a:graphic>
          <a:graphicData uri="http://schemas.openxmlformats.org/presentationml/2006/ole">
            <mc:AlternateContent xmlns:mc="http://schemas.openxmlformats.org/markup-compatibility/2006">
              <mc:Choice xmlns:v="urn:schemas-microsoft-com:vml" Requires="v">
                <p:oleObj spid="_x0000_s33054" name="Visio" r:id="rId4" imgW="3271640" imgH="1524785" progId="Visio.Drawing.11">
                  <p:embed/>
                </p:oleObj>
              </mc:Choice>
              <mc:Fallback>
                <p:oleObj name="Visio" r:id="rId4" imgW="3271640" imgH="1524785" progId="Visio.Drawing.11">
                  <p:embed/>
                  <p:pic>
                    <p:nvPicPr>
                      <p:cNvPr id="0" name=""/>
                      <p:cNvPicPr/>
                      <p:nvPr/>
                    </p:nvPicPr>
                    <p:blipFill>
                      <a:blip r:embed="rId5"/>
                      <a:stretch>
                        <a:fillRect/>
                      </a:stretch>
                    </p:blipFill>
                    <p:spPr>
                      <a:xfrm>
                        <a:off x="1259632" y="4149080"/>
                        <a:ext cx="6624736" cy="2304256"/>
                      </a:xfrm>
                      <a:prstGeom prst="rect">
                        <a:avLst/>
                      </a:prstGeom>
                    </p:spPr>
                  </p:pic>
                </p:oleObj>
              </mc:Fallback>
            </mc:AlternateContent>
          </a:graphicData>
        </a:graphic>
      </p:graphicFrame>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8" name="灯片编号占位符 7"/>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3388527725"/>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726976"/>
          </a:xfrm>
        </p:spPr>
        <p:txBody>
          <a:bodyPr>
            <a:noAutofit/>
          </a:bodyPr>
          <a:lstStyle/>
          <a:p>
            <a:r>
              <a:rPr lang="en-US" altLang="zh-CN" sz="3200" dirty="0" smtClean="0"/>
              <a:t>Channelization and Carrier Frequencies</a:t>
            </a:r>
            <a:endParaRPr lang="zh-CN" altLang="en-US" sz="32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565137388"/>
              </p:ext>
            </p:extLst>
          </p:nvPr>
        </p:nvGraphicFramePr>
        <p:xfrm>
          <a:off x="968074" y="1412777"/>
          <a:ext cx="7182799" cy="4896539"/>
        </p:xfrm>
        <a:graphic>
          <a:graphicData uri="http://schemas.openxmlformats.org/drawingml/2006/table">
            <a:tbl>
              <a:tblPr firstRow="1" firstCol="1" bandRow="1">
                <a:tableStyleId>{5940675A-B579-460E-94D1-54222C63F5DA}</a:tableStyleId>
              </a:tblPr>
              <a:tblGrid>
                <a:gridCol w="785097"/>
                <a:gridCol w="2310520"/>
                <a:gridCol w="2043591"/>
                <a:gridCol w="2043591"/>
              </a:tblGrid>
              <a:tr h="398555">
                <a:tc rowSpan="2">
                  <a:txBody>
                    <a:bodyPr/>
                    <a:lstStyle/>
                    <a:p>
                      <a:pPr algn="ctr">
                        <a:lnSpc>
                          <a:spcPts val="2000"/>
                        </a:lnSpc>
                        <a:spcAft>
                          <a:spcPts val="0"/>
                        </a:spcAft>
                      </a:pPr>
                      <a:r>
                        <a:rPr lang="en-US" altLang="zh-CN" sz="2000" kern="100" dirty="0" smtClean="0">
                          <a:effectLst/>
                        </a:rPr>
                        <a:t>CH ID</a:t>
                      </a:r>
                      <a:endParaRPr lang="zh-CN" sz="1600" kern="100" dirty="0">
                        <a:effectLst/>
                        <a:latin typeface="Times New Roman" pitchFamily="18" charset="0"/>
                        <a:ea typeface="宋体"/>
                        <a:cs typeface="Times New Roman" pitchFamily="18" charset="0"/>
                      </a:endParaRPr>
                    </a:p>
                  </a:txBody>
                  <a:tcPr marL="68580" marR="68580" marT="0" marB="0" anchor="ctr"/>
                </a:tc>
                <a:tc gridSpan="3">
                  <a:txBody>
                    <a:bodyPr/>
                    <a:lstStyle/>
                    <a:p>
                      <a:pPr algn="ctr">
                        <a:lnSpc>
                          <a:spcPts val="2000"/>
                        </a:lnSpc>
                        <a:spcAft>
                          <a:spcPts val="0"/>
                        </a:spcAft>
                      </a:pPr>
                      <a:r>
                        <a:rPr lang="en-US" altLang="zh-CN" sz="2000" kern="100" dirty="0" smtClean="0">
                          <a:effectLst/>
                        </a:rPr>
                        <a:t>Carrier</a:t>
                      </a:r>
                      <a:r>
                        <a:rPr lang="en-US" altLang="zh-CN" sz="2000" kern="100" baseline="0" dirty="0" smtClean="0">
                          <a:effectLst/>
                        </a:rPr>
                        <a:t> Frequency  </a:t>
                      </a:r>
                      <a:r>
                        <a:rPr lang="en-US" sz="2000" kern="100" dirty="0" smtClean="0">
                          <a:effectLst/>
                        </a:rPr>
                        <a:t>f</a:t>
                      </a:r>
                      <a:r>
                        <a:rPr lang="en-US" sz="2000" kern="100" baseline="-25000" dirty="0" smtClean="0">
                          <a:effectLst/>
                        </a:rPr>
                        <a:t>c</a:t>
                      </a:r>
                      <a:r>
                        <a:rPr lang="zh-CN" sz="2000" kern="100" dirty="0">
                          <a:effectLst/>
                        </a:rPr>
                        <a:t>（</a:t>
                      </a:r>
                      <a:r>
                        <a:rPr lang="en-US" sz="2000" kern="100" dirty="0">
                          <a:effectLst/>
                        </a:rPr>
                        <a:t>GHz</a:t>
                      </a:r>
                      <a:r>
                        <a:rPr lang="zh-CN" sz="2000" kern="100" dirty="0">
                          <a:effectLst/>
                        </a:rPr>
                        <a:t>）</a:t>
                      </a:r>
                      <a:endParaRPr lang="zh-CN" sz="1600" kern="100" dirty="0">
                        <a:effectLst/>
                        <a:latin typeface="Times New Roman" pitchFamily="18" charset="0"/>
                        <a:ea typeface="宋体"/>
                        <a:cs typeface="Times New Roman"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r>
              <a:tr h="398556">
                <a:tc vMerge="1">
                  <a:txBody>
                    <a:bodyPr/>
                    <a:lstStyle/>
                    <a:p>
                      <a:endParaRPr lang="zh-CN" altLang="en-US"/>
                    </a:p>
                  </a:txBody>
                  <a:tcPr/>
                </a:tc>
                <a:tc>
                  <a:txBody>
                    <a:bodyPr/>
                    <a:lstStyle/>
                    <a:p>
                      <a:pPr algn="ctr">
                        <a:lnSpc>
                          <a:spcPts val="2000"/>
                        </a:lnSpc>
                        <a:spcAft>
                          <a:spcPts val="0"/>
                        </a:spcAft>
                      </a:pPr>
                      <a:r>
                        <a:rPr lang="en-US" sz="2000" kern="100" dirty="0" smtClean="0">
                          <a:effectLst/>
                        </a:rPr>
                        <a:t>B</a:t>
                      </a:r>
                      <a:r>
                        <a:rPr lang="en-US" sz="2000" kern="100" baseline="-25000" dirty="0" smtClean="0">
                          <a:effectLst/>
                        </a:rPr>
                        <a:t>0</a:t>
                      </a:r>
                      <a:r>
                        <a:rPr lang="en-US" sz="2000" kern="100" dirty="0" smtClean="0">
                          <a:effectLst/>
                        </a:rPr>
                        <a:t>=270 MHz</a:t>
                      </a:r>
                      <a:endParaRPr lang="zh-CN" sz="1600" kern="100" dirty="0">
                        <a:solidFill>
                          <a:schemeClr val="bg1"/>
                        </a:solidFill>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smtClean="0">
                          <a:effectLst/>
                        </a:rPr>
                        <a:t>B</a:t>
                      </a:r>
                      <a:r>
                        <a:rPr lang="en-US" sz="2000" kern="100" baseline="-25000" dirty="0" smtClean="0">
                          <a:effectLst/>
                        </a:rPr>
                        <a:t>0</a:t>
                      </a:r>
                      <a:r>
                        <a:rPr lang="en-US" sz="2000" kern="100" dirty="0" smtClean="0">
                          <a:effectLst/>
                        </a:rPr>
                        <a:t>=540 MHz</a:t>
                      </a:r>
                      <a:endParaRPr lang="zh-CN" sz="1600" kern="100" dirty="0">
                        <a:solidFill>
                          <a:schemeClr val="bg1"/>
                        </a:solidFill>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smtClean="0">
                          <a:effectLst/>
                        </a:rPr>
                        <a:t>B</a:t>
                      </a:r>
                      <a:r>
                        <a:rPr lang="en-US" sz="2000" kern="100" baseline="-25000" dirty="0" smtClean="0">
                          <a:effectLst/>
                        </a:rPr>
                        <a:t>0</a:t>
                      </a:r>
                      <a:r>
                        <a:rPr lang="en-US" sz="2000" kern="100" dirty="0" smtClean="0">
                          <a:effectLst/>
                        </a:rPr>
                        <a:t>=1080 MHz</a:t>
                      </a:r>
                      <a:endParaRPr lang="zh-CN" sz="1600" kern="100" dirty="0">
                        <a:solidFill>
                          <a:schemeClr val="bg1"/>
                        </a:solidFill>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1</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43.74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43.875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2</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44.01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44.145</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3</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44.28</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44.415</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4</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44.55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 </a:t>
                      </a:r>
                      <a:endParaRPr lang="zh-CN" sz="1600" kern="10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a:effectLst/>
                        </a:rPr>
                        <a:t>5</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44.82</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44.955</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 </a:t>
                      </a:r>
                      <a:endParaRPr lang="zh-CN" sz="1600" kern="10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6</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45.09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45.225</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a:effectLst/>
                        </a:rPr>
                        <a:t>7</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45.36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45.495</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a:effectLst/>
                        </a:rPr>
                        <a:t>8</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45.63</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9</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45.90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46.035</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10</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46.17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46.305</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11</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46.44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46.575</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r h="341619">
                <a:tc>
                  <a:txBody>
                    <a:bodyPr/>
                    <a:lstStyle/>
                    <a:p>
                      <a:pPr algn="ctr">
                        <a:lnSpc>
                          <a:spcPts val="2000"/>
                        </a:lnSpc>
                        <a:spcAft>
                          <a:spcPts val="0"/>
                        </a:spcAft>
                      </a:pPr>
                      <a:r>
                        <a:rPr lang="en-US" sz="2000" kern="100" dirty="0">
                          <a:effectLst/>
                        </a:rPr>
                        <a:t>12</a:t>
                      </a:r>
                      <a:endParaRPr lang="zh-CN" sz="16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46.71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a:effectLst/>
                        </a:rPr>
                        <a:t> </a:t>
                      </a:r>
                      <a:endParaRPr lang="zh-CN" sz="1600" kern="100">
                        <a:effectLst/>
                        <a:latin typeface="Times New Roman" pitchFamily="18" charset="0"/>
                        <a:ea typeface="宋体"/>
                        <a:cs typeface="Times New Roman" pitchFamily="18" charset="0"/>
                      </a:endParaRPr>
                    </a:p>
                  </a:txBody>
                  <a:tcPr marL="68580" marR="68580" marT="0" marB="0" anchor="ctr"/>
                </a:tc>
                <a:tc>
                  <a:txBody>
                    <a:bodyPr/>
                    <a:lstStyle/>
                    <a:p>
                      <a:pPr algn="ctr">
                        <a:lnSpc>
                          <a:spcPts val="2000"/>
                        </a:lnSpc>
                        <a:spcAft>
                          <a:spcPts val="0"/>
                        </a:spcAft>
                      </a:pPr>
                      <a:r>
                        <a:rPr lang="en-US" sz="2000" kern="100" dirty="0">
                          <a:effectLst/>
                        </a:rPr>
                        <a:t> </a:t>
                      </a:r>
                      <a:endParaRPr lang="zh-CN" sz="1600" kern="100" dirty="0">
                        <a:effectLst/>
                        <a:latin typeface="Times New Roman" pitchFamily="18" charset="0"/>
                        <a:ea typeface="宋体"/>
                        <a:cs typeface="Times New Roman" pitchFamily="18" charset="0"/>
                      </a:endParaRPr>
                    </a:p>
                  </a:txBody>
                  <a:tcPr marL="68580" marR="68580" marT="0" marB="0" anchor="ctr"/>
                </a:tc>
              </a:tr>
            </a:tbl>
          </a:graphicData>
        </a:graphic>
      </p:graphicFrame>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11</a:t>
            </a:fld>
            <a:endParaRPr lang="zh-CN" altLang="en-US" dirty="0">
              <a:solidFill>
                <a:prstClr val="black"/>
              </a:solidFill>
            </a:endParaRPr>
          </a:p>
        </p:txBody>
      </p:sp>
    </p:spTree>
    <p:extLst>
      <p:ext uri="{BB962C8B-B14F-4D97-AF65-F5344CB8AC3E}">
        <p14:creationId xmlns:p14="http://schemas.microsoft.com/office/powerpoint/2010/main" val="1151282588"/>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10952"/>
          </a:xfrm>
        </p:spPr>
        <p:txBody>
          <a:bodyPr>
            <a:normAutofit fontScale="90000"/>
          </a:bodyPr>
          <a:lstStyle/>
          <a:p>
            <a:r>
              <a:rPr lang="en-US" altLang="zh-CN" dirty="0" smtClean="0"/>
              <a:t>EIRP of Unlicensed 45 GHz Band</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64968028"/>
              </p:ext>
            </p:extLst>
          </p:nvPr>
        </p:nvGraphicFramePr>
        <p:xfrm>
          <a:off x="631554" y="1246826"/>
          <a:ext cx="7884000" cy="5212080"/>
        </p:xfrm>
        <a:graphic>
          <a:graphicData uri="http://schemas.openxmlformats.org/drawingml/2006/table">
            <a:tbl>
              <a:tblPr firstRow="1" bandRow="1">
                <a:tableStyleId>{5940675A-B579-460E-94D1-54222C63F5DA}</a:tableStyleId>
              </a:tblPr>
              <a:tblGrid>
                <a:gridCol w="1314000"/>
                <a:gridCol w="1314000"/>
                <a:gridCol w="1314000"/>
                <a:gridCol w="1314000"/>
                <a:gridCol w="1314000"/>
                <a:gridCol w="1314000"/>
              </a:tblGrid>
              <a:tr h="35250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Point-to-Multipoint</a:t>
                      </a:r>
                      <a:endParaRPr lang="zh-CN" altLang="en-US" sz="1800" dirty="0" smtClean="0">
                        <a:solidFill>
                          <a:srgbClr val="FFFF00"/>
                        </a:solidFill>
                        <a:latin typeface="Times New Roman" pitchFamily="18" charset="0"/>
                        <a:cs typeface="Times New Roman" pitchFamily="18" charset="0"/>
                      </a:endParaRPr>
                    </a:p>
                  </a:txBody>
                  <a:tcPr anchor="ctr"/>
                </a:tc>
                <a:tc h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Point-to-Point</a:t>
                      </a:r>
                      <a:endParaRPr lang="zh-CN" altLang="en-US" sz="1800" dirty="0" smtClean="0">
                        <a:solidFill>
                          <a:schemeClr val="accent2">
                            <a:lumMod val="60000"/>
                            <a:lumOff val="40000"/>
                          </a:schemeClr>
                        </a:solidFill>
                        <a:latin typeface="Times New Roman" pitchFamily="18" charset="0"/>
                        <a:cs typeface="Times New Roman" pitchFamily="18"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err="1" smtClean="0"/>
                        <a:t>Tx</a:t>
                      </a:r>
                      <a:r>
                        <a:rPr lang="en-US" altLang="zh-CN" sz="1600" dirty="0" smtClean="0"/>
                        <a:t> Power (Antenna Port)</a:t>
                      </a:r>
                      <a:r>
                        <a:rPr lang="zh-CN" altLang="en-US" sz="1600" dirty="0" smtClean="0"/>
                        <a:t>（</a:t>
                      </a:r>
                      <a:r>
                        <a:rPr lang="en-US" altLang="zh-CN" sz="1600" dirty="0" err="1" smtClean="0"/>
                        <a:t>dBm</a:t>
                      </a:r>
                      <a:r>
                        <a:rPr lang="zh-CN" altLang="en-US" sz="1600" dirty="0" smtClean="0"/>
                        <a:t>）</a:t>
                      </a:r>
                      <a:endParaRPr lang="zh-CN" altLang="en-US" sz="1600" dirty="0" smtClean="0">
                        <a:solidFill>
                          <a:schemeClr val="bg1"/>
                        </a:solidFill>
                        <a:latin typeface="Times New Roman" pitchFamily="18" charset="0"/>
                        <a:cs typeface="Times New Roman" pitchFamily="18" charset="0"/>
                      </a:endParaRPr>
                    </a:p>
                  </a:txBody>
                  <a:tcPr anchor="ctr"/>
                </a:tc>
                <a:tc>
                  <a:txBody>
                    <a:bodyPr/>
                    <a:lstStyle/>
                    <a:p>
                      <a:pPr algn="ctr"/>
                      <a:r>
                        <a:rPr lang="en-US" altLang="zh-CN" sz="1600" dirty="0" smtClean="0"/>
                        <a:t>Max</a:t>
                      </a:r>
                      <a:r>
                        <a:rPr lang="en-US" altLang="zh-CN" sz="1600" baseline="0" dirty="0" smtClean="0"/>
                        <a:t> Antenna Gain</a:t>
                      </a:r>
                      <a:r>
                        <a:rPr lang="zh-CN" altLang="en-US" sz="1600" dirty="0" smtClean="0"/>
                        <a:t>（</a:t>
                      </a:r>
                      <a:r>
                        <a:rPr lang="en-US" altLang="zh-CN" sz="1600" dirty="0" err="1" smtClean="0"/>
                        <a:t>dBi</a:t>
                      </a:r>
                      <a:r>
                        <a:rPr lang="zh-CN" altLang="en-US" sz="1600" dirty="0" smtClean="0"/>
                        <a:t>）</a:t>
                      </a:r>
                      <a:endParaRPr lang="zh-CN" altLang="en-US" sz="1600" dirty="0">
                        <a:solidFill>
                          <a:schemeClr val="bg1"/>
                        </a:solidFill>
                        <a:latin typeface="Times New Roman" pitchFamily="18" charset="0"/>
                        <a:cs typeface="Times New Roman" pitchFamily="18" charset="0"/>
                      </a:endParaRPr>
                    </a:p>
                  </a:txBody>
                  <a:tcPr anchor="ctr"/>
                </a:tc>
                <a:tc>
                  <a:txBody>
                    <a:bodyPr/>
                    <a:lstStyle/>
                    <a:p>
                      <a:pPr algn="ctr"/>
                      <a:r>
                        <a:rPr lang="en-US" altLang="zh-CN" sz="1600" dirty="0" smtClean="0"/>
                        <a:t>EIRP </a:t>
                      </a:r>
                      <a:br>
                        <a:rPr lang="en-US" altLang="zh-CN" sz="1600" dirty="0" smtClean="0"/>
                      </a:br>
                      <a:r>
                        <a:rPr lang="en-US" altLang="zh-CN" sz="1600" dirty="0" smtClean="0"/>
                        <a:t>(</a:t>
                      </a:r>
                      <a:r>
                        <a:rPr lang="en-US" altLang="zh-CN" sz="1600" dirty="0" err="1" smtClean="0"/>
                        <a:t>dBm</a:t>
                      </a:r>
                      <a:r>
                        <a:rPr lang="en-US" altLang="zh-CN" sz="1600" dirty="0" smtClean="0"/>
                        <a:t>)</a:t>
                      </a:r>
                      <a:endParaRPr lang="zh-CN" altLang="en-US" sz="1600" dirty="0">
                        <a:solidFill>
                          <a:schemeClr val="bg1"/>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err="1" smtClean="0"/>
                        <a:t>Tx</a:t>
                      </a:r>
                      <a:r>
                        <a:rPr lang="en-US" altLang="zh-CN" sz="1600" dirty="0" smtClean="0"/>
                        <a:t> Power (Antenna Port)</a:t>
                      </a:r>
                      <a:r>
                        <a:rPr lang="zh-CN" altLang="en-US" sz="1600" dirty="0" smtClean="0"/>
                        <a:t>（</a:t>
                      </a:r>
                      <a:r>
                        <a:rPr lang="en-US" altLang="zh-CN" sz="1600" dirty="0" err="1" smtClean="0"/>
                        <a:t>dBm</a:t>
                      </a:r>
                      <a:r>
                        <a:rPr lang="zh-CN" altLang="en-US" sz="1600" dirty="0" smtClean="0"/>
                        <a:t>）</a:t>
                      </a:r>
                      <a:endParaRPr lang="zh-CN" altLang="en-US" sz="1600" dirty="0" smtClean="0">
                        <a:solidFill>
                          <a:schemeClr val="bg1"/>
                        </a:solidFill>
                        <a:latin typeface="Times New Roman" pitchFamily="18" charset="0"/>
                        <a:cs typeface="Times New Roman" pitchFamily="18" charset="0"/>
                      </a:endParaRPr>
                    </a:p>
                  </a:txBody>
                  <a:tcPr anchor="ctr"/>
                </a:tc>
                <a:tc>
                  <a:txBody>
                    <a:bodyPr/>
                    <a:lstStyle/>
                    <a:p>
                      <a:pPr algn="ctr"/>
                      <a:r>
                        <a:rPr lang="en-US" altLang="zh-CN" sz="1600" dirty="0" smtClean="0"/>
                        <a:t>Max</a:t>
                      </a:r>
                      <a:r>
                        <a:rPr lang="en-US" altLang="zh-CN" sz="1600" baseline="0" dirty="0" smtClean="0"/>
                        <a:t> Antenna Gain</a:t>
                      </a:r>
                      <a:r>
                        <a:rPr lang="zh-CN" altLang="en-US" sz="1600" dirty="0" smtClean="0"/>
                        <a:t>（</a:t>
                      </a:r>
                      <a:r>
                        <a:rPr lang="en-US" altLang="zh-CN" sz="1600" dirty="0" err="1" smtClean="0"/>
                        <a:t>dBi</a:t>
                      </a:r>
                      <a:r>
                        <a:rPr lang="zh-CN" altLang="en-US" sz="1600" dirty="0" smtClean="0"/>
                        <a:t>）</a:t>
                      </a:r>
                      <a:endParaRPr lang="zh-CN" altLang="en-US" sz="1600" dirty="0">
                        <a:solidFill>
                          <a:schemeClr val="bg1"/>
                        </a:solidFill>
                        <a:latin typeface="Times New Roman" pitchFamily="18" charset="0"/>
                        <a:cs typeface="Times New Roman" pitchFamily="18" charset="0"/>
                      </a:endParaRPr>
                    </a:p>
                  </a:txBody>
                  <a:tcPr anchor="ctr"/>
                </a:tc>
                <a:tc>
                  <a:txBody>
                    <a:bodyPr/>
                    <a:lstStyle/>
                    <a:p>
                      <a:pPr algn="ctr"/>
                      <a:r>
                        <a:rPr lang="en-US" altLang="zh-CN" sz="1600" dirty="0" smtClean="0"/>
                        <a:t>EIRP </a:t>
                      </a:r>
                      <a:br>
                        <a:rPr lang="en-US" altLang="zh-CN" sz="1600" dirty="0" smtClean="0"/>
                      </a:br>
                      <a:r>
                        <a:rPr lang="en-US" altLang="zh-CN" sz="1600" dirty="0" smtClean="0"/>
                        <a:t>(</a:t>
                      </a:r>
                      <a:r>
                        <a:rPr lang="en-US" altLang="zh-CN" sz="1600" dirty="0" err="1" smtClean="0"/>
                        <a:t>dBm</a:t>
                      </a:r>
                      <a:r>
                        <a:rPr lang="en-US" altLang="zh-CN" sz="1600" dirty="0" smtClean="0"/>
                        <a:t>)</a:t>
                      </a:r>
                      <a:endParaRPr lang="zh-CN" altLang="en-US" sz="16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20</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20</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17</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9</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en-US" altLang="zh-CN" sz="1800" dirty="0" smtClean="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19</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9</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28</a:t>
                      </a:r>
                      <a:endParaRPr lang="en-US" altLang="zh-CN" sz="1800" dirty="0" smtClean="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14</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12</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18</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12</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30</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11</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15</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17</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15</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32</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8</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18</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18</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34</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5</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21</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15</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21</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36</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r>
                        <a:rPr lang="en-US" altLang="zh-CN" sz="1800" dirty="0" smtClean="0"/>
                        <a:t>2</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24</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26</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14</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24</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38</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13</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27</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40</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12</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30</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42</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11</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33</a:t>
                      </a: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44</a:t>
                      </a:r>
                      <a:endParaRPr lang="zh-CN" altLang="en-US" sz="1800" dirty="0">
                        <a:solidFill>
                          <a:schemeClr val="bg1"/>
                        </a:solidFill>
                        <a:latin typeface="Times New Roman" pitchFamily="18" charset="0"/>
                        <a:cs typeface="Times New Roman" pitchFamily="18" charset="0"/>
                      </a:endParaRPr>
                    </a:p>
                  </a:txBody>
                  <a:tcPr anchor="ctr"/>
                </a:tc>
              </a:tr>
              <a:tr h="352501">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endParaRPr lang="zh-CN" altLang="en-US" sz="1800" dirty="0">
                        <a:solidFill>
                          <a:schemeClr val="bg1"/>
                        </a:solidFill>
                        <a:latin typeface="Times New Roman" pitchFamily="18" charset="0"/>
                        <a:cs typeface="Times New Roman" pitchFamily="18" charset="0"/>
                      </a:endParaRPr>
                    </a:p>
                  </a:txBody>
                  <a:tcPr anchor="ctr"/>
                </a:tc>
                <a:tc>
                  <a:txBody>
                    <a:bodyPr/>
                    <a:lstStyle/>
                    <a:p>
                      <a:pPr algn="ctr"/>
                      <a:r>
                        <a:rPr lang="en-US" altLang="zh-CN" sz="1800" dirty="0" smtClean="0"/>
                        <a:t>10</a:t>
                      </a:r>
                      <a:endParaRPr lang="zh-CN" altLang="en-US" sz="1800" b="1" dirty="0">
                        <a:solidFill>
                          <a:srgbClr val="FFC000"/>
                        </a:solidFill>
                        <a:latin typeface="Times New Roman" pitchFamily="18" charset="0"/>
                        <a:cs typeface="Times New Roman" pitchFamily="18" charset="0"/>
                      </a:endParaRPr>
                    </a:p>
                  </a:txBody>
                  <a:tcPr anchor="ctr"/>
                </a:tc>
                <a:tc>
                  <a:txBody>
                    <a:bodyPr/>
                    <a:lstStyle/>
                    <a:p>
                      <a:pPr algn="ctr"/>
                      <a:r>
                        <a:rPr lang="en-US" altLang="zh-CN" sz="1800" dirty="0" smtClean="0"/>
                        <a:t>36</a:t>
                      </a:r>
                      <a:endParaRPr lang="zh-CN" altLang="en-US" sz="1800" b="1" dirty="0">
                        <a:solidFill>
                          <a:srgbClr val="FFC000"/>
                        </a:solidFill>
                        <a:latin typeface="Times New Roman" pitchFamily="18" charset="0"/>
                        <a:cs typeface="Times New Roman" pitchFamily="18" charset="0"/>
                      </a:endParaRPr>
                    </a:p>
                  </a:txBody>
                  <a:tcPr anchor="ctr"/>
                </a:tc>
                <a:tc>
                  <a:txBody>
                    <a:bodyPr/>
                    <a:lstStyle/>
                    <a:p>
                      <a:pPr algn="ctr"/>
                      <a:r>
                        <a:rPr lang="en-US" altLang="zh-CN" sz="1800" dirty="0" smtClean="0"/>
                        <a:t>46</a:t>
                      </a:r>
                      <a:endParaRPr lang="zh-CN" altLang="en-US" sz="1800" b="1" dirty="0">
                        <a:solidFill>
                          <a:srgbClr val="FFC000"/>
                        </a:solidFill>
                        <a:latin typeface="Times New Roman" pitchFamily="18" charset="0"/>
                        <a:cs typeface="Times New Roman" pitchFamily="18" charset="0"/>
                      </a:endParaRPr>
                    </a:p>
                  </a:txBody>
                  <a:tcPr anchor="ctr"/>
                </a:tc>
              </a:tr>
            </a:tbl>
          </a:graphicData>
        </a:graphic>
      </p:graphicFrame>
      <p:sp>
        <p:nvSpPr>
          <p:cNvPr id="6" name="圆角矩形 5"/>
          <p:cNvSpPr/>
          <p:nvPr/>
        </p:nvSpPr>
        <p:spPr>
          <a:xfrm>
            <a:off x="4572000" y="6053946"/>
            <a:ext cx="396044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8" name="灯片编号占位符 7"/>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1832113630"/>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6" name="页脚占位符 5"/>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12" name="内容占位符 11"/>
          <p:cNvSpPr>
            <a:spLocks noGrp="1"/>
          </p:cNvSpPr>
          <p:nvPr>
            <p:ph idx="1"/>
          </p:nvPr>
        </p:nvSpPr>
        <p:spPr>
          <a:xfrm>
            <a:off x="900708" y="1916832"/>
            <a:ext cx="7342584" cy="3168352"/>
          </a:xfrm>
        </p:spPr>
        <p:txBody>
          <a:bodyPr/>
          <a:lstStyle/>
          <a:p>
            <a:pPr marL="457200" indent="-457200">
              <a:lnSpc>
                <a:spcPct val="150000"/>
              </a:lnSpc>
              <a:spcBef>
                <a:spcPts val="300"/>
              </a:spcBef>
              <a:buFont typeface="+mj-lt"/>
              <a:buAutoNum type="arabicPeriod"/>
            </a:pPr>
            <a:r>
              <a:rPr lang="en-US" altLang="zh-CN" dirty="0" smtClean="0"/>
              <a:t>Review of PAR </a:t>
            </a:r>
            <a:r>
              <a:rPr lang="en-US" altLang="zh-CN" dirty="0"/>
              <a:t>of IEEE 802.11aj (45GHz)</a:t>
            </a:r>
            <a:endParaRPr lang="zh-CN" altLang="zh-CN" dirty="0"/>
          </a:p>
          <a:p>
            <a:pPr marL="457200" lvl="0" indent="-457200" rtl="0">
              <a:lnSpc>
                <a:spcPct val="150000"/>
              </a:lnSpc>
              <a:spcBef>
                <a:spcPts val="300"/>
              </a:spcBef>
              <a:buFont typeface="+mj-lt"/>
              <a:buAutoNum type="arabicPeriod"/>
            </a:pPr>
            <a:r>
              <a:rPr lang="en-US" altLang="zh-CN" dirty="0" smtClean="0"/>
              <a:t>Prediction of Data Rate Requirements</a:t>
            </a:r>
            <a:endParaRPr lang="zh-CN" dirty="0"/>
          </a:p>
          <a:p>
            <a:pPr marL="457200" lvl="0" indent="-457200" rtl="0">
              <a:lnSpc>
                <a:spcPct val="150000"/>
              </a:lnSpc>
              <a:spcBef>
                <a:spcPts val="300"/>
              </a:spcBef>
              <a:buFont typeface="+mj-lt"/>
              <a:buAutoNum type="arabicPeriod"/>
            </a:pPr>
            <a:r>
              <a:rPr lang="en-US" altLang="zh-CN" b="1" dirty="0" smtClean="0"/>
              <a:t>Spectrum in 45 GHz</a:t>
            </a:r>
            <a:endParaRPr lang="zh-CN" b="1" dirty="0"/>
          </a:p>
          <a:p>
            <a:pPr marL="457200" lvl="0" indent="-457200" rtl="0">
              <a:lnSpc>
                <a:spcPct val="150000"/>
              </a:lnSpc>
              <a:spcBef>
                <a:spcPts val="300"/>
              </a:spcBef>
              <a:buFont typeface="+mj-lt"/>
              <a:buAutoNum type="arabicPeriod"/>
            </a:pPr>
            <a:r>
              <a:rPr lang="en-US" altLang="zh-CN" b="1" dirty="0" smtClean="0">
                <a:solidFill>
                  <a:srgbClr val="FF0000"/>
                </a:solidFill>
              </a:rPr>
              <a:t>Initial </a:t>
            </a:r>
            <a:r>
              <a:rPr lang="en-US" altLang="zh-CN" b="1" dirty="0" smtClean="0">
                <a:solidFill>
                  <a:srgbClr val="FF0000"/>
                </a:solidFill>
              </a:rPr>
              <a:t>Results </a:t>
            </a:r>
            <a:r>
              <a:rPr lang="en-US" altLang="zh-CN" b="1" dirty="0" smtClean="0">
                <a:solidFill>
                  <a:srgbClr val="FF0000"/>
                </a:solidFill>
              </a:rPr>
              <a:t>of </a:t>
            </a:r>
            <a:r>
              <a:rPr lang="en-US" altLang="zh-CN" b="1" dirty="0" smtClean="0">
                <a:solidFill>
                  <a:srgbClr val="FF0000"/>
                </a:solidFill>
              </a:rPr>
              <a:t>Channel Measurements</a:t>
            </a:r>
            <a:endParaRPr lang="zh-CN" b="1" dirty="0">
              <a:solidFill>
                <a:srgbClr val="FF0000"/>
              </a:solidFill>
            </a:endParaRPr>
          </a:p>
        </p:txBody>
      </p:sp>
      <p:sp>
        <p:nvSpPr>
          <p:cNvPr id="13" name="灯片编号占位符 12"/>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13</a:t>
            </a:fld>
            <a:endParaRPr lang="zh-CN" altLang="en-US" dirty="0">
              <a:solidFill>
                <a:prstClr val="black"/>
              </a:solidFill>
            </a:endParaRPr>
          </a:p>
        </p:txBody>
      </p:sp>
    </p:spTree>
    <p:extLst>
      <p:ext uri="{BB962C8B-B14F-4D97-AF65-F5344CB8AC3E}">
        <p14:creationId xmlns:p14="http://schemas.microsoft.com/office/powerpoint/2010/main" val="3153968924"/>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685800" y="685800"/>
            <a:ext cx="7772400" cy="726976"/>
          </a:xfrm>
        </p:spPr>
        <p:txBody>
          <a:bodyPr>
            <a:noAutofit/>
          </a:bodyPr>
          <a:lstStyle/>
          <a:p>
            <a:r>
              <a:rPr lang="en-US" altLang="zh-CN" sz="2800" dirty="0" smtClean="0">
                <a:ea typeface="宋体" pitchFamily="2" charset="-122"/>
                <a:cs typeface="Times New Roman" pitchFamily="18" charset="0"/>
              </a:rPr>
              <a:t>Q-band Channel Measurement: Parameters</a:t>
            </a:r>
            <a:endParaRPr lang="zh-CN" altLang="en-US" sz="2800" dirty="0" smtClean="0">
              <a:ea typeface="宋体" pitchFamily="2" charset="-122"/>
              <a:cs typeface="Times New Roman"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917702479"/>
              </p:ext>
            </p:extLst>
          </p:nvPr>
        </p:nvGraphicFramePr>
        <p:xfrm>
          <a:off x="621144" y="1412776"/>
          <a:ext cx="7884000" cy="4824536"/>
        </p:xfrm>
        <a:graphic>
          <a:graphicData uri="http://schemas.openxmlformats.org/drawingml/2006/table">
            <a:tbl>
              <a:tblPr firstRow="1" bandRow="1">
                <a:tableStyleId>{93296810-A885-4BE3-A3E7-6D5BEEA58F35}</a:tableStyleId>
              </a:tblPr>
              <a:tblGrid>
                <a:gridCol w="3793243"/>
                <a:gridCol w="4090757"/>
              </a:tblGrid>
              <a:tr h="529066">
                <a:tc>
                  <a:txBody>
                    <a:bodyPr/>
                    <a:lstStyle/>
                    <a:p>
                      <a:pPr algn="ctr"/>
                      <a:r>
                        <a:rPr lang="en-US" altLang="zh-CN" dirty="0" smtClean="0"/>
                        <a:t>Parameter</a:t>
                      </a:r>
                      <a:endParaRPr lang="zh-CN" altLang="en-US" dirty="0"/>
                    </a:p>
                  </a:txBody>
                  <a:tcPr anchor="ctr"/>
                </a:tc>
                <a:tc>
                  <a:txBody>
                    <a:bodyPr/>
                    <a:lstStyle/>
                    <a:p>
                      <a:pPr algn="ctr"/>
                      <a:r>
                        <a:rPr lang="en-US" altLang="zh-CN" dirty="0" smtClean="0"/>
                        <a:t>Value</a:t>
                      </a:r>
                      <a:endParaRPr lang="zh-CN" altLang="en-US" dirty="0"/>
                    </a:p>
                  </a:txBody>
                  <a:tcPr anchor="ctr"/>
                </a:tc>
              </a:tr>
              <a:tr h="529066">
                <a:tc>
                  <a:txBody>
                    <a:bodyPr/>
                    <a:lstStyle/>
                    <a:p>
                      <a:r>
                        <a:rPr lang="en-US" altLang="zh-CN" sz="1800" dirty="0" smtClean="0"/>
                        <a:t>Frequency band</a:t>
                      </a:r>
                      <a:endParaRPr lang="zh-CN" altLang="en-US" dirty="0"/>
                    </a:p>
                  </a:txBody>
                  <a:tcPr anchor="ctr"/>
                </a:tc>
                <a:tc>
                  <a:txBody>
                    <a:bodyPr/>
                    <a:lstStyle/>
                    <a:p>
                      <a:r>
                        <a:rPr lang="en-US" altLang="zh-CN" sz="1800" dirty="0" smtClean="0"/>
                        <a:t>40~43.5 GHz</a:t>
                      </a:r>
                      <a:endParaRPr lang="zh-CN" altLang="en-US" dirty="0"/>
                    </a:p>
                  </a:txBody>
                  <a:tcPr anchor="ctr"/>
                </a:tc>
              </a:tr>
              <a:tr h="529066">
                <a:tc>
                  <a:txBody>
                    <a:bodyPr/>
                    <a:lstStyle/>
                    <a:p>
                      <a:r>
                        <a:rPr lang="en-US" altLang="zh-CN" sz="1800" dirty="0" smtClean="0"/>
                        <a:t>Method</a:t>
                      </a:r>
                      <a:endParaRPr lang="zh-CN" altLang="en-US" dirty="0"/>
                    </a:p>
                  </a:txBody>
                  <a:tcPr anchor="ctr"/>
                </a:tc>
                <a:tc>
                  <a:txBody>
                    <a:bodyPr/>
                    <a:lstStyle/>
                    <a:p>
                      <a:r>
                        <a:rPr lang="en-US" altLang="zh-CN" sz="1800" dirty="0" smtClean="0"/>
                        <a:t>VNA Sweep Frequency</a:t>
                      </a:r>
                      <a:endParaRPr lang="zh-CN" altLang="en-US" dirty="0"/>
                    </a:p>
                  </a:txBody>
                  <a:tcPr anchor="ctr"/>
                </a:tc>
              </a:tr>
              <a:tr h="529066">
                <a:tc>
                  <a:txBody>
                    <a:bodyPr/>
                    <a:lstStyle/>
                    <a:p>
                      <a:r>
                        <a:rPr lang="en-US" altLang="zh-CN" sz="1800" dirty="0" smtClean="0"/>
                        <a:t>Sweep Frequency Points</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12801</a:t>
                      </a:r>
                      <a:endParaRPr lang="zh-CN" altLang="zh-CN" sz="1800" b="0" dirty="0" smtClean="0">
                        <a:latin typeface="Verdana" pitchFamily="34" charset="0"/>
                        <a:ea typeface="宋体" pitchFamily="2" charset="-122"/>
                        <a:cs typeface="Verdana" pitchFamily="34" charset="0"/>
                      </a:endParaRPr>
                    </a:p>
                  </a:txBody>
                  <a:tcPr anchor="ctr"/>
                </a:tc>
              </a:tr>
              <a:tr h="592008">
                <a:tc>
                  <a:txBody>
                    <a:bodyPr/>
                    <a:lstStyle/>
                    <a:p>
                      <a:r>
                        <a:rPr lang="en-US" altLang="zh-CN" sz="1800" dirty="0" smtClean="0"/>
                        <a:t>Sweep Frequency Duration</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300 </a:t>
                      </a:r>
                      <a:r>
                        <a:rPr lang="en-US" altLang="zh-CN" sz="1800" dirty="0" err="1" smtClean="0"/>
                        <a:t>ms</a:t>
                      </a:r>
                      <a:endParaRPr lang="zh-CN" altLang="zh-CN" sz="1800" b="0" dirty="0" smtClean="0">
                        <a:latin typeface="Verdana" pitchFamily="34" charset="0"/>
                        <a:ea typeface="宋体" pitchFamily="2" charset="-122"/>
                        <a:cs typeface="Verdana" pitchFamily="34" charset="0"/>
                      </a:endParaRPr>
                    </a:p>
                  </a:txBody>
                  <a:tcPr anchor="ctr"/>
                </a:tc>
              </a:tr>
              <a:tr h="529066">
                <a:tc>
                  <a:txBody>
                    <a:bodyPr/>
                    <a:lstStyle/>
                    <a:p>
                      <a:r>
                        <a:rPr lang="en-US" altLang="zh-CN" sz="1800" dirty="0" smtClean="0"/>
                        <a:t>TX Power</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20 </a:t>
                      </a:r>
                      <a:r>
                        <a:rPr lang="en-US" altLang="zh-CN" sz="1800" dirty="0" err="1" smtClean="0"/>
                        <a:t>dBm</a:t>
                      </a:r>
                      <a:endParaRPr lang="zh-CN" altLang="zh-CN" sz="1800" b="0" dirty="0" smtClean="0">
                        <a:latin typeface="Verdana" pitchFamily="34" charset="0"/>
                        <a:ea typeface="宋体" pitchFamily="2" charset="-122"/>
                        <a:cs typeface="Verdana" pitchFamily="34" charset="0"/>
                      </a:endParaRPr>
                    </a:p>
                  </a:txBody>
                  <a:tcPr anchor="ctr"/>
                </a:tc>
              </a:tr>
              <a:tr h="529066">
                <a:tc>
                  <a:txBody>
                    <a:bodyPr/>
                    <a:lstStyle/>
                    <a:p>
                      <a:r>
                        <a:rPr lang="en-US" altLang="zh-CN" sz="1800" dirty="0" smtClean="0"/>
                        <a:t>Cable Length</a:t>
                      </a:r>
                      <a:endParaRPr lang="zh-CN" altLang="en-US" dirty="0"/>
                    </a:p>
                  </a:txBody>
                  <a:tcPr anchor="ctr"/>
                </a:tc>
                <a:tc>
                  <a:txBody>
                    <a:bodyPr/>
                    <a:lstStyle/>
                    <a:p>
                      <a:r>
                        <a:rPr lang="en-US" altLang="zh-CN" sz="1800" dirty="0" smtClean="0"/>
                        <a:t>4 m at both ends</a:t>
                      </a:r>
                      <a:endParaRPr lang="zh-CN" altLang="en-US" dirty="0"/>
                    </a:p>
                  </a:txBody>
                  <a:tcPr anchor="ctr"/>
                </a:tc>
              </a:tr>
              <a:tr h="529066">
                <a:tc>
                  <a:txBody>
                    <a:bodyPr/>
                    <a:lstStyle/>
                    <a:p>
                      <a:r>
                        <a:rPr lang="en-US" altLang="zh-CN" sz="1800" dirty="0" smtClean="0"/>
                        <a:t>Antenna</a:t>
                      </a:r>
                      <a:endParaRPr lang="zh-CN" altLang="en-US" dirty="0"/>
                    </a:p>
                  </a:txBody>
                  <a:tcPr anchor="ctr"/>
                </a:tc>
                <a:tc>
                  <a:txBody>
                    <a:bodyPr/>
                    <a:lstStyle/>
                    <a:p>
                      <a:r>
                        <a:rPr lang="en-US" altLang="zh-CN" sz="1800" dirty="0" smtClean="0"/>
                        <a:t>Horn antenna with 24.7 </a:t>
                      </a:r>
                      <a:r>
                        <a:rPr lang="en-US" altLang="zh-CN" sz="1800" dirty="0" err="1" smtClean="0"/>
                        <a:t>dBi</a:t>
                      </a:r>
                      <a:r>
                        <a:rPr lang="en-US" altLang="zh-CN" sz="1800" dirty="0" smtClean="0"/>
                        <a:t> gain</a:t>
                      </a:r>
                      <a:endParaRPr lang="zh-CN" altLang="en-US" dirty="0"/>
                    </a:p>
                  </a:txBody>
                  <a:tcPr anchor="ctr"/>
                </a:tc>
              </a:tr>
              <a:tr h="529066">
                <a:tc>
                  <a:txBody>
                    <a:bodyPr/>
                    <a:lstStyle/>
                    <a:p>
                      <a:r>
                        <a:rPr lang="en-US" altLang="zh-CN" sz="1800" dirty="0" smtClean="0"/>
                        <a:t>Measurement Scenario</a:t>
                      </a:r>
                      <a:endParaRPr lang="zh-CN"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Indoor</a:t>
                      </a:r>
                      <a:endParaRPr lang="zh-CN" altLang="en-US" dirty="0"/>
                    </a:p>
                  </a:txBody>
                  <a:tcPr anchor="ctr"/>
                </a:tc>
              </a:tr>
            </a:tbl>
          </a:graphicData>
        </a:graphic>
      </p:graphicFrame>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6" name="灯片编号占位符 5"/>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14</a:t>
            </a:fld>
            <a:endParaRPr lang="zh-CN" altLang="en-US" dirty="0">
              <a:solidFill>
                <a:prstClr val="black"/>
              </a:solidFill>
            </a:endParaRPr>
          </a:p>
        </p:txBody>
      </p:sp>
    </p:spTree>
    <p:extLst>
      <p:ext uri="{BB962C8B-B14F-4D97-AF65-F5344CB8AC3E}">
        <p14:creationId xmlns:p14="http://schemas.microsoft.com/office/powerpoint/2010/main" val="1931539628"/>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685800" y="685800"/>
            <a:ext cx="7772400" cy="584399"/>
          </a:xfrm>
        </p:spPr>
        <p:txBody>
          <a:bodyPr>
            <a:normAutofit/>
          </a:bodyPr>
          <a:lstStyle/>
          <a:p>
            <a:r>
              <a:rPr lang="en-US" altLang="zh-CN" sz="2800" dirty="0" smtClean="0">
                <a:ea typeface="宋体" pitchFamily="2" charset="-122"/>
                <a:cs typeface="Times New Roman" pitchFamily="18" charset="0"/>
              </a:rPr>
              <a:t>Q-band Channel Measurement: Scenarios</a:t>
            </a:r>
            <a:endParaRPr lang="zh-CN" altLang="en-US" sz="2800" dirty="0" smtClean="0">
              <a:ea typeface="宋体" pitchFamily="2" charset="-122"/>
              <a:cs typeface="Times New Roman" pitchFamily="18" charset="0"/>
            </a:endParaRPr>
          </a:p>
        </p:txBody>
      </p:sp>
      <p:sp>
        <p:nvSpPr>
          <p:cNvPr id="28677" name="内容占位符 2"/>
          <p:cNvSpPr>
            <a:spLocks noGrp="1"/>
          </p:cNvSpPr>
          <p:nvPr>
            <p:ph idx="1"/>
          </p:nvPr>
        </p:nvSpPr>
        <p:spPr>
          <a:xfrm>
            <a:off x="4181567" y="4312808"/>
            <a:ext cx="4104456" cy="2086609"/>
          </a:xfrm>
        </p:spPr>
        <p:txBody>
          <a:bodyPr/>
          <a:lstStyle/>
          <a:p>
            <a:pPr>
              <a:buFont typeface="Wingdings" pitchFamily="2" charset="2"/>
              <a:buChar char="l"/>
            </a:pPr>
            <a:r>
              <a:rPr lang="en-US" altLang="zh-CN" sz="1600" b="0" dirty="0" smtClean="0">
                <a:solidFill>
                  <a:srgbClr val="C00000"/>
                </a:solidFill>
                <a:latin typeface="Times New Roman" pitchFamily="18" charset="0"/>
                <a:ea typeface="宋体" pitchFamily="2" charset="-122"/>
                <a:cs typeface="Times New Roman" pitchFamily="18" charset="0"/>
              </a:rPr>
              <a:t>S3</a:t>
            </a:r>
            <a:r>
              <a:rPr lang="en-US" altLang="zh-CN" sz="1600" b="0" dirty="0" smtClean="0">
                <a:solidFill>
                  <a:schemeClr val="tx1"/>
                </a:solidFill>
                <a:latin typeface="Times New Roman" pitchFamily="18" charset="0"/>
                <a:ea typeface="宋体" pitchFamily="2" charset="-122"/>
                <a:cs typeface="Times New Roman" pitchFamily="18" charset="0"/>
              </a:rPr>
              <a:t>: Horn antennas are face-to-face across a glass window door. The TR distance is 3 m and the height is 1.15 m.</a:t>
            </a:r>
            <a:r>
              <a:rPr lang="zh-CN" altLang="en-US" sz="1600" b="0" dirty="0" smtClean="0">
                <a:solidFill>
                  <a:schemeClr val="tx1"/>
                </a:solidFill>
                <a:latin typeface="Times New Roman" pitchFamily="18" charset="0"/>
                <a:ea typeface="宋体" pitchFamily="2" charset="-122"/>
                <a:cs typeface="Times New Roman" pitchFamily="18" charset="0"/>
              </a:rPr>
              <a:t> </a:t>
            </a:r>
            <a:endParaRPr lang="en-US" altLang="zh-CN" sz="1600" b="0" dirty="0" smtClean="0">
              <a:solidFill>
                <a:schemeClr val="tx1"/>
              </a:solidFill>
              <a:latin typeface="Times New Roman" pitchFamily="18" charset="0"/>
              <a:ea typeface="宋体" pitchFamily="2" charset="-122"/>
              <a:cs typeface="Times New Roman" pitchFamily="18" charset="0"/>
            </a:endParaRPr>
          </a:p>
          <a:p>
            <a:pPr>
              <a:buFont typeface="Wingdings" pitchFamily="2" charset="2"/>
              <a:buChar char="l"/>
            </a:pPr>
            <a:r>
              <a:rPr lang="en-US" altLang="zh-CN" sz="1600" b="0" dirty="0" smtClean="0">
                <a:solidFill>
                  <a:srgbClr val="FF0000"/>
                </a:solidFill>
                <a:latin typeface="Times New Roman" pitchFamily="18" charset="0"/>
                <a:ea typeface="宋体" pitchFamily="2" charset="-122"/>
                <a:cs typeface="Times New Roman" pitchFamily="18" charset="0"/>
              </a:rPr>
              <a:t>S4</a:t>
            </a:r>
            <a:r>
              <a:rPr lang="en-US" altLang="zh-CN" sz="1600" b="0" dirty="0" smtClean="0">
                <a:solidFill>
                  <a:schemeClr val="tx1"/>
                </a:solidFill>
                <a:latin typeface="Times New Roman" pitchFamily="18" charset="0"/>
                <a:ea typeface="宋体" pitchFamily="2" charset="-122"/>
                <a:cs typeface="Times New Roman" pitchFamily="18" charset="0"/>
              </a:rPr>
              <a:t>: Horn antennas are face-to-face across a fiberboard door. The TR distance is 3 m and the height is 1.15 m.</a:t>
            </a:r>
            <a:r>
              <a:rPr lang="zh-CN" altLang="en-US" sz="1600" b="0" dirty="0" smtClean="0">
                <a:solidFill>
                  <a:schemeClr val="tx1"/>
                </a:solidFill>
                <a:latin typeface="Times New Roman" pitchFamily="18" charset="0"/>
                <a:ea typeface="宋体" pitchFamily="2" charset="-122"/>
                <a:cs typeface="Times New Roman" pitchFamily="18" charset="0"/>
              </a:rPr>
              <a:t> </a:t>
            </a:r>
            <a:endParaRPr lang="en-US" altLang="zh-CN" sz="1600" b="0" dirty="0" smtClean="0">
              <a:solidFill>
                <a:schemeClr val="tx1"/>
              </a:solidFill>
              <a:latin typeface="Times New Roman" pitchFamily="18" charset="0"/>
              <a:ea typeface="宋体" pitchFamily="2" charset="-122"/>
              <a:cs typeface="Times New Roman" pitchFamily="18" charset="0"/>
            </a:endParaRPr>
          </a:p>
        </p:txBody>
      </p:sp>
      <p:sp>
        <p:nvSpPr>
          <p:cNvPr id="28675" name="TextBox 8"/>
          <p:cNvSpPr txBox="1">
            <a:spLocks noChangeArrowheads="1"/>
          </p:cNvSpPr>
          <p:nvPr/>
        </p:nvSpPr>
        <p:spPr bwMode="auto">
          <a:xfrm>
            <a:off x="295275" y="3420864"/>
            <a:ext cx="4479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gn="just" eaLnBrk="1" hangingPunct="1">
              <a:buFont typeface="Wingdings" pitchFamily="2" charset="2"/>
              <a:buChar char="l"/>
            </a:pPr>
            <a:r>
              <a:rPr lang="en-US" altLang="zh-CN" sz="1600" dirty="0">
                <a:solidFill>
                  <a:srgbClr val="C00000"/>
                </a:solidFill>
                <a:cs typeface="Times New Roman" pitchFamily="18" charset="0"/>
              </a:rPr>
              <a:t>S1</a:t>
            </a:r>
            <a:r>
              <a:rPr lang="en-US" altLang="zh-CN" sz="1600" dirty="0">
                <a:cs typeface="Times New Roman" pitchFamily="18" charset="0"/>
              </a:rPr>
              <a:t>: Horn antennas are face-to-face without block. The TR distance is 3 m and height is </a:t>
            </a:r>
            <a:r>
              <a:rPr lang="en-US" altLang="zh-CN" sz="1600" dirty="0" smtClean="0">
                <a:cs typeface="Times New Roman" pitchFamily="18" charset="0"/>
              </a:rPr>
              <a:t>1.15 m</a:t>
            </a:r>
            <a:r>
              <a:rPr lang="en-US" altLang="zh-CN" sz="1600" dirty="0">
                <a:cs typeface="Times New Roman" pitchFamily="18" charset="0"/>
              </a:rPr>
              <a:t>.</a:t>
            </a:r>
            <a:r>
              <a:rPr lang="zh-CN" altLang="en-US" sz="1600" dirty="0">
                <a:cs typeface="Times New Roman" pitchFamily="18" charset="0"/>
              </a:rPr>
              <a:t> </a:t>
            </a:r>
          </a:p>
        </p:txBody>
      </p:sp>
      <p:sp>
        <p:nvSpPr>
          <p:cNvPr id="28676" name="TextBox 9"/>
          <p:cNvSpPr txBox="1">
            <a:spLocks noChangeArrowheads="1"/>
          </p:cNvSpPr>
          <p:nvPr/>
        </p:nvSpPr>
        <p:spPr bwMode="auto">
          <a:xfrm>
            <a:off x="4775200" y="3420864"/>
            <a:ext cx="381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eaLnBrk="1" hangingPunct="1">
              <a:buFont typeface="Wingdings" pitchFamily="2" charset="2"/>
              <a:buChar char="l"/>
            </a:pPr>
            <a:r>
              <a:rPr lang="en-US" altLang="zh-CN" sz="1600" dirty="0">
                <a:solidFill>
                  <a:srgbClr val="C00000"/>
                </a:solidFill>
                <a:cs typeface="Times New Roman" pitchFamily="18" charset="0"/>
              </a:rPr>
              <a:t>S2</a:t>
            </a:r>
            <a:r>
              <a:rPr lang="en-US" altLang="zh-CN" sz="1600" dirty="0">
                <a:cs typeface="Times New Roman" pitchFamily="18" charset="0"/>
              </a:rPr>
              <a:t>: Horn antennas are toward the ceiling without block.  The TR distance is 3 m.</a:t>
            </a:r>
            <a:endParaRPr lang="zh-CN" altLang="en-US" sz="1600" dirty="0"/>
          </a:p>
        </p:txBody>
      </p:sp>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70199"/>
            <a:ext cx="3354388" cy="2014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70199"/>
            <a:ext cx="3041650" cy="20147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005064"/>
            <a:ext cx="2736304" cy="2402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页脚占位符 1"/>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5" name="灯片编号占位符 4"/>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15</a:t>
            </a:fld>
            <a:endParaRPr lang="zh-CN" altLang="en-US" dirty="0">
              <a:solidFill>
                <a:prstClr val="black"/>
              </a:solidFill>
            </a:endParaRPr>
          </a:p>
        </p:txBody>
      </p:sp>
    </p:spTree>
    <p:extLst>
      <p:ext uri="{BB962C8B-B14F-4D97-AF65-F5344CB8AC3E}">
        <p14:creationId xmlns:p14="http://schemas.microsoft.com/office/powerpoint/2010/main" val="2071549200"/>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685800" y="685800"/>
            <a:ext cx="7772400" cy="726975"/>
          </a:xfrm>
        </p:spPr>
        <p:txBody>
          <a:bodyPr>
            <a:normAutofit/>
          </a:bodyPr>
          <a:lstStyle/>
          <a:p>
            <a:r>
              <a:rPr lang="en-US" altLang="zh-CN" sz="2800" dirty="0">
                <a:ea typeface="宋体" pitchFamily="2" charset="-122"/>
                <a:cs typeface="Times New Roman" pitchFamily="18" charset="0"/>
              </a:rPr>
              <a:t>Q-band </a:t>
            </a:r>
            <a:r>
              <a:rPr lang="en-US" altLang="zh-CN" sz="2800" dirty="0" smtClean="0">
                <a:ea typeface="宋体" pitchFamily="2" charset="-122"/>
                <a:cs typeface="Times New Roman" pitchFamily="18" charset="0"/>
              </a:rPr>
              <a:t>Channel Measurement: Scenarios</a:t>
            </a:r>
            <a:endParaRPr lang="zh-CN" altLang="en-US" sz="2800" dirty="0" smtClean="0">
              <a:ea typeface="宋体" pitchFamily="2" charset="-122"/>
              <a:cs typeface="Times New Roman" pitchFamily="18" charset="0"/>
            </a:endParaRPr>
          </a:p>
        </p:txBody>
      </p:sp>
      <p:sp>
        <p:nvSpPr>
          <p:cNvPr id="4" name="TextBox 3"/>
          <p:cNvSpPr txBox="1"/>
          <p:nvPr/>
        </p:nvSpPr>
        <p:spPr>
          <a:xfrm>
            <a:off x="517648" y="4797152"/>
            <a:ext cx="8100000" cy="1631216"/>
          </a:xfrm>
          <a:prstGeom prst="rect">
            <a:avLst/>
          </a:prstGeom>
          <a:noFill/>
        </p:spPr>
        <p:txBody>
          <a:bodyPr wrap="square">
            <a:spAutoFit/>
          </a:bodyPr>
          <a:lstStyle/>
          <a:p>
            <a:pPr marL="342900" indent="-342900" algn="just">
              <a:buFont typeface="Wingdings" pitchFamily="2" charset="2"/>
              <a:buChar char="l"/>
              <a:defRPr/>
            </a:pPr>
            <a:r>
              <a:rPr lang="en-US" altLang="zh-CN" sz="2000" dirty="0">
                <a:solidFill>
                  <a:srgbClr val="FF0000"/>
                </a:solidFill>
                <a:latin typeface="Times New Roman" pitchFamily="18" charset="0"/>
                <a:cs typeface="Times New Roman" pitchFamily="18" charset="0"/>
              </a:rPr>
              <a:t>S5</a:t>
            </a:r>
            <a:r>
              <a:rPr lang="en-US" altLang="zh-CN" sz="2000" dirty="0">
                <a:latin typeface="Times New Roman" pitchFamily="18" charset="0"/>
                <a:cs typeface="Times New Roman" pitchFamily="18" charset="0"/>
              </a:rPr>
              <a:t>: Horn antennas face to the bookcase. The transmitted signal is reflected by the bookcase. The TR distance is 3 m and </a:t>
            </a:r>
            <a:r>
              <a:rPr lang="en-US" altLang="zh-CN" sz="2000" dirty="0" smtClean="0">
                <a:latin typeface="Times New Roman" pitchFamily="18" charset="0"/>
                <a:cs typeface="Times New Roman" pitchFamily="18" charset="0"/>
              </a:rPr>
              <a:t>the height </a:t>
            </a:r>
            <a:r>
              <a:rPr lang="en-US" altLang="zh-CN" sz="2000" dirty="0">
                <a:latin typeface="Times New Roman" pitchFamily="18" charset="0"/>
                <a:cs typeface="Times New Roman" pitchFamily="18" charset="0"/>
              </a:rPr>
              <a:t>is </a:t>
            </a:r>
            <a:r>
              <a:rPr lang="en-US" altLang="zh-CN" sz="2000" dirty="0" smtClean="0">
                <a:latin typeface="Times New Roman" pitchFamily="18" charset="0"/>
                <a:cs typeface="Times New Roman" pitchFamily="18" charset="0"/>
              </a:rPr>
              <a:t>1.15 m</a:t>
            </a:r>
            <a:r>
              <a:rPr lang="en-US" altLang="zh-CN" sz="2000" dirty="0">
                <a:latin typeface="Times New Roman" pitchFamily="18" charset="0"/>
                <a:cs typeface="Times New Roman" pitchFamily="18" charset="0"/>
              </a:rPr>
              <a:t>.</a:t>
            </a:r>
            <a:r>
              <a:rPr lang="zh-CN" altLang="en-US" sz="2000" dirty="0">
                <a:latin typeface="Times New Roman" pitchFamily="18" charset="0"/>
                <a:cs typeface="Times New Roman" pitchFamily="18" charset="0"/>
              </a:rPr>
              <a:t> </a:t>
            </a:r>
            <a:endParaRPr lang="en-US" altLang="zh-CN" sz="2000" dirty="0" smtClean="0">
              <a:latin typeface="Times New Roman" pitchFamily="18" charset="0"/>
              <a:cs typeface="Times New Roman" pitchFamily="18" charset="0"/>
            </a:endParaRPr>
          </a:p>
          <a:p>
            <a:pPr marL="342900" indent="-342900" algn="just">
              <a:buFont typeface="Wingdings" pitchFamily="2" charset="2"/>
              <a:buChar char="l"/>
              <a:defRPr/>
            </a:pPr>
            <a:r>
              <a:rPr lang="en-US" altLang="zh-CN" sz="2000" dirty="0">
                <a:solidFill>
                  <a:srgbClr val="FF0000"/>
                </a:solidFill>
                <a:latin typeface="Times New Roman" pitchFamily="18" charset="0"/>
                <a:ea typeface="宋体" pitchFamily="2" charset="-122"/>
                <a:cs typeface="Times New Roman" pitchFamily="18" charset="0"/>
              </a:rPr>
              <a:t>S6</a:t>
            </a:r>
            <a:r>
              <a:rPr lang="en-US" altLang="zh-CN" sz="2000" dirty="0">
                <a:latin typeface="Times New Roman" pitchFamily="18" charset="0"/>
                <a:ea typeface="宋体" pitchFamily="2" charset="-122"/>
                <a:cs typeface="Times New Roman" pitchFamily="18" charset="0"/>
              </a:rPr>
              <a:t>: Horn antennas are face-to-face across a concrete wall with thickness about 24 cm. The </a:t>
            </a:r>
            <a:r>
              <a:rPr lang="en-US" altLang="zh-CN" sz="2000" dirty="0" smtClean="0">
                <a:latin typeface="Times New Roman" pitchFamily="18" charset="0"/>
                <a:ea typeface="宋体" pitchFamily="2" charset="-122"/>
                <a:cs typeface="Times New Roman" pitchFamily="18" charset="0"/>
              </a:rPr>
              <a:t>additional path </a:t>
            </a:r>
            <a:r>
              <a:rPr lang="en-US" altLang="zh-CN" sz="2000" dirty="0">
                <a:latin typeface="Times New Roman" pitchFamily="18" charset="0"/>
                <a:ea typeface="宋体" pitchFamily="2" charset="-122"/>
                <a:cs typeface="Times New Roman" pitchFamily="18" charset="0"/>
              </a:rPr>
              <a:t>loss is greater than 35 </a:t>
            </a:r>
            <a:r>
              <a:rPr lang="en-US" altLang="zh-CN" sz="2000" dirty="0" err="1">
                <a:latin typeface="Times New Roman" pitchFamily="18" charset="0"/>
                <a:ea typeface="宋体" pitchFamily="2" charset="-122"/>
                <a:cs typeface="Times New Roman" pitchFamily="18" charset="0"/>
              </a:rPr>
              <a:t>dB.</a:t>
            </a:r>
            <a:r>
              <a:rPr lang="en-US" altLang="zh-CN" sz="2000" dirty="0">
                <a:latin typeface="Times New Roman" pitchFamily="18" charset="0"/>
                <a:ea typeface="宋体" pitchFamily="2" charset="-122"/>
                <a:cs typeface="Times New Roman" pitchFamily="18" charset="0"/>
              </a:rPr>
              <a:t> The VNA can not receive any signal. So no data </a:t>
            </a:r>
            <a:r>
              <a:rPr lang="en-US" altLang="zh-CN" sz="2000" dirty="0" smtClean="0">
                <a:latin typeface="Times New Roman" pitchFamily="18" charset="0"/>
                <a:ea typeface="宋体" pitchFamily="2" charset="-122"/>
                <a:cs typeface="Times New Roman" pitchFamily="18" charset="0"/>
              </a:rPr>
              <a:t>has </a:t>
            </a:r>
            <a:r>
              <a:rPr lang="en-US" altLang="zh-CN" sz="2000" dirty="0">
                <a:latin typeface="Times New Roman" pitchFamily="18" charset="0"/>
                <a:ea typeface="宋体" pitchFamily="2" charset="-122"/>
                <a:cs typeface="Times New Roman" pitchFamily="18" charset="0"/>
              </a:rPr>
              <a:t>been recorded</a:t>
            </a:r>
            <a:r>
              <a:rPr lang="en-US" altLang="zh-CN" sz="2000" dirty="0" smtClean="0">
                <a:latin typeface="Times New Roman" pitchFamily="18" charset="0"/>
                <a:ea typeface="宋体" pitchFamily="2" charset="-122"/>
                <a:cs typeface="Times New Roman" pitchFamily="18" charset="0"/>
              </a:rPr>
              <a:t>.</a:t>
            </a:r>
            <a:endParaRPr lang="zh-CN" altLang="zh-CN" sz="2000" dirty="0">
              <a:latin typeface="Times New Roman" pitchFamily="18" charset="0"/>
              <a:ea typeface="宋体" pitchFamily="2" charset="-122"/>
              <a:cs typeface="Times New Roman" pitchFamily="18" charset="0"/>
            </a:endParaRPr>
          </a:p>
        </p:txBody>
      </p:sp>
      <p:grpSp>
        <p:nvGrpSpPr>
          <p:cNvPr id="3" name="组合 2"/>
          <p:cNvGrpSpPr/>
          <p:nvPr/>
        </p:nvGrpSpPr>
        <p:grpSpPr>
          <a:xfrm>
            <a:off x="647564" y="1412775"/>
            <a:ext cx="7848872" cy="3240361"/>
            <a:chOff x="227013" y="1293813"/>
            <a:chExt cx="8715375" cy="3305175"/>
          </a:xfrm>
        </p:grpSpPr>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293813"/>
              <a:ext cx="87153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26483" y="1528666"/>
              <a:ext cx="2301521" cy="376719"/>
            </a:xfrm>
            <a:prstGeom prst="rect">
              <a:avLst/>
            </a:prstGeom>
            <a:solidFill>
              <a:schemeClr val="tx2">
                <a:lumMod val="20000"/>
                <a:lumOff val="80000"/>
              </a:schemeClr>
            </a:solidFill>
          </p:spPr>
          <p:txBody>
            <a:bodyPr wrap="square" rtlCol="0">
              <a:spAutoFit/>
            </a:bodyPr>
            <a:lstStyle/>
            <a:p>
              <a:pPr algn="ctr"/>
              <a:r>
                <a:rPr lang="en-US" altLang="zh-CN" dirty="0" smtClean="0">
                  <a:solidFill>
                    <a:srgbClr val="FF0000"/>
                  </a:solidFill>
                </a:rPr>
                <a:t>Reflection Plane</a:t>
              </a:r>
              <a:endParaRPr lang="zh-CN" altLang="en-US" dirty="0">
                <a:solidFill>
                  <a:srgbClr val="FF0000"/>
                </a:solidFill>
              </a:endParaRPr>
            </a:p>
          </p:txBody>
        </p:sp>
      </p:grpSp>
      <p:sp>
        <p:nvSpPr>
          <p:cNvPr id="5" name="页脚占位符 4"/>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8" name="灯片编号占位符 7"/>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16</a:t>
            </a:fld>
            <a:endParaRPr lang="zh-CN" altLang="en-US" dirty="0">
              <a:solidFill>
                <a:prstClr val="black"/>
              </a:solidFill>
            </a:endParaRPr>
          </a:p>
        </p:txBody>
      </p:sp>
    </p:spTree>
    <p:extLst>
      <p:ext uri="{BB962C8B-B14F-4D97-AF65-F5344CB8AC3E}">
        <p14:creationId xmlns:p14="http://schemas.microsoft.com/office/powerpoint/2010/main" val="1261701848"/>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标题 1"/>
          <p:cNvSpPr>
            <a:spLocks noGrp="1"/>
          </p:cNvSpPr>
          <p:nvPr>
            <p:ph type="title"/>
          </p:nvPr>
        </p:nvSpPr>
        <p:spPr>
          <a:xfrm>
            <a:off x="685800" y="685800"/>
            <a:ext cx="7772400" cy="510952"/>
          </a:xfrm>
        </p:spPr>
        <p:txBody>
          <a:bodyPr>
            <a:noAutofit/>
          </a:bodyPr>
          <a:lstStyle/>
          <a:p>
            <a:r>
              <a:rPr lang="en-US" altLang="zh-CN" sz="2800" dirty="0" smtClean="0">
                <a:ea typeface="宋体" pitchFamily="2" charset="-122"/>
                <a:cs typeface="Times New Roman" pitchFamily="18" charset="0"/>
              </a:rPr>
              <a:t>Q-band Channel Measurement: Path Loss</a:t>
            </a:r>
            <a:endParaRPr lang="zh-CN" altLang="en-US" sz="2800" dirty="0" smtClean="0">
              <a:ea typeface="宋体" pitchFamily="2" charset="-122"/>
              <a:cs typeface="Times New Roman" pitchFamily="18" charset="0"/>
            </a:endParaRPr>
          </a:p>
        </p:txBody>
      </p:sp>
      <p:sp>
        <p:nvSpPr>
          <p:cNvPr id="5124" name="内容占位符 2"/>
          <p:cNvSpPr>
            <a:spLocks noGrp="1"/>
          </p:cNvSpPr>
          <p:nvPr>
            <p:ph idx="1"/>
          </p:nvPr>
        </p:nvSpPr>
        <p:spPr>
          <a:xfrm>
            <a:off x="685800" y="1268760"/>
            <a:ext cx="7776000" cy="1008112"/>
          </a:xfrm>
        </p:spPr>
        <p:txBody>
          <a:bodyPr/>
          <a:lstStyle/>
          <a:p>
            <a:pPr>
              <a:lnSpc>
                <a:spcPct val="90000"/>
              </a:lnSpc>
            </a:pPr>
            <a:r>
              <a:rPr lang="en-US" altLang="zh-CN" sz="2000" dirty="0" smtClean="0">
                <a:latin typeface="+mn-lt"/>
                <a:ea typeface="宋体" pitchFamily="2" charset="-122"/>
                <a:cs typeface="Times New Roman" pitchFamily="18" charset="0"/>
              </a:rPr>
              <a:t>The measured average path loss is about </a:t>
            </a:r>
            <a:r>
              <a:rPr lang="en-US" altLang="zh-CN" sz="2000" dirty="0">
                <a:latin typeface="+mn-lt"/>
                <a:ea typeface="宋体" pitchFamily="2" charset="-122"/>
                <a:cs typeface="Times New Roman" pitchFamily="18" charset="0"/>
              </a:rPr>
              <a:t>7</a:t>
            </a:r>
            <a:r>
              <a:rPr lang="en-US" altLang="zh-CN" sz="2000" dirty="0" smtClean="0">
                <a:latin typeface="+mn-lt"/>
                <a:ea typeface="宋体" pitchFamily="2" charset="-122"/>
                <a:cs typeface="Times New Roman" pitchFamily="18" charset="0"/>
              </a:rPr>
              <a:t>6 dB at the TR distance 3 m. The dynamic range of received signal is about 35 </a:t>
            </a:r>
            <a:r>
              <a:rPr lang="en-US" altLang="zh-CN" sz="2000" dirty="0" err="1" smtClean="0">
                <a:latin typeface="+mn-lt"/>
                <a:ea typeface="宋体" pitchFamily="2" charset="-122"/>
                <a:cs typeface="Times New Roman" pitchFamily="18" charset="0"/>
              </a:rPr>
              <a:t>dB.</a:t>
            </a:r>
            <a:endParaRPr lang="zh-CN" altLang="zh-CN" sz="2000" dirty="0" smtClean="0">
              <a:latin typeface="+mn-lt"/>
              <a:ea typeface="宋体" pitchFamily="2" charset="-122"/>
              <a:cs typeface="Times New Roman" pitchFamily="18" charset="0"/>
            </a:endParaRPr>
          </a:p>
        </p:txBody>
      </p:sp>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945107895"/>
              </p:ext>
            </p:extLst>
          </p:nvPr>
        </p:nvGraphicFramePr>
        <p:xfrm>
          <a:off x="1799692" y="2108214"/>
          <a:ext cx="5544616" cy="3985701"/>
        </p:xfrm>
        <a:graphic>
          <a:graphicData uri="http://schemas.openxmlformats.org/presentationml/2006/ole">
            <mc:AlternateContent xmlns:mc="http://schemas.openxmlformats.org/markup-compatibility/2006">
              <mc:Choice xmlns:v="urn:schemas-microsoft-com:vml" Requires="v">
                <p:oleObj spid="_x0000_s34076" r:id="rId3" imgW="7038772" imgH="5388005" progId="Visio.Drawing.11">
                  <p:embed/>
                </p:oleObj>
              </mc:Choice>
              <mc:Fallback>
                <p:oleObj r:id="rId3" imgW="7038772" imgH="5388005"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692" y="2108214"/>
                        <a:ext cx="5544616" cy="3985701"/>
                      </a:xfrm>
                      <a:prstGeom prst="rect">
                        <a:avLst/>
                      </a:prstGeom>
                      <a:noFill/>
                    </p:spPr>
                  </p:pic>
                </p:oleObj>
              </mc:Fallback>
            </mc:AlternateContent>
          </a:graphicData>
        </a:graphic>
      </p:graphicFrame>
      <p:cxnSp>
        <p:nvCxnSpPr>
          <p:cNvPr id="6" name="直接箭头连接符 5"/>
          <p:cNvCxnSpPr/>
          <p:nvPr/>
        </p:nvCxnSpPr>
        <p:spPr>
          <a:xfrm flipV="1">
            <a:off x="1259632" y="5466710"/>
            <a:ext cx="792088" cy="648072"/>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3692" y="6114782"/>
            <a:ext cx="7954485" cy="338554"/>
          </a:xfrm>
          <a:prstGeom prst="rect">
            <a:avLst/>
          </a:prstGeom>
          <a:noFill/>
        </p:spPr>
        <p:txBody>
          <a:bodyPr wrap="none" rtlCol="0">
            <a:spAutoFit/>
          </a:bodyPr>
          <a:lstStyle/>
          <a:p>
            <a:r>
              <a:rPr lang="en-US" altLang="zh-CN" sz="1600" b="1" dirty="0" smtClean="0">
                <a:solidFill>
                  <a:srgbClr val="7030A0"/>
                </a:solidFill>
                <a:latin typeface="Times New Roman" pitchFamily="18" charset="0"/>
                <a:cs typeface="Times New Roman" pitchFamily="18" charset="0"/>
              </a:rPr>
              <a:t>* The values of the y axis do not consider the total gains of </a:t>
            </a:r>
            <a:r>
              <a:rPr lang="en-US" altLang="zh-CN" sz="1600" b="1" dirty="0" err="1" smtClean="0">
                <a:solidFill>
                  <a:srgbClr val="7030A0"/>
                </a:solidFill>
                <a:latin typeface="Times New Roman" pitchFamily="18" charset="0"/>
                <a:cs typeface="Times New Roman" pitchFamily="18" charset="0"/>
              </a:rPr>
              <a:t>Tx</a:t>
            </a:r>
            <a:r>
              <a:rPr lang="en-US" altLang="zh-CN" sz="1600" b="1" dirty="0" smtClean="0">
                <a:solidFill>
                  <a:srgbClr val="7030A0"/>
                </a:solidFill>
                <a:latin typeface="Times New Roman" pitchFamily="18" charset="0"/>
                <a:cs typeface="Times New Roman" pitchFamily="18" charset="0"/>
              </a:rPr>
              <a:t> and Rx antennas, 49.4 </a:t>
            </a:r>
            <a:r>
              <a:rPr lang="en-US" altLang="zh-CN" sz="1600" b="1" dirty="0" err="1" smtClean="0">
                <a:solidFill>
                  <a:srgbClr val="7030A0"/>
                </a:solidFill>
                <a:latin typeface="Times New Roman" pitchFamily="18" charset="0"/>
                <a:cs typeface="Times New Roman" pitchFamily="18" charset="0"/>
              </a:rPr>
              <a:t>dBi</a:t>
            </a:r>
            <a:r>
              <a:rPr lang="en-US" altLang="zh-CN" sz="1600" b="1" dirty="0" smtClean="0">
                <a:solidFill>
                  <a:srgbClr val="7030A0"/>
                </a:solidFill>
                <a:latin typeface="Times New Roman" pitchFamily="18" charset="0"/>
                <a:cs typeface="Times New Roman" pitchFamily="18" charset="0"/>
              </a:rPr>
              <a:t>.</a:t>
            </a:r>
            <a:endParaRPr lang="zh-CN" altLang="en-US" sz="1600" b="1" dirty="0">
              <a:solidFill>
                <a:srgbClr val="7030A0"/>
              </a:solidFill>
              <a:latin typeface="Times New Roman" pitchFamily="18" charset="0"/>
              <a:cs typeface="Times New Roman" pitchFamily="18" charset="0"/>
            </a:endParaRPr>
          </a:p>
        </p:txBody>
      </p:sp>
      <p:sp>
        <p:nvSpPr>
          <p:cNvPr id="4" name="页脚占位符 3"/>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9" name="灯片编号占位符 8"/>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17</a:t>
            </a:fld>
            <a:endParaRPr lang="zh-CN" altLang="en-US" dirty="0">
              <a:solidFill>
                <a:prstClr val="black"/>
              </a:solidFill>
            </a:endParaRPr>
          </a:p>
        </p:txBody>
      </p:sp>
    </p:spTree>
    <p:extLst>
      <p:ext uri="{BB962C8B-B14F-4D97-AF65-F5344CB8AC3E}">
        <p14:creationId xmlns:p14="http://schemas.microsoft.com/office/powerpoint/2010/main" val="3133410813"/>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726976"/>
          </a:xfrm>
        </p:spPr>
        <p:txBody>
          <a:bodyPr>
            <a:noAutofit/>
          </a:bodyPr>
          <a:lstStyle/>
          <a:p>
            <a:r>
              <a:rPr lang="en-US" altLang="zh-CN" sz="2400" dirty="0" smtClean="0"/>
              <a:t>Q-band Channel Measurement: Multipath Delay Spread</a:t>
            </a:r>
            <a:endParaRPr lang="zh-CN" altLang="en-US" sz="24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555095938"/>
              </p:ext>
            </p:extLst>
          </p:nvPr>
        </p:nvGraphicFramePr>
        <p:xfrm>
          <a:off x="685800" y="2420888"/>
          <a:ext cx="7772400" cy="41029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51664" y="1412776"/>
            <a:ext cx="7920880" cy="1089529"/>
          </a:xfrm>
          <a:prstGeom prst="rect">
            <a:avLst/>
          </a:prstGeom>
          <a:noFill/>
        </p:spPr>
        <p:txBody>
          <a:bodyPr wrap="square" rtlCol="0">
            <a:spAutoFit/>
          </a:bodyPr>
          <a:lstStyle/>
          <a:p>
            <a:pPr marL="285750" indent="-285750">
              <a:lnSpc>
                <a:spcPct val="120000"/>
              </a:lnSpc>
              <a:buFont typeface="Wingdings" pitchFamily="2" charset="2"/>
              <a:buChar char="l"/>
            </a:pPr>
            <a:r>
              <a:rPr lang="en-US" altLang="zh-CN" dirty="0" smtClean="0">
                <a:solidFill>
                  <a:schemeClr val="accent6">
                    <a:lumMod val="50000"/>
                  </a:schemeClr>
                </a:solidFill>
              </a:rPr>
              <a:t>With </a:t>
            </a:r>
            <a:r>
              <a:rPr lang="en-US" altLang="zh-CN" dirty="0">
                <a:solidFill>
                  <a:schemeClr val="accent6">
                    <a:lumMod val="50000"/>
                  </a:schemeClr>
                </a:solidFill>
              </a:rPr>
              <a:t>c</a:t>
            </a:r>
            <a:r>
              <a:rPr lang="en-US" altLang="zh-CN" dirty="0" smtClean="0">
                <a:solidFill>
                  <a:schemeClr val="accent6">
                    <a:lumMod val="50000"/>
                  </a:schemeClr>
                </a:solidFill>
              </a:rPr>
              <a:t>hannel frequency response recorded using the VNA, the channel impulse response can be calculated using IFFT. Then the multipath delay spread is obtained. </a:t>
            </a:r>
            <a:endParaRPr lang="zh-CN" altLang="en-US" dirty="0">
              <a:solidFill>
                <a:schemeClr val="accent6">
                  <a:lumMod val="50000"/>
                </a:schemeClr>
              </a:solidFill>
            </a:endParaRPr>
          </a:p>
        </p:txBody>
      </p:sp>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8" name="灯片编号占位符 7"/>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18</a:t>
            </a:fld>
            <a:endParaRPr lang="zh-CN" altLang="en-US" dirty="0">
              <a:solidFill>
                <a:prstClr val="black"/>
              </a:solidFill>
            </a:endParaRPr>
          </a:p>
        </p:txBody>
      </p:sp>
    </p:spTree>
    <p:extLst>
      <p:ext uri="{BB962C8B-B14F-4D97-AF65-F5344CB8AC3E}">
        <p14:creationId xmlns:p14="http://schemas.microsoft.com/office/powerpoint/2010/main" val="13559532"/>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685800" y="2780928"/>
            <a:ext cx="7772400" cy="1066800"/>
          </a:xfrm>
        </p:spPr>
        <p:txBody>
          <a:bodyPr/>
          <a:lstStyle/>
          <a:p>
            <a:r>
              <a:rPr lang="en-US" altLang="zh-CN" dirty="0" smtClean="0"/>
              <a:t>Thank you for your attention!</a:t>
            </a:r>
            <a:endParaRPr lang="zh-CN" altLang="en-US" dirty="0"/>
          </a:p>
        </p:txBody>
      </p:sp>
      <p:sp>
        <p:nvSpPr>
          <p:cNvPr id="4" name="页脚占位符 3"/>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5" name="灯片编号占位符 4"/>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19</a:t>
            </a:fld>
            <a:endParaRPr lang="zh-CN" altLang="en-US" dirty="0">
              <a:solidFill>
                <a:prstClr val="black"/>
              </a:solidFill>
            </a:endParaRPr>
          </a:p>
        </p:txBody>
      </p:sp>
    </p:spTree>
    <p:extLst>
      <p:ext uri="{BB962C8B-B14F-4D97-AF65-F5344CB8AC3E}">
        <p14:creationId xmlns:p14="http://schemas.microsoft.com/office/powerpoint/2010/main" val="2365092478"/>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6" name="页脚占位符 5"/>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12" name="内容占位符 11"/>
          <p:cNvSpPr>
            <a:spLocks noGrp="1"/>
          </p:cNvSpPr>
          <p:nvPr>
            <p:ph idx="1"/>
          </p:nvPr>
        </p:nvSpPr>
        <p:spPr>
          <a:xfrm>
            <a:off x="900708" y="1916832"/>
            <a:ext cx="7342584" cy="3168352"/>
          </a:xfrm>
        </p:spPr>
        <p:txBody>
          <a:bodyPr/>
          <a:lstStyle/>
          <a:p>
            <a:pPr marL="457200" indent="-457200">
              <a:lnSpc>
                <a:spcPct val="150000"/>
              </a:lnSpc>
              <a:spcBef>
                <a:spcPts val="300"/>
              </a:spcBef>
              <a:buFont typeface="+mj-lt"/>
              <a:buAutoNum type="arabicPeriod"/>
            </a:pPr>
            <a:r>
              <a:rPr lang="en-US" altLang="zh-CN" dirty="0" smtClean="0">
                <a:solidFill>
                  <a:srgbClr val="FF0000"/>
                </a:solidFill>
              </a:rPr>
              <a:t>Review of PAR </a:t>
            </a:r>
            <a:r>
              <a:rPr lang="en-US" altLang="zh-CN" dirty="0">
                <a:solidFill>
                  <a:srgbClr val="FF0000"/>
                </a:solidFill>
              </a:rPr>
              <a:t>of IEEE 802.11aj (45GHz)</a:t>
            </a:r>
            <a:endParaRPr lang="zh-CN" altLang="zh-CN" dirty="0">
              <a:solidFill>
                <a:srgbClr val="FF0000"/>
              </a:solidFill>
            </a:endParaRPr>
          </a:p>
          <a:p>
            <a:pPr marL="457200" lvl="0" indent="-457200" rtl="0">
              <a:lnSpc>
                <a:spcPct val="150000"/>
              </a:lnSpc>
              <a:spcBef>
                <a:spcPts val="300"/>
              </a:spcBef>
              <a:buFont typeface="+mj-lt"/>
              <a:buAutoNum type="arabicPeriod"/>
            </a:pPr>
            <a:r>
              <a:rPr lang="en-US" altLang="zh-CN" dirty="0" smtClean="0"/>
              <a:t>Prediction of Data Rate Requirements</a:t>
            </a:r>
            <a:endParaRPr lang="zh-CN" dirty="0"/>
          </a:p>
          <a:p>
            <a:pPr marL="457200" lvl="0" indent="-457200">
              <a:lnSpc>
                <a:spcPct val="150000"/>
              </a:lnSpc>
              <a:spcBef>
                <a:spcPts val="300"/>
              </a:spcBef>
              <a:buFont typeface="+mj-lt"/>
              <a:buAutoNum type="arabicPeriod"/>
            </a:pPr>
            <a:r>
              <a:rPr lang="en-US" altLang="zh-CN" b="1" dirty="0" smtClean="0"/>
              <a:t>Spectrum </a:t>
            </a:r>
            <a:r>
              <a:rPr lang="en-US" altLang="zh-CN" dirty="0"/>
              <a:t>in Chinese 45 </a:t>
            </a:r>
            <a:r>
              <a:rPr lang="en-US" altLang="zh-CN" b="1" dirty="0" smtClean="0"/>
              <a:t>GHz Band</a:t>
            </a:r>
            <a:endParaRPr lang="zh-CN" b="1" dirty="0"/>
          </a:p>
          <a:p>
            <a:pPr marL="457200" lvl="0" indent="-457200" rtl="0">
              <a:lnSpc>
                <a:spcPct val="150000"/>
              </a:lnSpc>
              <a:spcBef>
                <a:spcPts val="300"/>
              </a:spcBef>
              <a:buFont typeface="+mj-lt"/>
              <a:buAutoNum type="arabicPeriod"/>
            </a:pPr>
            <a:r>
              <a:rPr lang="en-US" altLang="zh-CN" b="1" dirty="0" smtClean="0"/>
              <a:t>Initial </a:t>
            </a:r>
            <a:r>
              <a:rPr lang="en-US" altLang="zh-CN" b="1" dirty="0" smtClean="0"/>
              <a:t>Results </a:t>
            </a:r>
            <a:r>
              <a:rPr lang="en-US" altLang="zh-CN" b="1" dirty="0" smtClean="0"/>
              <a:t>of </a:t>
            </a:r>
            <a:r>
              <a:rPr lang="en-US" altLang="zh-CN" b="1" dirty="0" smtClean="0"/>
              <a:t>Channel Measurements</a:t>
            </a:r>
            <a:endParaRPr lang="zh-CN" b="1" dirty="0"/>
          </a:p>
        </p:txBody>
      </p:sp>
      <p:sp>
        <p:nvSpPr>
          <p:cNvPr id="13" name="灯片编号占位符 12"/>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2412007906"/>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IEEE 802.11aj (45GHz) PAR</a:t>
            </a:r>
            <a:endParaRPr lang="zh-CN" altLang="en-US" dirty="0"/>
          </a:p>
        </p:txBody>
      </p:sp>
      <p:sp>
        <p:nvSpPr>
          <p:cNvPr id="3" name="内容占位符 2"/>
          <p:cNvSpPr>
            <a:spLocks noGrp="1"/>
          </p:cNvSpPr>
          <p:nvPr>
            <p:ph idx="1"/>
          </p:nvPr>
        </p:nvSpPr>
        <p:spPr>
          <a:xfrm>
            <a:off x="685800" y="1772816"/>
            <a:ext cx="7772400" cy="4536504"/>
          </a:xfrm>
        </p:spPr>
        <p:txBody>
          <a:bodyPr/>
          <a:lstStyle/>
          <a:p>
            <a:r>
              <a:rPr lang="en-US" altLang="zh-CN" sz="2400" dirty="0" smtClean="0">
                <a:latin typeface="+mj-lt"/>
              </a:rPr>
              <a:t>Scope of the project:</a:t>
            </a:r>
          </a:p>
          <a:p>
            <a:pPr lvl="1"/>
            <a:r>
              <a:rPr lang="en-US" altLang="zh-CN" sz="1700" dirty="0">
                <a:latin typeface="+mj-lt"/>
              </a:rPr>
              <a:t>The amendment </a:t>
            </a:r>
            <a:r>
              <a:rPr lang="en-US" altLang="zh-CN" sz="1700" dirty="0" smtClean="0">
                <a:latin typeface="+mj-lt"/>
              </a:rPr>
              <a:t>also defines </a:t>
            </a:r>
            <a:r>
              <a:rPr lang="en-US" altLang="zh-CN" sz="1700" i="1" u="sng" dirty="0">
                <a:solidFill>
                  <a:srgbClr val="C00000"/>
                </a:solidFill>
                <a:latin typeface="+mj-lt"/>
              </a:rPr>
              <a:t>modifications to the PHY and MAC layers </a:t>
            </a:r>
            <a:r>
              <a:rPr lang="en-US" altLang="zh-CN" sz="1700" dirty="0">
                <a:latin typeface="+mj-lt"/>
              </a:rPr>
              <a:t>to enable the operation in the Chinese 45 GHz frequency band. </a:t>
            </a:r>
            <a:r>
              <a:rPr lang="en-US" altLang="zh-CN" sz="1700" dirty="0" smtClean="0">
                <a:latin typeface="+mj-lt"/>
              </a:rPr>
              <a:t>The amendment </a:t>
            </a:r>
            <a:r>
              <a:rPr lang="en-US" altLang="zh-CN" sz="1700" dirty="0">
                <a:latin typeface="+mj-lt"/>
              </a:rPr>
              <a:t>maintains the 802.11 user experience.</a:t>
            </a:r>
          </a:p>
          <a:p>
            <a:r>
              <a:rPr lang="en-US" altLang="zh-CN" sz="2400" dirty="0" smtClean="0">
                <a:latin typeface="+mj-lt"/>
              </a:rPr>
              <a:t>Need for the project:</a:t>
            </a:r>
          </a:p>
          <a:p>
            <a:pPr lvl="1"/>
            <a:r>
              <a:rPr lang="en-US" altLang="zh-CN" sz="1700" dirty="0" smtClean="0">
                <a:latin typeface="+mj-lt"/>
              </a:rPr>
              <a:t>The </a:t>
            </a:r>
            <a:r>
              <a:rPr lang="en-US" altLang="zh-CN" sz="1700" dirty="0">
                <a:latin typeface="+mj-lt"/>
              </a:rPr>
              <a:t>Chinese WPAN group has made a request to the Radio Management Bureau of the Ministry of Industry </a:t>
            </a:r>
            <a:r>
              <a:rPr lang="en-US" altLang="zh-CN" sz="1700" dirty="0" smtClean="0">
                <a:latin typeface="+mj-lt"/>
              </a:rPr>
              <a:t>and Information </a:t>
            </a:r>
            <a:r>
              <a:rPr lang="en-US" altLang="zh-CN" sz="1700" dirty="0">
                <a:latin typeface="+mj-lt"/>
              </a:rPr>
              <a:t>Technology of the People's Republic of China for the use of the </a:t>
            </a:r>
            <a:r>
              <a:rPr lang="en-US" altLang="zh-CN" sz="1700" i="1" u="sng" dirty="0">
                <a:solidFill>
                  <a:srgbClr val="C00000"/>
                </a:solidFill>
                <a:latin typeface="+mj-lt"/>
              </a:rPr>
              <a:t>45 </a:t>
            </a:r>
            <a:r>
              <a:rPr lang="en-US" altLang="zh-CN" sz="1700" i="1" u="sng" dirty="0" smtClean="0">
                <a:solidFill>
                  <a:srgbClr val="C00000"/>
                </a:solidFill>
                <a:latin typeface="+mj-lt"/>
              </a:rPr>
              <a:t>GHz (43.5~47 GHz)</a:t>
            </a:r>
            <a:r>
              <a:rPr lang="en-US" altLang="zh-CN" sz="1700" dirty="0" smtClean="0">
                <a:latin typeface="+mj-lt"/>
              </a:rPr>
              <a:t> </a:t>
            </a:r>
            <a:r>
              <a:rPr lang="en-US" altLang="zh-CN" sz="1700" dirty="0">
                <a:latin typeface="+mj-lt"/>
              </a:rPr>
              <a:t>frequency band</a:t>
            </a:r>
            <a:r>
              <a:rPr lang="en-US" altLang="zh-CN" sz="1700" dirty="0" smtClean="0">
                <a:latin typeface="+mj-lt"/>
              </a:rPr>
              <a:t>.</a:t>
            </a:r>
          </a:p>
          <a:p>
            <a:pPr lvl="1"/>
            <a:r>
              <a:rPr lang="en-US" altLang="zh-CN" sz="1700" dirty="0">
                <a:latin typeface="+mj-lt"/>
              </a:rPr>
              <a:t>As the 45 GHz </a:t>
            </a:r>
            <a:r>
              <a:rPr lang="en-US" altLang="zh-CN" sz="1700" dirty="0" smtClean="0">
                <a:latin typeface="+mj-lt"/>
              </a:rPr>
              <a:t>frequency band </a:t>
            </a:r>
            <a:r>
              <a:rPr lang="en-US" altLang="zh-CN" sz="1700" dirty="0">
                <a:latin typeface="+mj-lt"/>
              </a:rPr>
              <a:t>has better propagation characteristics than the 60 GHz frequency band, this amendment enables </a:t>
            </a:r>
            <a:r>
              <a:rPr lang="en-US" altLang="zh-CN" sz="1700" i="1" u="sng" dirty="0">
                <a:solidFill>
                  <a:srgbClr val="C00000"/>
                </a:solidFill>
                <a:latin typeface="+mj-lt"/>
              </a:rPr>
              <a:t>larger coverage </a:t>
            </a:r>
            <a:r>
              <a:rPr lang="en-US" altLang="zh-CN" sz="1700" i="1" u="sng" dirty="0" smtClean="0">
                <a:solidFill>
                  <a:srgbClr val="C00000"/>
                </a:solidFill>
                <a:latin typeface="+mj-lt"/>
              </a:rPr>
              <a:t>area</a:t>
            </a:r>
            <a:r>
              <a:rPr lang="en-US" altLang="zh-CN" sz="1700" dirty="0" smtClean="0">
                <a:latin typeface="+mj-lt"/>
              </a:rPr>
              <a:t> and </a:t>
            </a:r>
            <a:r>
              <a:rPr lang="en-US" altLang="zh-CN" sz="1700" i="1" u="sng" dirty="0">
                <a:solidFill>
                  <a:srgbClr val="C00000"/>
                </a:solidFill>
                <a:latin typeface="+mj-lt"/>
              </a:rPr>
              <a:t>portable devices with lower-power </a:t>
            </a:r>
            <a:r>
              <a:rPr lang="en-US" altLang="zh-CN" sz="1700" dirty="0">
                <a:latin typeface="+mj-lt"/>
              </a:rPr>
              <a:t>supporting more application scenarios than 802.11ad</a:t>
            </a:r>
            <a:r>
              <a:rPr lang="en-US" altLang="zh-CN" sz="1700" dirty="0" smtClean="0">
                <a:latin typeface="+mj-lt"/>
              </a:rPr>
              <a:t>.</a:t>
            </a:r>
          </a:p>
          <a:p>
            <a:r>
              <a:rPr lang="en-US" altLang="zh-CN" sz="2000" dirty="0">
                <a:latin typeface="+mj-lt"/>
              </a:rPr>
              <a:t>Expected Date of submission of draft to the IEEE-SA for Initial Sponsor Ballot: </a:t>
            </a:r>
            <a:r>
              <a:rPr lang="en-US" altLang="zh-CN" sz="2000" i="1" u="sng" dirty="0">
                <a:solidFill>
                  <a:srgbClr val="FF0000"/>
                </a:solidFill>
                <a:latin typeface="+mj-lt"/>
              </a:rPr>
              <a:t>07/2015</a:t>
            </a:r>
            <a:endParaRPr lang="zh-CN" altLang="en-US" sz="2000" i="1" u="sng" dirty="0">
              <a:solidFill>
                <a:srgbClr val="FF0000"/>
              </a:solidFill>
              <a:latin typeface="+mj-lt"/>
            </a:endParaRPr>
          </a:p>
        </p:txBody>
      </p:sp>
      <p:sp>
        <p:nvSpPr>
          <p:cNvPr id="4" name="页脚占位符 3"/>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3</a:t>
            </a:fld>
            <a:endParaRPr lang="zh-CN" altLang="en-US" dirty="0">
              <a:solidFill>
                <a:prstClr val="black"/>
              </a:solidFill>
            </a:endParaRPr>
          </a:p>
        </p:txBody>
      </p:sp>
    </p:spTree>
    <p:extLst>
      <p:ext uri="{BB962C8B-B14F-4D97-AF65-F5344CB8AC3E}">
        <p14:creationId xmlns:p14="http://schemas.microsoft.com/office/powerpoint/2010/main" val="4004481780"/>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6" name="页脚占位符 5"/>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12" name="内容占位符 11"/>
          <p:cNvSpPr>
            <a:spLocks noGrp="1"/>
          </p:cNvSpPr>
          <p:nvPr>
            <p:ph idx="1"/>
          </p:nvPr>
        </p:nvSpPr>
        <p:spPr>
          <a:xfrm>
            <a:off x="900708" y="1916832"/>
            <a:ext cx="7342584" cy="3168352"/>
          </a:xfrm>
        </p:spPr>
        <p:txBody>
          <a:bodyPr/>
          <a:lstStyle/>
          <a:p>
            <a:pPr marL="457200" indent="-457200">
              <a:lnSpc>
                <a:spcPct val="150000"/>
              </a:lnSpc>
              <a:spcBef>
                <a:spcPts val="300"/>
              </a:spcBef>
              <a:buFont typeface="+mj-lt"/>
              <a:buAutoNum type="arabicPeriod"/>
            </a:pPr>
            <a:r>
              <a:rPr lang="en-US" altLang="zh-CN" dirty="0" smtClean="0"/>
              <a:t>Review of PAR </a:t>
            </a:r>
            <a:r>
              <a:rPr lang="en-US" altLang="zh-CN" dirty="0"/>
              <a:t>of IEEE 802.11aj (45GHz)</a:t>
            </a:r>
            <a:endParaRPr lang="zh-CN" altLang="zh-CN" dirty="0"/>
          </a:p>
          <a:p>
            <a:pPr marL="457200" lvl="0" indent="-457200" rtl="0">
              <a:lnSpc>
                <a:spcPct val="150000"/>
              </a:lnSpc>
              <a:spcBef>
                <a:spcPts val="300"/>
              </a:spcBef>
              <a:buFont typeface="+mj-lt"/>
              <a:buAutoNum type="arabicPeriod"/>
            </a:pPr>
            <a:r>
              <a:rPr lang="en-US" altLang="zh-CN" dirty="0" smtClean="0">
                <a:solidFill>
                  <a:srgbClr val="FF0000"/>
                </a:solidFill>
              </a:rPr>
              <a:t>Prediction of Data Rate Requirements</a:t>
            </a:r>
            <a:endParaRPr lang="zh-CN" dirty="0">
              <a:solidFill>
                <a:srgbClr val="FF0000"/>
              </a:solidFill>
            </a:endParaRPr>
          </a:p>
          <a:p>
            <a:pPr marL="457200" lvl="0" indent="-457200" rtl="0">
              <a:lnSpc>
                <a:spcPct val="150000"/>
              </a:lnSpc>
              <a:spcBef>
                <a:spcPts val="300"/>
              </a:spcBef>
              <a:buFont typeface="+mj-lt"/>
              <a:buAutoNum type="arabicPeriod"/>
            </a:pPr>
            <a:r>
              <a:rPr lang="en-US" altLang="zh-CN" b="1" dirty="0" smtClean="0"/>
              <a:t>Spectrum in Chinese 45 GHz Band</a:t>
            </a:r>
            <a:endParaRPr lang="zh-CN" b="1" dirty="0"/>
          </a:p>
          <a:p>
            <a:pPr marL="457200" lvl="0" indent="-457200" rtl="0">
              <a:lnSpc>
                <a:spcPct val="150000"/>
              </a:lnSpc>
              <a:spcBef>
                <a:spcPts val="300"/>
              </a:spcBef>
              <a:buFont typeface="+mj-lt"/>
              <a:buAutoNum type="arabicPeriod"/>
            </a:pPr>
            <a:r>
              <a:rPr lang="en-US" altLang="zh-CN" b="1" dirty="0" smtClean="0"/>
              <a:t>Initial </a:t>
            </a:r>
            <a:r>
              <a:rPr lang="en-US" altLang="zh-CN" b="1" dirty="0" smtClean="0"/>
              <a:t>Results </a:t>
            </a:r>
            <a:r>
              <a:rPr lang="en-US" altLang="zh-CN" b="1" dirty="0" smtClean="0"/>
              <a:t>of </a:t>
            </a:r>
            <a:r>
              <a:rPr lang="en-US" altLang="zh-CN" b="1" dirty="0" smtClean="0"/>
              <a:t>Channel Measurements</a:t>
            </a:r>
            <a:endParaRPr lang="zh-CN" b="1" dirty="0"/>
          </a:p>
        </p:txBody>
      </p:sp>
      <p:sp>
        <p:nvSpPr>
          <p:cNvPr id="13" name="灯片编号占位符 12"/>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1977377163"/>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31215"/>
          </a:xfrm>
        </p:spPr>
        <p:txBody>
          <a:bodyPr/>
          <a:lstStyle/>
          <a:p>
            <a:r>
              <a:rPr lang="en-US" altLang="zh-CN" dirty="0" smtClean="0"/>
              <a:t>Mobile Traffic</a:t>
            </a:r>
            <a:endParaRPr lang="zh-CN" altLang="en-US" dirty="0"/>
          </a:p>
        </p:txBody>
      </p:sp>
      <p:pic>
        <p:nvPicPr>
          <p:cNvPr id="1028" name="Picture 4" descr="http://img04.36krcnd.com/resize/w_678/h_1000/wp-content/uploads/2012/05/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89" y="1289023"/>
            <a:ext cx="4032000" cy="30760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图示 5"/>
          <p:cNvGraphicFramePr/>
          <p:nvPr>
            <p:extLst>
              <p:ext uri="{D42A27DB-BD31-4B8C-83A1-F6EECF244321}">
                <p14:modId xmlns:p14="http://schemas.microsoft.com/office/powerpoint/2010/main" val="210309125"/>
              </p:ext>
            </p:extLst>
          </p:nvPr>
        </p:nvGraphicFramePr>
        <p:xfrm>
          <a:off x="593318" y="4437113"/>
          <a:ext cx="7862042" cy="1872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0389" y="1260395"/>
            <a:ext cx="3942224" cy="3104709"/>
          </a:xfrm>
          <a:prstGeom prst="rect">
            <a:avLst/>
          </a:prstGeom>
        </p:spPr>
      </p:pic>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8" name="灯片编号占位符 7"/>
          <p:cNvSpPr>
            <a:spLocks noGrp="1"/>
          </p:cNvSpPr>
          <p:nvPr>
            <p:ph type="sldNum" sz="quarter" idx="12"/>
          </p:nvPr>
        </p:nvSpPr>
        <p:spPr/>
        <p:txBody>
          <a:bodyPr/>
          <a:lstStyle/>
          <a:p>
            <a:r>
              <a:rPr lang="en-US" altLang="zh-CN" dirty="0" smtClean="0">
                <a:solidFill>
                  <a:prstClr val="black"/>
                </a:solidFill>
              </a:rPr>
              <a:t>Slide: </a:t>
            </a:r>
            <a:fld id="{FE1159C3-557F-4B02-A7C0-CB944B18FB08}" type="slidenum">
              <a:rPr lang="zh-CN" altLang="en-US" smtClean="0">
                <a:solidFill>
                  <a:prstClr val="black"/>
                </a:solidFill>
              </a:rPr>
              <a:pPr/>
              <a:t>5</a:t>
            </a:fld>
            <a:endParaRPr lang="zh-CN" altLang="en-US" dirty="0">
              <a:solidFill>
                <a:prstClr val="black"/>
              </a:solidFill>
            </a:endParaRPr>
          </a:p>
        </p:txBody>
      </p:sp>
    </p:spTree>
    <p:extLst>
      <p:ext uri="{BB962C8B-B14F-4D97-AF65-F5344CB8AC3E}">
        <p14:creationId xmlns:p14="http://schemas.microsoft.com/office/powerpoint/2010/main" val="999652161"/>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706801"/>
          </a:xfrm>
        </p:spPr>
        <p:txBody>
          <a:bodyPr>
            <a:normAutofit/>
          </a:bodyPr>
          <a:lstStyle/>
          <a:p>
            <a:r>
              <a:rPr lang="en-US" altLang="zh-CN" sz="3600" dirty="0" smtClean="0"/>
              <a:t>IEEE 802.11 PHY Layers</a:t>
            </a:r>
            <a:endParaRPr lang="zh-CN" altLang="en-US" sz="3600"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32" y="1392601"/>
            <a:ext cx="7920000" cy="39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接连接符 5"/>
          <p:cNvCxnSpPr/>
          <p:nvPr/>
        </p:nvCxnSpPr>
        <p:spPr>
          <a:xfrm flipH="1">
            <a:off x="6732240" y="5301208"/>
            <a:ext cx="576064" cy="547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668344" y="5301208"/>
            <a:ext cx="648072" cy="5478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47281" y="5481485"/>
            <a:ext cx="909095" cy="338554"/>
          </a:xfrm>
          <a:prstGeom prst="rect">
            <a:avLst/>
          </a:prstGeom>
          <a:noFill/>
        </p:spPr>
        <p:txBody>
          <a:bodyPr wrap="none" rtlCol="0">
            <a:spAutoFit/>
          </a:bodyPr>
          <a:lstStyle/>
          <a:p>
            <a:r>
              <a:rPr lang="en-US" altLang="zh-CN" sz="1600" b="1" dirty="0" smtClean="0">
                <a:solidFill>
                  <a:srgbClr val="C00000"/>
                </a:solidFill>
                <a:latin typeface="Times New Roman" pitchFamily="18" charset="0"/>
                <a:cs typeface="Times New Roman" pitchFamily="18" charset="0"/>
              </a:rPr>
              <a:t>802.11aj</a:t>
            </a:r>
            <a:endParaRPr lang="zh-CN" altLang="en-US" sz="1600" b="1" dirty="0">
              <a:solidFill>
                <a:srgbClr val="C00000"/>
              </a:solidFill>
              <a:latin typeface="Times New Roman" pitchFamily="18" charset="0"/>
              <a:cs typeface="Times New Roman" pitchFamily="18" charset="0"/>
            </a:endParaRPr>
          </a:p>
        </p:txBody>
      </p:sp>
      <p:sp>
        <p:nvSpPr>
          <p:cNvPr id="11" name="TextBox 10"/>
          <p:cNvSpPr txBox="1"/>
          <p:nvPr/>
        </p:nvSpPr>
        <p:spPr>
          <a:xfrm>
            <a:off x="7075269" y="5803948"/>
            <a:ext cx="853119" cy="338554"/>
          </a:xfrm>
          <a:prstGeom prst="rect">
            <a:avLst/>
          </a:prstGeom>
          <a:noFill/>
        </p:spPr>
        <p:txBody>
          <a:bodyPr wrap="none" rtlCol="0">
            <a:spAutoFit/>
          </a:bodyPr>
          <a:lstStyle/>
          <a:p>
            <a:r>
              <a:rPr lang="en-US" altLang="zh-CN" sz="1600" b="1" dirty="0" smtClean="0">
                <a:solidFill>
                  <a:srgbClr val="C00000"/>
                </a:solidFill>
                <a:latin typeface="Times New Roman" pitchFamily="18" charset="0"/>
                <a:cs typeface="Times New Roman" pitchFamily="18" charset="0"/>
              </a:rPr>
              <a:t>45 GHz</a:t>
            </a:r>
            <a:endParaRPr lang="zh-CN" altLang="en-US" sz="1600" b="1" dirty="0">
              <a:solidFill>
                <a:srgbClr val="C00000"/>
              </a:solidFill>
              <a:latin typeface="Times New Roman" pitchFamily="18" charset="0"/>
              <a:cs typeface="Times New Roman" pitchFamily="18" charset="0"/>
            </a:endParaRPr>
          </a:p>
        </p:txBody>
      </p:sp>
      <p:sp>
        <p:nvSpPr>
          <p:cNvPr id="10" name="TextBox 9"/>
          <p:cNvSpPr txBox="1"/>
          <p:nvPr/>
        </p:nvSpPr>
        <p:spPr>
          <a:xfrm>
            <a:off x="755576" y="6118406"/>
            <a:ext cx="7072514" cy="307777"/>
          </a:xfrm>
          <a:prstGeom prst="rect">
            <a:avLst/>
          </a:prstGeom>
          <a:noFill/>
        </p:spPr>
        <p:txBody>
          <a:bodyPr wrap="none" rtlCol="0">
            <a:spAutoFit/>
          </a:bodyPr>
          <a:lstStyle/>
          <a:p>
            <a:r>
              <a:rPr lang="en-US" altLang="zh-CN" sz="1400" dirty="0" smtClean="0">
                <a:latin typeface="Times New Roman" pitchFamily="18" charset="0"/>
                <a:cs typeface="Times New Roman" pitchFamily="18" charset="0"/>
              </a:rPr>
              <a:t>* G. R. </a:t>
            </a:r>
            <a:r>
              <a:rPr lang="en-US" altLang="zh-CN" sz="1400" dirty="0" err="1" smtClean="0">
                <a:latin typeface="Times New Roman" pitchFamily="18" charset="0"/>
                <a:cs typeface="Times New Roman" pitchFamily="18" charset="0"/>
              </a:rPr>
              <a:t>Hietrtz</a:t>
            </a:r>
            <a:r>
              <a:rPr lang="en-US" altLang="zh-CN" sz="1400" dirty="0" smtClean="0">
                <a:latin typeface="Times New Roman" pitchFamily="18" charset="0"/>
                <a:cs typeface="Times New Roman" pitchFamily="18" charset="0"/>
              </a:rPr>
              <a:t>, </a:t>
            </a:r>
            <a:r>
              <a:rPr lang="en-US" altLang="zh-CN" sz="1400" i="1" dirty="0" smtClean="0">
                <a:latin typeface="Times New Roman" pitchFamily="18" charset="0"/>
                <a:cs typeface="Times New Roman" pitchFamily="18" charset="0"/>
              </a:rPr>
              <a:t>et al., </a:t>
            </a:r>
            <a:r>
              <a:rPr lang="en-US" altLang="zh-CN" sz="1400" dirty="0" smtClean="0">
                <a:latin typeface="Times New Roman" pitchFamily="18" charset="0"/>
                <a:cs typeface="Times New Roman" pitchFamily="18" charset="0"/>
              </a:rPr>
              <a:t>“The IEEE 802.11 Universe,” </a:t>
            </a:r>
            <a:r>
              <a:rPr lang="en-US" altLang="zh-CN" sz="1400" i="1" dirty="0" smtClean="0">
                <a:latin typeface="Times New Roman" pitchFamily="18" charset="0"/>
                <a:cs typeface="Times New Roman" pitchFamily="18" charset="0"/>
              </a:rPr>
              <a:t>IEEE </a:t>
            </a:r>
            <a:r>
              <a:rPr lang="en-US" altLang="zh-CN" sz="1400" i="1" dirty="0" err="1" smtClean="0">
                <a:latin typeface="Times New Roman" pitchFamily="18" charset="0"/>
                <a:cs typeface="Times New Roman" pitchFamily="18" charset="0"/>
              </a:rPr>
              <a:t>Commun</a:t>
            </a:r>
            <a:r>
              <a:rPr lang="en-US" altLang="zh-CN" sz="1400" i="1" dirty="0" smtClean="0">
                <a:latin typeface="Times New Roman" pitchFamily="18" charset="0"/>
                <a:cs typeface="Times New Roman" pitchFamily="18" charset="0"/>
              </a:rPr>
              <a:t>. Mag.</a:t>
            </a:r>
            <a:r>
              <a:rPr lang="en-US" altLang="zh-CN" sz="1400" dirty="0" smtClean="0">
                <a:latin typeface="Times New Roman" pitchFamily="18" charset="0"/>
                <a:cs typeface="Times New Roman" pitchFamily="18" charset="0"/>
              </a:rPr>
              <a:t>, pp. 61-68, Jan. 2010</a:t>
            </a:r>
            <a:endParaRPr lang="zh-CN" altLang="en-US" sz="1400" dirty="0">
              <a:latin typeface="Times New Roman" pitchFamily="18" charset="0"/>
              <a:cs typeface="Times New Roman" pitchFamily="18" charset="0"/>
            </a:endParaRPr>
          </a:p>
        </p:txBody>
      </p:sp>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6</a:t>
            </a:fld>
            <a:endParaRPr lang="zh-CN" altLang="en-US" dirty="0">
              <a:solidFill>
                <a:prstClr val="black"/>
              </a:solidFill>
            </a:endParaRPr>
          </a:p>
        </p:txBody>
      </p:sp>
    </p:spTree>
    <p:extLst>
      <p:ext uri="{BB962C8B-B14F-4D97-AF65-F5344CB8AC3E}">
        <p14:creationId xmlns:p14="http://schemas.microsoft.com/office/powerpoint/2010/main" val="3989089301"/>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Rates of IEEE 802.11 WLAN PHYs</a:t>
            </a:r>
            <a:endParaRPr lang="zh-CN" altLang="en-US" dirty="0"/>
          </a:p>
        </p:txBody>
      </p:sp>
      <p:sp>
        <p:nvSpPr>
          <p:cNvPr id="4" name="页脚占位符 3"/>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5" name="灯片编号占位符 4"/>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7</a:t>
            </a:fld>
            <a:endParaRPr lang="zh-CN" altLang="en-US" dirty="0">
              <a:solidFill>
                <a:prstClr val="black"/>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469938332"/>
              </p:ext>
            </p:extLst>
          </p:nvPr>
        </p:nvGraphicFramePr>
        <p:xfrm>
          <a:off x="791579" y="1700808"/>
          <a:ext cx="7560841" cy="4489668"/>
        </p:xfrm>
        <a:graphic>
          <a:graphicData uri="http://schemas.openxmlformats.org/drawingml/2006/table">
            <a:tbl>
              <a:tblPr firstRow="1" bandRow="1">
                <a:tableStyleId>{9DCAF9ED-07DC-4A11-8D7F-57B35C25682E}</a:tableStyleId>
              </a:tblPr>
              <a:tblGrid>
                <a:gridCol w="760127"/>
                <a:gridCol w="1112081"/>
                <a:gridCol w="2376264"/>
                <a:gridCol w="3312369"/>
              </a:tblGrid>
              <a:tr h="423338">
                <a:tc>
                  <a:txBody>
                    <a:bodyPr/>
                    <a:lstStyle/>
                    <a:p>
                      <a:pPr algn="ctr"/>
                      <a:r>
                        <a:rPr lang="en-US" altLang="zh-CN" sz="1800" dirty="0" smtClean="0"/>
                        <a:t>No.</a:t>
                      </a:r>
                      <a:endParaRPr lang="zh-CN" altLang="en-US" sz="1800" dirty="0"/>
                    </a:p>
                  </a:txBody>
                  <a:tcP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a:r>
                        <a:rPr lang="en-US" altLang="zh-CN" sz="1800" dirty="0" smtClean="0"/>
                        <a:t>M./Y.</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a:r>
                        <a:rPr lang="en-US" altLang="zh-CN" sz="1800" dirty="0" smtClean="0"/>
                        <a:t>PHY</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a:r>
                        <a:rPr lang="en-US" altLang="zh-CN" sz="1800" dirty="0" smtClean="0"/>
                        <a:t>Data Rate</a:t>
                      </a:r>
                      <a:endParaRPr lang="zh-CN" altLang="en-US" sz="1800" dirty="0"/>
                    </a:p>
                  </a:txBody>
                  <a:tcP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t>1</a:t>
                      </a:r>
                      <a:endParaRPr lang="zh-CN" altLang="en-US" sz="18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3/1999</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IEEE 802.11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2</a:t>
                      </a:r>
                      <a:r>
                        <a:rPr lang="en-US" altLang="zh-CN" sz="1800" baseline="0" dirty="0" smtClean="0"/>
                        <a:t> Mbps (20 </a:t>
                      </a:r>
                      <a:r>
                        <a:rPr lang="en-US" altLang="zh-CN" sz="1800" dirty="0" smtClean="0"/>
                        <a:t>MHz</a:t>
                      </a:r>
                      <a:r>
                        <a:rPr lang="en-US" altLang="zh-CN" sz="1800" baseline="0" dirty="0" smtClean="0"/>
                        <a:t>) </a:t>
                      </a:r>
                      <a:r>
                        <a:rPr lang="en-US" altLang="zh-CN" sz="1800" dirty="0" smtClean="0"/>
                        <a:t>@ 2.4GHz</a:t>
                      </a:r>
                      <a:endParaRPr lang="zh-CN" altLang="en-US" sz="18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t>2</a:t>
                      </a:r>
                      <a:endParaRPr lang="zh-CN" altLang="en-US" sz="18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9/1999</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IEEE 802.11b</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11 Mbps</a:t>
                      </a:r>
                      <a:r>
                        <a:rPr lang="en-US" altLang="zh-CN" sz="1800" baseline="0" dirty="0" smtClean="0"/>
                        <a:t> (20 </a:t>
                      </a:r>
                      <a:r>
                        <a:rPr lang="en-US" altLang="zh-CN" sz="1800" dirty="0" smtClean="0"/>
                        <a:t>MHz</a:t>
                      </a:r>
                      <a:r>
                        <a:rPr lang="en-US" altLang="zh-CN" sz="1800" baseline="0" dirty="0" smtClean="0"/>
                        <a:t>) </a:t>
                      </a:r>
                      <a:r>
                        <a:rPr lang="en-US" altLang="zh-CN" sz="1800" dirty="0" smtClean="0"/>
                        <a:t>@ 2.4GHz</a:t>
                      </a:r>
                      <a:endParaRPr lang="zh-CN" altLang="en-US" sz="18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t>3</a:t>
                      </a:r>
                      <a:endParaRPr lang="zh-CN" altLang="en-US" sz="18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9/1999</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IEEE 802.11a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54 Mbps</a:t>
                      </a:r>
                      <a:r>
                        <a:rPr lang="en-US" altLang="zh-CN" sz="1800" baseline="0" dirty="0" smtClean="0"/>
                        <a:t> (20 </a:t>
                      </a:r>
                      <a:r>
                        <a:rPr lang="en-US" altLang="zh-CN" sz="1800" dirty="0" smtClean="0"/>
                        <a:t>MHz</a:t>
                      </a:r>
                      <a:r>
                        <a:rPr lang="en-US" altLang="zh-CN" sz="1800" baseline="0" dirty="0" smtClean="0"/>
                        <a:t>) </a:t>
                      </a:r>
                      <a:r>
                        <a:rPr lang="en-US" altLang="zh-CN" sz="1800" dirty="0" smtClean="0"/>
                        <a:t>@ 5.8GHz</a:t>
                      </a:r>
                      <a:endParaRPr lang="zh-CN" altLang="en-US" sz="18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t>3</a:t>
                      </a:r>
                      <a:endParaRPr lang="zh-CN" altLang="en-US" sz="18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6/2003</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IEEE </a:t>
                      </a:r>
                      <a:r>
                        <a:rPr lang="en-US" altLang="zh-CN" sz="1800" dirty="0" smtClean="0"/>
                        <a:t>802.11g</a:t>
                      </a:r>
                      <a:endParaRPr lang="en-US" altLang="zh-CN" sz="1800"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54 </a:t>
                      </a:r>
                      <a:r>
                        <a:rPr lang="en-US" altLang="zh-CN" sz="1800" dirty="0" smtClean="0"/>
                        <a:t>Mbps</a:t>
                      </a:r>
                      <a:r>
                        <a:rPr lang="en-US" altLang="zh-CN" sz="1800" baseline="0" dirty="0" smtClean="0"/>
                        <a:t> (20 </a:t>
                      </a:r>
                      <a:r>
                        <a:rPr lang="en-US" altLang="zh-CN" sz="1800" dirty="0" smtClean="0"/>
                        <a:t>MHz</a:t>
                      </a:r>
                      <a:r>
                        <a:rPr lang="en-US" altLang="zh-CN" sz="1800" baseline="0" dirty="0" smtClean="0"/>
                        <a:t>) </a:t>
                      </a:r>
                      <a:r>
                        <a:rPr lang="en-US" altLang="zh-CN" sz="1800" dirty="0" smtClean="0"/>
                        <a:t>@ 2.4GHz</a:t>
                      </a:r>
                      <a:endParaRPr lang="zh-CN" altLang="en-US" sz="18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t>4</a:t>
                      </a:r>
                      <a:endParaRPr lang="zh-CN" altLang="en-US" sz="1800" dirty="0"/>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9/2009</a:t>
                      </a:r>
                      <a:endParaRPr lang="zh-CN" altLang="en-US" sz="1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IEEE 802.11n</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t>600 Mbps </a:t>
                      </a:r>
                      <a:r>
                        <a:rPr lang="en-US" altLang="zh-CN" sz="1800" dirty="0" smtClean="0"/>
                        <a:t>(HT)</a:t>
                      </a:r>
                      <a:r>
                        <a:rPr lang="en-US" altLang="zh-CN" sz="1800" dirty="0" smtClean="0"/>
                        <a:t> (40 MHz) @ 2.4 GHz and 5 GHz</a:t>
                      </a:r>
                      <a:endParaRPr lang="zh-CN" altLang="en-US" sz="1800" dirty="0"/>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solidFill>
                            <a:schemeClr val="accent2">
                              <a:lumMod val="75000"/>
                            </a:schemeClr>
                          </a:solidFill>
                        </a:rPr>
                        <a:t>5</a:t>
                      </a:r>
                      <a:endParaRPr lang="zh-CN" altLang="en-US" sz="1800" dirty="0">
                        <a:solidFill>
                          <a:schemeClr val="accent2">
                            <a:lumMod val="75000"/>
                          </a:schemeClr>
                        </a:solidFill>
                      </a:endParaRP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solidFill>
                            <a:schemeClr val="accent2">
                              <a:lumMod val="75000"/>
                            </a:schemeClr>
                          </a:solidFill>
                        </a:rPr>
                        <a:t>12/2012</a:t>
                      </a:r>
                      <a:endParaRPr lang="zh-CN" altLang="en-US" sz="1800" dirty="0">
                        <a:solidFill>
                          <a:schemeClr val="accent2">
                            <a:lumMod val="7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accent2">
                              <a:lumMod val="75000"/>
                            </a:schemeClr>
                          </a:solidFill>
                        </a:rPr>
                        <a:t>IEEE 802.11ad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chemeClr val="accent2">
                              <a:lumMod val="75000"/>
                            </a:schemeClr>
                          </a:solidFill>
                        </a:rPr>
                        <a:t>~7Gbps </a:t>
                      </a:r>
                      <a:r>
                        <a:rPr lang="en-US" altLang="zh-CN" sz="1800" dirty="0" smtClean="0">
                          <a:solidFill>
                            <a:schemeClr val="accent2">
                              <a:lumMod val="75000"/>
                            </a:schemeClr>
                          </a:solidFill>
                        </a:rPr>
                        <a:t>(VHT) (2160MHz) @ 60 GHz</a:t>
                      </a:r>
                      <a:endParaRPr lang="zh-CN" altLang="en-US" sz="1800" dirty="0" smtClean="0">
                        <a:solidFill>
                          <a:schemeClr val="accent2">
                            <a:lumMod val="75000"/>
                          </a:schemeClr>
                        </a:solidFill>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solidFill>
                            <a:srgbClr val="002060"/>
                          </a:solidFill>
                        </a:rPr>
                        <a:t>6</a:t>
                      </a:r>
                      <a:endParaRPr lang="zh-CN" altLang="en-US" sz="1800" dirty="0">
                        <a:solidFill>
                          <a:srgbClr val="002060"/>
                        </a:solidFill>
                      </a:endParaRP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altLang="zh-CN" sz="1800" dirty="0" smtClean="0">
                          <a:solidFill>
                            <a:srgbClr val="002060"/>
                          </a:solidFill>
                        </a:rPr>
                        <a:t>2014</a:t>
                      </a:r>
                      <a:endParaRPr lang="zh-CN" altLang="en-US" sz="1800" dirty="0">
                        <a:solidFill>
                          <a:srgbClr val="002060"/>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2060"/>
                          </a:solidFill>
                        </a:rPr>
                        <a:t>IEEE 802.11ac</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002060"/>
                          </a:solidFill>
                        </a:rPr>
                        <a:t>~7Gbps (VHT) (160MHz) @ 5 GHz</a:t>
                      </a:r>
                      <a:endParaRPr lang="zh-CN" altLang="en-US" sz="1800" dirty="0" smtClean="0">
                        <a:solidFill>
                          <a:srgbClr val="002060"/>
                        </a:solidFill>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29218">
                <a:tc>
                  <a:txBody>
                    <a:bodyPr/>
                    <a:lstStyle/>
                    <a:p>
                      <a:pPr algn="ctr"/>
                      <a:r>
                        <a:rPr lang="en-US" altLang="zh-CN" sz="1800" dirty="0" smtClean="0">
                          <a:solidFill>
                            <a:srgbClr val="C00000"/>
                          </a:solidFill>
                        </a:rPr>
                        <a:t>7</a:t>
                      </a:r>
                      <a:endParaRPr lang="zh-CN" altLang="en-US" sz="1800" dirty="0">
                        <a:solidFill>
                          <a:srgbClr val="C00000"/>
                        </a:solidFill>
                      </a:endParaRP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r>
                        <a:rPr lang="en-US" altLang="zh-CN" sz="1800" dirty="0" smtClean="0">
                          <a:solidFill>
                            <a:srgbClr val="C00000"/>
                          </a:solidFill>
                        </a:rPr>
                        <a:t>2016</a:t>
                      </a:r>
                      <a:endParaRPr lang="zh-CN" altLang="en-US" sz="1800" dirty="0">
                        <a:solidFill>
                          <a:srgbClr val="C00000"/>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olidFill>
                            <a:srgbClr val="C00000"/>
                          </a:solidFill>
                        </a:rPr>
                        <a:t>IEEE 802.11aj (45GHz)</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r>
                        <a:rPr lang="en-US" altLang="zh-CN" sz="1800" dirty="0" smtClean="0">
                          <a:solidFill>
                            <a:srgbClr val="C00000"/>
                          </a:solidFill>
                        </a:rPr>
                        <a:t>&gt;10 </a:t>
                      </a:r>
                      <a:r>
                        <a:rPr lang="en-US" altLang="zh-CN" sz="1800" dirty="0" err="1" smtClean="0">
                          <a:solidFill>
                            <a:srgbClr val="C00000"/>
                          </a:solidFill>
                        </a:rPr>
                        <a:t>Gbps</a:t>
                      </a:r>
                      <a:r>
                        <a:rPr lang="en-US" altLang="zh-CN" sz="1800" baseline="0" dirty="0" smtClean="0">
                          <a:solidFill>
                            <a:srgbClr val="C00000"/>
                          </a:solidFill>
                        </a:rPr>
                        <a:t> </a:t>
                      </a:r>
                      <a:r>
                        <a:rPr lang="en-US" altLang="zh-CN" sz="1800" dirty="0" smtClean="0">
                          <a:solidFill>
                            <a:srgbClr val="C00000"/>
                          </a:solidFill>
                        </a:rPr>
                        <a:t>(UHT) @ 45 GHz</a:t>
                      </a:r>
                      <a:endParaRPr lang="zh-CN" altLang="en-US" sz="1800" dirty="0">
                        <a:solidFill>
                          <a:srgbClr val="C00000"/>
                        </a:solidFill>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894550038"/>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6" name="页脚占位符 5"/>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12" name="内容占位符 11"/>
          <p:cNvSpPr>
            <a:spLocks noGrp="1"/>
          </p:cNvSpPr>
          <p:nvPr>
            <p:ph idx="1"/>
          </p:nvPr>
        </p:nvSpPr>
        <p:spPr>
          <a:xfrm>
            <a:off x="900708" y="1916832"/>
            <a:ext cx="7342584" cy="3168352"/>
          </a:xfrm>
        </p:spPr>
        <p:txBody>
          <a:bodyPr/>
          <a:lstStyle/>
          <a:p>
            <a:pPr marL="457200" indent="-457200">
              <a:lnSpc>
                <a:spcPct val="150000"/>
              </a:lnSpc>
              <a:spcBef>
                <a:spcPts val="300"/>
              </a:spcBef>
              <a:buFont typeface="+mj-lt"/>
              <a:buAutoNum type="arabicPeriod"/>
            </a:pPr>
            <a:r>
              <a:rPr lang="en-US" altLang="zh-CN" dirty="0" smtClean="0"/>
              <a:t>Review of PAR </a:t>
            </a:r>
            <a:r>
              <a:rPr lang="en-US" altLang="zh-CN" dirty="0"/>
              <a:t>of IEEE 802.11aj (45GHz)</a:t>
            </a:r>
            <a:endParaRPr lang="zh-CN" altLang="zh-CN" dirty="0"/>
          </a:p>
          <a:p>
            <a:pPr marL="457200" lvl="0" indent="-457200" rtl="0">
              <a:lnSpc>
                <a:spcPct val="150000"/>
              </a:lnSpc>
              <a:spcBef>
                <a:spcPts val="300"/>
              </a:spcBef>
              <a:buFont typeface="+mj-lt"/>
              <a:buAutoNum type="arabicPeriod"/>
            </a:pPr>
            <a:r>
              <a:rPr lang="en-US" altLang="zh-CN" dirty="0" smtClean="0"/>
              <a:t>Prediction of Data Rate Requirements</a:t>
            </a:r>
            <a:endParaRPr lang="zh-CN" dirty="0"/>
          </a:p>
          <a:p>
            <a:pPr marL="457200" lvl="0" indent="-457200" rtl="0">
              <a:lnSpc>
                <a:spcPct val="150000"/>
              </a:lnSpc>
              <a:spcBef>
                <a:spcPts val="300"/>
              </a:spcBef>
              <a:buFont typeface="+mj-lt"/>
              <a:buAutoNum type="arabicPeriod"/>
            </a:pPr>
            <a:r>
              <a:rPr lang="en-US" altLang="zh-CN" b="1" dirty="0" smtClean="0">
                <a:solidFill>
                  <a:srgbClr val="FF0000"/>
                </a:solidFill>
              </a:rPr>
              <a:t>Spectrum in Chinese 45 GHz Band</a:t>
            </a:r>
            <a:endParaRPr lang="zh-CN" b="1" dirty="0">
              <a:solidFill>
                <a:srgbClr val="FF0000"/>
              </a:solidFill>
            </a:endParaRPr>
          </a:p>
          <a:p>
            <a:pPr marL="457200" lvl="0" indent="-457200" rtl="0">
              <a:lnSpc>
                <a:spcPct val="150000"/>
              </a:lnSpc>
              <a:spcBef>
                <a:spcPts val="300"/>
              </a:spcBef>
              <a:buFont typeface="+mj-lt"/>
              <a:buAutoNum type="arabicPeriod"/>
            </a:pPr>
            <a:r>
              <a:rPr lang="en-US" altLang="zh-CN" b="1" dirty="0" smtClean="0"/>
              <a:t>Initial </a:t>
            </a:r>
            <a:r>
              <a:rPr lang="en-US" altLang="zh-CN" b="1" dirty="0" smtClean="0"/>
              <a:t>Results </a:t>
            </a:r>
            <a:r>
              <a:rPr lang="en-US" altLang="zh-CN" b="1" dirty="0" smtClean="0"/>
              <a:t>of </a:t>
            </a:r>
            <a:r>
              <a:rPr lang="en-US" altLang="zh-CN" b="1" dirty="0" smtClean="0"/>
              <a:t>Channel Measurements</a:t>
            </a:r>
            <a:endParaRPr lang="zh-CN" b="1" dirty="0"/>
          </a:p>
        </p:txBody>
      </p:sp>
      <p:sp>
        <p:nvSpPr>
          <p:cNvPr id="13" name="灯片编号占位符 12"/>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8</a:t>
            </a:fld>
            <a:endParaRPr lang="zh-CN" altLang="en-US" dirty="0">
              <a:solidFill>
                <a:prstClr val="black"/>
              </a:solidFill>
            </a:endParaRPr>
          </a:p>
        </p:txBody>
      </p:sp>
    </p:spTree>
    <p:extLst>
      <p:ext uri="{BB962C8B-B14F-4D97-AF65-F5344CB8AC3E}">
        <p14:creationId xmlns:p14="http://schemas.microsoft.com/office/powerpoint/2010/main" val="1741775258"/>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10952"/>
          </a:xfrm>
        </p:spPr>
        <p:txBody>
          <a:bodyPr/>
          <a:lstStyle/>
          <a:p>
            <a:r>
              <a:rPr lang="en-US" altLang="zh-CN" dirty="0" smtClean="0"/>
              <a:t>Bandwidth vs. Data Rate</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75171679"/>
              </p:ext>
            </p:extLst>
          </p:nvPr>
        </p:nvGraphicFramePr>
        <p:xfrm>
          <a:off x="575556" y="1268760"/>
          <a:ext cx="7992888" cy="5029200"/>
        </p:xfrm>
        <a:graphic>
          <a:graphicData uri="http://schemas.openxmlformats.org/drawingml/2006/table">
            <a:tbl>
              <a:tblPr firstRow="1" bandRow="1">
                <a:tableStyleId>{E8B1032C-EA38-4F05-BA0D-38AFFFC7BED3}</a:tableStyleId>
              </a:tblPr>
              <a:tblGrid>
                <a:gridCol w="1199003"/>
                <a:gridCol w="1132501"/>
                <a:gridCol w="2731326"/>
                <a:gridCol w="2930058"/>
              </a:tblGrid>
              <a:tr h="312955">
                <a:tc>
                  <a:txBody>
                    <a:bodyPr/>
                    <a:lstStyle/>
                    <a:p>
                      <a:pPr algn="ctr"/>
                      <a:r>
                        <a:rPr lang="en-US" altLang="zh-CN" sz="1500" b="1" dirty="0" smtClean="0">
                          <a:solidFill>
                            <a:schemeClr val="bg1"/>
                          </a:solidFill>
                          <a:latin typeface="Arial Narrow" pitchFamily="34" charset="0"/>
                        </a:rPr>
                        <a:t>Standard</a:t>
                      </a:r>
                      <a:endParaRPr lang="zh-CN" altLang="en-US" sz="1500" b="1" dirty="0">
                        <a:solidFill>
                          <a:schemeClr val="bg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3">
                        <a:lumMod val="50000"/>
                      </a:schemeClr>
                    </a:solidFill>
                  </a:tcPr>
                </a:tc>
                <a:tc>
                  <a:txBody>
                    <a:bodyPr/>
                    <a:lstStyle/>
                    <a:p>
                      <a:pPr algn="ctr"/>
                      <a:r>
                        <a:rPr lang="en-US" altLang="zh-CN" sz="1500" b="1" dirty="0" smtClean="0">
                          <a:solidFill>
                            <a:schemeClr val="bg1"/>
                          </a:solidFill>
                          <a:latin typeface="Arial Narrow" pitchFamily="34" charset="0"/>
                        </a:rPr>
                        <a:t>BW</a:t>
                      </a:r>
                      <a:endParaRPr lang="zh-CN" altLang="en-US" sz="1500" b="1" dirty="0">
                        <a:solidFill>
                          <a:schemeClr val="bg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3">
                        <a:lumMod val="50000"/>
                      </a:schemeClr>
                    </a:solidFill>
                  </a:tcPr>
                </a:tc>
                <a:tc>
                  <a:txBody>
                    <a:bodyPr/>
                    <a:lstStyle/>
                    <a:p>
                      <a:pPr algn="ctr"/>
                      <a:r>
                        <a:rPr lang="en-US" altLang="zh-CN" sz="1500" b="1" dirty="0" smtClean="0">
                          <a:solidFill>
                            <a:schemeClr val="bg1"/>
                          </a:solidFill>
                          <a:latin typeface="Arial Narrow" pitchFamily="34" charset="0"/>
                        </a:rPr>
                        <a:t>Maximum</a:t>
                      </a:r>
                      <a:r>
                        <a:rPr lang="en-US" altLang="zh-CN" sz="1500" b="1" baseline="0" dirty="0" smtClean="0">
                          <a:solidFill>
                            <a:schemeClr val="bg1"/>
                          </a:solidFill>
                          <a:latin typeface="Arial Narrow" pitchFamily="34" charset="0"/>
                        </a:rPr>
                        <a:t> </a:t>
                      </a:r>
                      <a:r>
                        <a:rPr lang="en-US" altLang="zh-CN" sz="1500" b="1" dirty="0" smtClean="0">
                          <a:solidFill>
                            <a:schemeClr val="bg1"/>
                          </a:solidFill>
                          <a:latin typeface="Arial Narrow" pitchFamily="34" charset="0"/>
                        </a:rPr>
                        <a:t>Data Rate</a:t>
                      </a:r>
                      <a:endParaRPr lang="zh-CN" altLang="en-US" sz="1500" b="1" dirty="0">
                        <a:solidFill>
                          <a:schemeClr val="bg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3">
                        <a:lumMod val="50000"/>
                      </a:schemeClr>
                    </a:solidFill>
                  </a:tcPr>
                </a:tc>
                <a:tc>
                  <a:txBody>
                    <a:bodyPr/>
                    <a:lstStyle/>
                    <a:p>
                      <a:pPr algn="ctr"/>
                      <a:r>
                        <a:rPr lang="en-US" altLang="zh-CN" sz="1500" b="1" dirty="0" smtClean="0">
                          <a:solidFill>
                            <a:schemeClr val="bg1"/>
                          </a:solidFill>
                          <a:latin typeface="Arial Narrow" pitchFamily="34" charset="0"/>
                        </a:rPr>
                        <a:t>Coding and Modulation </a:t>
                      </a:r>
                      <a:endParaRPr lang="en-US" altLang="zh-CN" sz="1500" b="1" dirty="0" smtClean="0">
                        <a:solidFill>
                          <a:schemeClr val="bg1"/>
                        </a:solidFill>
                        <a:latin typeface="Arial Narrow" pitchFamily="34" charset="0"/>
                        <a:ea typeface="Tahoma"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3">
                        <a:lumMod val="50000"/>
                      </a:schemeClr>
                    </a:solidFill>
                  </a:tcPr>
                </a:tc>
              </a:tr>
              <a:tr h="752887">
                <a:tc>
                  <a:txBody>
                    <a:bodyPr/>
                    <a:lstStyle/>
                    <a:p>
                      <a:pPr algn="ctr"/>
                      <a:r>
                        <a:rPr lang="en-US" altLang="zh-CN" sz="1500" b="1" dirty="0" smtClean="0">
                          <a:latin typeface="Arial Narrow" pitchFamily="34" charset="0"/>
                        </a:rPr>
                        <a:t>GSM/EDGE/</a:t>
                      </a:r>
                    </a:p>
                    <a:p>
                      <a:pPr algn="ctr"/>
                      <a:r>
                        <a:rPr lang="en-US" altLang="zh-CN" sz="1500" b="1" dirty="0" smtClean="0">
                          <a:latin typeface="Arial Narrow" pitchFamily="34" charset="0"/>
                        </a:rPr>
                        <a:t>EDGE +</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solidFill>
                            <a:srgbClr val="C00000"/>
                          </a:solidFill>
                          <a:latin typeface="Arial Narrow" pitchFamily="34" charset="0"/>
                        </a:rPr>
                        <a:t>200 kHz</a:t>
                      </a:r>
                      <a:endParaRPr lang="zh-CN" altLang="en-US" sz="1500" b="1" dirty="0">
                        <a:solidFill>
                          <a:srgbClr val="C00000"/>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14.4 kbps (GSM)  (1 slot)</a:t>
                      </a:r>
                      <a:br>
                        <a:rPr lang="en-US" altLang="zh-CN" sz="1500" b="1" dirty="0" smtClean="0">
                          <a:latin typeface="Arial Narrow" pitchFamily="34" charset="0"/>
                        </a:rPr>
                      </a:br>
                      <a:r>
                        <a:rPr lang="en-US" altLang="zh-CN" sz="1500" b="1" dirty="0" smtClean="0">
                          <a:latin typeface="Arial Narrow" pitchFamily="34" charset="0"/>
                        </a:rPr>
                        <a:t>473.6 kbps (8 slots, EDGE) </a:t>
                      </a:r>
                      <a:br>
                        <a:rPr lang="en-US" altLang="zh-CN" sz="1500" b="1" dirty="0" smtClean="0">
                          <a:latin typeface="Arial Narrow" pitchFamily="34" charset="0"/>
                        </a:rPr>
                      </a:br>
                      <a:r>
                        <a:rPr lang="en-US" altLang="zh-CN" sz="1500" b="1" dirty="0" smtClean="0">
                          <a:latin typeface="Arial Narrow" pitchFamily="34" charset="0"/>
                        </a:rPr>
                        <a:t>1.89 Mbps (8 slots, EDGE+) </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500" b="1" dirty="0" smtClean="0">
                          <a:latin typeface="Arial Narrow" pitchFamily="34" charset="0"/>
                        </a:rPr>
                        <a:t>GMSK (GSM)</a:t>
                      </a:r>
                      <a:br>
                        <a:rPr lang="en-US" altLang="zh-CN" sz="1500" b="1" dirty="0" smtClean="0">
                          <a:latin typeface="Arial Narrow" pitchFamily="34" charset="0"/>
                        </a:rPr>
                      </a:br>
                      <a:r>
                        <a:rPr lang="en-US" altLang="zh-CN" sz="1500" b="1" dirty="0" smtClean="0">
                          <a:latin typeface="Arial Narrow" pitchFamily="34" charset="0"/>
                        </a:rPr>
                        <a:t>8PSK (EDGE)</a:t>
                      </a:r>
                      <a:br>
                        <a:rPr lang="en-US" altLang="zh-CN" sz="1500" b="1" dirty="0" smtClean="0">
                          <a:latin typeface="Arial Narrow" pitchFamily="34" charset="0"/>
                        </a:rPr>
                      </a:br>
                      <a:r>
                        <a:rPr lang="en-US" altLang="zh-CN" sz="1500" b="1" dirty="0" smtClean="0">
                          <a:latin typeface="Arial Narrow" pitchFamily="34" charset="0"/>
                        </a:rPr>
                        <a:t>QPSK, 16QAM, 32QAM (EDGE+) </a:t>
                      </a:r>
                      <a:endParaRPr kumimoji="0" lang="en-US" altLang="zh-CN" sz="1500" b="1" kern="1200" dirty="0" smtClean="0">
                        <a:solidFill>
                          <a:schemeClr val="dk1"/>
                        </a:solidFill>
                        <a:effectLst/>
                        <a:latin typeface="Arial Narrow" pitchFamily="34" charset="0"/>
                        <a:ea typeface="Tahoma"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r>
              <a:tr h="310012">
                <a:tc>
                  <a:txBody>
                    <a:bodyPr/>
                    <a:lstStyle/>
                    <a:p>
                      <a:pPr algn="ctr"/>
                      <a:r>
                        <a:rPr lang="en-US" altLang="zh-CN" sz="1500" b="1" dirty="0" smtClean="0">
                          <a:latin typeface="Arial Narrow" pitchFamily="34" charset="0"/>
                        </a:rPr>
                        <a:t>EVDO Rev. B</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500" b="1" dirty="0" smtClean="0">
                          <a:latin typeface="Arial Narrow" pitchFamily="34" charset="0"/>
                        </a:rPr>
                        <a:t>5 MHz (3X)</a:t>
                      </a:r>
                      <a:endParaRPr lang="zh-CN" altLang="en-US" sz="1500" b="1" dirty="0" smtClean="0">
                        <a:latin typeface="Arial Narrow"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14.7 Mbps</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cs typeface="Arial" pitchFamily="34" charset="0"/>
                        </a:rPr>
                        <a:t>64QAM, rate 1/3</a:t>
                      </a:r>
                      <a:r>
                        <a:rPr kumimoji="0" lang="en-US" altLang="zh-CN" sz="1500" b="1" i="0" u="none" strike="noStrike" kern="1200" baseline="0" dirty="0" smtClean="0">
                          <a:solidFill>
                            <a:schemeClr val="tx1"/>
                          </a:solidFill>
                          <a:latin typeface="Arial Narrow" pitchFamily="34" charset="0"/>
                          <a:ea typeface="+mn-ea"/>
                          <a:cs typeface="+mn-cs"/>
                        </a:rPr>
                        <a:t>, rate matching</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r>
              <a:tr h="531449">
                <a:tc>
                  <a:txBody>
                    <a:bodyPr/>
                    <a:lstStyle/>
                    <a:p>
                      <a:pPr algn="ctr"/>
                      <a:r>
                        <a:rPr lang="en-US" altLang="zh-CN" sz="1500" b="1" dirty="0" smtClean="0">
                          <a:latin typeface="Arial Narrow" pitchFamily="34" charset="0"/>
                        </a:rPr>
                        <a:t>HSPA+, R7/R8</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5 MHz</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pl-PL" altLang="zh-CN" sz="1500" b="1" dirty="0" smtClean="0">
                          <a:latin typeface="Arial Narrow" pitchFamily="34" charset="0"/>
                        </a:rPr>
                        <a:t>DL: 28 Mbit/s (MIMO</a:t>
                      </a:r>
                      <a:r>
                        <a:rPr lang="en-US" altLang="zh-CN" sz="1500" b="1" dirty="0" smtClean="0">
                          <a:latin typeface="Arial Narrow" pitchFamily="34" charset="0"/>
                        </a:rPr>
                        <a:t> 2x2</a:t>
                      </a:r>
                      <a:r>
                        <a:rPr lang="pl-PL" altLang="zh-CN" sz="1500" b="1" dirty="0" smtClean="0">
                          <a:latin typeface="Arial Narrow" pitchFamily="34" charset="0"/>
                        </a:rPr>
                        <a:t>, 16QAM)</a:t>
                      </a:r>
                      <a:br>
                        <a:rPr lang="pl-PL" altLang="zh-CN" sz="1500" b="1" dirty="0" smtClean="0">
                          <a:latin typeface="Arial Narrow" pitchFamily="34" charset="0"/>
                        </a:rPr>
                      </a:br>
                      <a:r>
                        <a:rPr lang="pl-PL" altLang="zh-CN" sz="1500" b="1" dirty="0" smtClean="0">
                          <a:latin typeface="Arial Narrow" pitchFamily="34" charset="0"/>
                        </a:rPr>
                        <a:t>DL: 42.2 Mbit/s (MIMO</a:t>
                      </a:r>
                      <a:r>
                        <a:rPr lang="en-US" altLang="zh-CN" sz="1500" b="1" dirty="0" smtClean="0">
                          <a:latin typeface="Arial Narrow" pitchFamily="34" charset="0"/>
                        </a:rPr>
                        <a:t> 2x2</a:t>
                      </a:r>
                      <a:r>
                        <a:rPr lang="pl-PL" altLang="zh-CN" sz="1500" b="1" dirty="0" smtClean="0">
                          <a:latin typeface="Arial Narrow" pitchFamily="34" charset="0"/>
                        </a:rPr>
                        <a:t>, 64QAM)</a:t>
                      </a:r>
                      <a:endParaRPr lang="en-US" altLang="zh-CN" sz="1500" b="1" dirty="0" smtClean="0">
                        <a:latin typeface="Arial Narrow"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DL: QPSK, 16QAM, 64QAM</a:t>
                      </a:r>
                      <a:br>
                        <a:rPr lang="en-US" altLang="zh-CN" sz="1500" b="1" dirty="0" smtClean="0">
                          <a:latin typeface="Arial Narrow" pitchFamily="34" charset="0"/>
                        </a:rPr>
                      </a:br>
                      <a:r>
                        <a:rPr lang="en-US" altLang="zh-CN" sz="1500" b="1" dirty="0" smtClean="0">
                          <a:latin typeface="Arial Narrow" pitchFamily="34" charset="0"/>
                        </a:rPr>
                        <a:t>UL: Dual BPSK, 16QAM</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r>
              <a:tr h="531449">
                <a:tc>
                  <a:txBody>
                    <a:bodyPr/>
                    <a:lstStyle/>
                    <a:p>
                      <a:pPr algn="ctr"/>
                      <a:r>
                        <a:rPr lang="en-US" altLang="zh-CN" sz="1500" b="1" dirty="0" smtClean="0">
                          <a:latin typeface="Arial Narrow" pitchFamily="34" charset="0"/>
                        </a:rPr>
                        <a:t>3GPP LTE</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1.4, 3, 5, 10, 15, 20 MHz </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326.4 Mbps for MIMO</a:t>
                      </a:r>
                      <a:r>
                        <a:rPr lang="en-US" altLang="zh-CN" sz="1500" b="1" baseline="0" dirty="0" smtClean="0">
                          <a:latin typeface="Arial Narrow" pitchFamily="34" charset="0"/>
                        </a:rPr>
                        <a:t> </a:t>
                      </a:r>
                      <a:r>
                        <a:rPr lang="en-US" altLang="zh-CN" sz="1500" b="1" dirty="0" smtClean="0">
                          <a:latin typeface="Arial Narrow" pitchFamily="34" charset="0"/>
                        </a:rPr>
                        <a:t>4x4</a:t>
                      </a:r>
                    </a:p>
                    <a:p>
                      <a:pPr algn="ctr"/>
                      <a:r>
                        <a:rPr lang="en-US" altLang="zh-CN" sz="1500" b="1" dirty="0" smtClean="0">
                          <a:latin typeface="Arial Narrow" pitchFamily="34" charset="0"/>
                        </a:rPr>
                        <a:t>172.8 Mbps for MIMO 2x2</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kumimoji="0" lang="en-US" altLang="zh-CN" sz="1500" b="1" i="0" u="none" strike="noStrike" kern="1200" baseline="0" dirty="0" smtClean="0">
                          <a:solidFill>
                            <a:schemeClr val="tx1"/>
                          </a:solidFill>
                          <a:latin typeface="Arial Narrow" pitchFamily="34" charset="0"/>
                          <a:ea typeface="+mn-ea"/>
                          <a:cs typeface="+mn-cs"/>
                        </a:rPr>
                        <a:t>QPSK, 16QAM, 64QAM, </a:t>
                      </a:r>
                    </a:p>
                    <a:p>
                      <a:pPr algn="ctr"/>
                      <a:r>
                        <a:rPr kumimoji="0" lang="en-US" altLang="zh-CN" sz="1500" b="1" i="0" u="none" strike="noStrike" kern="1200" baseline="0" dirty="0" smtClean="0">
                          <a:solidFill>
                            <a:schemeClr val="tx1"/>
                          </a:solidFill>
                          <a:latin typeface="Arial Narrow" pitchFamily="34" charset="0"/>
                          <a:ea typeface="+mn-ea"/>
                          <a:cs typeface="+mn-cs"/>
                        </a:rPr>
                        <a:t>code rate: 1/3, rate matching</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r>
              <a:tr h="310012">
                <a:tc rowSpan="2">
                  <a:txBody>
                    <a:bodyPr/>
                    <a:lstStyle/>
                    <a:p>
                      <a:pPr algn="ctr"/>
                      <a:r>
                        <a:rPr lang="en-US" altLang="zh-CN" sz="1500" b="1" dirty="0" smtClean="0">
                          <a:latin typeface="Arial Narrow" pitchFamily="34" charset="0"/>
                        </a:rPr>
                        <a:t>IEEE 802.11n</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20 MHz</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a:txBody>
                    <a:bodyPr/>
                    <a:lstStyle/>
                    <a:p>
                      <a:pPr algn="ctr"/>
                      <a:r>
                        <a:rPr lang="en-US" altLang="zh-CN" sz="1500" b="1" dirty="0" smtClean="0">
                          <a:latin typeface="Arial Narrow" pitchFamily="34" charset="0"/>
                        </a:rPr>
                        <a:t>288.8 Mbps (4 data streams)</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c rowSpan="2">
                  <a:txBody>
                    <a:bodyPr/>
                    <a:lstStyle/>
                    <a:p>
                      <a:pPr algn="ctr"/>
                      <a:r>
                        <a:rPr kumimoji="0" lang="en-US" altLang="zh-CN" sz="1500" b="1" u="none" strike="noStrike" kern="1200" baseline="0" dirty="0" smtClean="0">
                          <a:latin typeface="Arial Narrow" pitchFamily="34" charset="0"/>
                        </a:rPr>
                        <a:t>64QAM, code rate: 5/6</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tcPr>
                </a:tc>
              </a:tr>
              <a:tr h="310012">
                <a:tc vMerge="1">
                  <a:txBody>
                    <a:bodyPr/>
                    <a:lstStyle/>
                    <a:p>
                      <a:endParaRPr lang="zh-CN" altLang="en-US"/>
                    </a:p>
                  </a:txBody>
                  <a:tcPr/>
                </a:tc>
                <a:tc>
                  <a:txBody>
                    <a:bodyPr/>
                    <a:lstStyle/>
                    <a:p>
                      <a:pPr algn="ctr"/>
                      <a:r>
                        <a:rPr lang="en-US" altLang="zh-CN" sz="1500" b="1" dirty="0" smtClean="0">
                          <a:latin typeface="Arial Narrow" pitchFamily="34" charset="0"/>
                        </a:rPr>
                        <a:t>40 MHz</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500" b="1" dirty="0" smtClean="0">
                          <a:latin typeface="Arial Narrow" pitchFamily="34" charset="0"/>
                        </a:rPr>
                        <a:t>600 Mbps (4 data streams)</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vMerge="1">
                  <a:txBody>
                    <a:bodyPr/>
                    <a:lstStyle/>
                    <a:p>
                      <a:endParaRPr lang="zh-CN" altLang="en-US"/>
                    </a:p>
                  </a:txBody>
                  <a:tcPr/>
                </a:tc>
              </a:tr>
              <a:tr h="5314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500" b="1" dirty="0" smtClean="0">
                          <a:solidFill>
                            <a:schemeClr val="tx1"/>
                          </a:solidFill>
                          <a:latin typeface="Arial Narrow" pitchFamily="34" charset="0"/>
                        </a:rPr>
                        <a:t>IEEE 802.11ac</a:t>
                      </a:r>
                      <a:endParaRPr lang="zh-CN" altLang="en-US" sz="1500" b="1" dirty="0" smtClean="0">
                        <a:solidFill>
                          <a:schemeClr val="tx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lang="en-US" altLang="zh-CN" sz="1500" b="1" dirty="0" smtClean="0">
                          <a:solidFill>
                            <a:schemeClr val="tx1"/>
                          </a:solidFill>
                          <a:latin typeface="Arial Narrow" pitchFamily="34" charset="0"/>
                          <a:cs typeface="Arial" pitchFamily="34" charset="0"/>
                        </a:rPr>
                        <a:t>20, 40, 80, 160</a:t>
                      </a:r>
                      <a:r>
                        <a:rPr lang="en-US" altLang="zh-CN" sz="1500" b="1" baseline="0" dirty="0" smtClean="0">
                          <a:solidFill>
                            <a:schemeClr val="tx1"/>
                          </a:solidFill>
                          <a:latin typeface="Arial Narrow" pitchFamily="34" charset="0"/>
                          <a:cs typeface="Arial" pitchFamily="34" charset="0"/>
                        </a:rPr>
                        <a:t> MHz</a:t>
                      </a:r>
                      <a:endParaRPr lang="zh-CN" altLang="en-US" sz="1500" b="1" dirty="0">
                        <a:solidFill>
                          <a:schemeClr val="tx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lang="en-US" altLang="zh-CN" sz="1500" b="1" dirty="0" smtClean="0">
                          <a:solidFill>
                            <a:schemeClr val="tx1"/>
                          </a:solidFill>
                          <a:latin typeface="Arial Narrow" pitchFamily="34" charset="0"/>
                          <a:cs typeface="Arial" pitchFamily="34" charset="0"/>
                        </a:rPr>
                        <a:t>6933 Mbps </a:t>
                      </a:r>
                      <a:br>
                        <a:rPr lang="en-US" altLang="zh-CN" sz="1500" b="1" dirty="0" smtClean="0">
                          <a:solidFill>
                            <a:schemeClr val="tx1"/>
                          </a:solidFill>
                          <a:latin typeface="Arial Narrow" pitchFamily="34" charset="0"/>
                          <a:cs typeface="Arial" pitchFamily="34" charset="0"/>
                        </a:rPr>
                      </a:br>
                      <a:r>
                        <a:rPr lang="en-US" altLang="zh-CN" sz="1500" b="1" dirty="0" smtClean="0">
                          <a:solidFill>
                            <a:schemeClr val="tx1"/>
                          </a:solidFill>
                          <a:latin typeface="Arial Narrow" pitchFamily="34" charset="0"/>
                          <a:cs typeface="Arial" pitchFamily="34" charset="0"/>
                        </a:rPr>
                        <a:t>(8 data streams, BW=160MHz)</a:t>
                      </a:r>
                      <a:endParaRPr lang="zh-CN" altLang="en-US" sz="1500" b="1" dirty="0">
                        <a:solidFill>
                          <a:schemeClr val="tx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lang="en-US" altLang="zh-CN" sz="1500" b="1" dirty="0" smtClean="0">
                          <a:solidFill>
                            <a:schemeClr val="tx1"/>
                          </a:solidFill>
                          <a:latin typeface="Arial Narrow" pitchFamily="34" charset="0"/>
                          <a:cs typeface="Arial" pitchFamily="34" charset="0"/>
                        </a:rPr>
                        <a:t>Mod: BPSK,</a:t>
                      </a:r>
                      <a:r>
                        <a:rPr lang="en-US" altLang="zh-CN" sz="1500" b="1" baseline="0" dirty="0" smtClean="0">
                          <a:solidFill>
                            <a:schemeClr val="tx1"/>
                          </a:solidFill>
                          <a:latin typeface="Arial Narrow" pitchFamily="34" charset="0"/>
                          <a:cs typeface="Arial" pitchFamily="34" charset="0"/>
                        </a:rPr>
                        <a:t> QPSK, 16QAM, 64QAM, 256QAM, code rate: 1/2, 2/3, 3/4, 5/6</a:t>
                      </a:r>
                      <a:endParaRPr lang="zh-CN" altLang="en-US" sz="1500" b="1" dirty="0">
                        <a:solidFill>
                          <a:schemeClr val="tx1"/>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r>
              <a:tr h="531449">
                <a:tc>
                  <a:txBody>
                    <a:bodyPr/>
                    <a:lstStyle/>
                    <a:p>
                      <a:pPr algn="ctr"/>
                      <a:r>
                        <a:rPr lang="en-US" altLang="zh-CN" sz="1500" b="1" dirty="0" smtClean="0">
                          <a:solidFill>
                            <a:srgbClr val="0000FF"/>
                          </a:solidFill>
                          <a:latin typeface="Arial Narrow" pitchFamily="34" charset="0"/>
                        </a:rPr>
                        <a:t>IEEE 802.11ad</a:t>
                      </a:r>
                      <a:endParaRPr lang="zh-CN" altLang="en-US" sz="1500" b="1" dirty="0">
                        <a:solidFill>
                          <a:srgbClr val="0000FF"/>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kumimoji="0" lang="en-US" altLang="zh-CN" sz="1500" b="1" u="none" strike="noStrike" kern="1200" baseline="0" dirty="0" smtClean="0">
                          <a:solidFill>
                            <a:srgbClr val="C00000"/>
                          </a:solidFill>
                          <a:latin typeface="Arial Narrow" pitchFamily="34" charset="0"/>
                        </a:rPr>
                        <a:t>2.16 GHz</a:t>
                      </a:r>
                      <a:endParaRPr lang="zh-CN" altLang="en-US" sz="1500" b="1" dirty="0">
                        <a:solidFill>
                          <a:srgbClr val="C00000"/>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kumimoji="0" lang="en-US" altLang="zh-CN" sz="1500" b="1" u="none" strike="noStrike" kern="1200" baseline="0" dirty="0" smtClean="0">
                          <a:solidFill>
                            <a:srgbClr val="0000FF"/>
                          </a:solidFill>
                          <a:latin typeface="Arial Narrow" pitchFamily="34" charset="0"/>
                        </a:rPr>
                        <a:t>6756.75 Mbps (OFDM PHY)</a:t>
                      </a:r>
                      <a:endParaRPr lang="zh-CN" altLang="en-US" sz="1500" b="1" dirty="0">
                        <a:solidFill>
                          <a:srgbClr val="0000FF"/>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kumimoji="0" lang="en-US" altLang="zh-CN" sz="1500" b="1" u="none" strike="noStrike" kern="1200" baseline="0" dirty="0" smtClean="0">
                          <a:solidFill>
                            <a:srgbClr val="0000FF"/>
                          </a:solidFill>
                          <a:latin typeface="Arial Narrow" pitchFamily="34" charset="0"/>
                        </a:rPr>
                        <a:t>64QAM, code rate: 13/16</a:t>
                      </a:r>
                      <a:endParaRPr lang="zh-CN" altLang="en-US" sz="1500" b="1" dirty="0">
                        <a:solidFill>
                          <a:srgbClr val="0000FF"/>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bg1">
                        <a:alpha val="20000"/>
                      </a:schemeClr>
                    </a:solidFill>
                  </a:tcPr>
                </a:tc>
              </a:tr>
              <a:tr h="531449">
                <a:tc>
                  <a:txBody>
                    <a:bodyPr/>
                    <a:lstStyle/>
                    <a:p>
                      <a:pPr algn="ctr"/>
                      <a:r>
                        <a:rPr lang="en-US" altLang="zh-CN" sz="1500" b="1" dirty="0" smtClean="0">
                          <a:latin typeface="Arial Narrow" pitchFamily="34" charset="0"/>
                        </a:rPr>
                        <a:t>IEEE 802.15.3c</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500" b="1" dirty="0" smtClean="0">
                          <a:solidFill>
                            <a:srgbClr val="C00000"/>
                          </a:solidFill>
                          <a:latin typeface="Arial Narrow" pitchFamily="34" charset="0"/>
                        </a:rPr>
                        <a:t>2.16 GHz </a:t>
                      </a:r>
                      <a:endParaRPr lang="zh-CN" altLang="en-US" sz="1500" b="1" dirty="0">
                        <a:solidFill>
                          <a:srgbClr val="C00000"/>
                        </a:solidFill>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500" b="1" dirty="0" smtClean="0">
                          <a:latin typeface="Arial Narrow" pitchFamily="34" charset="0"/>
                        </a:rPr>
                        <a:t>5775 Mbps</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500" b="1" dirty="0" smtClean="0">
                          <a:latin typeface="Arial Narrow" pitchFamily="34" charset="0"/>
                        </a:rPr>
                        <a:t>64QAM, code rate: 5/8</a:t>
                      </a:r>
                      <a:endParaRPr lang="zh-CN" altLang="en-US" sz="1500" b="1" dirty="0">
                        <a:latin typeface="Arial Narrow" pitchFamily="34" charset="0"/>
                        <a:cs typeface="Arial" pitchFamily="34" charset="0"/>
                      </a:endParaRP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r>
            </a:tbl>
          </a:graphicData>
        </a:graphic>
      </p:graphicFrame>
      <p:sp>
        <p:nvSpPr>
          <p:cNvPr id="3" name="页脚占位符 2"/>
          <p:cNvSpPr>
            <a:spLocks noGrp="1"/>
          </p:cNvSpPr>
          <p:nvPr>
            <p:ph type="ftr" sz="quarter" idx="11"/>
          </p:nvPr>
        </p:nvSpPr>
        <p:spPr/>
        <p:txBody>
          <a:bodyPr/>
          <a:lstStyle/>
          <a:p>
            <a:r>
              <a:rPr lang="en-US" altLang="zh-CN" smtClean="0">
                <a:solidFill>
                  <a:prstClr val="black"/>
                </a:solidFill>
              </a:rPr>
              <a:t>Haiming Wang (SEU)</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r>
              <a:rPr lang="en-US" altLang="zh-CN" smtClean="0">
                <a:solidFill>
                  <a:prstClr val="black"/>
                </a:solidFill>
              </a:rPr>
              <a:t>Slide: </a:t>
            </a:r>
            <a:fld id="{FE1159C3-557F-4B02-A7C0-CB944B18FB08}" type="slidenum">
              <a:rPr lang="zh-CN" altLang="en-US" smtClean="0">
                <a:solidFill>
                  <a:prstClr val="black"/>
                </a:solidFill>
              </a:rPr>
              <a:pPr/>
              <a:t>9</a:t>
            </a:fld>
            <a:endParaRPr lang="zh-CN" altLang="en-US" dirty="0">
              <a:solidFill>
                <a:prstClr val="black"/>
              </a:solidFill>
            </a:endParaRPr>
          </a:p>
        </p:txBody>
      </p:sp>
    </p:spTree>
    <p:extLst>
      <p:ext uri="{BB962C8B-B14F-4D97-AF65-F5344CB8AC3E}">
        <p14:creationId xmlns:p14="http://schemas.microsoft.com/office/powerpoint/2010/main" val="4010945123"/>
      </p:ext>
    </p:extLst>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EEE 802.11aj (45 GHz): &amp;#x0D;&amp;#x0A;An Ultra High Throughput Wireless LAN&amp;quot;&quot;/&gt;&lt;property id=&quot;20307&quot; value=&quot;264&quot;/&gt;&lt;/object&gt;&lt;object type=&quot;3&quot; unique_id=&quot;10005&quot;&gt;&lt;property id=&quot;20148&quot; value=&quot;5&quot;/&gt;&lt;property id=&quot;20300&quot; value=&quot;Slide 2 - &amp;quot;Outline&amp;quot;&quot;/&gt;&lt;property id=&quot;20307&quot; value=&quot;267&quot;/&gt;&lt;/object&gt;&lt;object type=&quot;3&quot; unique_id=&quot;10007&quot;&gt;&lt;property id=&quot;20148&quot; value=&quot;5&quot;/&gt;&lt;property id=&quot;20300&quot; value=&quot;Slide 4 - &amp;quot;Wireless LAN Hotspots&amp;quot;&quot;/&gt;&lt;property id=&quot;20307&quot; value=&quot;285&quot;/&gt;&lt;/object&gt;&lt;object type=&quot;3&quot; unique_id=&quot;10008&quot;&gt;&lt;property id=&quot;20148&quot; value=&quot;5&quot;/&gt;&lt;property id=&quot;20300&quot; value=&quot;Slide 3 - &amp;quot;Applications of WLAN&amp;quot;&quot;/&gt;&lt;property id=&quot;20307&quot; value=&quot;286&quot;/&gt;&lt;/object&gt;&lt;object type=&quot;3&quot; unique_id=&quot;10029&quot;&gt;&lt;property id=&quot;20148&quot; value=&quot;5&quot;/&gt;&lt;property id=&quot;20300&quot; value=&quot;Slide 45 - &amp;quot;小结&amp;quot;&quot;/&gt;&lt;property id=&quot;20307&quot; value=&quot;265&quot;/&gt;&lt;/object&gt;&lt;object type=&quot;3&quot; unique_id=&quot;10030&quot;&gt;&lt;property id=&quot;20148&quot; value=&quot;5&quot;/&gt;&lt;property id=&quot;20300&quot; value=&quot;Slide 46 - &amp;quot;Thank you for your attention!&amp;quot;&quot;/&gt;&lt;property id=&quot;20307&quot; value=&quot;274&quot;/&gt;&lt;/object&gt;&lt;object type=&quot;3&quot; unique_id=&quot;10600&quot;&gt;&lt;property id=&quot;20148&quot; value=&quot;5&quot;/&gt;&lt;property id=&quot;20300&quot; value=&quot;Slide 12 - &amp;quot;Bandwidth vs. Data Rate&amp;quot;&quot;/&gt;&lt;property id=&quot;20307&quot; value=&quot;293&quot;/&gt;&lt;/object&gt;&lt;object type=&quot;3&quot; unique_id=&quot;10604&quot;&gt;&lt;property id=&quot;20148&quot; value=&quot;5&quot;/&gt;&lt;property id=&quot;20300&quot; value=&quot;Slide 23 - &amp;quot;LoS MIMO Channel&amp;quot;&quot;/&gt;&lt;property id=&quot;20307&quot; value=&quot;334&quot;/&gt;&lt;/object&gt;&lt;object type=&quot;3&quot; unique_id=&quot;10605&quot;&gt;&lt;property id=&quot;20148&quot; value=&quot;5&quot;/&gt;&lt;property id=&quot;20300&quot; value=&quot;Slide 24 - &amp;quot;Capacity Fluctuation Number (CFN)&amp;quot;&quot;/&gt;&lt;property id=&quot;20307&quot; value=&quot;322&quot;/&gt;&lt;/object&gt;&lt;object type=&quot;3&quot; unique_id=&quot;10606&quot;&gt;&lt;property id=&quot;20148&quot; value=&quot;5&quot;/&gt;&lt;property id=&quot;20300&quot; value=&quot;Slide 25 - &amp;quot;Capacity Measurement and Simulation&amp;quot;&quot;/&gt;&lt;property id=&quot;20307&quot; value=&quot;325&quot;/&gt;&lt;/object&gt;&lt;object type=&quot;3&quot; unique_id=&quot;10607&quot;&gt;&lt;property id=&quot;20148&quot; value=&quot;5&quot;/&gt;&lt;property id=&quot;20300&quot; value=&quot;Slide 26 - &amp;quot;Measurement and Simulation Results&amp;quot;&quot;/&gt;&lt;property id=&quot;20307&quot; value=&quot;323&quot;/&gt;&lt;/object&gt;&lt;object type=&quot;3&quot; unique_id=&quot;10608&quot;&gt;&lt;property id=&quot;20148&quot; value=&quot;5&quot;/&gt;&lt;property id=&quot;20300&quot; value=&quot;Slide 27 - &amp;quot;Capacity Distribution&amp;quot;&quot;/&gt;&lt;property id=&quot;20307&quot; value=&quot;324&quot;/&gt;&lt;/object&gt;&lt;object type=&quot;3&quot; unique_id=&quot;10618&quot;&gt;&lt;property id=&quot;20148&quot; value=&quot;5&quot;/&gt;&lt;property id=&quot;20300&quot; value=&quot;Slide 28 - &amp;quot;Combined BL-STBC with LDD&amp;quot;&quot;/&gt;&lt;property id=&quot;20307&quot; value=&quot;298&quot;/&gt;&lt;/object&gt;&lt;object type=&quot;3&quot; unique_id=&quot;10619&quot;&gt;&lt;property id=&quot;20148&quot; value=&quot;5&quot;/&gt;&lt;property id=&quot;20300&quot; value=&quot;Slide 29 - &amp;quot;Simulated Scatter Plots after Detection&amp;quot;&quot;/&gt;&lt;property id=&quot;20307&quot; value=&quot;299&quot;/&gt;&lt;/object&gt;&lt;object type=&quot;3&quot; unique_id=&quot;10620&quot;&gt;&lt;property id=&quot;20148&quot; value=&quot;5&quot;/&gt;&lt;property id=&quot;20300&quot; value=&quot;Slide 30 - &amp;quot;BER and BLER of BL-STBC w LDD&amp;quot;&quot;/&gt;&lt;property id=&quot;20307&quot; value=&quot;300&quot;/&gt;&lt;/object&gt;&lt;object type=&quot;3&quot; unique_id=&quot;10621&quot;&gt;&lt;property id=&quot;20148&quot; value=&quot;5&quot;/&gt;&lt;property id=&quot;20300&quot; value=&quot;Slide 31 - &amp;quot;Testbed&amp;quot;&quot;/&gt;&lt;property id=&quot;20307&quot; value=&quot;301&quot;/&gt;&lt;/object&gt;&lt;object type=&quot;3&quot; unique_id=&quot;10622&quot;&gt;&lt;property id=&quot;20148&quot; value=&quot;5&quot;/&gt;&lt;property id=&quot;20300&quot; value=&quot;Slide 32 - &amp;quot;Baseband Hardware&amp;quot;&quot;/&gt;&lt;property id=&quot;20307&quot; value=&quot;303&quot;/&gt;&lt;/object&gt;&lt;object type=&quot;3&quot; unique_id=&quot;10623&quot;&gt;&lt;property id=&quot;20148&quot; value=&quot;5&quot;/&gt;&lt;property id=&quot;20300&quot; value=&quot;Slide 33 - &amp;quot;Specification of Baseband Subsystem&amp;quot;&quot;/&gt;&lt;property id=&quot;20307&quot; value=&quot;304&quot;/&gt;&lt;/object&gt;&lt;object type=&quot;3&quot; unique_id=&quot;10624&quot;&gt;&lt;property id=&quot;20148&quot; value=&quot;5&quot;/&gt;&lt;property id=&quot;20300&quot; value=&quot;Slide 34 - &amp;quot;RF Part – Key Feature&amp;quot;&quot;/&gt;&lt;property id=&quot;20307&quot; value=&quot;305&quot;/&gt;&lt;/object&gt;&lt;object type=&quot;3&quot; unique_id=&quot;10629&quot;&gt;&lt;property id=&quot;20148&quot; value=&quot;5&quot;/&gt;&lt;property id=&quot;20300&quot; value=&quot;Slide 35 - &amp;quot;RF Part – Antenna, mmWave &amp;amp; IF Module&amp;quot;&quot;/&gt;&lt;property id=&quot;20307&quot; value=&quot;310&quot;/&gt;&lt;/object&gt;&lt;object type=&quot;3&quot; unique_id=&quot;10630&quot;&gt;&lt;property id=&quot;20148&quot; value=&quot;5&quot;/&gt;&lt;property id=&quot;20300&quot; value=&quot;Slide 36 - &amp;quot;Test for the Integrated Frontend&amp;quot;&quot;/&gt;&lt;property id=&quot;20307&quot; value=&quot;312&quot;/&gt;&lt;/object&gt;&lt;object type=&quot;3&quot; unique_id=&quot;10631&quot;&gt;&lt;property id=&quot;20148&quot; value=&quot;5&quot;/&gt;&lt;property id=&quot;20300&quot; value=&quot;Slide 37 - &amp;quot;The Structure of Filtenna &amp;quot;&quot;/&gt;&lt;property id=&quot;20307&quot; value=&quot;313&quot;/&gt;&lt;/object&gt;&lt;object type=&quot;3&quot; unique_id=&quot;10632&quot;&gt;&lt;property id=&quot;20148&quot; value=&quot;5&quot;/&gt;&lt;property id=&quot;20300&quot; value=&quot;Slide 38 - &amp;quot;Simulation and Measurement Results&amp;quot;&quot;/&gt;&lt;property id=&quot;20307&quot; value=&quot;314&quot;/&gt;&lt;/object&gt;&lt;object type=&quot;3&quot; unique_id=&quot;10635&quot;&gt;&lt;property id=&quot;20148&quot; value=&quot;5&quot;/&gt;&lt;property id=&quot;20300&quot; value=&quot;Slide 39 - &amp;quot;Experimental Setup&amp;quot;&quot;/&gt;&lt;property id=&quot;20307&quot; value=&quot;318&quot;/&gt;&lt;/object&gt;&lt;object type=&quot;3&quot; unique_id=&quot;10636&quot;&gt;&lt;property id=&quot;20148&quot; value=&quot;5&quot;/&gt;&lt;property id=&quot;20300&quot; value=&quot;Slide 40 - &amp;quot;Measured Signal Constellations&amp;quot;&quot;/&gt;&lt;property id=&quot;20307&quot; value=&quot;320&quot;/&gt;&lt;/object&gt;&lt;object type=&quot;3&quot; unique_id=&quot;10637&quot;&gt;&lt;property id=&quot;20148&quot; value=&quot;5&quot;/&gt;&lt;property id=&quot;20300&quot; value=&quot;Slide 41 - &amp;quot;BER and BLER Performance&amp;quot;&quot;/&gt;&lt;property id=&quot;20307&quot; value=&quot;321&quot;/&gt;&lt;/object&gt;&lt;object type=&quot;3&quot; unique_id=&quot;10644&quot;&gt;&lt;property id=&quot;20148&quot; value=&quot;5&quot;/&gt;&lt;property id=&quot;20300&quot; value=&quot;Slide 42 - &amp;quot;报告内容&amp;quot;&quot;/&gt;&lt;property id=&quot;20307&quot; value=&quot;330&quot;/&gt;&lt;/object&gt;&lt;object type=&quot;3&quot; unique_id=&quot;10645&quot;&gt;&lt;property id=&quot;20148&quot; value=&quot;5&quot;/&gt;&lt;property id=&quot;20300&quot; value=&quot;Slide 43 - &amp;quot;Future Works&amp;quot;&quot;/&gt;&lt;property id=&quot;20307&quot; value=&quot;331&quot;/&gt;&lt;/object&gt;&lt;object type=&quot;3&quot; unique_id=&quot;10646&quot;&gt;&lt;property id=&quot;20148&quot; value=&quot;5&quot;/&gt;&lt;property id=&quot;20300&quot; value=&quot;Slide 44 - &amp;quot;报告内容&amp;quot;&quot;/&gt;&lt;property id=&quot;20307&quot; value=&quot;335&quot;/&gt;&lt;/object&gt;&lt;object type=&quot;3&quot; unique_id=&quot;11560&quot;&gt;&lt;property id=&quot;20148&quot; value=&quot;5&quot;/&gt;&lt;property id=&quot;20300&quot; value=&quot;Slide 7 - &amp;quot;Outline&amp;quot;&quot;/&gt;&lt;property id=&quot;20307&quot; value=&quot;345&quot;/&gt;&lt;/object&gt;&lt;object type=&quot;3&quot; unique_id=&quot;11561&quot;&gt;&lt;property id=&quot;20148&quot; value=&quot;5&quot;/&gt;&lt;property id=&quot;20300&quot; value=&quot;Slide 8 - &amp;quot;IEEE 802.11aj (45GHz) PAR&amp;quot;&quot;/&gt;&lt;property id=&quot;20307&quot; value=&quot;346&quot;/&gt;&lt;/object&gt;&lt;object type=&quot;3&quot; unique_id=&quot;11562&quot;&gt;&lt;property id=&quot;20148&quot; value=&quot;5&quot;/&gt;&lt;property id=&quot;20300&quot; value=&quot;Slide 9 - &amp;quot;IEEE 802.11 PHY Layers&amp;quot;&quot;/&gt;&lt;property id=&quot;20307&quot; value=&quot;344&quot;/&gt;&lt;/object&gt;&lt;object type=&quot;3&quot; unique_id=&quot;12051&quot;&gt;&lt;property id=&quot;20148&quot; value=&quot;5&quot;/&gt;&lt;property id=&quot;20300&quot; value=&quot;Slide 10 - &amp;quot;Problems for mmWave WLAN&amp;quot;&quot;/&gt;&lt;property id=&quot;20307&quot; value=&quot;347&quot;/&gt;&lt;/object&gt;&lt;object type=&quot;3&quot; unique_id=&quot;12052&quot;&gt;&lt;property id=&quot;20148&quot; value=&quot;5&quot;/&gt;&lt;property id=&quot;20300&quot; value=&quot;Slide 11 - &amp;quot;Outline&amp;quot;&quot;/&gt;&lt;property id=&quot;20307&quot; value=&quot;348&quot;/&gt;&lt;/object&gt;&lt;object type=&quot;3&quot; unique_id=&quot;12364&quot;&gt;&lt;property id=&quot;20148&quot; value=&quot;5&quot;/&gt;&lt;property id=&quot;20300&quot; value=&quot;Slide 13 - &amp;quot;RF parameters&amp;quot;&quot;/&gt;&lt;property id=&quot;20307&quot; value=&quot;349&quot;/&gt;&lt;/object&gt;&lt;object type=&quot;3&quot; unique_id=&quot;12365&quot;&gt;&lt;property id=&quot;20148&quot; value=&quot;5&quot;/&gt;&lt;property id=&quot;20300&quot; value=&quot;Slide 14 - &amp;quot;Channelization and Carrier Frequencies&amp;quot;&quot;/&gt;&lt;property id=&quot;20307&quot; value=&quot;350&quot;/&gt;&lt;/object&gt;&lt;object type=&quot;3&quot; unique_id=&quot;12366&quot;&gt;&lt;property id=&quot;20148&quot; value=&quot;5&quot;/&gt;&lt;property id=&quot;20300&quot; value=&quot;Slide 15 - &amp;quot;EIRP of Unlicensed 45 GHz Band&amp;quot;&quot;/&gt;&lt;property id=&quot;20307&quot; value=&quot;351&quot;/&gt;&lt;/object&gt;&lt;object type=&quot;3&quot; unique_id=&quot;13362&quot;&gt;&lt;property id=&quot;20148&quot; value=&quot;5&quot;/&gt;&lt;property id=&quot;20300&quot; value=&quot;Slide 17 - &amp;quot;Outline&amp;quot;&quot;/&gt;&lt;property id=&quot;20307&quot; value=&quot;352&quot;/&gt;&lt;/object&gt;&lt;object type=&quot;3&quot; unique_id=&quot;13363&quot;&gt;&lt;property id=&quot;20148&quot; value=&quot;5&quot;/&gt;&lt;property id=&quot;20300&quot; value=&quot;Slide 18 - &amp;quot;Q-band Channel Measurement: Parameters&amp;quot;&quot;/&gt;&lt;property id=&quot;20307&quot; value=&quot;353&quot;/&gt;&lt;/object&gt;&lt;object type=&quot;3&quot; unique_id=&quot;13364&quot;&gt;&lt;property id=&quot;20148&quot; value=&quot;5&quot;/&gt;&lt;property id=&quot;20300&quot; value=&quot;Slide 19 - &amp;quot;Q-band Channel Measurement: Scenarios&amp;quot;&quot;/&gt;&lt;property id=&quot;20307&quot; value=&quot;354&quot;/&gt;&lt;/object&gt;&lt;object type=&quot;3&quot; unique_id=&quot;13365&quot;&gt;&lt;property id=&quot;20148&quot; value=&quot;5&quot;/&gt;&lt;property id=&quot;20300&quot; value=&quot;Slide 20 - &amp;quot;Q-band Channel Measurement: Scenarios&amp;quot;&quot;/&gt;&lt;property id=&quot;20307&quot; value=&quot;355&quot;/&gt;&lt;/object&gt;&lt;object type=&quot;3&quot; unique_id=&quot;13366&quot;&gt;&lt;property id=&quot;20148&quot; value=&quot;5&quot;/&gt;&lt;property id=&quot;20300&quot; value=&quot;Slide 21 - &amp;quot;Q-band Channel Measurement: Path Loss&amp;quot;&quot;/&gt;&lt;property id=&quot;20307&quot; value=&quot;356&quot;/&gt;&lt;/object&gt;&lt;object type=&quot;3&quot; unique_id=&quot;13943&quot;&gt;&lt;property id=&quot;20148&quot; value=&quot;5&quot;/&gt;&lt;property id=&quot;20300&quot; value=&quot;Slide 22 - &amp;quot;Q-band Channel Measurement: Multipath Delay Spread&amp;quot;&quot;/&gt;&lt;property id=&quot;20307&quot; value=&quot;357&quot;/&gt;&lt;/object&gt;&lt;object type=&quot;3&quot; unique_id=&quot;26463&quot;&gt;&lt;property id=&quot;20148&quot; value=&quot;5&quot;/&gt;&lt;property id=&quot;20300&quot; value=&quot;Slide 5 - &amp;quot;Mobile Traffic&amp;quot;&quot;/&gt;&lt;property id=&quot;20307&quot; value=&quot;359&quot;/&gt;&lt;/object&gt;&lt;object type=&quot;3&quot; unique_id=&quot;28033&quot;&gt;&lt;property id=&quot;20148&quot; value=&quot;5&quot;/&gt;&lt;property id=&quot;20300&quot; value=&quot;Slide 6 - &amp;quot;Q-LinkPAN and IEEE 802.11aj&amp;quot;&quot;/&gt;&lt;property id=&quot;20307&quot; value=&quot;360&quot;/&gt;&lt;/object&gt;&lt;object type=&quot;3&quot; unique_id=&quot;30384&quot;&gt;&lt;property id=&quot;20148&quot; value=&quot;5&quot;/&gt;&lt;property id=&quot;20300&quot; value=&quot;Slide 16 - &amp;quot;Link Budget&amp;quot;&quot;/&gt;&lt;property id=&quot;20307&quot; value=&quot;361&quot;/&gt;&lt;/object&gt;&lt;/object&gt;&lt;/object&gt;&lt;/database&gt;"/>
  <p:tag name="SECTOMILLISECCONVERTED" val="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12740</TotalTime>
  <Words>2040</Words>
  <Application>Microsoft Office PowerPoint</Application>
  <PresentationFormat>全屏显示(4:3)</PresentationFormat>
  <Paragraphs>367</Paragraphs>
  <Slides>19</Slides>
  <Notes>12</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19</vt:i4>
      </vt:variant>
    </vt:vector>
  </HeadingPairs>
  <TitlesOfParts>
    <vt:vector size="23" baseType="lpstr">
      <vt:lpstr>Default Design</vt:lpstr>
      <vt:lpstr>Visio</vt:lpstr>
      <vt:lpstr>Microsoft Office Visio 绘图</vt:lpstr>
      <vt:lpstr>Microsoft Word 97 - 2003 文档</vt:lpstr>
      <vt:lpstr>PowerPoint 演示文稿</vt:lpstr>
      <vt:lpstr>Outline</vt:lpstr>
      <vt:lpstr>IEEE 802.11aj (45GHz) PAR</vt:lpstr>
      <vt:lpstr>Outline</vt:lpstr>
      <vt:lpstr>Mobile Traffic</vt:lpstr>
      <vt:lpstr>IEEE 802.11 PHY Layers</vt:lpstr>
      <vt:lpstr>Data Rates of IEEE 802.11 WLAN PHYs</vt:lpstr>
      <vt:lpstr>Outline</vt:lpstr>
      <vt:lpstr>Bandwidth vs. Data Rate</vt:lpstr>
      <vt:lpstr>RF parameters</vt:lpstr>
      <vt:lpstr>Channelization and Carrier Frequencies</vt:lpstr>
      <vt:lpstr>EIRP of Unlicensed 45 GHz Band</vt:lpstr>
      <vt:lpstr>Outline</vt:lpstr>
      <vt:lpstr>Q-band Channel Measurement: Parameters</vt:lpstr>
      <vt:lpstr>Q-band Channel Measurement: Scenarios</vt:lpstr>
      <vt:lpstr>Q-band Channel Measurement: Scenarios</vt:lpstr>
      <vt:lpstr>Q-band Channel Measurement: Path Loss</vt:lpstr>
      <vt:lpstr>Q-band Channel Measurement: Multipath Delay Spread</vt:lpstr>
      <vt:lpstr>Thank you for your attention!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Spectrum Allocation and Channelization of Q-LINKPAN</dc:title>
  <dc:creator>Haiming Wang</dc:creator>
  <cp:lastModifiedBy>Haiming Wang</cp:lastModifiedBy>
  <cp:revision>479</cp:revision>
  <dcterms:created xsi:type="dcterms:W3CDTF">2011-07-11T03:30:06Z</dcterms:created>
  <dcterms:modified xsi:type="dcterms:W3CDTF">2012-09-26T14:29:43Z</dcterms:modified>
</cp:coreProperties>
</file>