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12" r:id="rId17"/>
    <p:sldId id="313" r:id="rId18"/>
    <p:sldId id="308" r:id="rId19"/>
    <p:sldId id="287" r:id="rId20"/>
    <p:sldId id="311" r:id="rId21"/>
    <p:sldId id="314" r:id="rId22"/>
    <p:sldId id="316" r:id="rId23"/>
    <p:sldId id="315" r:id="rId24"/>
    <p:sldId id="317" r:id="rId25"/>
    <p:sldId id="319" r:id="rId26"/>
    <p:sldId id="318" r:id="rId27"/>
    <p:sldId id="321" r:id="rId28"/>
    <p:sldId id="322" r:id="rId29"/>
    <p:sldId id="320" r:id="rId30"/>
    <p:sldId id="324" r:id="rId31"/>
    <p:sldId id="325" r:id="rId32"/>
    <p:sldId id="326" r:id="rId33"/>
    <p:sldId id="327" r:id="rId34"/>
    <p:sldId id="328" r:id="rId35"/>
    <p:sldId id="329" r:id="rId36"/>
    <p:sldId id="330" r:id="rId37"/>
    <p:sldId id="331" r:id="rId38"/>
    <p:sldId id="332" r:id="rId39"/>
    <p:sldId id="333" r:id="rId40"/>
    <p:sldId id="334" r:id="rId41"/>
    <p:sldId id="335" r:id="rId42"/>
    <p:sldId id="336" r:id="rId43"/>
    <p:sldId id="337" r:id="rId44"/>
    <p:sldId id="339" r:id="rId45"/>
    <p:sldId id="338" r:id="rId46"/>
    <p:sldId id="340" r:id="rId47"/>
    <p:sldId id="341" r:id="rId48"/>
    <p:sldId id="342" r:id="rId49"/>
    <p:sldId id="343" r:id="rId50"/>
    <p:sldId id="344" r:id="rId51"/>
    <p:sldId id="345" r:id="rId52"/>
    <p:sldId id="346" r:id="rId53"/>
    <p:sldId id="351" r:id="rId54"/>
    <p:sldId id="349" r:id="rId55"/>
    <p:sldId id="348" r:id="rId56"/>
    <p:sldId id="350" r:id="rId57"/>
    <p:sldId id="297" r:id="rId58"/>
    <p:sldId id="284" r:id="rId59"/>
    <p:sldId id="299" r:id="rId60"/>
    <p:sldId id="270" r:id="rId6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57" autoAdjust="0"/>
    <p:restoredTop sz="99568" autoAdjust="0"/>
  </p:normalViewPr>
  <p:slideViewPr>
    <p:cSldViewPr>
      <p:cViewPr varScale="1">
        <p:scale>
          <a:sx n="88" d="100"/>
          <a:sy n="88" d="100"/>
        </p:scale>
        <p:origin x="-82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6" d="100"/>
          <a:sy n="66" d="100"/>
        </p:scale>
        <p:origin x="-2802"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18</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19</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57</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58</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59</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60</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p:spPr>
        <p:txBody>
          <a:bodyPr/>
          <a:lstStyle>
            <a:lvl1pPr>
              <a:defRPr/>
            </a:lvl1pPr>
          </a:lstStyle>
          <a:p>
            <a:r>
              <a:rPr lang="en-US" altLang="ko-KR" dirty="0" smtClean="0"/>
              <a:t>Sep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 2012</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30297" y="332601"/>
            <a:ext cx="3315203"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 </a:t>
            </a:r>
            <a:r>
              <a:rPr lang="en-US" altLang="ko-KR" sz="1800" b="1" dirty="0" smtClean="0">
                <a:ea typeface="굴림" pitchFamily="34" charset="-127"/>
              </a:rPr>
              <a:t>1117r4</a:t>
            </a:r>
            <a:endParaRPr lang="en-US" altLang="ko-KR" sz="18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smtClean="0"/>
              <a:t>Sep 2012</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2012-09-17</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a:t>
            </a:r>
            <a:r>
              <a:rPr lang="en-US" altLang="ko-KR" sz="3200" b="1" dirty="0" smtClean="0">
                <a:ea typeface="굴림" pitchFamily="34" charset="-127"/>
              </a:rPr>
              <a:t>Sep 17</a:t>
            </a:r>
            <a:r>
              <a:rPr lang="en-US" altLang="ko-KR" sz="3200" b="1" baseline="30000" dirty="0" smtClean="0">
                <a:ea typeface="굴림" pitchFamily="34" charset="-127"/>
              </a:rPr>
              <a:t>th</a:t>
            </a:r>
            <a:r>
              <a:rPr lang="en-US" altLang="ko-KR" sz="3200" b="1" dirty="0">
                <a:ea typeface="굴림" pitchFamily="34" charset="-127"/>
              </a:rPr>
              <a:t>, </a:t>
            </a:r>
            <a:r>
              <a:rPr lang="en-US" altLang="ko-KR" sz="3200" b="1" dirty="0" smtClean="0">
                <a:ea typeface="굴림" pitchFamily="34" charset="-127"/>
              </a:rPr>
              <a:t>2012 </a:t>
            </a:r>
            <a:r>
              <a:rPr lang="en-US" altLang="ko-KR" sz="3200" b="1" dirty="0">
                <a:ea typeface="굴림" pitchFamily="34" charset="-127"/>
              </a:rPr>
              <a:t>– </a:t>
            </a:r>
            <a:r>
              <a:rPr lang="en-US" altLang="ko-KR" sz="3200" b="1" dirty="0" smtClean="0">
                <a:ea typeface="굴림" pitchFamily="34" charset="-127"/>
              </a:rPr>
              <a:t>PM1</a:t>
            </a:r>
            <a:endParaRPr lang="en-US" altLang="ko-KR" sz="32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342900" indent="-342900">
              <a:lnSpc>
                <a:spcPct val="80000"/>
              </a:lnSpc>
              <a:spcBef>
                <a:spcPct val="20000"/>
              </a:spcBef>
              <a:buFontTx/>
              <a:buChar char="•"/>
            </a:pPr>
            <a:r>
              <a:rPr lang="en-US" altLang="ko-KR" sz="1600" b="1" dirty="0" smtClean="0">
                <a:ea typeface="굴림" pitchFamily="34" charset="-127"/>
              </a:rPr>
              <a:t>Review </a:t>
            </a:r>
            <a:r>
              <a:rPr lang="en-US" altLang="ko-KR" sz="1600" b="1" dirty="0">
                <a:ea typeface="굴림" pitchFamily="34" charset="-127"/>
              </a:rPr>
              <a:t>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457200"/>
            <a:ext cx="7772400" cy="1066800"/>
          </a:xfrm>
        </p:spPr>
        <p:txBody>
          <a:bodyPr/>
          <a:lstStyle/>
          <a:p>
            <a:r>
              <a:rPr lang="en-CA" smtClean="0"/>
              <a:t>Submissions (</a:t>
            </a:r>
            <a:r>
              <a:rPr lang="en-CA" smtClean="0">
                <a:solidFill>
                  <a:srgbClr val="FF0000"/>
                </a:solidFill>
              </a:rPr>
              <a:t>Not Completed</a:t>
            </a:r>
            <a:r>
              <a:rPr lang="en-CA" smtClean="0"/>
              <a:t>)</a:t>
            </a:r>
          </a:p>
        </p:txBody>
      </p:sp>
      <p:sp>
        <p:nvSpPr>
          <p:cNvPr id="19459" name="Content Placeholder 2"/>
          <p:cNvSpPr>
            <a:spLocks noGrp="1"/>
          </p:cNvSpPr>
          <p:nvPr>
            <p:ph idx="1"/>
          </p:nvPr>
        </p:nvSpPr>
        <p:spPr>
          <a:xfrm>
            <a:off x="685800" y="1524000"/>
            <a:ext cx="7772400" cy="4800600"/>
          </a:xfrm>
        </p:spPr>
        <p:txBody>
          <a:bodyPr/>
          <a:lstStyle/>
          <a:p>
            <a:r>
              <a:rPr lang="en-CA" sz="1800" dirty="0" smtClean="0">
                <a:solidFill>
                  <a:srgbClr val="00B050"/>
                </a:solidFill>
              </a:rPr>
              <a:t>11-12/0856, “LB188 </a:t>
            </a:r>
            <a:r>
              <a:rPr lang="en-CA" sz="1800" dirty="0" err="1" smtClean="0">
                <a:solidFill>
                  <a:srgbClr val="00B050"/>
                </a:solidFill>
              </a:rPr>
              <a:t>Subclause</a:t>
            </a:r>
            <a:r>
              <a:rPr lang="en-CA" sz="1800" dirty="0" smtClean="0">
                <a:solidFill>
                  <a:srgbClr val="00B050"/>
                </a:solidFill>
              </a:rPr>
              <a:t> .2.5.2 Comment Resolution” Liwen Chu</a:t>
            </a:r>
          </a:p>
          <a:p>
            <a:r>
              <a:rPr lang="en-US" altLang="ja-JP" sz="1800" dirty="0" smtClean="0">
                <a:solidFill>
                  <a:srgbClr val="00B050"/>
                </a:solidFill>
              </a:rPr>
              <a:t>11-12/0836, “LB188 Clause 8 Comment Resolutions </a:t>
            </a:r>
            <a:r>
              <a:rPr lang="en-US" altLang="ja-JP" sz="1800" dirty="0" err="1" smtClean="0">
                <a:solidFill>
                  <a:srgbClr val="00B050"/>
                </a:solidFill>
              </a:rPr>
              <a:t>Nihar</a:t>
            </a:r>
            <a:r>
              <a:rPr lang="en-US" altLang="ja-JP" sz="1800" dirty="0" smtClean="0">
                <a:solidFill>
                  <a:srgbClr val="00B050"/>
                </a:solidFill>
              </a:rPr>
              <a:t> </a:t>
            </a:r>
            <a:r>
              <a:rPr lang="en-US" altLang="ja-JP" sz="1800" dirty="0" err="1" smtClean="0">
                <a:solidFill>
                  <a:srgbClr val="00B050"/>
                </a:solidFill>
              </a:rPr>
              <a:t>Jindal</a:t>
            </a:r>
            <a:endParaRPr lang="en-US" altLang="ja-JP" sz="1800" dirty="0" smtClean="0">
              <a:solidFill>
                <a:srgbClr val="00B050"/>
              </a:solidFill>
            </a:endParaRPr>
          </a:p>
          <a:p>
            <a:r>
              <a:rPr lang="en-US" sz="1800" dirty="0" smtClean="0">
                <a:solidFill>
                  <a:srgbClr val="00B050"/>
                </a:solidFill>
              </a:rPr>
              <a:t>11-12/1036, “D3 comment resolution brianh part3” Brian Hart</a:t>
            </a:r>
          </a:p>
          <a:p>
            <a:r>
              <a:rPr lang="en-US" sz="1800" dirty="0" smtClean="0">
                <a:solidFill>
                  <a:srgbClr val="00B050"/>
                </a:solidFill>
              </a:rPr>
              <a:t>11-12/1007, “LB188 Stephens Remaining Resolutions” Adrian Stephens </a:t>
            </a:r>
          </a:p>
          <a:p>
            <a:r>
              <a:rPr lang="en-US" altLang="ja-JP" sz="1800" dirty="0" smtClean="0">
                <a:solidFill>
                  <a:srgbClr val="00B050"/>
                </a:solidFill>
              </a:rPr>
              <a:t>11-12/0711, “gcm-256-and-suite-b”, Joe </a:t>
            </a:r>
            <a:r>
              <a:rPr lang="en-US" altLang="ja-JP" sz="1800" dirty="0" err="1" smtClean="0">
                <a:solidFill>
                  <a:srgbClr val="00B050"/>
                </a:solidFill>
              </a:rPr>
              <a:t>Salowey</a:t>
            </a:r>
            <a:endParaRPr lang="en-US" altLang="ja-JP" sz="1800" dirty="0" smtClean="0">
              <a:solidFill>
                <a:srgbClr val="00B050"/>
              </a:solidFill>
            </a:endParaRPr>
          </a:p>
          <a:p>
            <a:r>
              <a:rPr lang="en-CA" sz="1800" dirty="0" smtClean="0">
                <a:solidFill>
                  <a:srgbClr val="00B050"/>
                </a:solidFill>
              </a:rPr>
              <a:t>11-12/0946, “Next-Gen Security Built on 11ac”, Brian Hart</a:t>
            </a:r>
            <a:endParaRPr lang="en-US" sz="1800" dirty="0" smtClean="0">
              <a:solidFill>
                <a:srgbClr val="00B050"/>
              </a:solidFill>
            </a:endParaRPr>
          </a:p>
          <a:p>
            <a:r>
              <a:rPr lang="en-US" sz="1800" dirty="0" smtClean="0">
                <a:solidFill>
                  <a:srgbClr val="00B050"/>
                </a:solidFill>
              </a:rPr>
              <a:t>11-12/1075, “LB188 comment resolution on </a:t>
            </a:r>
            <a:r>
              <a:rPr lang="en-US" sz="1800" dirty="0" err="1" smtClean="0">
                <a:solidFill>
                  <a:srgbClr val="00B050"/>
                </a:solidFill>
              </a:rPr>
              <a:t>subclause</a:t>
            </a:r>
            <a:r>
              <a:rPr lang="en-US" sz="1800" dirty="0" smtClean="0">
                <a:solidFill>
                  <a:srgbClr val="00B050"/>
                </a:solidFill>
              </a:rPr>
              <a:t> 9.7.6.6”, </a:t>
            </a:r>
            <a:r>
              <a:rPr lang="en-US" sz="1800" dirty="0" err="1" smtClean="0">
                <a:solidFill>
                  <a:srgbClr val="00B050"/>
                </a:solidFill>
              </a:rPr>
              <a:t>Kaiying</a:t>
            </a:r>
            <a:endParaRPr lang="en-US" sz="1800" dirty="0" smtClean="0">
              <a:solidFill>
                <a:srgbClr val="00B050"/>
              </a:solidFill>
            </a:endParaRPr>
          </a:p>
          <a:p>
            <a:r>
              <a:rPr lang="en-CA" sz="1800" dirty="0" smtClean="0">
                <a:solidFill>
                  <a:srgbClr val="00B050"/>
                </a:solidFill>
              </a:rPr>
              <a:t>11-12/1088, “LB188 comment resolution on clause 10.39.4”, Chao-Chun</a:t>
            </a:r>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9462" name="Slide Number Placeholder 5"/>
          <p:cNvSpPr>
            <a:spLocks noGrp="1"/>
          </p:cNvSpPr>
          <p:nvPr>
            <p:ph type="sldNum" sz="quarter" idx="12"/>
          </p:nvPr>
        </p:nvSpPr>
        <p:spPr>
          <a:noFill/>
        </p:spPr>
        <p:txBody>
          <a:bodyPr/>
          <a:lstStyle/>
          <a:p>
            <a:r>
              <a:rPr lang="en-US"/>
              <a:t>Slide </a:t>
            </a:r>
            <a:fld id="{C0A5D9FB-9614-4A4D-A7DF-C6D65B080A17}" type="slidenum">
              <a:rPr lang="en-US"/>
              <a:pPr/>
              <a:t>16</a:t>
            </a:fld>
            <a:endParaRPr lang="en-US"/>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CA" smtClean="0"/>
              <a:t>Submissions</a:t>
            </a:r>
          </a:p>
        </p:txBody>
      </p:sp>
      <p:sp>
        <p:nvSpPr>
          <p:cNvPr id="20483" name="Content Placeholder 2"/>
          <p:cNvSpPr>
            <a:spLocks noGrp="1"/>
          </p:cNvSpPr>
          <p:nvPr>
            <p:ph idx="1"/>
          </p:nvPr>
        </p:nvSpPr>
        <p:spPr>
          <a:xfrm>
            <a:off x="685800" y="1676400"/>
            <a:ext cx="7772400" cy="4648200"/>
          </a:xfrm>
        </p:spPr>
        <p:txBody>
          <a:bodyPr>
            <a:normAutofit/>
          </a:bodyPr>
          <a:lstStyle/>
          <a:p>
            <a:r>
              <a:rPr lang="en-US" sz="1800" dirty="0" smtClean="0">
                <a:solidFill>
                  <a:srgbClr val="00B050"/>
                </a:solidFill>
              </a:rPr>
              <a:t>11-12/1044, “LB188 MIB comments” Robert Stacey</a:t>
            </a:r>
          </a:p>
          <a:p>
            <a:r>
              <a:rPr lang="en-US" sz="1800" dirty="0" smtClean="0">
                <a:solidFill>
                  <a:srgbClr val="00B050"/>
                </a:solidFill>
              </a:rPr>
              <a:t>11-12/0864, “LB188 Clause 8.4.2 Comment Resolutions”, Yongho Seok</a:t>
            </a:r>
          </a:p>
          <a:p>
            <a:r>
              <a:rPr lang="en-CA" sz="1800" dirty="0" smtClean="0">
                <a:solidFill>
                  <a:srgbClr val="00B050"/>
                </a:solidFill>
              </a:rPr>
              <a:t>11-12/1132, “</a:t>
            </a:r>
            <a:r>
              <a:rPr lang="fr-FR" sz="1800" dirty="0" smtClean="0">
                <a:solidFill>
                  <a:srgbClr val="00B050"/>
                </a:solidFill>
              </a:rPr>
              <a:t>Comment </a:t>
            </a:r>
            <a:r>
              <a:rPr lang="fr-FR" sz="1800" dirty="0" err="1" smtClean="0">
                <a:solidFill>
                  <a:srgbClr val="00B050"/>
                </a:solidFill>
              </a:rPr>
              <a:t>resolution</a:t>
            </a:r>
            <a:r>
              <a:rPr lang="fr-FR" sz="1800" dirty="0" smtClean="0">
                <a:solidFill>
                  <a:srgbClr val="00B050"/>
                </a:solidFill>
              </a:rPr>
              <a:t> (6852 MAC, 6273 COEX)” , </a:t>
            </a:r>
            <a:r>
              <a:rPr lang="en-US" sz="1800" dirty="0" smtClean="0">
                <a:solidFill>
                  <a:srgbClr val="00B050"/>
                </a:solidFill>
              </a:rPr>
              <a:t> Simone Merlin</a:t>
            </a:r>
            <a:endParaRPr lang="en-CA" sz="1800" dirty="0" smtClean="0">
              <a:solidFill>
                <a:srgbClr val="00B050"/>
              </a:solidFill>
            </a:endParaRPr>
          </a:p>
          <a:p>
            <a:r>
              <a:rPr lang="en-CA" sz="1800" dirty="0" smtClean="0">
                <a:solidFill>
                  <a:srgbClr val="00B050"/>
                </a:solidFill>
              </a:rPr>
              <a:t>11-12/1135, </a:t>
            </a:r>
            <a:r>
              <a:rPr lang="zh-CN" altLang="en-US" sz="1800" dirty="0" smtClean="0">
                <a:solidFill>
                  <a:srgbClr val="00B050"/>
                </a:solidFill>
              </a:rPr>
              <a:t>“</a:t>
            </a:r>
            <a:r>
              <a:rPr lang="en-US" sz="1800" dirty="0" smtClean="0">
                <a:solidFill>
                  <a:srgbClr val="00B050"/>
                </a:solidFill>
              </a:rPr>
              <a:t>LB188-MAC-comment-resolutions”, </a:t>
            </a:r>
            <a:r>
              <a:rPr lang="en-US" sz="1800" dirty="0" err="1" smtClean="0">
                <a:solidFill>
                  <a:srgbClr val="00B050"/>
                </a:solidFill>
              </a:rPr>
              <a:t>Sandhya</a:t>
            </a:r>
            <a:endParaRPr lang="en-CA" sz="1800" dirty="0" smtClean="0">
              <a:solidFill>
                <a:srgbClr val="00B050"/>
              </a:solidFill>
            </a:endParaRPr>
          </a:p>
          <a:p>
            <a:r>
              <a:rPr lang="fr-FR" sz="1800" dirty="0" smtClean="0">
                <a:solidFill>
                  <a:srgbClr val="00B050"/>
                </a:solidFill>
              </a:rPr>
              <a:t>11-12/0853, “LB188 </a:t>
            </a:r>
            <a:r>
              <a:rPr lang="fr-FR" sz="1800" dirty="0" err="1" smtClean="0">
                <a:solidFill>
                  <a:srgbClr val="00B050"/>
                </a:solidFill>
              </a:rPr>
              <a:t>Subclause</a:t>
            </a:r>
            <a:r>
              <a:rPr lang="fr-FR" sz="1800" dirty="0" smtClean="0">
                <a:solidFill>
                  <a:srgbClr val="00B050"/>
                </a:solidFill>
              </a:rPr>
              <a:t> 9.19.2.4 Comment </a:t>
            </a:r>
            <a:r>
              <a:rPr lang="fr-FR" sz="1800" dirty="0" err="1" smtClean="0">
                <a:solidFill>
                  <a:srgbClr val="00B050"/>
                </a:solidFill>
              </a:rPr>
              <a:t>Resolution</a:t>
            </a:r>
            <a:r>
              <a:rPr lang="fr-FR" sz="1800" dirty="0" smtClean="0">
                <a:solidFill>
                  <a:srgbClr val="00B050"/>
                </a:solidFill>
              </a:rPr>
              <a:t>” Liwen Chu</a:t>
            </a:r>
          </a:p>
          <a:p>
            <a:r>
              <a:rPr lang="en-CA" sz="1800" dirty="0" smtClean="0">
                <a:solidFill>
                  <a:srgbClr val="00B050"/>
                </a:solidFill>
              </a:rPr>
              <a:t>11-12/0905, “</a:t>
            </a:r>
            <a:r>
              <a:rPr lang="en-US" sz="1800" dirty="0" smtClean="0">
                <a:solidFill>
                  <a:srgbClr val="00B050"/>
                </a:solidFill>
              </a:rPr>
              <a:t>LB188 </a:t>
            </a:r>
            <a:r>
              <a:rPr lang="en-US" sz="1800" dirty="0" err="1" smtClean="0">
                <a:solidFill>
                  <a:srgbClr val="00B050"/>
                </a:solidFill>
              </a:rPr>
              <a:t>Subclause</a:t>
            </a:r>
            <a:r>
              <a:rPr lang="en-US" sz="1800" dirty="0" smtClean="0">
                <a:solidFill>
                  <a:srgbClr val="00B050"/>
                </a:solidFill>
              </a:rPr>
              <a:t> 9.19.2.2 Comment Resolution”,  Liwen Chiu</a:t>
            </a:r>
            <a:endParaRPr lang="en-CA" sz="1800" dirty="0" smtClean="0">
              <a:solidFill>
                <a:srgbClr val="00B050"/>
              </a:solidFill>
            </a:endParaRPr>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0486" name="Slide Number Placeholder 5"/>
          <p:cNvSpPr>
            <a:spLocks noGrp="1"/>
          </p:cNvSpPr>
          <p:nvPr>
            <p:ph type="sldNum" sz="quarter" idx="12"/>
          </p:nvPr>
        </p:nvSpPr>
        <p:spPr>
          <a:noFill/>
        </p:spPr>
        <p:txBody>
          <a:bodyPr/>
          <a:lstStyle/>
          <a:p>
            <a:r>
              <a:rPr lang="en-US"/>
              <a:t>Slide </a:t>
            </a:r>
            <a:fld id="{FA4336A3-5D66-4447-9E07-DA4709FB6F00}" type="slidenum">
              <a:rPr lang="en-US"/>
              <a:pPr/>
              <a:t>17</a:t>
            </a:fld>
            <a:endParaRPr lang="en-US"/>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18</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p:txBody>
          <a:bodyPr>
            <a:normAutofit/>
          </a:bodyPr>
          <a:lstStyle/>
          <a:p>
            <a:endParaRPr lang="en-CA" dirty="0" smtClean="0"/>
          </a:p>
          <a:p>
            <a:endParaRPr lang="en-CA" dirty="0" smtClean="0">
              <a:solidFill>
                <a:schemeClr val="bg1">
                  <a:lumMod val="50000"/>
                </a:schemeClr>
              </a:solidFill>
            </a:endParaRPr>
          </a:p>
          <a:p>
            <a:endParaRPr lang="en-CA" dirty="0" smtClean="0">
              <a:solidFill>
                <a:schemeClr val="bg1">
                  <a:lumMod val="50000"/>
                </a:schemeClr>
              </a:solidFill>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19</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a:t>
            </a:r>
            <a:r>
              <a:rPr lang="en-US" altLang="ko-KR" dirty="0" smtClean="0">
                <a:ea typeface="굴림" pitchFamily="34" charset="-127"/>
              </a:rPr>
              <a:t>September 2012 </a:t>
            </a:r>
            <a:r>
              <a:rPr lang="en-US" altLang="ko-KR" dirty="0">
                <a:ea typeface="굴림" pitchFamily="34" charset="-127"/>
              </a:rPr>
              <a:t>interim </a:t>
            </a:r>
            <a:r>
              <a:rPr lang="en-US" altLang="ko-KR" dirty="0" smtClean="0">
                <a:ea typeface="굴림" pitchFamily="34" charset="-127"/>
              </a:rPr>
              <a:t>meeting held in Palm Springs, CA, USA.</a:t>
            </a:r>
            <a:endParaRPr lang="en-US" altLang="ko-KR"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br>
              <a:rPr lang="en-US" dirty="0" smtClean="0"/>
            </a:br>
            <a:r>
              <a:rPr lang="en-US" b="0" dirty="0" smtClean="0"/>
              <a:t>(AM2, Mon, 09/17/2012)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6699, 6700, 6787, 6428 as described in Doc # 11-12/1044r0?</a:t>
            </a:r>
            <a:endParaRPr lang="en-US" dirty="0" smtClean="0"/>
          </a:p>
          <a:p>
            <a:endParaRPr lang="en-US" dirty="0" smtClean="0"/>
          </a:p>
          <a:p>
            <a:r>
              <a:rPr lang="en-US" dirty="0" smtClean="0"/>
              <a:t>Passed by unanimous consent in TG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 </a:t>
            </a:r>
            <a:br>
              <a:rPr lang="en-US" dirty="0" smtClean="0"/>
            </a:br>
            <a:r>
              <a:rPr lang="en-US" b="0" dirty="0" smtClean="0"/>
              <a:t>(AM2, Mon, 09/17/2012)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6547 as described in Doc # 11-12/836r2?</a:t>
            </a:r>
            <a:endParaRPr lang="en-US" dirty="0" smtClean="0"/>
          </a:p>
          <a:p>
            <a:endParaRPr lang="en-US" dirty="0" smtClean="0"/>
          </a:p>
          <a:p>
            <a:r>
              <a:rPr lang="en-US" dirty="0" smtClean="0"/>
              <a:t>Passed by unanimous consent in TG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In Doc 12/864r1, CID 6541</a:t>
            </a:r>
          </a:p>
          <a:p>
            <a:r>
              <a:rPr lang="en-US" dirty="0" smtClean="0"/>
              <a:t>Do you support that any PPDU transmitted in 40MHz is taken into account in the calculation of channel utilization of 40MHz in Extended BSS Load Element?</a:t>
            </a:r>
          </a:p>
          <a:p>
            <a:endParaRPr lang="en-US" dirty="0" smtClean="0"/>
          </a:p>
          <a:p>
            <a:r>
              <a:rPr lang="en-US" dirty="0" smtClean="0"/>
              <a:t>Yes: 13</a:t>
            </a:r>
          </a:p>
          <a:p>
            <a:r>
              <a:rPr lang="en-US" dirty="0" smtClean="0"/>
              <a:t>No: 0</a:t>
            </a:r>
          </a:p>
        </p:txBody>
      </p:sp>
      <p:sp>
        <p:nvSpPr>
          <p:cNvPr id="4" name="Date Placeholder 3"/>
          <p:cNvSpPr>
            <a:spLocks noGrp="1"/>
          </p:cNvSpPr>
          <p:nvPr>
            <p:ph type="dt" sz="half" idx="10"/>
          </p:nvPr>
        </p:nvSpPr>
        <p:spPr/>
        <p:txBody>
          <a:bodyPr/>
          <a:lstStyle/>
          <a:p>
            <a:r>
              <a:rPr lang="en-US" altLang="ko-KR" smtClean="0"/>
              <a:t>Sep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 </a:t>
            </a:r>
            <a:br>
              <a:rPr lang="en-US" dirty="0" smtClean="0"/>
            </a:br>
            <a:r>
              <a:rPr lang="en-US" b="0" dirty="0" smtClean="0"/>
              <a:t>(PM1, Mon, 09/17/2012)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6257, 6258, 6540, 6541, 6542, 6260, 6261, 6543, 6006, 6262, 6544, 6741, 6545, 6546, 6512, 6853, 6536, 6249, </a:t>
            </a:r>
            <a:r>
              <a:rPr lang="en-GB" strike="sngStrike" dirty="0" smtClean="0">
                <a:solidFill>
                  <a:srgbClr val="FF0000"/>
                </a:solidFill>
              </a:rPr>
              <a:t>6250</a:t>
            </a:r>
            <a:r>
              <a:rPr lang="en-GB" dirty="0" smtClean="0">
                <a:solidFill>
                  <a:srgbClr val="FF0000"/>
                </a:solidFill>
              </a:rPr>
              <a:t>, </a:t>
            </a:r>
            <a:r>
              <a:rPr lang="en-GB" strike="sngStrike" dirty="0" smtClean="0">
                <a:solidFill>
                  <a:srgbClr val="FF0000"/>
                </a:solidFill>
              </a:rPr>
              <a:t>6252</a:t>
            </a:r>
            <a:r>
              <a:rPr lang="en-GB" dirty="0" smtClean="0">
                <a:solidFill>
                  <a:srgbClr val="FF0000"/>
                </a:solidFill>
              </a:rPr>
              <a:t>, </a:t>
            </a:r>
            <a:r>
              <a:rPr lang="en-GB" strike="sngStrike" dirty="0" smtClean="0">
                <a:solidFill>
                  <a:srgbClr val="FF0000"/>
                </a:solidFill>
              </a:rPr>
              <a:t>6254</a:t>
            </a:r>
            <a:r>
              <a:rPr lang="en-GB" dirty="0" smtClean="0">
                <a:solidFill>
                  <a:srgbClr val="FF0000"/>
                </a:solidFill>
              </a:rPr>
              <a:t>, </a:t>
            </a:r>
            <a:r>
              <a:rPr lang="en-GB" strike="sngStrike" dirty="0" smtClean="0">
                <a:solidFill>
                  <a:srgbClr val="FF0000"/>
                </a:solidFill>
              </a:rPr>
              <a:t>6255</a:t>
            </a:r>
            <a:r>
              <a:rPr lang="en-GB" dirty="0" smtClean="0">
                <a:solidFill>
                  <a:srgbClr val="FF0000"/>
                </a:solidFill>
              </a:rPr>
              <a:t>, </a:t>
            </a:r>
            <a:r>
              <a:rPr lang="en-GB" strike="sngStrike" dirty="0" smtClean="0">
                <a:solidFill>
                  <a:srgbClr val="FF0000"/>
                </a:solidFill>
              </a:rPr>
              <a:t>6090</a:t>
            </a:r>
            <a:r>
              <a:rPr lang="en-GB" dirty="0" smtClean="0">
                <a:solidFill>
                  <a:srgbClr val="FF0000"/>
                </a:solidFill>
              </a:rPr>
              <a:t>,</a:t>
            </a:r>
            <a:r>
              <a:rPr lang="en-GB" dirty="0" smtClean="0"/>
              <a:t> 6172, 6673 as described in Doc # 11-12/864r2?</a:t>
            </a:r>
            <a:endParaRPr lang="en-US" dirty="0" smtClean="0"/>
          </a:p>
          <a:p>
            <a:endParaRPr lang="en-US" dirty="0" smtClean="0"/>
          </a:p>
          <a:p>
            <a:r>
              <a:rPr lang="en-US" dirty="0" smtClean="0"/>
              <a:t>Passed by unanimous consent in MAC ad hoc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#4 </a:t>
            </a:r>
            <a:br>
              <a:rPr lang="en-US" dirty="0" smtClean="0"/>
            </a:br>
            <a:r>
              <a:rPr lang="en-US" b="0" dirty="0" smtClean="0"/>
              <a:t>(PM2, Mon, 09/17/2012)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6852 as described in Doc # 11-12/1132r0?</a:t>
            </a:r>
            <a:endParaRPr lang="en-US" dirty="0" smtClean="0"/>
          </a:p>
          <a:p>
            <a:endParaRPr lang="en-US" dirty="0" smtClean="0"/>
          </a:p>
          <a:p>
            <a:r>
              <a:rPr lang="en-US" dirty="0" smtClean="0"/>
              <a:t>Passed by unanimous consent in MAC ad hoc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a:t>
            </a:r>
            <a:r>
              <a:rPr lang="en-US" dirty="0" smtClean="0"/>
              <a:t>Poll #2</a:t>
            </a:r>
            <a:endParaRPr lang="en-US" dirty="0"/>
          </a:p>
        </p:txBody>
      </p:sp>
      <p:sp>
        <p:nvSpPr>
          <p:cNvPr id="3" name="Content Placeholder 2"/>
          <p:cNvSpPr>
            <a:spLocks noGrp="1"/>
          </p:cNvSpPr>
          <p:nvPr>
            <p:ph idx="1"/>
          </p:nvPr>
        </p:nvSpPr>
        <p:spPr/>
        <p:txBody>
          <a:bodyPr/>
          <a:lstStyle/>
          <a:p>
            <a:r>
              <a:rPr lang="en-US" dirty="0" smtClean="0"/>
              <a:t>In Doc # 12/856r4, CID 6084</a:t>
            </a:r>
          </a:p>
          <a:p>
            <a:r>
              <a:rPr lang="en-US" dirty="0" smtClean="0"/>
              <a:t>When the TXOP limit is 0 and the TXOP holder has estimated the value of a </a:t>
            </a:r>
            <a:r>
              <a:rPr lang="en-US" dirty="0" err="1" smtClean="0"/>
              <a:t>T</a:t>
            </a:r>
            <a:r>
              <a:rPr lang="en-US" baseline="-25000" dirty="0" err="1" smtClean="0"/>
              <a:t>Single</a:t>
            </a:r>
            <a:r>
              <a:rPr lang="en-US" baseline="-25000" dirty="0" smtClean="0"/>
              <a:t>-MSDU</a:t>
            </a:r>
            <a:r>
              <a:rPr lang="en-US" dirty="0" smtClean="0"/>
              <a:t> that proves to be an underestimate, i.e. doesn’t allow  transmission of data to complete within the </a:t>
            </a:r>
            <a:r>
              <a:rPr lang="en-US" dirty="0" err="1" smtClean="0"/>
              <a:t>T</a:t>
            </a:r>
            <a:r>
              <a:rPr lang="en-US" baseline="-25000" dirty="0" err="1" smtClean="0"/>
              <a:t>End</a:t>
            </a:r>
            <a:r>
              <a:rPr lang="en-US" baseline="-25000" dirty="0" smtClean="0"/>
              <a:t>-NAV</a:t>
            </a:r>
            <a:r>
              <a:rPr lang="en-US" dirty="0" smtClean="0"/>
              <a:t>, should transmission of that data allowed?</a:t>
            </a:r>
          </a:p>
          <a:p>
            <a:endParaRPr lang="en-US" dirty="0" smtClean="0"/>
          </a:p>
          <a:p>
            <a:r>
              <a:rPr lang="en-US" dirty="0" smtClean="0"/>
              <a:t>Yes: 11</a:t>
            </a:r>
          </a:p>
          <a:p>
            <a:r>
              <a:rPr lang="en-US" dirty="0" smtClean="0"/>
              <a:t>No: 0</a:t>
            </a:r>
            <a:endParaRPr lang="en-US" dirty="0"/>
          </a:p>
        </p:txBody>
      </p:sp>
      <p:sp>
        <p:nvSpPr>
          <p:cNvPr id="4" name="Date Placeholder 3"/>
          <p:cNvSpPr>
            <a:spLocks noGrp="1"/>
          </p:cNvSpPr>
          <p:nvPr>
            <p:ph type="dt" sz="half" idx="10"/>
          </p:nvPr>
        </p:nvSpPr>
        <p:spPr/>
        <p:txBody>
          <a:bodyPr/>
          <a:lstStyle/>
          <a:p>
            <a:r>
              <a:rPr lang="en-US" altLang="ko-KR" smtClean="0"/>
              <a:t>Sep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#5 </a:t>
            </a:r>
            <a:br>
              <a:rPr lang="en-US" dirty="0" smtClean="0"/>
            </a:br>
            <a:r>
              <a:rPr lang="en-US" b="0" dirty="0" smtClean="0"/>
              <a:t>(PM2, Mon, 09/17/2012)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6084 as described in Doc # 11-12/856r4?</a:t>
            </a:r>
            <a:endParaRPr lang="en-US" dirty="0" smtClean="0"/>
          </a:p>
          <a:p>
            <a:endParaRPr lang="en-US" dirty="0" smtClean="0"/>
          </a:p>
          <a:p>
            <a:r>
              <a:rPr lang="en-US" dirty="0" smtClean="0"/>
              <a:t>Passed by unanimous consent in MAC ad hoc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#6 </a:t>
            </a:r>
            <a:br>
              <a:rPr lang="en-US" dirty="0" smtClean="0"/>
            </a:br>
            <a:r>
              <a:rPr lang="en-US" b="0" dirty="0" smtClean="0"/>
              <a:t>(AM1, Tue, 09/18/2012)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6173, 6259, 6250, 6252, 6254, 6255, 6674, 6493, 6537, 6538, 6539, 6090, 6461, 6511 as described in Doc # 11-12/864r3?</a:t>
            </a:r>
            <a:endParaRPr lang="en-US" dirty="0" smtClean="0"/>
          </a:p>
          <a:p>
            <a:endParaRPr lang="en-US" dirty="0" smtClean="0"/>
          </a:p>
          <a:p>
            <a:r>
              <a:rPr lang="en-US" dirty="0" smtClean="0"/>
              <a:t>Passed by unanimous consent in MAC ad hoc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#7 </a:t>
            </a:r>
            <a:br>
              <a:rPr lang="en-US" dirty="0" smtClean="0"/>
            </a:br>
            <a:r>
              <a:rPr lang="en-US" b="0" dirty="0" smtClean="0"/>
              <a:t>(AM1, Tue, 09/18/2012)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6200 and 6397 as described in Doc # 11-12/1036r2?</a:t>
            </a:r>
          </a:p>
          <a:p>
            <a:endParaRPr lang="en-GB" dirty="0" smtClean="0"/>
          </a:p>
          <a:p>
            <a:r>
              <a:rPr lang="en-US" dirty="0" smtClean="0"/>
              <a:t>Passed by unanimous consent in MAC ad hoc meeting</a:t>
            </a:r>
          </a:p>
          <a:p>
            <a:endParaRPr lang="en-US"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8</a:t>
            </a:r>
            <a:br>
              <a:rPr lang="en-US" dirty="0" smtClean="0"/>
            </a:br>
            <a:r>
              <a:rPr lang="en-US" b="0" dirty="0" smtClean="0"/>
              <a:t>(AM2, Tue, 09/18/2012)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6121, 6197, 6854 as described in Doc # 11-12/1135r1?</a:t>
            </a:r>
            <a:endParaRPr lang="en-US" dirty="0" smtClean="0"/>
          </a:p>
          <a:p>
            <a:endParaRPr lang="en-US" dirty="0" smtClean="0"/>
          </a:p>
          <a:p>
            <a:r>
              <a:rPr lang="en-US" dirty="0" smtClean="0"/>
              <a:t>Passed by unanimous consent in MAC ad hoc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9</a:t>
            </a:r>
            <a:br>
              <a:rPr lang="en-US" dirty="0" smtClean="0"/>
            </a:br>
            <a:r>
              <a:rPr lang="en-US" b="0" dirty="0" smtClean="0"/>
              <a:t>(AM2, Tue, 09/18/2012)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6042, 6043, 6044, 6106, 6107, 6474, 6677, 6821 as described in Doc # 11-12/0853r2?</a:t>
            </a:r>
            <a:endParaRPr lang="en-US" dirty="0" smtClean="0"/>
          </a:p>
          <a:p>
            <a:endParaRPr lang="en-US" dirty="0" smtClean="0"/>
          </a:p>
          <a:p>
            <a:r>
              <a:rPr lang="en-US" dirty="0" smtClean="0"/>
              <a:t>Y: 7</a:t>
            </a:r>
          </a:p>
          <a:p>
            <a:r>
              <a:rPr lang="en-US" dirty="0" smtClean="0"/>
              <a:t>N: 2</a:t>
            </a:r>
          </a:p>
          <a:p>
            <a:r>
              <a:rPr lang="en-US" dirty="0" smtClean="0"/>
              <a:t>A: 0</a:t>
            </a:r>
          </a:p>
          <a:p>
            <a:endParaRPr lang="en-US" dirty="0" smtClean="0"/>
          </a:p>
          <a:p>
            <a:r>
              <a:rPr lang="en-US" dirty="0" smtClean="0"/>
              <a:t>Pre-motion passed</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10</a:t>
            </a:r>
            <a:br>
              <a:rPr lang="en-US" dirty="0" smtClean="0"/>
            </a:br>
            <a:r>
              <a:rPr lang="en-US" b="0" dirty="0" smtClean="0"/>
              <a:t>(AM1, Wed, 09/19/2012)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6513 and </a:t>
            </a:r>
            <a:r>
              <a:rPr lang="en-GB" strike="sngStrike" dirty="0" smtClean="0">
                <a:solidFill>
                  <a:srgbClr val="FF0000"/>
                </a:solidFill>
              </a:rPr>
              <a:t>4261</a:t>
            </a:r>
            <a:r>
              <a:rPr lang="en-GB" dirty="0" smtClean="0"/>
              <a:t> </a:t>
            </a:r>
            <a:r>
              <a:rPr lang="en-GB" u="sng" dirty="0" smtClean="0"/>
              <a:t>6198</a:t>
            </a:r>
            <a:r>
              <a:rPr lang="en-GB" dirty="0" smtClean="0"/>
              <a:t> with the resolution text “Revised. See changes  in Doc # 11-12/711r2”</a:t>
            </a:r>
            <a:endParaRPr lang="en-US" dirty="0" smtClean="0"/>
          </a:p>
          <a:p>
            <a:endParaRPr lang="en-US" dirty="0" smtClean="0"/>
          </a:p>
          <a:p>
            <a:r>
              <a:rPr lang="en-US" dirty="0" smtClean="0"/>
              <a:t>Y: 13</a:t>
            </a:r>
          </a:p>
          <a:p>
            <a:r>
              <a:rPr lang="en-US" dirty="0" smtClean="0"/>
              <a:t>N: 10</a:t>
            </a:r>
          </a:p>
          <a:p>
            <a:r>
              <a:rPr lang="en-US" dirty="0" smtClean="0"/>
              <a:t>A: 10</a:t>
            </a:r>
          </a:p>
          <a:p>
            <a:r>
              <a:rPr lang="en-US" dirty="0" smtClean="0"/>
              <a:t>Pre-motion failed</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11</a:t>
            </a:r>
            <a:br>
              <a:rPr lang="en-US" dirty="0" smtClean="0"/>
            </a:br>
            <a:r>
              <a:rPr lang="en-US" b="0" dirty="0" smtClean="0"/>
              <a:t>(AM1, Wed, 09/19/2012)</a:t>
            </a:r>
            <a:endParaRPr lang="en-US" b="0" dirty="0"/>
          </a:p>
        </p:txBody>
      </p:sp>
      <p:sp>
        <p:nvSpPr>
          <p:cNvPr id="3" name="Content Placeholder 2"/>
          <p:cNvSpPr>
            <a:spLocks noGrp="1"/>
          </p:cNvSpPr>
          <p:nvPr>
            <p:ph idx="1"/>
          </p:nvPr>
        </p:nvSpPr>
        <p:spPr/>
        <p:txBody>
          <a:bodyPr/>
          <a:lstStyle/>
          <a:p>
            <a:r>
              <a:rPr lang="en-GB" dirty="0" smtClean="0"/>
              <a:t>Do you agree to reject CIDs 6513 and </a:t>
            </a:r>
            <a:r>
              <a:rPr lang="en-GB" strike="sngStrike" dirty="0" smtClean="0">
                <a:solidFill>
                  <a:srgbClr val="FF0000"/>
                </a:solidFill>
              </a:rPr>
              <a:t>4261</a:t>
            </a:r>
            <a:r>
              <a:rPr lang="en-GB" dirty="0" smtClean="0"/>
              <a:t> </a:t>
            </a:r>
            <a:r>
              <a:rPr lang="en-GB" u="sng" dirty="0" smtClean="0"/>
              <a:t>6198</a:t>
            </a:r>
            <a:r>
              <a:rPr lang="en-GB" dirty="0" smtClean="0"/>
              <a:t> with the reason “The provided resolution failed ad hoc pre-motion (Y:N:A = 13:10:10). Concerns raised during the discussion were a) a general desire by security experts to include the work and </a:t>
            </a:r>
            <a:r>
              <a:rPr lang="en-GB" dirty="0" err="1" smtClean="0"/>
              <a:t>b</a:t>
            </a:r>
            <a:r>
              <a:rPr lang="en-GB" dirty="0" smtClean="0"/>
              <a:t>) a general concern by device implementers about hardware impact”?</a:t>
            </a:r>
          </a:p>
          <a:p>
            <a:endParaRPr lang="en-GB" dirty="0" smtClean="0"/>
          </a:p>
          <a:p>
            <a:r>
              <a:rPr lang="en-US" dirty="0" smtClean="0"/>
              <a:t>Passed by unanimous consent in MAC ad hoc meeting</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12</a:t>
            </a:r>
            <a:br>
              <a:rPr lang="en-US" dirty="0" smtClean="0"/>
            </a:br>
            <a:r>
              <a:rPr lang="en-US" b="0" dirty="0" smtClean="0"/>
              <a:t>(AM1, Wed, 09/19/2012)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6154, 6155, 6374, 6563, </a:t>
            </a:r>
            <a:r>
              <a:rPr lang="en-GB" strike="sngStrike" dirty="0" smtClean="0">
                <a:solidFill>
                  <a:srgbClr val="FF0000"/>
                </a:solidFill>
              </a:rPr>
              <a:t>6374</a:t>
            </a:r>
            <a:r>
              <a:rPr lang="en-GB" dirty="0" smtClean="0"/>
              <a:t>6376, 6451 as described in Doc # 11-12/1088r5?</a:t>
            </a:r>
          </a:p>
          <a:p>
            <a:endParaRPr lang="en-GB" dirty="0" smtClean="0"/>
          </a:p>
          <a:p>
            <a:r>
              <a:rPr lang="en-US" dirty="0" smtClean="0"/>
              <a:t>Passed by unanimous consent in MAC ad hoc meeting</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13</a:t>
            </a:r>
            <a:br>
              <a:rPr lang="en-US" dirty="0" smtClean="0"/>
            </a:br>
            <a:r>
              <a:rPr lang="en-US" b="0" dirty="0" smtClean="0"/>
              <a:t>(AM1, Wed, 09/19/2012)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6279, 6280, 6839, 6466, 6468, 6469 as described in Doc # 11-12/1075r4?</a:t>
            </a:r>
          </a:p>
          <a:p>
            <a:endParaRPr lang="en-GB" dirty="0" smtClean="0"/>
          </a:p>
          <a:p>
            <a:r>
              <a:rPr lang="en-US" dirty="0" smtClean="0"/>
              <a:t>Passed by unanimous consent in MAC ad hoc meeting</a:t>
            </a:r>
          </a:p>
          <a:p>
            <a:endParaRPr lang="en-GB" dirty="0" smtClean="0"/>
          </a:p>
          <a:p>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14</a:t>
            </a:r>
            <a:br>
              <a:rPr lang="en-US" dirty="0" smtClean="0"/>
            </a:br>
            <a:r>
              <a:rPr lang="en-US" b="0" dirty="0" smtClean="0"/>
              <a:t>(AM1, Wed, 09/19/2012)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6803, 6436 as described in Doc # 11-12/0905r1?</a:t>
            </a:r>
          </a:p>
          <a:p>
            <a:endParaRPr lang="en-GB" dirty="0" smtClean="0"/>
          </a:p>
          <a:p>
            <a:r>
              <a:rPr lang="en-US" dirty="0" smtClean="0"/>
              <a:t>Passed by unanimous consent in MAC ad hoc meeting</a:t>
            </a:r>
          </a:p>
          <a:p>
            <a:endParaRPr lang="en-GB" dirty="0" smtClean="0"/>
          </a:p>
          <a:p>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PM2, Wed 9/19</a:t>
            </a:r>
            <a:endParaRPr lang="en-US" dirty="0"/>
          </a:p>
        </p:txBody>
      </p:sp>
      <p:sp>
        <p:nvSpPr>
          <p:cNvPr id="3" name="Content Placeholder 2"/>
          <p:cNvSpPr>
            <a:spLocks noGrp="1"/>
          </p:cNvSpPr>
          <p:nvPr>
            <p:ph idx="1"/>
          </p:nvPr>
        </p:nvSpPr>
        <p:spPr>
          <a:xfrm>
            <a:off x="381000" y="1981200"/>
            <a:ext cx="8458200" cy="4419600"/>
          </a:xfrm>
        </p:spPr>
        <p:txBody>
          <a:bodyPr>
            <a:normAutofit/>
          </a:bodyPr>
          <a:lstStyle/>
          <a:p>
            <a:r>
              <a:rPr lang="en-US" sz="1800" dirty="0" smtClean="0"/>
              <a:t>Corrections of pre-motion #10 and #11</a:t>
            </a:r>
          </a:p>
          <a:p>
            <a:pPr lvl="1"/>
            <a:r>
              <a:rPr lang="en-US" sz="1600" dirty="0" smtClean="0"/>
              <a:t>CID 4261 should be CID 6198</a:t>
            </a:r>
          </a:p>
          <a:p>
            <a:pPr lvl="1"/>
            <a:r>
              <a:rPr lang="en-US" sz="1600" dirty="0" smtClean="0"/>
              <a:t>The changes were approved by the MAC ad hoc by unanimous consent.</a:t>
            </a:r>
          </a:p>
          <a:p>
            <a:r>
              <a:rPr lang="en-US" sz="1800" dirty="0" smtClean="0"/>
              <a:t>Assignment of CID 6790</a:t>
            </a:r>
          </a:p>
          <a:p>
            <a:pPr lvl="1"/>
            <a:r>
              <a:rPr lang="en-US" sz="1600" dirty="0" smtClean="0"/>
              <a:t>transferred from MU and current has no assignee</a:t>
            </a:r>
          </a:p>
          <a:p>
            <a:r>
              <a:rPr lang="en-US" sz="1800" dirty="0" smtClean="0"/>
              <a:t>Submission</a:t>
            </a:r>
          </a:p>
          <a:p>
            <a:pPr lvl="1"/>
            <a:r>
              <a:rPr lang="en-CA" sz="1600" dirty="0" smtClean="0">
                <a:solidFill>
                  <a:srgbClr val="FF0000"/>
                </a:solidFill>
              </a:rPr>
              <a:t>11-12/0855, “LB188 </a:t>
            </a:r>
            <a:r>
              <a:rPr lang="en-CA" sz="1600" dirty="0" err="1" smtClean="0">
                <a:solidFill>
                  <a:srgbClr val="FF0000"/>
                </a:solidFill>
              </a:rPr>
              <a:t>Subclause</a:t>
            </a:r>
            <a:r>
              <a:rPr lang="en-CA" sz="1600" dirty="0" smtClean="0">
                <a:solidFill>
                  <a:srgbClr val="FF0000"/>
                </a:solidFill>
              </a:rPr>
              <a:t> 9.19.2.5 Comment Resolution”, Liwen Chu</a:t>
            </a:r>
          </a:p>
          <a:p>
            <a:pPr lvl="1"/>
            <a:r>
              <a:rPr lang="en-US" sz="1600" dirty="0" smtClean="0">
                <a:solidFill>
                  <a:srgbClr val="00B050"/>
                </a:solidFill>
              </a:rPr>
              <a:t>11-12/1067, “Resolutions for CIDs related to DLS and TDLS”, James Wang</a:t>
            </a:r>
          </a:p>
          <a:p>
            <a:pPr lvl="1"/>
            <a:r>
              <a:rPr lang="en-US" sz="1600" dirty="0" smtClean="0">
                <a:solidFill>
                  <a:srgbClr val="00B050"/>
                </a:solidFill>
              </a:rPr>
              <a:t>11-12/0988, LB188 Comment Resolutions for Clause 10.39.1 thru 10.39.3, Eric Wong</a:t>
            </a:r>
          </a:p>
          <a:p>
            <a:pPr lvl="1"/>
            <a:r>
              <a:rPr lang="en-US" sz="1600" dirty="0" smtClean="0">
                <a:solidFill>
                  <a:srgbClr val="00B050"/>
                </a:solidFill>
              </a:rPr>
              <a:t>11-12/1056, “LB188 Miscellaneous Comment Resolutions for Clause 10”, Eric Wong </a:t>
            </a:r>
          </a:p>
          <a:p>
            <a:pPr lvl="1"/>
            <a:r>
              <a:rPr lang="en-US" sz="1600" dirty="0" smtClean="0">
                <a:solidFill>
                  <a:srgbClr val="00B050"/>
                </a:solidFill>
              </a:rPr>
              <a:t>11-12/1007r6, “LB188 Stephens Remaining Resolutions”, Adrian Stephens</a:t>
            </a:r>
          </a:p>
          <a:p>
            <a:pPr lvl="1"/>
            <a:r>
              <a:rPr lang="en-US" sz="1600" dirty="0" smtClean="0">
                <a:solidFill>
                  <a:srgbClr val="00B050"/>
                </a:solidFill>
              </a:rPr>
              <a:t>11-12/1004/6, “LB188 Clause 9.7 resolutions”, Adrian Stephens</a:t>
            </a:r>
          </a:p>
          <a:p>
            <a:pPr lvl="1"/>
            <a:r>
              <a:rPr lang="en-US" sz="1600" dirty="0" smtClean="0">
                <a:solidFill>
                  <a:srgbClr val="00B050"/>
                </a:solidFill>
              </a:rPr>
              <a:t>11-12/0994 “LB 188 Comments Resolutions for Sub-Clause 9.19 (Part 1)” - Allan Zhu</a:t>
            </a:r>
          </a:p>
          <a:p>
            <a:pPr lvl="1"/>
            <a:r>
              <a:rPr lang="en-US" sz="1600" dirty="0" smtClean="0">
                <a:solidFill>
                  <a:srgbClr val="FF0000"/>
                </a:solidFill>
              </a:rPr>
              <a:t>11-12/1021,  “lb188 cid 6558 mu exchange“, Matt </a:t>
            </a:r>
            <a:r>
              <a:rPr lang="en-US" sz="1600" dirty="0" smtClean="0">
                <a:solidFill>
                  <a:srgbClr val="FF0000"/>
                </a:solidFill>
              </a:rPr>
              <a:t>Fischer</a:t>
            </a:r>
            <a:endParaRPr lang="en-US" sz="1600" dirty="0"/>
          </a:p>
        </p:txBody>
      </p:sp>
      <p:sp>
        <p:nvSpPr>
          <p:cNvPr id="4" name="Date Placeholder 3"/>
          <p:cNvSpPr>
            <a:spLocks noGrp="1"/>
          </p:cNvSpPr>
          <p:nvPr>
            <p:ph type="dt" sz="half" idx="10"/>
          </p:nvPr>
        </p:nvSpPr>
        <p:spPr/>
        <p:txBody>
          <a:bodyPr/>
          <a:lstStyle/>
          <a:p>
            <a:r>
              <a:rPr lang="en-US" altLang="ko-KR" smtClean="0"/>
              <a:t>Sep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36</a:t>
            </a:fld>
            <a:endParaRPr lang="en-US" altLang="ko-K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15</a:t>
            </a:r>
            <a:br>
              <a:rPr lang="en-US" dirty="0" smtClean="0"/>
            </a:br>
            <a:r>
              <a:rPr lang="en-US" b="0" dirty="0" smtClean="0"/>
              <a:t>(PM2, Wed, 09/19/2012)</a:t>
            </a:r>
            <a:endParaRPr lang="en-US" b="0" dirty="0"/>
          </a:p>
        </p:txBody>
      </p:sp>
      <p:sp>
        <p:nvSpPr>
          <p:cNvPr id="3" name="Content Placeholder 2"/>
          <p:cNvSpPr>
            <a:spLocks noGrp="1"/>
          </p:cNvSpPr>
          <p:nvPr>
            <p:ph idx="1"/>
          </p:nvPr>
        </p:nvSpPr>
        <p:spPr/>
        <p:txBody>
          <a:bodyPr/>
          <a:lstStyle/>
          <a:p>
            <a:r>
              <a:rPr lang="en-GB" dirty="0" smtClean="0"/>
              <a:t>Do you agree to reject CID 6790 with the reason “commenter has not shown a benefit of the proposed change that would warrant its acceptance.”?</a:t>
            </a:r>
          </a:p>
          <a:p>
            <a:endParaRPr lang="en-GB" dirty="0" smtClean="0"/>
          </a:p>
          <a:p>
            <a:r>
              <a:rPr lang="en-US" b="0" dirty="0" smtClean="0"/>
              <a:t>Note: the reason of rejection was taken from the resolution of </a:t>
            </a:r>
            <a:r>
              <a:rPr lang="en-GB" b="0" dirty="0" smtClean="0"/>
              <a:t>CID 4910 of LB 187, which covered the same comment.</a:t>
            </a:r>
          </a:p>
          <a:p>
            <a:endParaRPr lang="en-GB" b="0" dirty="0" smtClean="0"/>
          </a:p>
          <a:p>
            <a:r>
              <a:rPr lang="en-US" dirty="0" smtClean="0"/>
              <a:t>Passed by unanimous consent in MAC ad hoc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37</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16</a:t>
            </a:r>
            <a:br>
              <a:rPr lang="en-US" dirty="0" smtClean="0"/>
            </a:br>
            <a:r>
              <a:rPr lang="en-US" b="0" dirty="0" smtClean="0"/>
              <a:t>(PM2, Wed, 09/19/2012)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6631 as described in Doc # 11-12/1067r4?</a:t>
            </a:r>
          </a:p>
          <a:p>
            <a:endParaRPr lang="en-GB" dirty="0" smtClean="0"/>
          </a:p>
          <a:p>
            <a:endParaRPr lang="en-GB" dirty="0" smtClean="0"/>
          </a:p>
          <a:p>
            <a:r>
              <a:rPr lang="en-US" dirty="0" smtClean="0"/>
              <a:t>Passed by unanimous consent in MAC ad hoc meeting</a:t>
            </a:r>
          </a:p>
          <a:p>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38</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17</a:t>
            </a:r>
            <a:br>
              <a:rPr lang="en-US" dirty="0" smtClean="0"/>
            </a:br>
            <a:r>
              <a:rPr lang="en-US" b="0" dirty="0" smtClean="0"/>
              <a:t>(PM2, Wed, 09/19/2012)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6124 and 6156 as described in Doc # 11-12/988r4?</a:t>
            </a:r>
          </a:p>
          <a:p>
            <a:endParaRPr lang="en-GB" dirty="0" smtClean="0"/>
          </a:p>
          <a:p>
            <a:endParaRPr lang="en-GB" dirty="0" smtClean="0"/>
          </a:p>
          <a:p>
            <a:r>
              <a:rPr lang="en-US" dirty="0" smtClean="0"/>
              <a:t>Passed by unanimous consent in MAC ad hoc meeting</a:t>
            </a:r>
          </a:p>
          <a:p>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39</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18</a:t>
            </a:r>
            <a:br>
              <a:rPr lang="en-US" dirty="0" smtClean="0"/>
            </a:br>
            <a:r>
              <a:rPr lang="en-US" b="0" dirty="0" smtClean="0"/>
              <a:t>(PM2, Wed, 09/19/2012)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6494 and 6495 as described in Doc # 11-12/1056r1?</a:t>
            </a:r>
          </a:p>
          <a:p>
            <a:endParaRPr lang="en-GB" dirty="0" smtClean="0"/>
          </a:p>
          <a:p>
            <a:r>
              <a:rPr lang="en-GB" dirty="0" smtClean="0"/>
              <a:t>Y: 19 </a:t>
            </a:r>
          </a:p>
          <a:p>
            <a:r>
              <a:rPr lang="en-GB" dirty="0" smtClean="0"/>
              <a:t>N: 0</a:t>
            </a:r>
          </a:p>
          <a:p>
            <a:r>
              <a:rPr lang="en-GB" dirty="0" smtClean="0"/>
              <a:t>A: 1</a:t>
            </a:r>
          </a:p>
          <a:p>
            <a:endParaRPr lang="en-GB" dirty="0" smtClean="0"/>
          </a:p>
          <a:p>
            <a:r>
              <a:rPr lang="en-US" dirty="0" smtClean="0"/>
              <a:t>Pre-Motion </a:t>
            </a:r>
            <a:r>
              <a:rPr lang="en-GB" dirty="0" smtClean="0"/>
              <a:t>Passed</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40</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19</a:t>
            </a:r>
            <a:br>
              <a:rPr lang="en-US" dirty="0" smtClean="0"/>
            </a:br>
            <a:r>
              <a:rPr lang="en-US" b="0" dirty="0" smtClean="0"/>
              <a:t>(PM2, Wed, 09/19/2012)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6145 as described in Doc # 11-12/1007r6?</a:t>
            </a:r>
          </a:p>
          <a:p>
            <a:endParaRPr lang="en-GB" dirty="0" smtClean="0"/>
          </a:p>
          <a:p>
            <a:endParaRPr lang="en-GB" dirty="0" smtClean="0"/>
          </a:p>
          <a:p>
            <a:endParaRPr lang="en-GB" dirty="0" smtClean="0"/>
          </a:p>
          <a:p>
            <a:r>
              <a:rPr lang="en-US" dirty="0" smtClean="0"/>
              <a:t>Passed by unanimous consent in MAC ad hoc meeting</a:t>
            </a:r>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41</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20</a:t>
            </a:r>
            <a:br>
              <a:rPr lang="en-US" dirty="0" smtClean="0"/>
            </a:br>
            <a:r>
              <a:rPr lang="en-US" b="0" dirty="0" smtClean="0"/>
              <a:t>(PM2, Wed, 09/19/2012)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6502 as described in Doc # 11-12/1004r6?</a:t>
            </a:r>
          </a:p>
          <a:p>
            <a:endParaRPr lang="en-GB" dirty="0" smtClean="0"/>
          </a:p>
          <a:p>
            <a:endParaRPr lang="en-GB" dirty="0" smtClean="0"/>
          </a:p>
          <a:p>
            <a:r>
              <a:rPr lang="en-GB" dirty="0" smtClean="0"/>
              <a:t>Y: 18</a:t>
            </a:r>
          </a:p>
          <a:p>
            <a:r>
              <a:rPr lang="en-GB" dirty="0" smtClean="0"/>
              <a:t>N: 0</a:t>
            </a:r>
          </a:p>
          <a:p>
            <a:r>
              <a:rPr lang="en-GB" dirty="0" smtClean="0"/>
              <a:t>A: 1</a:t>
            </a:r>
          </a:p>
          <a:p>
            <a:endParaRPr lang="en-US" dirty="0" smtClean="0"/>
          </a:p>
          <a:p>
            <a:r>
              <a:rPr lang="en-US" dirty="0" smtClean="0"/>
              <a:t>Pre-motion passed.</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42</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21</a:t>
            </a:r>
            <a:br>
              <a:rPr lang="en-US" dirty="0" smtClean="0"/>
            </a:br>
            <a:r>
              <a:rPr lang="en-US" b="0" dirty="0" smtClean="0"/>
              <a:t>(PM2, Wed, 09/19/2012)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6417 as described in Doc # 11-12/994r4?</a:t>
            </a:r>
          </a:p>
          <a:p>
            <a:endParaRPr lang="en-GB" dirty="0" smtClean="0"/>
          </a:p>
          <a:p>
            <a:endParaRPr lang="en-GB" dirty="0" smtClean="0"/>
          </a:p>
          <a:p>
            <a:endParaRPr lang="en-GB" dirty="0" smtClean="0"/>
          </a:p>
          <a:p>
            <a:r>
              <a:rPr lang="en-US" dirty="0" smtClean="0"/>
              <a:t>Passed by unanimous consent in MAC ad hoc meeting</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43</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AM1, Thu 9/20</a:t>
            </a:r>
            <a:endParaRPr lang="en-US" dirty="0"/>
          </a:p>
        </p:txBody>
      </p:sp>
      <p:sp>
        <p:nvSpPr>
          <p:cNvPr id="3" name="Content Placeholder 2"/>
          <p:cNvSpPr>
            <a:spLocks noGrp="1"/>
          </p:cNvSpPr>
          <p:nvPr>
            <p:ph idx="1"/>
          </p:nvPr>
        </p:nvSpPr>
        <p:spPr>
          <a:xfrm>
            <a:off x="381000" y="1981200"/>
            <a:ext cx="8458200" cy="4419600"/>
          </a:xfrm>
        </p:spPr>
        <p:txBody>
          <a:bodyPr>
            <a:noAutofit/>
          </a:bodyPr>
          <a:lstStyle/>
          <a:p>
            <a:r>
              <a:rPr lang="en-US" sz="1800" dirty="0" smtClean="0"/>
              <a:t>Submission</a:t>
            </a:r>
          </a:p>
          <a:p>
            <a:pPr lvl="1"/>
            <a:r>
              <a:rPr lang="en-CA" sz="1600" dirty="0" smtClean="0">
                <a:solidFill>
                  <a:srgbClr val="00B050"/>
                </a:solidFill>
              </a:rPr>
              <a:t>11-12/0855, “LB188 </a:t>
            </a:r>
            <a:r>
              <a:rPr lang="en-CA" sz="1600" dirty="0" err="1" smtClean="0">
                <a:solidFill>
                  <a:srgbClr val="00B050"/>
                </a:solidFill>
              </a:rPr>
              <a:t>Subclause</a:t>
            </a:r>
            <a:r>
              <a:rPr lang="en-CA" sz="1600" dirty="0" smtClean="0">
                <a:solidFill>
                  <a:srgbClr val="00B050"/>
                </a:solidFill>
              </a:rPr>
              <a:t> 9.19.2.5 Comment Resolution”, Liwen Chu (5)</a:t>
            </a:r>
          </a:p>
          <a:p>
            <a:pPr lvl="1"/>
            <a:r>
              <a:rPr lang="en-US" sz="1600" dirty="0" smtClean="0">
                <a:solidFill>
                  <a:srgbClr val="00B050"/>
                </a:solidFill>
              </a:rPr>
              <a:t>11-12/1021,  “lb188 cid 6558 mu exchange“, Matt Fischer (1)</a:t>
            </a:r>
          </a:p>
          <a:p>
            <a:pPr lvl="1"/>
            <a:r>
              <a:rPr lang="en-US" sz="1600" dirty="0" smtClean="0">
                <a:solidFill>
                  <a:srgbClr val="00B050"/>
                </a:solidFill>
              </a:rPr>
              <a:t>11-12/1004/7, “LB188 Clause 9.7 resolutions”, Adrian Stephens (1)</a:t>
            </a:r>
          </a:p>
          <a:p>
            <a:pPr lvl="1"/>
            <a:r>
              <a:rPr lang="en-US" sz="1600" dirty="0" smtClean="0">
                <a:solidFill>
                  <a:srgbClr val="00B050"/>
                </a:solidFill>
              </a:rPr>
              <a:t>11-12/1048, “LB 188 Comments Resolutions for Sub-Clause 9.19 (Part 2)”, Allan Zhu (4)</a:t>
            </a:r>
          </a:p>
          <a:p>
            <a:pPr lvl="1"/>
            <a:r>
              <a:rPr lang="en-US" sz="1600" dirty="0" smtClean="0">
                <a:solidFill>
                  <a:srgbClr val="00B050"/>
                </a:solidFill>
              </a:rPr>
              <a:t>11-12/1167, “LB188-comment-resolutions-for-sub-clause-9.19 (Part 3)”, Allan Zhu (3)</a:t>
            </a:r>
          </a:p>
          <a:p>
            <a:pPr lvl="1"/>
            <a:r>
              <a:rPr lang="en-US" sz="1600" dirty="0" smtClean="0">
                <a:solidFill>
                  <a:srgbClr val="00B050"/>
                </a:solidFill>
              </a:rPr>
              <a:t>11-12/1161, “</a:t>
            </a:r>
            <a:r>
              <a:rPr lang="fr-FR" sz="1600" dirty="0" smtClean="0">
                <a:solidFill>
                  <a:srgbClr val="00B050"/>
                </a:solidFill>
              </a:rPr>
              <a:t>LB188-comment </a:t>
            </a:r>
            <a:r>
              <a:rPr lang="fr-FR" sz="1600" dirty="0" err="1" smtClean="0">
                <a:solidFill>
                  <a:srgbClr val="00B050"/>
                </a:solidFill>
              </a:rPr>
              <a:t>resolution</a:t>
            </a:r>
            <a:r>
              <a:rPr lang="fr-FR" sz="1600" dirty="0" smtClean="0">
                <a:solidFill>
                  <a:srgbClr val="00B050"/>
                </a:solidFill>
              </a:rPr>
              <a:t> 10.39.4 part 2 </a:t>
            </a:r>
            <a:r>
              <a:rPr lang="zh-CN" altLang="en-US" sz="1600" dirty="0" smtClean="0">
                <a:solidFill>
                  <a:srgbClr val="00B050"/>
                </a:solidFill>
              </a:rPr>
              <a:t>”</a:t>
            </a:r>
            <a:r>
              <a:rPr lang="en-US" altLang="zh-CN" sz="1600" dirty="0" smtClean="0">
                <a:solidFill>
                  <a:srgbClr val="00B050"/>
                </a:solidFill>
              </a:rPr>
              <a:t>, </a:t>
            </a:r>
            <a:r>
              <a:rPr lang="en-US" sz="1600" dirty="0" smtClean="0">
                <a:solidFill>
                  <a:srgbClr val="00B050"/>
                </a:solidFill>
              </a:rPr>
              <a:t>Chao-Chun </a:t>
            </a:r>
            <a:r>
              <a:rPr lang="en-US" sz="1600" dirty="0" smtClean="0">
                <a:solidFill>
                  <a:srgbClr val="00B050"/>
                </a:solidFill>
              </a:rPr>
              <a:t>Wang (1)</a:t>
            </a:r>
            <a:endParaRPr lang="en-US" sz="1600" dirty="0" smtClean="0">
              <a:solidFill>
                <a:srgbClr val="00B050"/>
              </a:solidFill>
            </a:endParaRPr>
          </a:p>
          <a:p>
            <a:pPr lvl="1"/>
            <a:endParaRPr lang="en-US" sz="1600" dirty="0" smtClean="0">
              <a:solidFill>
                <a:srgbClr val="FF0000"/>
              </a:solidFill>
            </a:endParaRPr>
          </a:p>
          <a:p>
            <a:pPr lvl="1"/>
            <a:endParaRPr lang="en-CA" sz="1600" dirty="0" smtClean="0">
              <a:solidFill>
                <a:srgbClr val="FF0000"/>
              </a:solidFill>
            </a:endParaRPr>
          </a:p>
          <a:p>
            <a:pPr lvl="1"/>
            <a:endParaRPr lang="en-US" sz="1400" dirty="0"/>
          </a:p>
        </p:txBody>
      </p:sp>
      <p:sp>
        <p:nvSpPr>
          <p:cNvPr id="4" name="Date Placeholder 3"/>
          <p:cNvSpPr>
            <a:spLocks noGrp="1"/>
          </p:cNvSpPr>
          <p:nvPr>
            <p:ph type="dt" sz="half" idx="10"/>
          </p:nvPr>
        </p:nvSpPr>
        <p:spPr/>
        <p:txBody>
          <a:bodyPr/>
          <a:lstStyle/>
          <a:p>
            <a:r>
              <a:rPr lang="en-US" altLang="ko-KR" smtClean="0"/>
              <a:t>Sep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44</a:t>
            </a:fld>
            <a:endParaRPr lang="en-US" altLang="ko-K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22</a:t>
            </a:r>
            <a:br>
              <a:rPr lang="en-US" dirty="0" smtClean="0"/>
            </a:br>
            <a:r>
              <a:rPr lang="en-US" b="0" dirty="0" smtClean="0"/>
              <a:t>(AM1, Thu, 09/20/2012)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6108, 6109, 6110, 6111, and 6382 as described in Doc # 11-12/855r5?</a:t>
            </a:r>
          </a:p>
          <a:p>
            <a:endParaRPr lang="en-GB" dirty="0" smtClean="0"/>
          </a:p>
          <a:p>
            <a:endParaRPr lang="en-GB" dirty="0" smtClean="0"/>
          </a:p>
          <a:p>
            <a:r>
              <a:rPr lang="en-US" dirty="0" smtClean="0"/>
              <a:t>Passed by unanimous consent in MAC ad hoc meeting</a:t>
            </a:r>
          </a:p>
          <a:p>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45</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23</a:t>
            </a:r>
            <a:br>
              <a:rPr lang="en-US" dirty="0" smtClean="0"/>
            </a:br>
            <a:r>
              <a:rPr lang="en-US" b="0" dirty="0" smtClean="0"/>
              <a:t>(AM1, Thu, 09/20/2012)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6558 as described in Doc # 11-12/1021r7?</a:t>
            </a:r>
          </a:p>
          <a:p>
            <a:endParaRPr lang="en-GB" dirty="0" smtClean="0"/>
          </a:p>
          <a:p>
            <a:endParaRPr lang="en-GB" dirty="0" smtClean="0"/>
          </a:p>
          <a:p>
            <a:endParaRPr lang="en-GB" dirty="0" smtClean="0"/>
          </a:p>
          <a:p>
            <a:r>
              <a:rPr lang="en-US" dirty="0" smtClean="0"/>
              <a:t>Passed by unanimous consent in MAC ad hoc meeting</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46</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24</a:t>
            </a:r>
            <a:br>
              <a:rPr lang="en-US" dirty="0" smtClean="0"/>
            </a:br>
            <a:r>
              <a:rPr lang="en-US" b="0" dirty="0" smtClean="0"/>
              <a:t>(AM1, Thu, 09/20/2012)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6274 as described in Doc # 11-12/1004r7?</a:t>
            </a:r>
          </a:p>
          <a:p>
            <a:endParaRPr lang="en-GB" dirty="0" smtClean="0"/>
          </a:p>
          <a:p>
            <a:endParaRPr lang="en-GB" dirty="0" smtClean="0"/>
          </a:p>
          <a:p>
            <a:endParaRPr lang="en-GB" dirty="0" smtClean="0"/>
          </a:p>
          <a:p>
            <a:r>
              <a:rPr lang="en-US" dirty="0" smtClean="0"/>
              <a:t>Passed by unanimous consent in MAC ad hoc meeting</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47</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25</a:t>
            </a:r>
            <a:br>
              <a:rPr lang="en-US" dirty="0" smtClean="0"/>
            </a:br>
            <a:r>
              <a:rPr lang="en-US" b="0" dirty="0" smtClean="0"/>
              <a:t>(AM1, Thu, 09/20/2012)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6768, 6045, 6769 as described in Doc # 11-12/1048r2?</a:t>
            </a:r>
          </a:p>
          <a:p>
            <a:endParaRPr lang="en-GB" dirty="0" smtClean="0"/>
          </a:p>
          <a:p>
            <a:endParaRPr lang="en-GB" dirty="0" smtClean="0"/>
          </a:p>
          <a:p>
            <a:endParaRPr lang="en-GB" dirty="0" smtClean="0"/>
          </a:p>
          <a:p>
            <a:r>
              <a:rPr lang="en-US" dirty="0" smtClean="0"/>
              <a:t>Passed by unanimous consent in MAC ad hoc meeting</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48</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26</a:t>
            </a:r>
            <a:br>
              <a:rPr lang="en-US" dirty="0" smtClean="0"/>
            </a:br>
            <a:r>
              <a:rPr lang="en-US" b="0" dirty="0" smtClean="0"/>
              <a:t>(AM1, Thu, 09/20/2012)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6705, 6371, 6047 as described in Doc # 11-12/1167r1?</a:t>
            </a:r>
          </a:p>
          <a:p>
            <a:endParaRPr lang="en-GB" dirty="0" smtClean="0"/>
          </a:p>
          <a:p>
            <a:endParaRPr lang="en-GB" dirty="0" smtClean="0"/>
          </a:p>
          <a:p>
            <a:endParaRPr lang="en-GB" dirty="0" smtClean="0"/>
          </a:p>
          <a:p>
            <a:r>
              <a:rPr lang="en-US" dirty="0" smtClean="0"/>
              <a:t>Passed by unanimous consent in MAC ad hoc meeting</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49</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27</a:t>
            </a:r>
            <a:br>
              <a:rPr lang="en-US" dirty="0" smtClean="0"/>
            </a:br>
            <a:r>
              <a:rPr lang="en-US" b="0" dirty="0" smtClean="0"/>
              <a:t>(AM1, Thu, 09/20/2012)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6046 as described in Doc # 11-12/1048r2?</a:t>
            </a:r>
          </a:p>
          <a:p>
            <a:endParaRPr lang="en-GB" dirty="0" smtClean="0"/>
          </a:p>
          <a:p>
            <a:endParaRPr lang="en-GB" dirty="0" smtClean="0"/>
          </a:p>
          <a:p>
            <a:r>
              <a:rPr lang="en-US" dirty="0" smtClean="0"/>
              <a:t>Passed by unanimous consent in MAC ad hoc meeting</a:t>
            </a:r>
          </a:p>
          <a:p>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50</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28</a:t>
            </a:r>
            <a:r>
              <a:rPr lang="en-US" dirty="0" smtClean="0"/>
              <a:t/>
            </a:r>
            <a:br>
              <a:rPr lang="en-US" dirty="0" smtClean="0"/>
            </a:br>
            <a:r>
              <a:rPr lang="en-US" b="0" dirty="0" smtClean="0"/>
              <a:t>(AM1, Thu, 09/20/2012)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a:t>
            </a:r>
            <a:r>
              <a:rPr lang="en-GB" dirty="0" smtClean="0"/>
              <a:t>6399 </a:t>
            </a:r>
            <a:r>
              <a:rPr lang="en-GB" dirty="0" smtClean="0"/>
              <a:t>as described in Doc # </a:t>
            </a:r>
            <a:r>
              <a:rPr lang="en-GB" dirty="0" smtClean="0"/>
              <a:t>11-12/1161r2</a:t>
            </a:r>
            <a:r>
              <a:rPr lang="en-GB" dirty="0" smtClean="0"/>
              <a:t>?</a:t>
            </a:r>
          </a:p>
          <a:p>
            <a:endParaRPr lang="en-GB" dirty="0" smtClean="0"/>
          </a:p>
          <a:p>
            <a:endParaRPr lang="en-GB" dirty="0" smtClean="0"/>
          </a:p>
          <a:p>
            <a:r>
              <a:rPr lang="en-US" dirty="0" smtClean="0"/>
              <a:t>Passed by unanimous consent in MAC ad hoc meeting</a:t>
            </a:r>
          </a:p>
          <a:p>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51</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a:t>
            </a:r>
            <a:r>
              <a:rPr lang="en-US" dirty="0" smtClean="0"/>
              <a:t>AM2, </a:t>
            </a:r>
            <a:r>
              <a:rPr lang="en-US" dirty="0" smtClean="0"/>
              <a:t>Thu 9/20</a:t>
            </a:r>
            <a:endParaRPr lang="en-US" dirty="0"/>
          </a:p>
        </p:txBody>
      </p:sp>
      <p:sp>
        <p:nvSpPr>
          <p:cNvPr id="3" name="Content Placeholder 2"/>
          <p:cNvSpPr>
            <a:spLocks noGrp="1"/>
          </p:cNvSpPr>
          <p:nvPr>
            <p:ph idx="1"/>
          </p:nvPr>
        </p:nvSpPr>
        <p:spPr>
          <a:xfrm>
            <a:off x="381000" y="1981200"/>
            <a:ext cx="8458200" cy="4419600"/>
          </a:xfrm>
        </p:spPr>
        <p:txBody>
          <a:bodyPr>
            <a:normAutofit/>
          </a:bodyPr>
          <a:lstStyle/>
          <a:p>
            <a:r>
              <a:rPr lang="en-US" sz="2000" dirty="0" smtClean="0"/>
              <a:t>Submission</a:t>
            </a:r>
          </a:p>
          <a:p>
            <a:pPr lvl="1"/>
            <a:r>
              <a:rPr lang="en-US" sz="1800" dirty="0" smtClean="0"/>
              <a:t>11-12/1037, “LB188 (D3.0) resolution for regulatory </a:t>
            </a:r>
            <a:r>
              <a:rPr lang="en-US" sz="1800" dirty="0" err="1" smtClean="0"/>
              <a:t>generalisation</a:t>
            </a:r>
            <a:r>
              <a:rPr lang="en-US" sz="1800" dirty="0" smtClean="0"/>
              <a:t>”, Mark Rison</a:t>
            </a:r>
          </a:p>
          <a:p>
            <a:pPr lvl="2"/>
            <a:r>
              <a:rPr lang="en-US" sz="1600" dirty="0" smtClean="0"/>
              <a:t>CIDs: </a:t>
            </a:r>
            <a:r>
              <a:rPr lang="en-US" sz="1600" dirty="0" smtClean="0">
                <a:solidFill>
                  <a:srgbClr val="0070C0"/>
                </a:solidFill>
              </a:rPr>
              <a:t>6439 (Mark)</a:t>
            </a:r>
            <a:r>
              <a:rPr lang="en-US" sz="1600" dirty="0" smtClean="0"/>
              <a:t>, </a:t>
            </a:r>
            <a:r>
              <a:rPr lang="en-US" sz="1600" dirty="0" smtClean="0">
                <a:solidFill>
                  <a:srgbClr val="0070C0"/>
                </a:solidFill>
              </a:rPr>
              <a:t>6202 (Brian)</a:t>
            </a:r>
            <a:r>
              <a:rPr lang="en-US" sz="1600" dirty="0" smtClean="0"/>
              <a:t>, </a:t>
            </a:r>
            <a:r>
              <a:rPr lang="en-US" sz="1600" dirty="0" smtClean="0">
                <a:solidFill>
                  <a:srgbClr val="0070C0"/>
                </a:solidFill>
              </a:rPr>
              <a:t>6171 (Brian)</a:t>
            </a:r>
            <a:r>
              <a:rPr lang="en-US" sz="1600" dirty="0" smtClean="0"/>
              <a:t>, </a:t>
            </a:r>
            <a:r>
              <a:rPr lang="en-US" sz="1600" dirty="0" smtClean="0">
                <a:solidFill>
                  <a:srgbClr val="0070C0"/>
                </a:solidFill>
              </a:rPr>
              <a:t>6738 (Mark)</a:t>
            </a:r>
            <a:endParaRPr lang="en-US" sz="1600" dirty="0" smtClean="0">
              <a:solidFill>
                <a:srgbClr val="0070C0"/>
              </a:solidFill>
            </a:endParaRPr>
          </a:p>
          <a:p>
            <a:pPr lvl="1"/>
            <a:r>
              <a:rPr lang="en-US" sz="1800" dirty="0" smtClean="0"/>
              <a:t>11-12/1163</a:t>
            </a:r>
            <a:r>
              <a:rPr lang="en-US" sz="1800" dirty="0" smtClean="0"/>
              <a:t>, “LB188 (D3.0) resolution for the term "non-HT“”,  Mark </a:t>
            </a:r>
            <a:r>
              <a:rPr lang="en-US" sz="1800" dirty="0" smtClean="0"/>
              <a:t>Rison</a:t>
            </a:r>
          </a:p>
          <a:p>
            <a:pPr lvl="2"/>
            <a:r>
              <a:rPr lang="en-US" sz="1600" dirty="0" smtClean="0"/>
              <a:t>CIDs: </a:t>
            </a:r>
            <a:r>
              <a:rPr lang="en-GB" sz="1600" dirty="0" smtClean="0">
                <a:solidFill>
                  <a:srgbClr val="0070C0"/>
                </a:solidFill>
              </a:rPr>
              <a:t>6455 </a:t>
            </a:r>
            <a:r>
              <a:rPr lang="en-GB" sz="1600" dirty="0" smtClean="0">
                <a:solidFill>
                  <a:srgbClr val="0070C0"/>
                </a:solidFill>
              </a:rPr>
              <a:t>(Mark)</a:t>
            </a:r>
            <a:endParaRPr lang="en-US" sz="1600" dirty="0" smtClean="0">
              <a:solidFill>
                <a:srgbClr val="0070C0"/>
              </a:solidFill>
            </a:endParaRPr>
          </a:p>
          <a:p>
            <a:pPr lvl="1"/>
            <a:r>
              <a:rPr lang="en-US" sz="1800" dirty="0" smtClean="0"/>
              <a:t>11-12/1173</a:t>
            </a:r>
            <a:r>
              <a:rPr lang="en-US" sz="1800" dirty="0" smtClean="0"/>
              <a:t>, “D3_comment_resolution_brianh_part5”, Brian Hart</a:t>
            </a:r>
          </a:p>
          <a:p>
            <a:pPr lvl="2"/>
            <a:r>
              <a:rPr lang="en-US" sz="1600" dirty="0" smtClean="0"/>
              <a:t>CIDs</a:t>
            </a:r>
            <a:r>
              <a:rPr lang="en-US" sz="1600" dirty="0" smtClean="0">
                <a:solidFill>
                  <a:srgbClr val="FF0000"/>
                </a:solidFill>
              </a:rPr>
              <a:t>: </a:t>
            </a:r>
            <a:r>
              <a:rPr lang="en-US" sz="1600" dirty="0" smtClean="0"/>
              <a:t>6439, 6202, </a:t>
            </a:r>
            <a:r>
              <a:rPr lang="en-US" sz="1600" dirty="0" smtClean="0"/>
              <a:t>6171</a:t>
            </a:r>
            <a:endParaRPr lang="en-US" sz="1600" dirty="0" smtClean="0">
              <a:solidFill>
                <a:srgbClr val="FF0000"/>
              </a:solidFill>
            </a:endParaRPr>
          </a:p>
          <a:p>
            <a:r>
              <a:rPr lang="en-US" sz="2200" dirty="0" smtClean="0"/>
              <a:t>Wrap up</a:t>
            </a:r>
            <a:endParaRPr lang="en-US" sz="2200" dirty="0" smtClean="0"/>
          </a:p>
          <a:p>
            <a:pPr lvl="1"/>
            <a:endParaRPr lang="en-CA" sz="1800" dirty="0" smtClean="0"/>
          </a:p>
          <a:p>
            <a:pPr lvl="1"/>
            <a:endParaRPr lang="en-US" sz="1800" dirty="0"/>
          </a:p>
        </p:txBody>
      </p:sp>
      <p:sp>
        <p:nvSpPr>
          <p:cNvPr id="4" name="Date Placeholder 3"/>
          <p:cNvSpPr>
            <a:spLocks noGrp="1"/>
          </p:cNvSpPr>
          <p:nvPr>
            <p:ph type="dt" sz="half" idx="10"/>
          </p:nvPr>
        </p:nvSpPr>
        <p:spPr/>
        <p:txBody>
          <a:bodyPr/>
          <a:lstStyle/>
          <a:p>
            <a:r>
              <a:rPr lang="en-US" altLang="ko-KR" smtClean="0"/>
              <a:t>Sep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52</a:t>
            </a:fld>
            <a:endParaRPr lang="en-US" altLang="ko-K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Which of the following resolutions do you prefer to accept as resolutions for CIDs </a:t>
            </a:r>
            <a:r>
              <a:rPr lang="en-GB" dirty="0" smtClean="0"/>
              <a:t>6439, 6202, 6171, and 6738 </a:t>
            </a:r>
            <a:endParaRPr lang="en-GB" dirty="0" smtClean="0"/>
          </a:p>
          <a:p>
            <a:pPr lvl="1"/>
            <a:r>
              <a:rPr lang="en-GB" dirty="0" smtClean="0"/>
              <a:t>Option 1: 1037r5</a:t>
            </a:r>
          </a:p>
          <a:p>
            <a:pPr lvl="1"/>
            <a:r>
              <a:rPr lang="en-GB" dirty="0" smtClean="0"/>
              <a:t>Option 2: 1173r3 + reject for CID 6738 with reason “Requested text is already available in Draft 3.0 at P70L47.”</a:t>
            </a:r>
          </a:p>
          <a:p>
            <a:pPr lvl="1"/>
            <a:endParaRPr lang="en-GB" dirty="0" smtClean="0"/>
          </a:p>
          <a:p>
            <a:r>
              <a:rPr lang="en-GB" dirty="0" smtClean="0"/>
              <a:t>Option 1: 1</a:t>
            </a:r>
          </a:p>
          <a:p>
            <a:r>
              <a:rPr lang="en-GB" dirty="0" smtClean="0"/>
              <a:t>Option 2: 20</a:t>
            </a:r>
          </a:p>
          <a:p>
            <a:r>
              <a:rPr lang="en-GB" dirty="0" smtClean="0"/>
              <a:t>Abs: 0</a:t>
            </a:r>
            <a:endParaRPr lang="en-US" dirty="0"/>
          </a:p>
        </p:txBody>
      </p:sp>
      <p:sp>
        <p:nvSpPr>
          <p:cNvPr id="4" name="Date Placeholder 3"/>
          <p:cNvSpPr>
            <a:spLocks noGrp="1"/>
          </p:cNvSpPr>
          <p:nvPr>
            <p:ph type="dt" sz="half" idx="10"/>
          </p:nvPr>
        </p:nvSpPr>
        <p:spPr/>
        <p:txBody>
          <a:bodyPr/>
          <a:lstStyle/>
          <a:p>
            <a:r>
              <a:rPr lang="en-US" altLang="ko-KR" smtClean="0"/>
              <a:t>Sep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53</a:t>
            </a:fld>
            <a:endParaRPr lang="en-US" altLang="ko-K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29</a:t>
            </a:r>
            <a:r>
              <a:rPr lang="en-US" dirty="0" smtClean="0"/>
              <a:t/>
            </a:r>
            <a:br>
              <a:rPr lang="en-US" dirty="0" smtClean="0"/>
            </a:br>
            <a:r>
              <a:rPr lang="en-US" b="0" dirty="0" smtClean="0"/>
              <a:t>(</a:t>
            </a:r>
            <a:r>
              <a:rPr lang="en-US" b="0" dirty="0" smtClean="0"/>
              <a:t>AM2, </a:t>
            </a:r>
            <a:r>
              <a:rPr lang="en-US" b="0" dirty="0" smtClean="0"/>
              <a:t>Thu, 09/20/2012)</a:t>
            </a:r>
            <a:endParaRPr lang="en-US" b="0" dirty="0"/>
          </a:p>
        </p:txBody>
      </p:sp>
      <p:sp>
        <p:nvSpPr>
          <p:cNvPr id="3" name="Content Placeholder 2"/>
          <p:cNvSpPr>
            <a:spLocks noGrp="1"/>
          </p:cNvSpPr>
          <p:nvPr>
            <p:ph idx="1"/>
          </p:nvPr>
        </p:nvSpPr>
        <p:spPr/>
        <p:txBody>
          <a:bodyPr>
            <a:normAutofit fontScale="92500"/>
          </a:bodyPr>
          <a:lstStyle/>
          <a:p>
            <a:r>
              <a:rPr lang="en-GB" dirty="0" smtClean="0"/>
              <a:t>Do you agree to accept the </a:t>
            </a:r>
            <a:r>
              <a:rPr lang="en-GB" dirty="0" smtClean="0"/>
              <a:t>resolutions </a:t>
            </a:r>
            <a:r>
              <a:rPr lang="en-GB" dirty="0" smtClean="0"/>
              <a:t>to </a:t>
            </a:r>
            <a:r>
              <a:rPr lang="en-GB" dirty="0" smtClean="0"/>
              <a:t>CIDs </a:t>
            </a:r>
            <a:r>
              <a:rPr lang="en-GB" dirty="0" smtClean="0"/>
              <a:t>6439, 6202, </a:t>
            </a:r>
            <a:r>
              <a:rPr lang="en-GB" dirty="0" smtClean="0"/>
              <a:t>6171 </a:t>
            </a:r>
            <a:r>
              <a:rPr lang="en-GB" dirty="0" smtClean="0"/>
              <a:t>as described in Doc # </a:t>
            </a:r>
            <a:r>
              <a:rPr lang="en-GB" dirty="0" smtClean="0"/>
              <a:t>11-12/1173r3 and </a:t>
            </a:r>
            <a:r>
              <a:rPr lang="en-GB" dirty="0" smtClean="0"/>
              <a:t>CID </a:t>
            </a:r>
            <a:r>
              <a:rPr lang="en-GB" dirty="0" smtClean="0"/>
              <a:t>6738 </a:t>
            </a:r>
            <a:r>
              <a:rPr lang="en-GB" dirty="0" smtClean="0"/>
              <a:t>with </a:t>
            </a:r>
            <a:r>
              <a:rPr lang="en-GB" dirty="0" smtClean="0"/>
              <a:t>a resolution of “Rejected” with reason </a:t>
            </a:r>
            <a:r>
              <a:rPr lang="en-GB" dirty="0" smtClean="0"/>
              <a:t>“Requested text is already available in Draft 3.0 at P70L47.”?</a:t>
            </a:r>
            <a:endParaRPr lang="en-GB" dirty="0" smtClean="0"/>
          </a:p>
          <a:p>
            <a:endParaRPr lang="en-GB" dirty="0" smtClean="0"/>
          </a:p>
          <a:p>
            <a:r>
              <a:rPr lang="en-GB" dirty="0" smtClean="0"/>
              <a:t>Y: 20</a:t>
            </a:r>
          </a:p>
          <a:p>
            <a:r>
              <a:rPr lang="en-GB" dirty="0" smtClean="0"/>
              <a:t>N: 1</a:t>
            </a:r>
          </a:p>
          <a:p>
            <a:r>
              <a:rPr lang="en-GB" dirty="0" smtClean="0"/>
              <a:t>A: 0</a:t>
            </a:r>
            <a:endParaRPr lang="en-GB" dirty="0" smtClean="0"/>
          </a:p>
          <a:p>
            <a:endParaRPr lang="en-GB" dirty="0" smtClean="0"/>
          </a:p>
          <a:p>
            <a:r>
              <a:rPr lang="en-GB" dirty="0" smtClean="0"/>
              <a:t>Pre-motion passed</a:t>
            </a:r>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54</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31</a:t>
            </a:r>
            <a:r>
              <a:rPr lang="en-US" dirty="0" smtClean="0"/>
              <a:t/>
            </a:r>
            <a:br>
              <a:rPr lang="en-US" dirty="0" smtClean="0"/>
            </a:br>
            <a:r>
              <a:rPr lang="en-US" b="0" dirty="0" smtClean="0"/>
              <a:t>(</a:t>
            </a:r>
            <a:r>
              <a:rPr lang="en-US" b="0" dirty="0" smtClean="0"/>
              <a:t>AM2, </a:t>
            </a:r>
            <a:r>
              <a:rPr lang="en-US" b="0" dirty="0" smtClean="0"/>
              <a:t>Thu, 09/20/2012)</a:t>
            </a:r>
            <a:endParaRPr lang="en-US" b="0" dirty="0"/>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a:t>
            </a:r>
            <a:r>
              <a:rPr lang="en-GB" dirty="0" smtClean="0"/>
              <a:t>6455, </a:t>
            </a:r>
            <a:r>
              <a:rPr lang="en-GB" dirty="0" smtClean="0"/>
              <a:t>as </a:t>
            </a:r>
            <a:r>
              <a:rPr lang="en-GB" dirty="0" smtClean="0"/>
              <a:t>described in Doc # </a:t>
            </a:r>
            <a:r>
              <a:rPr lang="en-GB" dirty="0" smtClean="0"/>
              <a:t>11-12/1163r1?</a:t>
            </a:r>
            <a:endParaRPr lang="en-GB" dirty="0" smtClean="0"/>
          </a:p>
          <a:p>
            <a:endParaRPr lang="en-GB" dirty="0" smtClean="0"/>
          </a:p>
          <a:p>
            <a:r>
              <a:rPr lang="en-US" dirty="0" smtClean="0"/>
              <a:t>Passed by unanimous consent in MAC ad hoc meeting</a:t>
            </a:r>
          </a:p>
          <a:p>
            <a:endParaRPr lang="en-GB" dirty="0" smtClean="0"/>
          </a:p>
          <a:p>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55</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Excluded CIDs from Previous TG Motions</a:t>
            </a:r>
            <a:endParaRPr lang="en-US" dirty="0"/>
          </a:p>
        </p:txBody>
      </p:sp>
      <p:sp>
        <p:nvSpPr>
          <p:cNvPr id="3" name="Content Placeholder 2"/>
          <p:cNvSpPr>
            <a:spLocks noGrp="1"/>
          </p:cNvSpPr>
          <p:nvPr>
            <p:ph idx="1"/>
          </p:nvPr>
        </p:nvSpPr>
        <p:spPr>
          <a:xfrm>
            <a:off x="685800" y="1981200"/>
            <a:ext cx="7772400" cy="4419600"/>
          </a:xfrm>
        </p:spPr>
        <p:txBody>
          <a:bodyPr>
            <a:normAutofit fontScale="92500" lnSpcReduction="10000"/>
          </a:bodyPr>
          <a:lstStyle/>
          <a:p>
            <a:r>
              <a:rPr lang="en-CA" dirty="0" smtClean="0"/>
              <a:t>MAC 2012-09-14, except </a:t>
            </a:r>
            <a:endParaRPr lang="en-CA" dirty="0" smtClean="0"/>
          </a:p>
          <a:p>
            <a:pPr lvl="1"/>
            <a:r>
              <a:rPr lang="en-CA" b="1" dirty="0" smtClean="0">
                <a:solidFill>
                  <a:srgbClr val="FF0000"/>
                </a:solidFill>
              </a:rPr>
              <a:t>6855</a:t>
            </a:r>
            <a:r>
              <a:rPr lang="en-CA" dirty="0" smtClean="0"/>
              <a:t>: </a:t>
            </a:r>
            <a:r>
              <a:rPr lang="en-CA" dirty="0" smtClean="0">
                <a:solidFill>
                  <a:srgbClr val="FF0000"/>
                </a:solidFill>
              </a:rPr>
              <a:t>No new resolutions.</a:t>
            </a:r>
          </a:p>
          <a:p>
            <a:pPr lvl="1"/>
            <a:r>
              <a:rPr lang="en-CA" b="1" dirty="0" smtClean="0"/>
              <a:t>6466</a:t>
            </a:r>
            <a:r>
              <a:rPr lang="en-CA" b="1" dirty="0" smtClean="0"/>
              <a:t>, 6468</a:t>
            </a:r>
            <a:r>
              <a:rPr lang="en-CA" dirty="0" smtClean="0"/>
              <a:t>, and </a:t>
            </a:r>
            <a:r>
              <a:rPr lang="en-CA" b="1" dirty="0" smtClean="0"/>
              <a:t>6469</a:t>
            </a:r>
            <a:r>
              <a:rPr lang="en-CA" dirty="0" smtClean="0"/>
              <a:t>: these were </a:t>
            </a:r>
            <a:r>
              <a:rPr lang="en-CA" dirty="0" smtClean="0"/>
              <a:t>revisited and resolved </a:t>
            </a:r>
            <a:r>
              <a:rPr lang="en-CA" dirty="0" smtClean="0"/>
              <a:t>in12/1075r4</a:t>
            </a:r>
            <a:endParaRPr lang="en-CA" dirty="0" smtClean="0"/>
          </a:p>
          <a:p>
            <a:r>
              <a:rPr lang="en-CA" dirty="0" smtClean="0"/>
              <a:t>MAC 2012-09-13, except </a:t>
            </a:r>
            <a:r>
              <a:rPr lang="en-CA" dirty="0" smtClean="0">
                <a:solidFill>
                  <a:srgbClr val="FF0000"/>
                </a:solidFill>
              </a:rPr>
              <a:t>6507</a:t>
            </a:r>
            <a:r>
              <a:rPr lang="en-CA" dirty="0" smtClean="0"/>
              <a:t> (incorrectly marked as rejected) </a:t>
            </a:r>
            <a:endParaRPr lang="en-CA" dirty="0" smtClean="0"/>
          </a:p>
          <a:p>
            <a:pPr lvl="1"/>
            <a:r>
              <a:rPr lang="en-CA" dirty="0" smtClean="0">
                <a:solidFill>
                  <a:srgbClr val="0070C0"/>
                </a:solidFill>
              </a:rPr>
              <a:t>These were corrected </a:t>
            </a:r>
            <a:r>
              <a:rPr lang="en-CA" dirty="0" smtClean="0">
                <a:solidFill>
                  <a:srgbClr val="0070C0"/>
                </a:solidFill>
              </a:rPr>
              <a:t>in later revisions</a:t>
            </a:r>
            <a:r>
              <a:rPr lang="en-CA" dirty="0" smtClean="0">
                <a:solidFill>
                  <a:srgbClr val="0070C0"/>
                </a:solidFill>
              </a:rPr>
              <a:t>.</a:t>
            </a:r>
          </a:p>
          <a:p>
            <a:r>
              <a:rPr lang="en-CA" dirty="0" smtClean="0"/>
              <a:t>MAC 2012-08-09, except </a:t>
            </a:r>
            <a:r>
              <a:rPr lang="en-CA" dirty="0" smtClean="0">
                <a:solidFill>
                  <a:srgbClr val="FF0000"/>
                </a:solidFill>
              </a:rPr>
              <a:t>6558 </a:t>
            </a:r>
            <a:r>
              <a:rPr lang="en-CA" dirty="0" smtClean="0">
                <a:solidFill>
                  <a:srgbClr val="FF0000"/>
                </a:solidFill>
              </a:rPr>
              <a:t>6419 </a:t>
            </a:r>
            <a:r>
              <a:rPr lang="en-CA" dirty="0" smtClean="0">
                <a:solidFill>
                  <a:srgbClr val="FF0000"/>
                </a:solidFill>
              </a:rPr>
              <a:t>6420</a:t>
            </a:r>
            <a:endParaRPr lang="en-CA" dirty="0" smtClean="0"/>
          </a:p>
          <a:p>
            <a:pPr lvl="1"/>
            <a:r>
              <a:rPr lang="en-CA" dirty="0" smtClean="0">
                <a:solidFill>
                  <a:srgbClr val="0070C0"/>
                </a:solidFill>
              </a:rPr>
              <a:t>These were revisited </a:t>
            </a:r>
            <a:r>
              <a:rPr lang="en-CA" dirty="0" smtClean="0">
                <a:solidFill>
                  <a:srgbClr val="0070C0"/>
                </a:solidFill>
              </a:rPr>
              <a:t>in </a:t>
            </a:r>
            <a:r>
              <a:rPr lang="en-CA" dirty="0" smtClean="0">
                <a:solidFill>
                  <a:srgbClr val="0070C0"/>
                </a:solidFill>
              </a:rPr>
              <a:t>12/994r1 on 9/12</a:t>
            </a:r>
          </a:p>
          <a:p>
            <a:r>
              <a:rPr lang="en-CA" dirty="0" smtClean="0"/>
              <a:t>MAC </a:t>
            </a:r>
            <a:r>
              <a:rPr lang="en-CA" dirty="0" smtClean="0"/>
              <a:t>2012-07-26, except </a:t>
            </a:r>
            <a:r>
              <a:rPr lang="en-CA" dirty="0" smtClean="0">
                <a:solidFill>
                  <a:srgbClr val="FF0000"/>
                </a:solidFill>
              </a:rPr>
              <a:t>6670</a:t>
            </a:r>
          </a:p>
          <a:p>
            <a:pPr lvl="1"/>
            <a:r>
              <a:rPr lang="en-CA" dirty="0" smtClean="0">
                <a:solidFill>
                  <a:srgbClr val="FF0000"/>
                </a:solidFill>
              </a:rPr>
              <a:t>No new resolutions</a:t>
            </a:r>
          </a:p>
          <a:p>
            <a:pPr lvl="1"/>
            <a:endParaRPr lang="en-CA" dirty="0" smtClean="0">
              <a:solidFill>
                <a:srgbClr val="FF0000"/>
              </a:solidFill>
            </a:endParaRPr>
          </a:p>
          <a:p>
            <a:r>
              <a:rPr lang="en-CA" dirty="0" smtClean="0">
                <a:solidFill>
                  <a:srgbClr val="FF0000"/>
                </a:solidFill>
              </a:rPr>
              <a:t>The CIDs in Red need to be included in the new TG motion.</a:t>
            </a:r>
            <a:endParaRPr lang="en-CA" dirty="0" smtClean="0">
              <a:solidFill>
                <a:srgbClr val="FF0000"/>
              </a:solidFill>
            </a:endParaRPr>
          </a:p>
          <a:p>
            <a:endParaRPr lang="en-CA" dirty="0" smtClean="0"/>
          </a:p>
          <a:p>
            <a:endParaRPr lang="en-US" dirty="0"/>
          </a:p>
        </p:txBody>
      </p:sp>
      <p:sp>
        <p:nvSpPr>
          <p:cNvPr id="4" name="Date Placeholder 3"/>
          <p:cNvSpPr>
            <a:spLocks noGrp="1"/>
          </p:cNvSpPr>
          <p:nvPr>
            <p:ph type="dt" sz="half" idx="10"/>
          </p:nvPr>
        </p:nvSpPr>
        <p:spPr/>
        <p:txBody>
          <a:bodyPr/>
          <a:lstStyle/>
          <a:p>
            <a:r>
              <a:rPr lang="en-US" altLang="ko-KR" smtClean="0"/>
              <a:t>Sep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56</a:t>
            </a:fld>
            <a:endParaRPr lang="en-US" altLang="ko-K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57</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58</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59</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60</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22774</TotalTime>
  <Words>4594</Words>
  <Application>Microsoft Office PowerPoint</Application>
  <PresentationFormat>On-screen Show (4:3)</PresentationFormat>
  <Paragraphs>699</Paragraphs>
  <Slides>60</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Submissions (Not Completed)</vt:lpstr>
      <vt:lpstr>Submissions</vt:lpstr>
      <vt:lpstr>Submissions</vt:lpstr>
      <vt:lpstr>TGac MAC adhoc Motions to be brought for vote in TGac task group</vt:lpstr>
      <vt:lpstr>Pre-Motion #1  (AM2, Mon, 09/17/2012)</vt:lpstr>
      <vt:lpstr>Pre-Motion #2  (AM2, Mon, 09/17/2012)</vt:lpstr>
      <vt:lpstr>Straw Poll #1</vt:lpstr>
      <vt:lpstr>Pre-Motion #3  (PM1, Mon, 09/17/2012)</vt:lpstr>
      <vt:lpstr>Pre-Motion #4  (PM2, Mon, 09/17/2012)</vt:lpstr>
      <vt:lpstr>Straw Poll #2</vt:lpstr>
      <vt:lpstr>Pre-Motion #5  (PM2, Mon, 09/17/2012)</vt:lpstr>
      <vt:lpstr>Pre-Motion #6  (AM1, Tue, 09/18/2012)</vt:lpstr>
      <vt:lpstr>Pre-Motion #7  (AM1, Tue, 09/18/2012)</vt:lpstr>
      <vt:lpstr>Pre-Motion # 8 (AM2, Tue, 09/18/2012)</vt:lpstr>
      <vt:lpstr>Pre-Motion # 9 (AM2, Tue, 09/18/2012)</vt:lpstr>
      <vt:lpstr>Pre-Motion # 10 (AM1, Wed, 09/19/2012)</vt:lpstr>
      <vt:lpstr>Pre-Motion # 11 (AM1, Wed, 09/19/2012)</vt:lpstr>
      <vt:lpstr>Pre-Motion # 12 (AM1, Wed, 09/19/2012)</vt:lpstr>
      <vt:lpstr>Pre-Motion # 13 (AM1, Wed, 09/19/2012)</vt:lpstr>
      <vt:lpstr>Pre-Motion # 14 (AM1, Wed, 09/19/2012)</vt:lpstr>
      <vt:lpstr>Agenda for PM2, Wed 9/19</vt:lpstr>
      <vt:lpstr>Pre-Motion # 15 (PM2, Wed, 09/19/2012)</vt:lpstr>
      <vt:lpstr>Pre-Motion # 16 (PM2, Wed, 09/19/2012)</vt:lpstr>
      <vt:lpstr>Pre-Motion # 17 (PM2, Wed, 09/19/2012)</vt:lpstr>
      <vt:lpstr>Pre-Motion # 18 (PM2, Wed, 09/19/2012)</vt:lpstr>
      <vt:lpstr>Pre-Motion # 19 (PM2, Wed, 09/19/2012)</vt:lpstr>
      <vt:lpstr>Pre-Motion # 20 (PM2, Wed, 09/19/2012)</vt:lpstr>
      <vt:lpstr>Pre-Motion # 21 (PM2, Wed, 09/19/2012)</vt:lpstr>
      <vt:lpstr>Agenda for AM1, Thu 9/20</vt:lpstr>
      <vt:lpstr>Pre-Motion # 22 (AM1, Thu, 09/20/2012)</vt:lpstr>
      <vt:lpstr>Pre-Motion # 23 (AM1, Thu, 09/20/2012)</vt:lpstr>
      <vt:lpstr>Pre-Motion # 24 (AM1, Thu, 09/20/2012)</vt:lpstr>
      <vt:lpstr>Pre-Motion # 25 (AM1, Thu, 09/20/2012)</vt:lpstr>
      <vt:lpstr>Pre-Motion # 26 (AM1, Thu, 09/20/2012)</vt:lpstr>
      <vt:lpstr>Pre-Motion # 27 (AM1, Thu, 09/20/2012)</vt:lpstr>
      <vt:lpstr>Pre-Motion # 28 (AM1, Thu, 09/20/2012)</vt:lpstr>
      <vt:lpstr>Agenda for AM2, Thu 9/20</vt:lpstr>
      <vt:lpstr>Straw Poll</vt:lpstr>
      <vt:lpstr>Pre-Motion # 29 (AM2, Thu, 09/20/2012)</vt:lpstr>
      <vt:lpstr>Pre-Motion # 31 (AM2, Thu, 09/20/2012)</vt:lpstr>
      <vt:lpstr>Excluded CIDs from Previous TG Motions</vt:lpstr>
      <vt:lpstr>MAC adhoc operating rules</vt:lpstr>
      <vt:lpstr>TGac MAC adhoc Nov 19, 2009 minutes</vt:lpstr>
      <vt:lpstr>TGac MAC straw poll 100119_a</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adhoc agenda and report Sep 2012</dc:title>
  <dc:creator>Chunhui Zhu</dc:creator>
  <cp:lastModifiedBy>Chunhui Zhu</cp:lastModifiedBy>
  <cp:revision>373</cp:revision>
  <cp:lastPrinted>1998-02-10T13:28:06Z</cp:lastPrinted>
  <dcterms:created xsi:type="dcterms:W3CDTF">2008-05-05T19:43:32Z</dcterms:created>
  <dcterms:modified xsi:type="dcterms:W3CDTF">2012-09-20T22:18:58Z</dcterms:modified>
</cp:coreProperties>
</file>