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81" r:id="rId3"/>
    <p:sldId id="271" r:id="rId4"/>
    <p:sldId id="317" r:id="rId5"/>
    <p:sldId id="337" r:id="rId6"/>
    <p:sldId id="338" r:id="rId7"/>
    <p:sldId id="340" r:id="rId8"/>
    <p:sldId id="339" r:id="rId9"/>
    <p:sldId id="341" r:id="rId10"/>
    <p:sldId id="299" r:id="rId11"/>
    <p:sldId id="300" r:id="rId12"/>
    <p:sldId id="331" r:id="rId13"/>
    <p:sldId id="305" r:id="rId14"/>
    <p:sldId id="332" r:id="rId15"/>
    <p:sldId id="315" r:id="rId16"/>
    <p:sldId id="336" r:id="rId17"/>
    <p:sldId id="325" r:id="rId18"/>
    <p:sldId id="29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5" d="100"/>
          <a:sy n="65" d="100"/>
        </p:scale>
        <p:origin x="-1229"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dirty="0"/>
              <a:t>doc.: IEEE 802.11-yy/xxxxr0</a:t>
            </a:r>
          </a:p>
        </p:txBody>
      </p:sp>
      <p:sp>
        <p:nvSpPr>
          <p:cNvPr id="5" name="Rectangle 3"/>
          <p:cNvSpPr>
            <a:spLocks noGrp="1" noChangeArrowheads="1"/>
          </p:cNvSpPr>
          <p:nvPr>
            <p:ph type="dt" idx="1"/>
          </p:nvPr>
        </p:nvSpPr>
        <p:spPr>
          <a:ln/>
        </p:spPr>
        <p:txBody>
          <a:bodyPr/>
          <a:lstStyle/>
          <a:p>
            <a:r>
              <a:rPr lang="en-US" altLang="zh-CN" dirty="0"/>
              <a:t>Month Year</a:t>
            </a:r>
          </a:p>
        </p:txBody>
      </p:sp>
      <p:sp>
        <p:nvSpPr>
          <p:cNvPr id="6" name="Rectangle 6"/>
          <p:cNvSpPr>
            <a:spLocks noGrp="1" noChangeArrowheads="1"/>
          </p:cNvSpPr>
          <p:nvPr>
            <p:ph type="ftr" sz="quarter" idx="4"/>
          </p:nvPr>
        </p:nvSpPr>
        <p:spPr>
          <a:ln/>
        </p:spPr>
        <p:txBody>
          <a:bodyPr/>
          <a:lstStyle/>
          <a:p>
            <a:pPr lvl="4"/>
            <a:r>
              <a:rPr lang="en-US" altLang="zh-CN" dirty="0"/>
              <a:t>John Doe, Some Company</a:t>
            </a:r>
          </a:p>
        </p:txBody>
      </p:sp>
      <p:sp>
        <p:nvSpPr>
          <p:cNvPr id="7" name="Rectangle 7"/>
          <p:cNvSpPr>
            <a:spLocks noGrp="1" noChangeArrowheads="1"/>
          </p:cNvSpPr>
          <p:nvPr>
            <p:ph type="sldNum" sz="quarter" idx="5"/>
          </p:nvPr>
        </p:nvSpPr>
        <p:spPr>
          <a:ln/>
        </p:spPr>
        <p:txBody>
          <a:bodyPr/>
          <a:lstStyle/>
          <a:p>
            <a:r>
              <a:rPr lang="en-US" altLang="zh-CN" dirty="0"/>
              <a:t>Page </a:t>
            </a:r>
            <a:fld id="{56AA3176-F1EA-4D66-82F2-CE1FC2834A64}" type="slidenum">
              <a:rPr lang="en-US" altLang="zh-CN"/>
              <a:pPr/>
              <a:t>1</a:t>
            </a:fld>
            <a:endParaRPr lang="en-US" altLang="zh-CN"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dirty="0"/>
              <a:t>doc.: IEEE 802.11-yy/xxxxr0</a:t>
            </a:r>
          </a:p>
        </p:txBody>
      </p:sp>
      <p:sp>
        <p:nvSpPr>
          <p:cNvPr id="5" name="Rectangle 3"/>
          <p:cNvSpPr>
            <a:spLocks noGrp="1" noChangeArrowheads="1"/>
          </p:cNvSpPr>
          <p:nvPr>
            <p:ph type="dt" idx="1"/>
          </p:nvPr>
        </p:nvSpPr>
        <p:spPr>
          <a:ln/>
        </p:spPr>
        <p:txBody>
          <a:bodyPr/>
          <a:lstStyle/>
          <a:p>
            <a:r>
              <a:rPr lang="en-US" altLang="zh-CN" dirty="0"/>
              <a:t>Month Year</a:t>
            </a:r>
          </a:p>
        </p:txBody>
      </p:sp>
      <p:sp>
        <p:nvSpPr>
          <p:cNvPr id="6" name="Rectangle 6"/>
          <p:cNvSpPr>
            <a:spLocks noGrp="1" noChangeArrowheads="1"/>
          </p:cNvSpPr>
          <p:nvPr>
            <p:ph type="ftr" sz="quarter" idx="4"/>
          </p:nvPr>
        </p:nvSpPr>
        <p:spPr>
          <a:ln/>
        </p:spPr>
        <p:txBody>
          <a:bodyPr/>
          <a:lstStyle/>
          <a:p>
            <a:pPr lvl="4"/>
            <a:r>
              <a:rPr lang="en-US" altLang="zh-CN" dirty="0"/>
              <a:t>John Doe, Some Company</a:t>
            </a:r>
          </a:p>
        </p:txBody>
      </p:sp>
      <p:sp>
        <p:nvSpPr>
          <p:cNvPr id="7" name="Rectangle 7"/>
          <p:cNvSpPr>
            <a:spLocks noGrp="1" noChangeArrowheads="1"/>
          </p:cNvSpPr>
          <p:nvPr>
            <p:ph type="sldNum" sz="quarter" idx="5"/>
          </p:nvPr>
        </p:nvSpPr>
        <p:spPr>
          <a:ln/>
        </p:spPr>
        <p:txBody>
          <a:bodyPr/>
          <a:lstStyle/>
          <a:p>
            <a:r>
              <a:rPr lang="en-US" altLang="zh-CN" dirty="0"/>
              <a:t>Page </a:t>
            </a:r>
            <a:fld id="{B73F2F51-FCA9-47F2-8567-F7FB02918EEE}" type="slidenum">
              <a:rPr lang="en-US" altLang="zh-CN"/>
              <a:pPr/>
              <a:t>2</a:t>
            </a:fld>
            <a:endParaRPr lang="en-US" altLang="zh-CN"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802.11-12/1049r0</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September</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dirty="0"/>
              <a:t>Slide </a:t>
            </a:r>
            <a:fld id="{7E541D0B-CF74-4B68-82E3-58F79C6030FD}" type="slidenum">
              <a:rPr lang="en-US" altLang="zh-CN"/>
              <a:pPr/>
              <a:t>1</a:t>
            </a:fld>
            <a:endParaRPr lang="en-US" altLang="zh-CN" dirty="0"/>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 with Simulation Results</a:t>
            </a:r>
            <a:endParaRPr lang="en-US" altLang="zh-CN" dirty="0">
              <a:ea typeface="宋体" charset="-122"/>
            </a:endParaRPr>
          </a:p>
        </p:txBody>
      </p:sp>
      <p:sp>
        <p:nvSpPr>
          <p:cNvPr id="30726" name="Rectangle 6"/>
          <p:cNvSpPr>
            <a:spLocks noGrp="1" noChangeArrowheads="1"/>
          </p:cNvSpPr>
          <p:nvPr>
            <p:ph type="body" idx="1"/>
          </p:nvPr>
        </p:nvSpPr>
        <p:spPr>
          <a:xfrm>
            <a:off x="685800" y="1700808"/>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2012-09-06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dirty="0">
                <a:ea typeface="宋体" charset="-122"/>
              </a:rPr>
              <a:t>Authors:</a:t>
            </a:r>
            <a:endParaRPr lang="en-US" altLang="zh-CN" sz="2000" dirty="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Huawei Technologies Co., LTD.</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Giwon Park and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Kiseon</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Ryu</a:t>
                      </a:r>
                      <a:r>
                        <a:rPr lang="en-US"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200" dirty="0" smtClean="0">
                          <a:latin typeface="+mn-lt"/>
                          <a:ea typeface="MS Mincho"/>
                          <a:cs typeface="Times New Roman"/>
                        </a:rPr>
                        <a:t> LG</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smtClean="0">
                          <a:latin typeface="+mn-lt"/>
                          <a:ea typeface="MS Mincho"/>
                          <a:cs typeface="Times New Roman"/>
                        </a:rPr>
                        <a:t> </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Reduced AP discovery time and link setup time</a:t>
            </a:r>
          </a:p>
          <a:p>
            <a:r>
              <a:rPr lang="en-US" dirty="0" smtClean="0"/>
              <a:t>Reduced air time occupied by Probe Request, Probe Response, collisions</a:t>
            </a:r>
          </a:p>
          <a:p>
            <a:r>
              <a:rPr lang="en-US" dirty="0" smtClean="0"/>
              <a:t>Increased air idle time, meaning more data traffics may be accommodated</a:t>
            </a:r>
          </a:p>
          <a:p>
            <a:r>
              <a:rPr lang="en-US" dirty="0" smtClean="0"/>
              <a:t>Simple MAC standard changes</a:t>
            </a:r>
          </a:p>
          <a:p>
            <a:pPr lvl="1"/>
            <a:r>
              <a:rPr lang="en-US" dirty="0" smtClean="0"/>
              <a:t>i.e. adding optional IE in the Probe Request or Probe Response frame to provide reference information.</a:t>
            </a:r>
          </a:p>
          <a:p>
            <a:pPr lvl="1"/>
            <a:r>
              <a:rPr lang="en-US" dirty="0" smtClean="0"/>
              <a:t>A detailed normative text proposal can be found in [2].</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10</a:t>
            </a:fld>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 (with results from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11</a:t>
            </a:fld>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(with results from [1])</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12</a:t>
            </a:fld>
            <a:endParaRPr lang="en-US" altLang="zh-C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13</a:t>
            </a:fld>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lvl="1">
              <a:buNone/>
            </a:pPr>
            <a:endParaRPr lang="en-US" altLang="zh-CN" sz="2400" b="1" dirty="0" smtClean="0"/>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14</a:t>
            </a:fld>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6.2 Active scanning” in the </a:t>
            </a:r>
            <a:r>
              <a:rPr lang="en-US" dirty="0" err="1" smtClean="0"/>
              <a:t>TGai</a:t>
            </a:r>
            <a:r>
              <a:rPr lang="en-US" dirty="0" smtClean="0"/>
              <a:t> SFD, 12/0151r12:</a:t>
            </a:r>
          </a:p>
          <a:p>
            <a:pPr>
              <a:buNone/>
            </a:pPr>
            <a:r>
              <a:rPr lang="en-US" dirty="0" smtClean="0"/>
              <a:t>“6.2.10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6.2 Active scanning” in the </a:t>
            </a:r>
            <a:r>
              <a:rPr lang="en-US" dirty="0" err="1" smtClean="0"/>
              <a:t>TGai</a:t>
            </a:r>
            <a:r>
              <a:rPr lang="en-US" dirty="0" smtClean="0"/>
              <a:t> SFD, 12/0151r12:</a:t>
            </a:r>
          </a:p>
          <a:p>
            <a:pPr>
              <a:buNone/>
            </a:pPr>
            <a:r>
              <a:rPr lang="en-US" altLang="zh-CN" sz="2000" dirty="0" smtClean="0"/>
              <a:t>“6.2.11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3</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6.2 Active scanning” in the </a:t>
            </a:r>
            <a:r>
              <a:rPr lang="en-US" dirty="0" err="1" smtClean="0"/>
              <a:t>TGai</a:t>
            </a:r>
            <a:r>
              <a:rPr lang="en-US" dirty="0" smtClean="0"/>
              <a:t> SFD, 12/0151r12:</a:t>
            </a:r>
          </a:p>
          <a:p>
            <a:pPr>
              <a:buNone/>
            </a:pPr>
            <a:r>
              <a:rPr lang="en-US" dirty="0" smtClean="0"/>
              <a:t>“6.2.12 Simplified Probe Response</a:t>
            </a:r>
          </a:p>
          <a:p>
            <a:pPr marL="0" indent="0">
              <a:buNone/>
            </a:pPr>
            <a:r>
              <a:rPr lang="en-US" dirty="0" smtClean="0"/>
              <a:t>AP may send a simplified Probe Response by referencing to a regular Probe Response that was sent earlier, thereby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802.11-12/0791r3 Reducing-active-scanning-overhead.</a:t>
            </a:r>
          </a:p>
          <a:p>
            <a:pPr>
              <a:buNone/>
            </a:pPr>
            <a:r>
              <a:rPr lang="en-US" altLang="zh-CN" dirty="0" smtClean="0"/>
              <a:t>[2] IEEE </a:t>
            </a:r>
            <a:r>
              <a:rPr lang="en-US" altLang="zh-CN" smtClean="0"/>
              <a:t>802.11-12/1050r0 </a:t>
            </a:r>
            <a:r>
              <a:rPr lang="en-US" altLang="zh-CN" smtClean="0"/>
              <a:t>Spec-Text-for-Probe-Referencing </a:t>
            </a:r>
            <a:r>
              <a:rPr lang="en-US" altLang="zh-CN" dirty="0" smtClean="0"/>
              <a:t>.</a:t>
            </a:r>
          </a:p>
          <a:p>
            <a:pPr>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dirty="0">
                <a:ea typeface="宋体" charset="-122"/>
              </a:rPr>
              <a:t>Abstract</a:t>
            </a:r>
          </a:p>
        </p:txBody>
      </p:sp>
      <p:sp>
        <p:nvSpPr>
          <p:cNvPr id="5123" name="Rectangle 3"/>
          <p:cNvSpPr>
            <a:spLocks noGrp="1" noChangeArrowheads="1"/>
          </p:cNvSpPr>
          <p:nvPr>
            <p:ph type="body" idx="1"/>
          </p:nvPr>
        </p:nvSpPr>
        <p:spPr>
          <a:xfrm>
            <a:off x="685800" y="1981200"/>
            <a:ext cx="7918648" cy="4114800"/>
          </a:xfrm>
          <a:noFill/>
          <a:ln/>
        </p:spPr>
        <p:txBody>
          <a:bodyPr/>
          <a:lstStyle/>
          <a:p>
            <a:pPr>
              <a:buFontTx/>
              <a:buNone/>
            </a:pPr>
            <a:r>
              <a:rPr lang="en-US" altLang="ja-JP" dirty="0" smtClean="0">
                <a:ea typeface="MS PGothic" pitchFamily="34" charset="-128"/>
              </a:rPr>
              <a:t>In previous meeting, </a:t>
            </a:r>
            <a:r>
              <a:rPr lang="en-US" altLang="ja-JP" dirty="0" smtClean="0"/>
              <a:t>methods were provided to reduce signaling overhead for active scanning during AP discovery [1]. </a:t>
            </a:r>
            <a:r>
              <a:rPr lang="en-US" altLang="ja-JP" dirty="0" smtClean="0">
                <a:ea typeface="MS PGothic" pitchFamily="34" charset="-128"/>
              </a:rPr>
              <a:t>This document provides initial simulation results that show the benefits of the proposed methods.</a:t>
            </a:r>
            <a:endParaRPr lang="en-US" altLang="ja-JP" dirty="0" smtClean="0"/>
          </a:p>
          <a:p>
            <a:pPr>
              <a:buFontTx/>
              <a:buNone/>
            </a:pPr>
            <a:endParaRPr lang="en-US" altLang="zh-CN" dirty="0" smtClean="0">
              <a:ea typeface="宋体" charset="-122"/>
            </a:endParaRPr>
          </a:p>
          <a:p>
            <a:pPr>
              <a:buFontTx/>
              <a:buNone/>
            </a:pPr>
            <a:r>
              <a:rPr lang="en-US" altLang="zh-CN" dirty="0" smtClean="0">
                <a:ea typeface="宋体" charset="-122"/>
              </a:rPr>
              <a:t>This document contains motions for adding text to the SFD.</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(12/0151r12)</a:t>
            </a:r>
          </a:p>
          <a:p>
            <a:pPr lvl="1"/>
            <a:r>
              <a:rPr lang="en-US" altLang="zh-CN" dirty="0" smtClean="0">
                <a:ea typeface="宋体" charset="-122"/>
              </a:rPr>
              <a:t>6. Fast network discovery</a:t>
            </a:r>
          </a:p>
          <a:p>
            <a:pPr lvl="2"/>
            <a:r>
              <a:rPr lang="en-US" altLang="zh-CN" dirty="0" smtClean="0">
                <a:ea typeface="宋体" charset="-122"/>
              </a:rPr>
              <a:t>6.2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3</a:t>
            </a:fld>
            <a:endParaRPr lang="en-US" altLang="zh-CN" dirty="0"/>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Review of Key Concepts Proposed (1)</a:t>
            </a:r>
            <a:endParaRPr lang="en-US" dirty="0"/>
          </a:p>
        </p:txBody>
      </p:sp>
      <p:sp>
        <p:nvSpPr>
          <p:cNvPr id="3" name="Content Placeholder 2"/>
          <p:cNvSpPr>
            <a:spLocks noGrp="1"/>
          </p:cNvSpPr>
          <p:nvPr>
            <p:ph idx="1"/>
          </p:nvPr>
        </p:nvSpPr>
        <p:spPr>
          <a:xfrm>
            <a:off x="539552" y="1628800"/>
            <a:ext cx="8208912" cy="4771456"/>
          </a:xfrm>
        </p:spPr>
        <p:txBody>
          <a:bodyPr/>
          <a:lstStyle/>
          <a:p>
            <a:r>
              <a:rPr lang="en-US" sz="1800" dirty="0" smtClean="0"/>
              <a:t>STA may send out a simplified Probe Request by referencing to a regular Probe Request received earlier from another STA</a:t>
            </a:r>
          </a:p>
          <a:p>
            <a:pPr lvl="1"/>
            <a:r>
              <a:rPr lang="en-US" sz="1400" dirty="0" smtClean="0"/>
              <a:t>The simplified Probe Request includes a Probe Request Reference IE, which contains, e.g. the Source Address, in the received Probe Request, as the reference information.</a:t>
            </a:r>
          </a:p>
          <a:p>
            <a:pPr lvl="1"/>
            <a:r>
              <a:rPr lang="en-US" sz="1400" dirty="0" smtClean="0"/>
              <a:t>The AP may broadcast a single Probe Response that provides response to both STAs’ Probe Requests.</a:t>
            </a:r>
          </a:p>
          <a:p>
            <a:pPr lvl="1"/>
            <a:endParaRPr lang="en-US" sz="1400" dirty="0" smtClean="0"/>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4</a:t>
            </a:fld>
            <a:endParaRPr lang="en-US" altLang="zh-CN" dirty="0"/>
          </a:p>
        </p:txBody>
      </p:sp>
      <p:pic>
        <p:nvPicPr>
          <p:cNvPr id="6" name="Picture 3"/>
          <p:cNvPicPr>
            <a:picLocks noChangeAspect="1" noChangeArrowheads="1"/>
          </p:cNvPicPr>
          <p:nvPr/>
        </p:nvPicPr>
        <p:blipFill>
          <a:blip r:embed="rId2" cstate="print"/>
          <a:srcRect/>
          <a:stretch>
            <a:fillRect/>
          </a:stretch>
        </p:blipFill>
        <p:spPr bwMode="auto">
          <a:xfrm>
            <a:off x="3931002" y="3212976"/>
            <a:ext cx="4492546" cy="3254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Review of Key Concepts Proposed (2)</a:t>
            </a:r>
            <a:endParaRPr lang="en-US" dirty="0"/>
          </a:p>
        </p:txBody>
      </p:sp>
      <p:sp>
        <p:nvSpPr>
          <p:cNvPr id="3" name="Content Placeholder 2"/>
          <p:cNvSpPr>
            <a:spLocks noGrp="1"/>
          </p:cNvSpPr>
          <p:nvPr>
            <p:ph idx="1"/>
          </p:nvPr>
        </p:nvSpPr>
        <p:spPr>
          <a:xfrm>
            <a:off x="539552" y="1628800"/>
            <a:ext cx="8208912" cy="4771456"/>
          </a:xfrm>
        </p:spPr>
        <p:txBody>
          <a:bodyPr/>
          <a:lstStyle/>
          <a:p>
            <a:r>
              <a:rPr lang="en-US" sz="1800" dirty="0" smtClean="0"/>
              <a:t>AP may send out a simplified Probe Response by referencing to a Probe Response sent out earlier by the AP</a:t>
            </a:r>
          </a:p>
          <a:p>
            <a:pPr lvl="1"/>
            <a:r>
              <a:rPr lang="en-US" sz="1400" dirty="0" smtClean="0"/>
              <a:t>The simplified Probe Response includes a Probe Response Reference IE, which contains , e.g. the Sequence Control number, in the Probe Response that is sent earlier, as the reference information.</a:t>
            </a:r>
          </a:p>
          <a:p>
            <a:endParaRPr lang="en-US" sz="1800" dirty="0" smtClean="0"/>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pic>
        <p:nvPicPr>
          <p:cNvPr id="7" name="Picture 2"/>
          <p:cNvPicPr>
            <a:picLocks noChangeAspect="1" noChangeArrowheads="1"/>
          </p:cNvPicPr>
          <p:nvPr/>
        </p:nvPicPr>
        <p:blipFill>
          <a:blip r:embed="rId2" cstate="print"/>
          <a:srcRect/>
          <a:stretch>
            <a:fillRect/>
          </a:stretch>
        </p:blipFill>
        <p:spPr bwMode="auto">
          <a:xfrm>
            <a:off x="3923928" y="3062430"/>
            <a:ext cx="4392488" cy="34065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Setup and General Assumptions</a:t>
            </a:r>
            <a:endParaRPr lang="en-US" dirty="0"/>
          </a:p>
        </p:txBody>
      </p:sp>
      <p:sp>
        <p:nvSpPr>
          <p:cNvPr id="3" name="Content Placeholder 2"/>
          <p:cNvSpPr>
            <a:spLocks noGrp="1"/>
          </p:cNvSpPr>
          <p:nvPr>
            <p:ph idx="1"/>
          </p:nvPr>
        </p:nvSpPr>
        <p:spPr>
          <a:xfrm>
            <a:off x="685800" y="1844824"/>
            <a:ext cx="7772400" cy="4251176"/>
          </a:xfrm>
        </p:spPr>
        <p:txBody>
          <a:bodyPr/>
          <a:lstStyle/>
          <a:p>
            <a:r>
              <a:rPr lang="en-US" sz="2000" b="0" dirty="0" smtClean="0"/>
              <a:t>Results averaged over ten simulation runs, each lasting 20 seconds.  </a:t>
            </a:r>
          </a:p>
          <a:p>
            <a:r>
              <a:rPr lang="en-US" sz="2000" b="0" dirty="0" smtClean="0"/>
              <a:t>5 APs co-located. </a:t>
            </a:r>
          </a:p>
          <a:p>
            <a:r>
              <a:rPr lang="en-US" sz="2000" b="0" dirty="0" smtClean="0"/>
              <a:t>On average 100 STAs arrive randomly per second throughout the run.  </a:t>
            </a:r>
          </a:p>
          <a:p>
            <a:r>
              <a:rPr lang="en-US" sz="2000" b="0" dirty="0" smtClean="0"/>
              <a:t>Each STA sends Wildcard Probe Request first, based on DCF rules.  </a:t>
            </a:r>
          </a:p>
          <a:p>
            <a:r>
              <a:rPr lang="en-US" sz="2000" b="0" dirty="0" smtClean="0"/>
              <a:t>Only 10% of all STAs, if succeeding in previous step, can proceed with Association, Authentication, EAPOL, and 4-way Handshake (in order not to overload the system with lengthy EAPOL traffics).</a:t>
            </a:r>
          </a:p>
          <a:p>
            <a:r>
              <a:rPr lang="en-US" sz="2000" b="0" dirty="0" smtClean="0"/>
              <a:t>Assumed no hidden nodes. (So, every AP or non-AP STA can hear every other AP and non-AP STAs.)  </a:t>
            </a:r>
          </a:p>
          <a:p>
            <a:r>
              <a:rPr lang="en-US" sz="2000" b="0" dirty="0" smtClean="0"/>
              <a:t>Did not model the path loss nor decoding error.  Packets are lost only due to collision.</a:t>
            </a:r>
          </a:p>
          <a:p>
            <a:r>
              <a:rPr lang="en-US" sz="2000" b="0" dirty="0" smtClean="0"/>
              <a:t>Added artificial DL data traffics, which takes about 50% air time on average.</a:t>
            </a:r>
          </a:p>
          <a:p>
            <a:endParaRPr lang="en-US" sz="2000" b="0" dirty="0" smtClean="0"/>
          </a:p>
          <a:p>
            <a:endParaRPr lang="en-US" sz="2000" b="0" dirty="0" smtClean="0"/>
          </a:p>
          <a:p>
            <a:endParaRPr lang="en-US" sz="2000" b="0" dirty="0" smtClean="0"/>
          </a:p>
        </p:txBody>
      </p:sp>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6</a:t>
            </a:fld>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Parameters</a:t>
            </a:r>
            <a:endParaRPr lang="en-US" dirty="0"/>
          </a:p>
        </p:txBody>
      </p:sp>
      <p:sp>
        <p:nvSpPr>
          <p:cNvPr id="3" name="Content Placeholder 2"/>
          <p:cNvSpPr>
            <a:spLocks noGrp="1"/>
          </p:cNvSpPr>
          <p:nvPr>
            <p:ph idx="1"/>
          </p:nvPr>
        </p:nvSpPr>
        <p:spPr>
          <a:xfrm>
            <a:off x="685800" y="1844824"/>
            <a:ext cx="7772400" cy="4251176"/>
          </a:xfrm>
        </p:spPr>
        <p:txBody>
          <a:bodyPr/>
          <a:lstStyle/>
          <a:p>
            <a:r>
              <a:rPr lang="en-US" sz="2000" b="0" dirty="0" smtClean="0"/>
              <a:t>Beacon Interval: 100 </a:t>
            </a:r>
            <a:r>
              <a:rPr lang="en-US" sz="2000" b="0" dirty="0" err="1" smtClean="0"/>
              <a:t>msec</a:t>
            </a:r>
            <a:endParaRPr lang="en-US" sz="2000" b="0" dirty="0" smtClean="0"/>
          </a:p>
          <a:p>
            <a:r>
              <a:rPr lang="en-US" sz="2000" b="0" dirty="0" smtClean="0"/>
              <a:t>Max Channel Time: 10 </a:t>
            </a:r>
            <a:r>
              <a:rPr lang="en-US" sz="2000" b="0" dirty="0" err="1" smtClean="0"/>
              <a:t>msec</a:t>
            </a:r>
            <a:r>
              <a:rPr lang="en-US" sz="2000" b="0" dirty="0" smtClean="0"/>
              <a:t>, after which if no Probe Response received, the STA leaves the simulation run unassociated.</a:t>
            </a:r>
          </a:p>
          <a:p>
            <a:r>
              <a:rPr lang="en-US" sz="2000" b="0" dirty="0" smtClean="0"/>
              <a:t>Max Reference Time: 10 or 50 </a:t>
            </a:r>
            <a:r>
              <a:rPr lang="en-US" sz="2000" b="0" dirty="0" err="1" smtClean="0"/>
              <a:t>msec</a:t>
            </a:r>
            <a:r>
              <a:rPr lang="en-US" sz="2000" b="0" dirty="0" smtClean="0"/>
              <a:t>, after which a regular Probe Request or Response can not be used as reference any more.</a:t>
            </a:r>
          </a:p>
          <a:p>
            <a:r>
              <a:rPr lang="en-US" sz="2000" b="0" dirty="0" smtClean="0"/>
              <a:t>Full Probe Request MPDU size: 120 Bytes.</a:t>
            </a:r>
          </a:p>
          <a:p>
            <a:r>
              <a:rPr lang="en-US" sz="2000" b="0" dirty="0" smtClean="0"/>
              <a:t>Full Probe Response MPDU size: 120 Bytes.</a:t>
            </a:r>
          </a:p>
          <a:p>
            <a:r>
              <a:rPr lang="en-US" sz="2000" b="0" dirty="0" smtClean="0"/>
              <a:t>Simplified Probe Request MPDU size: 40 Bytes (28 MAC header + 8 SA + 4 FCS).</a:t>
            </a:r>
          </a:p>
          <a:p>
            <a:r>
              <a:rPr lang="en-US" sz="2000" b="0" dirty="0" smtClean="0"/>
              <a:t>Simplified Probe Response MPDU size: 36 Bytes (28 MAC header + 4 SC + 4 FCS).</a:t>
            </a:r>
          </a:p>
          <a:p>
            <a:endParaRPr lang="en-US" sz="2000" b="0" dirty="0" smtClean="0"/>
          </a:p>
          <a:p>
            <a:endParaRPr lang="en-US" sz="2000" b="0" dirty="0" smtClean="0"/>
          </a:p>
          <a:p>
            <a:endParaRPr lang="en-US" sz="2000" b="0" dirty="0" smtClean="0"/>
          </a:p>
          <a:p>
            <a:endParaRPr lang="en-US" sz="2000" b="0" dirty="0" smtClean="0"/>
          </a:p>
          <a:p>
            <a:endParaRPr lang="en-US" sz="2000" b="0" dirty="0" smtClean="0"/>
          </a:p>
        </p:txBody>
      </p:sp>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 – 1</a:t>
            </a:r>
            <a:br>
              <a:rPr lang="en-US" dirty="0" smtClean="0"/>
            </a:br>
            <a:r>
              <a:rPr lang="en-US" dirty="0" smtClean="0"/>
              <a:t>Air Time Occupancy</a:t>
            </a:r>
            <a:endParaRPr lang="en-US" dirty="0"/>
          </a:p>
        </p:txBody>
      </p:sp>
      <p:graphicFrame>
        <p:nvGraphicFramePr>
          <p:cNvPr id="5" name="Content Placeholder 4"/>
          <p:cNvGraphicFramePr>
            <a:graphicFrameLocks noGrp="1"/>
          </p:cNvGraphicFramePr>
          <p:nvPr>
            <p:ph idx="1"/>
          </p:nvPr>
        </p:nvGraphicFramePr>
        <p:xfrm>
          <a:off x="683568" y="1772816"/>
          <a:ext cx="7772400" cy="4693920"/>
        </p:xfrm>
        <a:graphic>
          <a:graphicData uri="http://schemas.openxmlformats.org/drawingml/2006/table">
            <a:tbl>
              <a:tblPr firstRow="1" bandRow="1">
                <a:tableStyleId>{5C22544A-7EE6-4342-B048-85BDC9FD1C3A}</a:tableStyleId>
              </a:tblPr>
              <a:tblGrid>
                <a:gridCol w="2304256"/>
                <a:gridCol w="1581944"/>
                <a:gridCol w="1943100"/>
                <a:gridCol w="1943100"/>
              </a:tblGrid>
              <a:tr h="370840">
                <a:tc>
                  <a:txBody>
                    <a:bodyPr/>
                    <a:lstStyle/>
                    <a:p>
                      <a:endParaRPr lang="en-US" dirty="0"/>
                    </a:p>
                  </a:txBody>
                  <a:tcPr/>
                </a:tc>
                <a:tc>
                  <a:txBody>
                    <a:bodyPr/>
                    <a:lstStyle/>
                    <a:p>
                      <a:r>
                        <a:rPr lang="en-US" dirty="0" smtClean="0"/>
                        <a:t>Baseline</a:t>
                      </a:r>
                      <a:endParaRPr lang="en-US" dirty="0"/>
                    </a:p>
                  </a:txBody>
                  <a:tcPr/>
                </a:tc>
                <a:tc>
                  <a:txBody>
                    <a:bodyPr/>
                    <a:lstStyle/>
                    <a:p>
                      <a:r>
                        <a:rPr lang="en-US" dirty="0" smtClean="0"/>
                        <a:t>Simplified Probe with reference within</a:t>
                      </a:r>
                      <a:r>
                        <a:rPr lang="en-US" baseline="0" dirty="0" smtClean="0"/>
                        <a:t> 10 </a:t>
                      </a:r>
                      <a:r>
                        <a:rPr lang="en-US" baseline="0" dirty="0" err="1" smtClean="0"/>
                        <a:t>msec</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Simplified Probe with reference within</a:t>
                      </a:r>
                      <a:r>
                        <a:rPr lang="en-US" baseline="0" dirty="0" smtClean="0"/>
                        <a:t> 50 </a:t>
                      </a:r>
                      <a:r>
                        <a:rPr lang="en-US" baseline="0" dirty="0" err="1" smtClean="0"/>
                        <a:t>msec</a:t>
                      </a:r>
                      <a:r>
                        <a:rPr lang="en-US" baseline="0" dirty="0" smtClean="0"/>
                        <a:t> </a:t>
                      </a:r>
                      <a:endParaRPr lang="en-US" dirty="0" smtClean="0"/>
                    </a:p>
                  </a:txBody>
                  <a:tcPr/>
                </a:tc>
              </a:tr>
              <a:tr h="370840">
                <a:tc>
                  <a:txBody>
                    <a:bodyPr/>
                    <a:lstStyle/>
                    <a:p>
                      <a:r>
                        <a:rPr lang="en-US" dirty="0" smtClean="0"/>
                        <a:t>Beacon</a:t>
                      </a:r>
                      <a:endParaRPr lang="en-US" dirty="0"/>
                    </a:p>
                  </a:txBody>
                  <a:tcPr/>
                </a:tc>
                <a:tc>
                  <a:txBody>
                    <a:bodyPr/>
                    <a:lstStyle/>
                    <a:p>
                      <a:r>
                        <a:rPr lang="en-US" dirty="0" smtClean="0"/>
                        <a:t>0.92%</a:t>
                      </a:r>
                      <a:endParaRPr lang="en-US" dirty="0"/>
                    </a:p>
                  </a:txBody>
                  <a:tcPr/>
                </a:tc>
                <a:tc>
                  <a:txBody>
                    <a:bodyPr/>
                    <a:lstStyle/>
                    <a:p>
                      <a:r>
                        <a:rPr lang="en-US" dirty="0" smtClean="0"/>
                        <a:t>0.96%</a:t>
                      </a:r>
                      <a:endParaRPr lang="en-US" dirty="0"/>
                    </a:p>
                  </a:txBody>
                  <a:tcPr/>
                </a:tc>
                <a:tc>
                  <a:txBody>
                    <a:bodyPr/>
                    <a:lstStyle/>
                    <a:p>
                      <a:r>
                        <a:rPr lang="en-US" dirty="0" smtClean="0"/>
                        <a:t>0.96%</a:t>
                      </a:r>
                      <a:endParaRPr lang="en-US" dirty="0"/>
                    </a:p>
                  </a:txBody>
                  <a:tcPr/>
                </a:tc>
              </a:tr>
              <a:tr h="370840">
                <a:tc>
                  <a:txBody>
                    <a:bodyPr/>
                    <a:lstStyle/>
                    <a:p>
                      <a:r>
                        <a:rPr lang="en-US" dirty="0" smtClean="0"/>
                        <a:t>Probe Request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1.96%</a:t>
                      </a:r>
                    </a:p>
                  </a:txBody>
                  <a:tcPr/>
                </a:tc>
                <a:tc>
                  <a:txBody>
                    <a:bodyPr/>
                    <a:lstStyle/>
                    <a:p>
                      <a:r>
                        <a:rPr lang="en-US" dirty="0" smtClean="0"/>
                        <a:t>1.42%</a:t>
                      </a:r>
                      <a:endParaRPr lang="en-US" dirty="0"/>
                    </a:p>
                  </a:txBody>
                  <a:tcPr/>
                </a:tc>
                <a:tc>
                  <a:txBody>
                    <a:bodyPr/>
                    <a:lstStyle/>
                    <a:p>
                      <a:r>
                        <a:rPr lang="en-US" dirty="0" smtClean="0"/>
                        <a:t>1.06%</a:t>
                      </a:r>
                      <a:endParaRPr lang="en-US" dirty="0"/>
                    </a:p>
                  </a:txBody>
                  <a:tcPr/>
                </a:tc>
              </a:tr>
              <a:tr h="370840">
                <a:tc>
                  <a:txBody>
                    <a:bodyPr/>
                    <a:lstStyle/>
                    <a:p>
                      <a:r>
                        <a:rPr lang="en-US" dirty="0" smtClean="0"/>
                        <a:t>Probe Response</a:t>
                      </a:r>
                      <a:endParaRPr lang="en-US" dirty="0"/>
                    </a:p>
                  </a:txBody>
                  <a:tcPr/>
                </a:tc>
                <a:tc>
                  <a:txBody>
                    <a:bodyPr/>
                    <a:lstStyle/>
                    <a:p>
                      <a:r>
                        <a:rPr lang="en-US" dirty="0" smtClean="0"/>
                        <a:t>9.77%</a:t>
                      </a:r>
                      <a:endParaRPr lang="en-US" dirty="0"/>
                    </a:p>
                  </a:txBody>
                  <a:tcPr/>
                </a:tc>
                <a:tc>
                  <a:txBody>
                    <a:bodyPr/>
                    <a:lstStyle/>
                    <a:p>
                      <a:r>
                        <a:rPr lang="en-US" dirty="0" smtClean="0"/>
                        <a:t>6.6%</a:t>
                      </a:r>
                      <a:endParaRPr lang="en-US" dirty="0"/>
                    </a:p>
                  </a:txBody>
                  <a:tcPr/>
                </a:tc>
                <a:tc>
                  <a:txBody>
                    <a:bodyPr/>
                    <a:lstStyle/>
                    <a:p>
                      <a:r>
                        <a:rPr lang="en-US" dirty="0" smtClean="0"/>
                        <a:t>5.06%</a:t>
                      </a:r>
                      <a:endParaRPr lang="en-US" dirty="0"/>
                    </a:p>
                  </a:txBody>
                  <a:tcPr/>
                </a:tc>
              </a:tr>
              <a:tr h="370840">
                <a:tc>
                  <a:txBody>
                    <a:bodyPr/>
                    <a:lstStyle/>
                    <a:p>
                      <a:r>
                        <a:rPr lang="en-US" dirty="0" smtClean="0"/>
                        <a:t>Assoc., Auth., EAPOL,</a:t>
                      </a:r>
                      <a:r>
                        <a:rPr lang="en-US" baseline="0" dirty="0" smtClean="0"/>
                        <a:t> &amp; 4-way Handshake messages</a:t>
                      </a:r>
                      <a:endParaRPr lang="en-US" dirty="0"/>
                    </a:p>
                  </a:txBody>
                  <a:tcPr/>
                </a:tc>
                <a:tc>
                  <a:txBody>
                    <a:bodyPr/>
                    <a:lstStyle/>
                    <a:p>
                      <a:r>
                        <a:rPr lang="en-US" dirty="0" smtClean="0"/>
                        <a:t>0.9%</a:t>
                      </a:r>
                      <a:endParaRPr lang="en-US" dirty="0"/>
                    </a:p>
                  </a:txBody>
                  <a:tcPr/>
                </a:tc>
                <a:tc>
                  <a:txBody>
                    <a:bodyPr/>
                    <a:lstStyle/>
                    <a:p>
                      <a:r>
                        <a:rPr lang="en-US" dirty="0" smtClean="0"/>
                        <a:t>1.41%</a:t>
                      </a:r>
                      <a:endParaRPr lang="en-US" dirty="0"/>
                    </a:p>
                  </a:txBody>
                  <a:tcPr/>
                </a:tc>
                <a:tc>
                  <a:txBody>
                    <a:bodyPr/>
                    <a:lstStyle/>
                    <a:p>
                      <a:r>
                        <a:rPr lang="en-US" dirty="0" smtClean="0"/>
                        <a:t>1.67%</a:t>
                      </a:r>
                      <a:endParaRPr lang="en-US" dirty="0"/>
                    </a:p>
                  </a:txBody>
                  <a:tcPr/>
                </a:tc>
              </a:tr>
              <a:tr h="370840">
                <a:tc>
                  <a:txBody>
                    <a:bodyPr/>
                    <a:lstStyle/>
                    <a:p>
                      <a:r>
                        <a:rPr lang="en-US" dirty="0" smtClean="0"/>
                        <a:t>Data</a:t>
                      </a:r>
                      <a:endParaRPr lang="en-US" dirty="0"/>
                    </a:p>
                  </a:txBody>
                  <a:tcPr/>
                </a:tc>
                <a:tc>
                  <a:txBody>
                    <a:bodyPr/>
                    <a:lstStyle/>
                    <a:p>
                      <a:r>
                        <a:rPr lang="en-US" dirty="0" smtClean="0"/>
                        <a:t>53.33%</a:t>
                      </a:r>
                      <a:endParaRPr lang="en-US" dirty="0"/>
                    </a:p>
                  </a:txBody>
                  <a:tcPr/>
                </a:tc>
                <a:tc>
                  <a:txBody>
                    <a:bodyPr/>
                    <a:lstStyle/>
                    <a:p>
                      <a:r>
                        <a:rPr lang="en-US" dirty="0" smtClean="0"/>
                        <a:t>53.96%</a:t>
                      </a:r>
                      <a:endParaRPr lang="en-US" dirty="0"/>
                    </a:p>
                  </a:txBody>
                  <a:tcPr/>
                </a:tc>
                <a:tc>
                  <a:txBody>
                    <a:bodyPr/>
                    <a:lstStyle/>
                    <a:p>
                      <a:r>
                        <a:rPr lang="en-US" dirty="0" smtClean="0"/>
                        <a:t>53.67%</a:t>
                      </a:r>
                      <a:endParaRPr lang="en-US" dirty="0"/>
                    </a:p>
                  </a:txBody>
                  <a:tcPr/>
                </a:tc>
              </a:tr>
              <a:tr h="370840">
                <a:tc>
                  <a:txBody>
                    <a:bodyPr/>
                    <a:lstStyle/>
                    <a:p>
                      <a:r>
                        <a:rPr lang="en-US" dirty="0" smtClean="0"/>
                        <a:t>Collision</a:t>
                      </a:r>
                      <a:endParaRPr lang="en-US" dirty="0"/>
                    </a:p>
                  </a:txBody>
                  <a:tcPr/>
                </a:tc>
                <a:tc>
                  <a:txBody>
                    <a:bodyPr/>
                    <a:lstStyle/>
                    <a:p>
                      <a:r>
                        <a:rPr lang="en-US" dirty="0" smtClean="0"/>
                        <a:t>17.99%</a:t>
                      </a:r>
                      <a:endParaRPr lang="en-US" dirty="0"/>
                    </a:p>
                  </a:txBody>
                  <a:tcPr/>
                </a:tc>
                <a:tc>
                  <a:txBody>
                    <a:bodyPr/>
                    <a:lstStyle/>
                    <a:p>
                      <a:r>
                        <a:rPr lang="en-US" dirty="0" smtClean="0"/>
                        <a:t>16.19%</a:t>
                      </a:r>
                      <a:endParaRPr lang="en-US" dirty="0"/>
                    </a:p>
                  </a:txBody>
                  <a:tcPr/>
                </a:tc>
                <a:tc>
                  <a:txBody>
                    <a:bodyPr/>
                    <a:lstStyle/>
                    <a:p>
                      <a:r>
                        <a:rPr lang="en-US" dirty="0" smtClean="0"/>
                        <a:t>14.85%</a:t>
                      </a:r>
                      <a:endParaRPr lang="en-US" dirty="0"/>
                    </a:p>
                  </a:txBody>
                  <a:tcPr/>
                </a:tc>
              </a:tr>
              <a:tr h="370840">
                <a:tc>
                  <a:txBody>
                    <a:bodyPr/>
                    <a:lstStyle/>
                    <a:p>
                      <a:r>
                        <a:rPr lang="en-US" dirty="0" smtClean="0"/>
                        <a:t>ACK</a:t>
                      </a:r>
                      <a:endParaRPr lang="en-US" dirty="0"/>
                    </a:p>
                  </a:txBody>
                  <a:tcPr/>
                </a:tc>
                <a:tc>
                  <a:txBody>
                    <a:bodyPr/>
                    <a:lstStyle/>
                    <a:p>
                      <a:r>
                        <a:rPr lang="en-US" dirty="0" smtClean="0"/>
                        <a:t>4.13%</a:t>
                      </a:r>
                      <a:endParaRPr lang="en-US" dirty="0"/>
                    </a:p>
                  </a:txBody>
                  <a:tcPr/>
                </a:tc>
                <a:tc>
                  <a:txBody>
                    <a:bodyPr/>
                    <a:lstStyle/>
                    <a:p>
                      <a:r>
                        <a:rPr lang="en-US" dirty="0" smtClean="0"/>
                        <a:t>4.66%</a:t>
                      </a:r>
                      <a:endParaRPr lang="en-US" dirty="0"/>
                    </a:p>
                  </a:txBody>
                  <a:tcPr/>
                </a:tc>
                <a:tc>
                  <a:txBody>
                    <a:bodyPr/>
                    <a:lstStyle/>
                    <a:p>
                      <a:r>
                        <a:rPr lang="en-US" dirty="0" smtClean="0"/>
                        <a:t>5.09%</a:t>
                      </a:r>
                      <a:endParaRPr lang="en-US" dirty="0"/>
                    </a:p>
                  </a:txBody>
                  <a:tcPr/>
                </a:tc>
              </a:tr>
              <a:tr h="370840">
                <a:tc>
                  <a:txBody>
                    <a:bodyPr/>
                    <a:lstStyle/>
                    <a:p>
                      <a:r>
                        <a:rPr lang="en-US" dirty="0" smtClean="0"/>
                        <a:t>Idle</a:t>
                      </a:r>
                      <a:r>
                        <a:rPr lang="en-US" baseline="0" dirty="0" smtClean="0"/>
                        <a:t> time including </a:t>
                      </a:r>
                      <a:r>
                        <a:rPr lang="en-US" dirty="0" smtClean="0"/>
                        <a:t>SIFS,</a:t>
                      </a:r>
                      <a:r>
                        <a:rPr lang="en-US" baseline="0" dirty="0" smtClean="0"/>
                        <a:t> DIFS, &amp; </a:t>
                      </a:r>
                      <a:r>
                        <a:rPr lang="en-US" baseline="0" dirty="0" err="1" smtClean="0"/>
                        <a:t>backoff</a:t>
                      </a:r>
                      <a:r>
                        <a:rPr lang="en-US" baseline="0" dirty="0" smtClean="0"/>
                        <a:t> </a:t>
                      </a:r>
                      <a:endParaRPr lang="en-US" dirty="0"/>
                    </a:p>
                  </a:txBody>
                  <a:tcPr/>
                </a:tc>
                <a:tc>
                  <a:txBody>
                    <a:bodyPr/>
                    <a:lstStyle/>
                    <a:p>
                      <a:r>
                        <a:rPr lang="en-US" dirty="0" smtClean="0"/>
                        <a:t>11%</a:t>
                      </a:r>
                      <a:endParaRPr lang="en-US" dirty="0"/>
                    </a:p>
                  </a:txBody>
                  <a:tcPr/>
                </a:tc>
                <a:tc>
                  <a:txBody>
                    <a:bodyPr/>
                    <a:lstStyle/>
                    <a:p>
                      <a:r>
                        <a:rPr lang="en-US" dirty="0" smtClean="0"/>
                        <a:t>14.78%</a:t>
                      </a:r>
                      <a:endParaRPr lang="en-US" dirty="0"/>
                    </a:p>
                  </a:txBody>
                  <a:tcPr/>
                </a:tc>
                <a:tc>
                  <a:txBody>
                    <a:bodyPr/>
                    <a:lstStyle/>
                    <a:p>
                      <a:r>
                        <a:rPr lang="en-US" dirty="0" smtClean="0"/>
                        <a:t>17.64%</a:t>
                      </a:r>
                      <a:endParaRPr lang="en-US" dirty="0"/>
                    </a:p>
                  </a:txBody>
                  <a:tcPr/>
                </a:tc>
              </a:tr>
            </a:tbl>
          </a:graphicData>
        </a:graphic>
      </p:graphicFrame>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Result - 2</a:t>
            </a:r>
            <a:endParaRPr lang="en-US" dirty="0"/>
          </a:p>
        </p:txBody>
      </p:sp>
      <p:graphicFrame>
        <p:nvGraphicFramePr>
          <p:cNvPr id="5" name="Content Placeholder 4"/>
          <p:cNvGraphicFramePr>
            <a:graphicFrameLocks noGrp="1"/>
          </p:cNvGraphicFramePr>
          <p:nvPr>
            <p:ph idx="1"/>
          </p:nvPr>
        </p:nvGraphicFramePr>
        <p:xfrm>
          <a:off x="685800" y="1981200"/>
          <a:ext cx="7772400" cy="3576320"/>
        </p:xfrm>
        <a:graphic>
          <a:graphicData uri="http://schemas.openxmlformats.org/drawingml/2006/table">
            <a:tbl>
              <a:tblPr firstRow="1" bandRow="1">
                <a:tableStyleId>{5C22544A-7EE6-4342-B048-85BDC9FD1C3A}</a:tableStyleId>
              </a:tblPr>
              <a:tblGrid>
                <a:gridCol w="2086000"/>
                <a:gridCol w="1800200"/>
                <a:gridCol w="1943100"/>
                <a:gridCol w="1943100"/>
              </a:tblGrid>
              <a:tr h="370840">
                <a:tc>
                  <a:txBody>
                    <a:bodyPr/>
                    <a:lstStyle/>
                    <a:p>
                      <a:endParaRPr lang="en-US" dirty="0"/>
                    </a:p>
                  </a:txBody>
                  <a:tcPr/>
                </a:tc>
                <a:tc>
                  <a:txBody>
                    <a:bodyPr/>
                    <a:lstStyle/>
                    <a:p>
                      <a:r>
                        <a:rPr lang="en-US" dirty="0" smtClean="0"/>
                        <a:t>Baseline</a:t>
                      </a:r>
                      <a:endParaRPr lang="en-US" dirty="0"/>
                    </a:p>
                  </a:txBody>
                  <a:tcPr/>
                </a:tc>
                <a:tc>
                  <a:txBody>
                    <a:bodyPr/>
                    <a:lstStyle/>
                    <a:p>
                      <a:r>
                        <a:rPr lang="en-US" dirty="0" smtClean="0"/>
                        <a:t>Simplified Probe with reference within</a:t>
                      </a:r>
                      <a:r>
                        <a:rPr lang="en-US" baseline="0" dirty="0" smtClean="0"/>
                        <a:t> 10 </a:t>
                      </a:r>
                      <a:r>
                        <a:rPr lang="en-US" baseline="0" dirty="0" err="1" smtClean="0"/>
                        <a:t>msec</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Simplified Probe with reference within</a:t>
                      </a:r>
                      <a:r>
                        <a:rPr lang="en-US" baseline="0" dirty="0" smtClean="0"/>
                        <a:t> 50 </a:t>
                      </a:r>
                      <a:r>
                        <a:rPr lang="en-US" baseline="0" dirty="0" err="1" smtClean="0"/>
                        <a:t>msec</a:t>
                      </a:r>
                      <a:r>
                        <a:rPr lang="en-US" baseline="0" dirty="0" smtClean="0"/>
                        <a:t> </a:t>
                      </a:r>
                      <a:endParaRPr lang="en-US" dirty="0" smtClean="0"/>
                    </a:p>
                  </a:txBody>
                  <a:tcPr/>
                </a:tc>
              </a:tr>
              <a:tr h="370840">
                <a:tc>
                  <a:txBody>
                    <a:bodyPr/>
                    <a:lstStyle/>
                    <a:p>
                      <a:r>
                        <a:rPr lang="en-US" dirty="0" smtClean="0"/>
                        <a:t>AP Discovery Delay</a:t>
                      </a:r>
                      <a:endParaRPr lang="en-US" dirty="0"/>
                    </a:p>
                  </a:txBody>
                  <a:tcPr/>
                </a:tc>
                <a:tc>
                  <a:txBody>
                    <a:bodyPr/>
                    <a:lstStyle/>
                    <a:p>
                      <a:r>
                        <a:rPr lang="en-US" dirty="0" smtClean="0"/>
                        <a:t>12.978 </a:t>
                      </a:r>
                      <a:r>
                        <a:rPr lang="en-US" dirty="0" err="1" smtClean="0"/>
                        <a:t>msec</a:t>
                      </a:r>
                      <a:endParaRPr lang="en-US" dirty="0"/>
                    </a:p>
                  </a:txBody>
                  <a:tcPr/>
                </a:tc>
                <a:tc>
                  <a:txBody>
                    <a:bodyPr/>
                    <a:lstStyle/>
                    <a:p>
                      <a:r>
                        <a:rPr lang="en-US" dirty="0" smtClean="0"/>
                        <a:t>10.959 </a:t>
                      </a:r>
                      <a:r>
                        <a:rPr lang="en-US" dirty="0" err="1" smtClean="0"/>
                        <a:t>msec</a:t>
                      </a:r>
                      <a:endParaRPr lang="en-US" dirty="0"/>
                    </a:p>
                  </a:txBody>
                  <a:tcPr/>
                </a:tc>
                <a:tc>
                  <a:txBody>
                    <a:bodyPr/>
                    <a:lstStyle/>
                    <a:p>
                      <a:r>
                        <a:rPr lang="en-US" dirty="0" smtClean="0"/>
                        <a:t>10.184 </a:t>
                      </a:r>
                      <a:r>
                        <a:rPr lang="en-US" dirty="0" err="1" smtClean="0"/>
                        <a:t>msec</a:t>
                      </a:r>
                      <a:endParaRPr lang="en-US" dirty="0"/>
                    </a:p>
                  </a:txBody>
                  <a:tcPr/>
                </a:tc>
              </a:tr>
              <a:tr h="370840">
                <a:tc>
                  <a:txBody>
                    <a:bodyPr/>
                    <a:lstStyle/>
                    <a:p>
                      <a:r>
                        <a:rPr lang="en-US" dirty="0" smtClean="0"/>
                        <a:t>Link Setup Delay</a:t>
                      </a:r>
                      <a:endParaRPr lang="en-US" dirty="0"/>
                    </a:p>
                  </a:txBody>
                  <a:tcPr/>
                </a:tc>
                <a:tc>
                  <a:txBody>
                    <a:bodyPr/>
                    <a:lstStyle/>
                    <a:p>
                      <a:r>
                        <a:rPr lang="en-US" dirty="0" smtClean="0"/>
                        <a:t>116.73 </a:t>
                      </a:r>
                      <a:r>
                        <a:rPr lang="en-US" dirty="0" err="1" smtClean="0"/>
                        <a:t>msec</a:t>
                      </a:r>
                      <a:endParaRPr lang="en-US" dirty="0"/>
                    </a:p>
                  </a:txBody>
                  <a:tcPr/>
                </a:tc>
                <a:tc>
                  <a:txBody>
                    <a:bodyPr/>
                    <a:lstStyle/>
                    <a:p>
                      <a:r>
                        <a:rPr lang="en-US" dirty="0" smtClean="0"/>
                        <a:t>103.63 </a:t>
                      </a:r>
                      <a:r>
                        <a:rPr lang="en-US" dirty="0" err="1" smtClean="0"/>
                        <a:t>msec</a:t>
                      </a:r>
                      <a:endParaRPr lang="en-US" dirty="0"/>
                    </a:p>
                  </a:txBody>
                  <a:tcPr/>
                </a:tc>
                <a:tc>
                  <a:txBody>
                    <a:bodyPr/>
                    <a:lstStyle/>
                    <a:p>
                      <a:r>
                        <a:rPr lang="en-US" dirty="0" smtClean="0"/>
                        <a:t>103.89 </a:t>
                      </a:r>
                      <a:r>
                        <a:rPr lang="en-US" dirty="0" err="1" smtClean="0"/>
                        <a:t>msec</a:t>
                      </a:r>
                      <a:endParaRPr lang="en-US" dirty="0"/>
                    </a:p>
                  </a:txBody>
                  <a:tcPr/>
                </a:tc>
              </a:tr>
              <a:tr h="370840">
                <a:tc>
                  <a:txBody>
                    <a:bodyPr/>
                    <a:lstStyle/>
                    <a:p>
                      <a:r>
                        <a:rPr lang="en-US" dirty="0" smtClean="0"/>
                        <a:t>Link Setup</a:t>
                      </a:r>
                      <a:r>
                        <a:rPr lang="en-US" baseline="0" dirty="0" smtClean="0"/>
                        <a:t> Success Rate</a:t>
                      </a:r>
                      <a:endParaRPr lang="en-US" dirty="0"/>
                    </a:p>
                  </a:txBody>
                  <a:tcPr/>
                </a:tc>
                <a:tc>
                  <a:txBody>
                    <a:bodyPr/>
                    <a:lstStyle/>
                    <a:p>
                      <a:r>
                        <a:rPr lang="en-US" dirty="0" smtClean="0"/>
                        <a:t>33.33%</a:t>
                      </a:r>
                      <a:endParaRPr lang="en-US" dirty="0"/>
                    </a:p>
                  </a:txBody>
                  <a:tcPr/>
                </a:tc>
                <a:tc>
                  <a:txBody>
                    <a:bodyPr/>
                    <a:lstStyle/>
                    <a:p>
                      <a:r>
                        <a:rPr lang="en-US" dirty="0" smtClean="0"/>
                        <a:t>43.75%</a:t>
                      </a:r>
                      <a:endParaRPr lang="en-US" dirty="0"/>
                    </a:p>
                  </a:txBody>
                  <a:tcPr/>
                </a:tc>
                <a:tc>
                  <a:txBody>
                    <a:bodyPr/>
                    <a:lstStyle/>
                    <a:p>
                      <a:r>
                        <a:rPr lang="en-US" dirty="0" smtClean="0"/>
                        <a:t>51.52%</a:t>
                      </a:r>
                      <a:endParaRPr lang="en-US" dirty="0"/>
                    </a:p>
                  </a:txBody>
                  <a:tcPr/>
                </a:tc>
              </a:tr>
              <a:tr h="370840">
                <a:tc>
                  <a:txBody>
                    <a:bodyPr/>
                    <a:lstStyle/>
                    <a:p>
                      <a:r>
                        <a:rPr lang="en-US" dirty="0" err="1" smtClean="0"/>
                        <a:t>Probe_Req_Full</a:t>
                      </a:r>
                      <a:r>
                        <a:rPr lang="en-US" dirty="0" smtClean="0"/>
                        <a:t>/</a:t>
                      </a:r>
                    </a:p>
                    <a:p>
                      <a:r>
                        <a:rPr lang="en-US" dirty="0" err="1" smtClean="0"/>
                        <a:t>Probe</a:t>
                      </a:r>
                      <a:r>
                        <a:rPr lang="en-US" baseline="0" dirty="0" err="1" smtClean="0"/>
                        <a:t>_Req_Simpl</a:t>
                      </a:r>
                      <a:endParaRPr lang="en-US" dirty="0"/>
                    </a:p>
                  </a:txBody>
                  <a:tcPr/>
                </a:tc>
                <a:tc>
                  <a:txBody>
                    <a:bodyPr/>
                    <a:lstStyle/>
                    <a:p>
                      <a:r>
                        <a:rPr lang="en-US" dirty="0" smtClean="0"/>
                        <a:t>NA</a:t>
                      </a:r>
                      <a:endParaRPr lang="en-US" dirty="0"/>
                    </a:p>
                  </a:txBody>
                  <a:tcPr/>
                </a:tc>
                <a:tc>
                  <a:txBody>
                    <a:bodyPr/>
                    <a:lstStyle/>
                    <a:p>
                      <a:r>
                        <a:rPr lang="en-US" dirty="0" smtClean="0"/>
                        <a:t>10072/9922</a:t>
                      </a:r>
                      <a:endParaRPr lang="en-US" dirty="0"/>
                    </a:p>
                  </a:txBody>
                  <a:tcPr/>
                </a:tc>
                <a:tc>
                  <a:txBody>
                    <a:bodyPr/>
                    <a:lstStyle/>
                    <a:p>
                      <a:r>
                        <a:rPr lang="en-US" dirty="0" smtClean="0"/>
                        <a:t>3335/16662</a:t>
                      </a:r>
                      <a:endParaRPr lang="en-US" dirty="0"/>
                    </a:p>
                  </a:txBody>
                  <a:tcPr/>
                </a:tc>
              </a:tr>
              <a:tr h="370840">
                <a:tc>
                  <a:txBody>
                    <a:bodyPr/>
                    <a:lstStyle/>
                    <a:p>
                      <a:r>
                        <a:rPr lang="en-US" dirty="0" err="1" smtClean="0"/>
                        <a:t>Probe_Resp_Full</a:t>
                      </a:r>
                      <a:r>
                        <a:rPr lang="en-US" dirty="0" smtClean="0"/>
                        <a:t>/</a:t>
                      </a:r>
                    </a:p>
                    <a:p>
                      <a:r>
                        <a:rPr lang="en-US" dirty="0" err="1" smtClean="0"/>
                        <a:t>Probe</a:t>
                      </a:r>
                      <a:r>
                        <a:rPr lang="en-US" baseline="0" dirty="0" err="1" smtClean="0"/>
                        <a:t>_Resp_Simpl</a:t>
                      </a:r>
                      <a:endParaRPr lang="en-US" dirty="0" smtClean="0"/>
                    </a:p>
                  </a:txBody>
                  <a:tcPr/>
                </a:tc>
                <a:tc>
                  <a:txBody>
                    <a:bodyPr/>
                    <a:lstStyle/>
                    <a:p>
                      <a:r>
                        <a:rPr lang="en-US" dirty="0" smtClean="0"/>
                        <a:t>NA</a:t>
                      </a:r>
                      <a:endParaRPr lang="en-US" dirty="0"/>
                    </a:p>
                  </a:txBody>
                  <a:tcPr/>
                </a:tc>
                <a:tc>
                  <a:txBody>
                    <a:bodyPr/>
                    <a:lstStyle/>
                    <a:p>
                      <a:r>
                        <a:rPr lang="en-US" dirty="0" smtClean="0"/>
                        <a:t>43029/56721</a:t>
                      </a:r>
                      <a:endParaRPr lang="en-US" dirty="0"/>
                    </a:p>
                  </a:txBody>
                  <a:tcPr/>
                </a:tc>
                <a:tc>
                  <a:txBody>
                    <a:bodyPr/>
                    <a:lstStyle/>
                    <a:p>
                      <a:r>
                        <a:rPr lang="en-US" dirty="0" smtClean="0"/>
                        <a:t>15518/84169</a:t>
                      </a:r>
                      <a:endParaRPr lang="en-US" dirty="0"/>
                    </a:p>
                  </a:txBody>
                  <a:tcPr/>
                </a:tc>
              </a:tr>
            </a:tbl>
          </a:graphicData>
        </a:graphic>
      </p:graphicFrame>
      <p:sp>
        <p:nvSpPr>
          <p:cNvPr id="4" name="Slide Number Placeholder 3"/>
          <p:cNvSpPr>
            <a:spLocks noGrp="1"/>
          </p:cNvSpPr>
          <p:nvPr>
            <p:ph type="sldNum" sz="quarter" idx="12"/>
          </p:nvPr>
        </p:nvSpPr>
        <p:spPr/>
        <p:txBody>
          <a:bodyPr/>
          <a:lstStyle/>
          <a:p>
            <a:r>
              <a:rPr lang="en-US" altLang="zh-CN" dirty="0" smtClean="0"/>
              <a:t>Slide </a:t>
            </a:r>
            <a:fld id="{F3492426-BCCD-4D74-9D7D-2414C4E79612}" type="slidenum">
              <a:rPr lang="en-US" altLang="zh-CN" smtClean="0"/>
              <a:pPr/>
              <a:t>9</a:t>
            </a:fld>
            <a:endParaRPr lang="en-US"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3521</TotalTime>
  <Words>1408</Words>
  <Application>Microsoft Office PowerPoint</Application>
  <PresentationFormat>On-screen Show (4:3)</PresentationFormat>
  <Paragraphs>226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Reducing Overhead in Active Scanning with Simulation Results</vt:lpstr>
      <vt:lpstr>Abstract</vt:lpstr>
      <vt:lpstr>Conformance w/ TGai PAR &amp; 5C </vt:lpstr>
      <vt:lpstr>Review of Key Concepts Proposed (1)</vt:lpstr>
      <vt:lpstr>Review of Key Concepts Proposed (2)</vt:lpstr>
      <vt:lpstr>Simulation Setup and General Assumptions</vt:lpstr>
      <vt:lpstr>Simulation Parameters</vt:lpstr>
      <vt:lpstr>Simulation Result – 1 Air Time Occupancy</vt:lpstr>
      <vt:lpstr>Simulation Result - 2</vt:lpstr>
      <vt:lpstr>Benefits</vt:lpstr>
      <vt:lpstr>Straw Poll 1 (with results from [1])</vt:lpstr>
      <vt:lpstr>Straw Poll 2 (with results from [1])</vt:lpstr>
      <vt:lpstr>Straw Poll 3</vt:lpstr>
      <vt:lpstr>Straw Poll 4</vt:lpstr>
      <vt:lpstr>Motion 1</vt:lpstr>
      <vt:lpstr>Motion 2</vt:lpstr>
      <vt:lpstr>Motion 3</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209</cp:revision>
  <cp:lastPrinted>1998-02-10T13:28:06Z</cp:lastPrinted>
  <dcterms:created xsi:type="dcterms:W3CDTF">2011-11-01T05:42:00Z</dcterms:created>
  <dcterms:modified xsi:type="dcterms:W3CDTF">2012-09-07T02:04:59Z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