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7"/>
  </p:notesMasterIdLst>
  <p:handoutMasterIdLst>
    <p:handoutMasterId r:id="rId18"/>
  </p:handoutMasterIdLst>
  <p:sldIdLst>
    <p:sldId id="269" r:id="rId2"/>
    <p:sldId id="271" r:id="rId3"/>
    <p:sldId id="358" r:id="rId4"/>
    <p:sldId id="313" r:id="rId5"/>
    <p:sldId id="391" r:id="rId6"/>
    <p:sldId id="392" r:id="rId7"/>
    <p:sldId id="393" r:id="rId8"/>
    <p:sldId id="394" r:id="rId9"/>
    <p:sldId id="395" r:id="rId10"/>
    <p:sldId id="396" r:id="rId11"/>
    <p:sldId id="397" r:id="rId12"/>
    <p:sldId id="398" r:id="rId13"/>
    <p:sldId id="362" r:id="rId14"/>
    <p:sldId id="374" r:id="rId15"/>
    <p:sldId id="390"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570" autoAdjust="0"/>
  </p:normalViewPr>
  <p:slideViewPr>
    <p:cSldViewPr>
      <p:cViewPr>
        <p:scale>
          <a:sx n="100" d="100"/>
          <a:sy n="100" d="100"/>
        </p:scale>
        <p:origin x="-320" y="-1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P802.11-12/997r2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September 2012</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xfrm>
            <a:off x="1154113" y="701675"/>
            <a:ext cx="4625975" cy="3468688"/>
          </a:xfrm>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6868"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6869"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6870"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6871"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507EA7C4-E6AB-4246-9F3A-95B5156A0F4F}"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12</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AB87214-24AA-EA4E-809E-08847DA01681}" type="slidenum">
              <a:rPr lang="en-US"/>
              <a:pPr/>
              <a:t>14</a:t>
            </a:fld>
            <a:endParaRPr lang="en-US"/>
          </a:p>
        </p:txBody>
      </p:sp>
      <p:sp>
        <p:nvSpPr>
          <p:cNvPr id="240642"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40643"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15</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P802.11-12/997r2</a:t>
            </a:r>
            <a:endParaRPr lang="en-US"/>
          </a:p>
        </p:txBody>
      </p:sp>
      <p:sp>
        <p:nvSpPr>
          <p:cNvPr id="5" name="Rectangle 3"/>
          <p:cNvSpPr>
            <a:spLocks noGrp="1" noChangeArrowheads="1"/>
          </p:cNvSpPr>
          <p:nvPr>
            <p:ph type="dt" idx="1"/>
          </p:nvPr>
        </p:nvSpPr>
        <p:spPr>
          <a:ln/>
        </p:spPr>
        <p:txBody>
          <a:bodyPr/>
          <a:lstStyle/>
          <a:p>
            <a:r>
              <a:rPr lang="en-US" smtClean="0"/>
              <a:t>September 2012</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802.19-09/xxxxr0</a:t>
            </a:r>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April 2009</a:t>
            </a:r>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September 2012</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September 2012</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September 2012</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September 2012</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September 2012</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September 2012</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98529" y="332601"/>
            <a:ext cx="284697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P802.11</a:t>
            </a:r>
            <a:r>
              <a:rPr lang="en-US" sz="1800" b="1" dirty="0" smtClean="0"/>
              <a:t>-12/</a:t>
            </a:r>
            <a:r>
              <a:rPr lang="en-US" sz="1800" b="1" dirty="0" smtClean="0"/>
              <a:t>997r6</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1" Type="http://schemas.openxmlformats.org/officeDocument/2006/relationships/hyperlink" Target="https://mentor.ieee.org/802-ec/dcn/09/ec-09-0005-02-00EC-draft-revised-lmsc-p-p-for-wg-p-p-ballot.pdf" TargetMode="External"/><Relationship Id="rId12" Type="http://schemas.openxmlformats.org/officeDocument/2006/relationships/hyperlink" Target="https://mentor.ieee.org/802-ec/dcn/09/ec-09-0006-02-00EC-draft-revision-of-the-lmsc-om-for-wg-p-p.pdf" TargetMode="External"/><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dcn/09/11-09-0002-04-0000-802-11-operations-manual.doc" TargetMode="External"/><Relationship Id="rId10" Type="http://schemas.openxmlformats.org/officeDocument/2006/relationships/hyperlink" Target="https://mentor.ieee.org/802-ec/dcn/09/ec-09-0007-02-00EC-draft-lmsc-wg-p-p.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hyperlink" Target="https://mentor.ieee.org/802.11/dcn/12/11-12-1128-01-0glk-multi-access-link-model.pptx"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1/files/public/docs2012/new-nfinn-wired-wireless-par5c-0512-v04.pdf" TargetMode="External"/><Relationship Id="rId4" Type="http://schemas.openxmlformats.org/officeDocument/2006/relationships/hyperlink" Target="https://mentor.ieee.org/802.11/dcn/12/11-12-1077-01-0glk-glk-draft-par-and-5c.docx"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hyperlink" Target="https://mentor.ieee.org/802.11/dcn/12/11-12-1077-03-0glk-glk-draft-par-and-5c.docx"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3" Type="http://schemas.openxmlformats.org/officeDocument/2006/relationships/hyperlink" Target="http://www.ieee802.org/1/files/public/docs2012/new-nfinn-11-medium-choice-0812-v03.pdf" TargetMode="External"/><Relationship Id="rId4" Type="http://schemas.openxmlformats.org/officeDocument/2006/relationships/hyperlink" Target="http://www.ieee802.org/1/files/public/docs2012/new-phkl-11-bbs-bridging-0812-v3.pdf" TargetMode="External"/><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guides/bylaws/sect6-7.html" TargetMode="External"/><Relationship Id="rId4" Type="http://schemas.openxmlformats.org/officeDocument/2006/relationships/hyperlink" Target="http://standards.ieee.org/guides/opman/sect6.html" TargetMode="External"/><Relationship Id="rId5" Type="http://schemas.openxmlformats.org/officeDocument/2006/relationships/hyperlink" Target="http://standards.ieee.org/board/pat/pat-material.html" TargetMode="External"/><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September 2012</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September 2012 General Link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2012-09-17</a:t>
            </a:r>
            <a:endParaRPr lang="en-US" sz="1800" b="0" dirty="0">
              <a:latin typeface="Arial" charset="0"/>
            </a:endParaRPr>
          </a:p>
        </p:txBody>
      </p:sp>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871458977"/>
              </p:ext>
            </p:extLst>
          </p:nvPr>
        </p:nvGraphicFramePr>
        <p:xfrm>
          <a:off x="685800" y="2438400"/>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Address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Affiliations</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a:effectLst/>
                          <a:latin typeface="Times New Roman"/>
                          <a:ea typeface="Times New Roman"/>
                        </a:rPr>
                        <a:t>Donald Eastlake</a:t>
                      </a:r>
                      <a:endParaRPr lang="en-US" sz="2800" b="1">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048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
        <p:nvSpPr>
          <p:cNvPr id="2048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543B95AD-C13E-444C-AAF7-11DA1028BC59}" type="slidenum">
              <a:rPr lang="en-US"/>
              <a:pPr/>
              <a:t>10</a:t>
            </a:fld>
            <a:endParaRPr lang="en-US"/>
          </a:p>
        </p:txBody>
      </p:sp>
      <p:sp>
        <p:nvSpPr>
          <p:cNvPr id="20485" name="Rectangle 2"/>
          <p:cNvSpPr>
            <a:spLocks noGrp="1" noChangeArrowheads="1"/>
          </p:cNvSpPr>
          <p:nvPr>
            <p:ph type="title"/>
          </p:nvPr>
        </p:nvSpPr>
        <p:spPr>
          <a:xfrm>
            <a:off x="685800" y="533400"/>
            <a:ext cx="7772400" cy="609600"/>
          </a:xfrm>
        </p:spPr>
        <p:txBody>
          <a:bodyPr/>
          <a:lstStyle/>
          <a:p>
            <a:r>
              <a:rPr lang="en-US" sz="2400">
                <a:latin typeface="Times New Roman" charset="0"/>
              </a:rPr>
              <a:t>Other Documents and WebPages to Review</a:t>
            </a:r>
          </a:p>
        </p:txBody>
      </p:sp>
      <p:sp>
        <p:nvSpPr>
          <p:cNvPr id="20486" name="Rectangle 3"/>
          <p:cNvSpPr>
            <a:spLocks noGrp="1" noChangeArrowheads="1"/>
          </p:cNvSpPr>
          <p:nvPr>
            <p:ph type="body" idx="1"/>
          </p:nvPr>
        </p:nvSpPr>
        <p:spPr>
          <a:xfrm>
            <a:off x="685800" y="1066800"/>
            <a:ext cx="7772400" cy="5334000"/>
          </a:xfrm>
        </p:spPr>
        <p:txBody>
          <a:bodyPr/>
          <a:lstStyle/>
          <a:p>
            <a:pPr>
              <a:lnSpc>
                <a:spcPct val="80000"/>
              </a:lnSpc>
            </a:pPr>
            <a:r>
              <a:rPr lang="en-US" sz="2000" dirty="0">
                <a:latin typeface="Times New Roman" charset="0"/>
              </a:rPr>
              <a:t>Please review the documents at the following links:</a:t>
            </a:r>
            <a:br>
              <a:rPr lang="en-US" sz="2000" dirty="0">
                <a:latin typeface="Times New Roman" charset="0"/>
              </a:rPr>
            </a:br>
            <a:r>
              <a:rPr lang="en-US" sz="2000" dirty="0">
                <a:latin typeface="Times New Roman" charset="0"/>
              </a:rPr>
              <a:t>-  IEEE Patent Policy - </a:t>
            </a:r>
            <a:r>
              <a:rPr lang="en-US" sz="1800" dirty="0">
                <a:latin typeface="Times New Roman" charset="0"/>
                <a:hlinkClick r:id="rId3" tooltip="http://standards.ieee.org/board/pat/pat-slideset.ppt"/>
              </a:rPr>
              <a:t>http://standards.ieee.org/board/pat/pat-slideset.ppt</a:t>
            </a:r>
            <a:r>
              <a:rPr lang="en-US" sz="2000" dirty="0">
                <a:latin typeface="Times New Roman" charset="0"/>
              </a:rPr>
              <a:t/>
            </a:r>
            <a:br>
              <a:rPr lang="en-US" sz="2000" dirty="0">
                <a:latin typeface="Times New Roman" charset="0"/>
              </a:rPr>
            </a:br>
            <a:r>
              <a:rPr lang="en-US" sz="2000" dirty="0">
                <a:latin typeface="Times New Roman" charset="0"/>
              </a:rPr>
              <a:t>-  Patent FAQ - </a:t>
            </a:r>
            <a:r>
              <a:rPr lang="en-US" sz="1800" dirty="0">
                <a:latin typeface="Times New Roman" charset="0"/>
                <a:hlinkClick r:id="rId4" tooltip="http://standards.ieee.org/board/pat/faq.pdf"/>
              </a:rPr>
              <a:t>http://standards.ieee.org/board/pat/faq.pdf</a:t>
            </a:r>
            <a:r>
              <a:rPr lang="en-US" sz="2000" dirty="0">
                <a:latin typeface="Times New Roman" charset="0"/>
              </a:rPr>
              <a:t/>
            </a:r>
            <a:br>
              <a:rPr lang="en-US" sz="2000" dirty="0">
                <a:latin typeface="Times New Roman" charset="0"/>
              </a:rPr>
            </a:br>
            <a:r>
              <a:rPr lang="en-US" sz="2000" dirty="0">
                <a:latin typeface="Times New Roman" charset="0"/>
              </a:rPr>
              <a:t>-  </a:t>
            </a:r>
            <a:r>
              <a:rPr lang="en-US" sz="2000" dirty="0" err="1">
                <a:latin typeface="Times New Roman" charset="0"/>
              </a:rPr>
              <a:t>LoA</a:t>
            </a:r>
            <a:r>
              <a:rPr lang="en-US" sz="2000" dirty="0">
                <a:latin typeface="Times New Roman" charset="0"/>
              </a:rPr>
              <a:t> Form - </a:t>
            </a:r>
            <a:r>
              <a:rPr lang="en-US" sz="1800" dirty="0">
                <a:latin typeface="Times New Roman" charset="0"/>
                <a:hlinkClick r:id="rId5" tooltip="http://standards.ieee.org/board/pat/loa.pdf"/>
              </a:rPr>
              <a:t>http://standards.ieee.org/board/pat/loa.pdf</a:t>
            </a:r>
            <a:r>
              <a:rPr lang="en-US" sz="2000" dirty="0">
                <a:latin typeface="Times New Roman" charset="0"/>
              </a:rPr>
              <a:t/>
            </a:r>
            <a:br>
              <a:rPr lang="en-US" sz="2000" dirty="0">
                <a:latin typeface="Times New Roman" charset="0"/>
              </a:rPr>
            </a:br>
            <a:r>
              <a:rPr lang="en-US" sz="2000" dirty="0">
                <a:latin typeface="Times New Roman" charset="0"/>
              </a:rPr>
              <a:t>-  Affiliation FAQ -</a:t>
            </a:r>
            <a:r>
              <a:rPr lang="en-US" sz="1800" dirty="0">
                <a:latin typeface="Times New Roman" charset="0"/>
                <a:hlinkClick r:id="rId6" tooltip="http://standards.ieee.org/faqs/affiliationFAQ.html"/>
              </a:rPr>
              <a:t>http://standards.ieee.org/faqs/affiliationFAQ.html</a:t>
            </a:r>
            <a:endParaRPr lang="en-US" sz="1800" dirty="0">
              <a:latin typeface="Times New Roman" charset="0"/>
            </a:endParaRPr>
          </a:p>
          <a:p>
            <a:pPr>
              <a:lnSpc>
                <a:spcPct val="80000"/>
              </a:lnSpc>
              <a:buFontTx/>
              <a:buNone/>
            </a:pPr>
            <a:r>
              <a:rPr lang="en-US" sz="2000" dirty="0">
                <a:latin typeface="Times New Roman" charset="0"/>
              </a:rPr>
              <a:t>	-  Anti-Trust FAQ - </a:t>
            </a:r>
            <a:r>
              <a:rPr lang="en-US" sz="1800" dirty="0">
                <a:latin typeface="Times New Roman" charset="0"/>
                <a:hlinkClick r:id="rId7" tooltip="http://standards.ieee.org/resources/antitrust-guidelines.pdf"/>
              </a:rPr>
              <a:t>http://standards.ieee.org/resources/antitrust-guidelines.pdf</a:t>
            </a:r>
            <a:r>
              <a:rPr lang="en-US" sz="2000" dirty="0">
                <a:latin typeface="Times New Roman" charset="0"/>
              </a:rPr>
              <a:t/>
            </a:r>
            <a:br>
              <a:rPr lang="en-US" sz="2000" dirty="0">
                <a:latin typeface="Times New Roman" charset="0"/>
              </a:rPr>
            </a:br>
            <a:r>
              <a:rPr lang="en-US" sz="2000" dirty="0">
                <a:latin typeface="Times New Roman" charset="0"/>
              </a:rPr>
              <a:t>-  Ethics - </a:t>
            </a:r>
            <a:r>
              <a:rPr lang="en-US" sz="1800" dirty="0">
                <a:latin typeface="Times New Roman" charset="0"/>
                <a:hlinkClick r:id="rId8" tooltip="http://www.ieee.org/portal/cms_docs/about/CoE_poster.pdf"/>
              </a:rPr>
              <a:t>http://www.ieee.org/portal/cms_docs/about/CoE_poster.pdf</a:t>
            </a:r>
            <a:r>
              <a:rPr lang="en-US" sz="1800" dirty="0">
                <a:latin typeface="Times New Roman" charset="0"/>
              </a:rPr>
              <a:t/>
            </a:r>
            <a:br>
              <a:rPr lang="en-US" sz="1800" dirty="0">
                <a:latin typeface="Times New Roman" charset="0"/>
              </a:rPr>
            </a:br>
            <a:r>
              <a:rPr lang="en-US" sz="2000" dirty="0">
                <a:latin typeface="Times New Roman" charset="0"/>
              </a:rPr>
              <a:t>-  IEEE 802.11 Working Group OM - </a:t>
            </a:r>
            <a:r>
              <a:rPr lang="en-US" sz="1800" dirty="0">
                <a:latin typeface="Times New Roman" charset="0"/>
                <a:hlinkClick r:id="rId9"/>
              </a:rPr>
              <a:t>https://mentor.ieee.org/802.11/dcn/09/11-09-0002-04-0000-802-11-operations-manual.doc</a:t>
            </a:r>
            <a:r>
              <a:rPr lang="en-US" sz="1800" dirty="0">
                <a:latin typeface="Times New Roman" charset="0"/>
              </a:rPr>
              <a:t> </a:t>
            </a:r>
            <a:endParaRPr lang="en-US" sz="2000" dirty="0">
              <a:latin typeface="Times New Roman" charset="0"/>
            </a:endParaRPr>
          </a:p>
          <a:p>
            <a:pPr>
              <a:lnSpc>
                <a:spcPct val="80000"/>
              </a:lnSpc>
            </a:pPr>
            <a:r>
              <a:rPr lang="en-US" sz="2000" dirty="0">
                <a:latin typeface="Times New Roman" charset="0"/>
              </a:rPr>
              <a:t>New 802 WG P&amp;P: </a:t>
            </a:r>
            <a:r>
              <a:rPr lang="en-US" sz="1800" dirty="0">
                <a:latin typeface="Times New Roman" charset="0"/>
                <a:hlinkClick r:id="rId10"/>
              </a:rPr>
              <a:t>https://mentor.ieee.org/802-ec/dcn/09/ec-09-0007-02-00EC-draft-lmsc-wg-p-p.pdf</a:t>
            </a:r>
            <a:endParaRPr lang="en-US" sz="1800" dirty="0">
              <a:latin typeface="Times New Roman" charset="0"/>
            </a:endParaRPr>
          </a:p>
          <a:p>
            <a:pPr>
              <a:lnSpc>
                <a:spcPct val="80000"/>
              </a:lnSpc>
            </a:pPr>
            <a:r>
              <a:rPr lang="en-US" sz="2000" dirty="0">
                <a:latin typeface="Times New Roman" charset="0"/>
              </a:rPr>
              <a:t>New 802 LMSC </a:t>
            </a:r>
            <a:r>
              <a:rPr lang="en-US" sz="2000" dirty="0" err="1">
                <a:latin typeface="Times New Roman" charset="0"/>
              </a:rPr>
              <a:t>P&amp;P:</a:t>
            </a:r>
            <a:r>
              <a:rPr lang="en-US" sz="1800" dirty="0" err="1">
                <a:latin typeface="Times New Roman" charset="0"/>
                <a:hlinkClick r:id="rId11"/>
              </a:rPr>
              <a:t>https</a:t>
            </a:r>
            <a:r>
              <a:rPr lang="en-US" sz="1800" dirty="0">
                <a:latin typeface="Times New Roman" charset="0"/>
                <a:hlinkClick r:id="rId11"/>
              </a:rPr>
              <a:t>://mentor.ieee.org/802-ec/dcn/09/ec-09-0005-02-00EC-draft-revised-lmsc-p-p-for-wg-p-p-ballot.pdf</a:t>
            </a:r>
            <a:endParaRPr lang="en-US" sz="1800" dirty="0">
              <a:latin typeface="Times New Roman" charset="0"/>
            </a:endParaRPr>
          </a:p>
          <a:p>
            <a:pPr>
              <a:lnSpc>
                <a:spcPct val="80000"/>
              </a:lnSpc>
            </a:pPr>
            <a:r>
              <a:rPr lang="en-US" sz="2000" dirty="0">
                <a:latin typeface="Times New Roman" charset="0"/>
              </a:rPr>
              <a:t>New 802 LMSC OM: </a:t>
            </a:r>
            <a:r>
              <a:rPr lang="en-US" sz="1800" dirty="0">
                <a:latin typeface="Times New Roman" charset="0"/>
                <a:hlinkClick r:id="rId12"/>
              </a:rPr>
              <a:t>https://mentor.ieee.org/802-ec/dcn/09/ec-09-0006-02-00EC-draft-revision-of-the-lmsc-om-for-wg-p-p.pdf</a:t>
            </a:r>
            <a:endParaRPr lang="en-US" sz="1800" dirty="0">
              <a:latin typeface="Times New Roman" charset="0"/>
            </a:endParaRPr>
          </a:p>
          <a:p>
            <a:pPr>
              <a:lnSpc>
                <a:spcPct val="80000"/>
              </a:lnSpc>
            </a:pPr>
            <a:endParaRPr lang="en-US" sz="1600" dirty="0">
              <a:latin typeface="Times New Roman" charset="0"/>
            </a:endParaRPr>
          </a:p>
        </p:txBody>
      </p:sp>
    </p:spTree>
    <p:extLst>
      <p:ext uri="{BB962C8B-B14F-4D97-AF65-F5344CB8AC3E}">
        <p14:creationId xmlns:p14="http://schemas.microsoft.com/office/powerpoint/2010/main" val="84704832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b="1">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154971098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12</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a:lnSpc>
                <a:spcPct val="80000"/>
              </a:lnSpc>
            </a:pPr>
            <a:r>
              <a:rPr lang="en-US" b="0" dirty="0"/>
              <a:t>Approval of Minutes of Joint Teleconferences with IEEE 802.1 SG:</a:t>
            </a:r>
          </a:p>
          <a:p>
            <a:pPr lvl="1">
              <a:lnSpc>
                <a:spcPct val="80000"/>
              </a:lnSpc>
            </a:pPr>
            <a:r>
              <a:rPr lang="en-US" dirty="0"/>
              <a:t>13 August 2012, “GLK Teleconference Minutes”, 12/</a:t>
            </a:r>
            <a:r>
              <a:rPr lang="en-US" dirty="0" smtClean="0"/>
              <a:t>1005r2</a:t>
            </a:r>
          </a:p>
          <a:p>
            <a:pPr lvl="2">
              <a:lnSpc>
                <a:spcPct val="80000"/>
              </a:lnSpc>
            </a:pPr>
            <a:r>
              <a:rPr lang="en-US" dirty="0" smtClean="0"/>
              <a:t>Approved without objection</a:t>
            </a:r>
            <a:endParaRPr lang="en-US" dirty="0"/>
          </a:p>
          <a:p>
            <a:pPr lvl="1">
              <a:lnSpc>
                <a:spcPct val="80000"/>
              </a:lnSpc>
            </a:pPr>
            <a:r>
              <a:rPr lang="en-US" dirty="0"/>
              <a:t>27 August 2012, “GLK </a:t>
            </a:r>
            <a:r>
              <a:rPr lang="en-US" dirty="0" err="1"/>
              <a:t>Telecon</a:t>
            </a:r>
            <a:r>
              <a:rPr lang="en-US" dirty="0"/>
              <a:t> Minutes 20120827”, 12/</a:t>
            </a:r>
            <a:r>
              <a:rPr lang="en-US" dirty="0" smtClean="0"/>
              <a:t>1027r1</a:t>
            </a:r>
          </a:p>
          <a:p>
            <a:pPr lvl="2">
              <a:lnSpc>
                <a:spcPct val="80000"/>
              </a:lnSpc>
            </a:pPr>
            <a:r>
              <a:rPr lang="en-US" dirty="0" smtClean="0"/>
              <a:t>Approved without objection</a:t>
            </a:r>
          </a:p>
          <a:p>
            <a:pPr>
              <a:lnSpc>
                <a:spcPct val="90000"/>
              </a:lnSpc>
            </a:pPr>
            <a:r>
              <a:rPr lang="en-US" b="0" dirty="0"/>
              <a:t>Presentations and Discussion</a:t>
            </a:r>
          </a:p>
          <a:p>
            <a:pPr lvl="1">
              <a:lnSpc>
                <a:spcPct val="90000"/>
              </a:lnSpc>
            </a:pPr>
            <a:r>
              <a:rPr lang="en-US" sz="1800" dirty="0"/>
              <a:t>“Multi-Access Link Model”, </a:t>
            </a:r>
            <a:r>
              <a:rPr lang="en-US" sz="1800" dirty="0">
                <a:hlinkClick r:id="rId3"/>
              </a:rPr>
              <a:t>https://mentor.ieee.org/802.11/dcn/12/11-12-1128-01-0glk-multi-access-link-model.pptx</a:t>
            </a:r>
            <a:endParaRPr lang="en-US" sz="1800" dirty="0"/>
          </a:p>
          <a:p>
            <a:pPr lvl="1">
              <a:lnSpc>
                <a:spcPct val="80000"/>
              </a:lnSpc>
            </a:pPr>
            <a:endParaRPr lang="en-US" dirty="0"/>
          </a:p>
        </p:txBody>
      </p:sp>
    </p:spTree>
    <p:extLst>
      <p:ext uri="{BB962C8B-B14F-4D97-AF65-F5344CB8AC3E}">
        <p14:creationId xmlns:p14="http://schemas.microsoft.com/office/powerpoint/2010/main" val="3984182265"/>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Tuesday</a:t>
            </a:r>
            <a:r>
              <a:rPr lang="en-US" sz="4000" dirty="0">
                <a:latin typeface="Arial" charset="0"/>
                <a:cs typeface="Arial" charset="0"/>
              </a:rPr>
              <a:t>, </a:t>
            </a:r>
            <a:r>
              <a:rPr lang="en-US" sz="3600" dirty="0" smtClean="0">
                <a:latin typeface="Arial" charset="0"/>
                <a:cs typeface="Arial" charset="0"/>
              </a:rPr>
              <a:t>18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Presentations and Discussion (cont.)</a:t>
            </a:r>
          </a:p>
          <a:p>
            <a:pPr lvl="1">
              <a:lnSpc>
                <a:spcPct val="90000"/>
              </a:lnSpc>
            </a:pPr>
            <a:r>
              <a:rPr lang="en-US" sz="1800" dirty="0"/>
              <a:t>“Wired-Wireless Bridging: Proposal for PAR and 5 Criteria for 802.1”,</a:t>
            </a:r>
            <a:br>
              <a:rPr lang="en-US" sz="1800" dirty="0"/>
            </a:br>
            <a:r>
              <a:rPr lang="en-US" sz="1800" u="sng" dirty="0">
                <a:hlinkClick r:id="rId3"/>
              </a:rPr>
              <a:t>http://www.ieee802.org/1/files/public/docs2012/new-nfinn-wired-wireless-par5c-0512-v04.pdf</a:t>
            </a:r>
            <a:endParaRPr lang="en-US" sz="1800" u="sng" dirty="0"/>
          </a:p>
          <a:p>
            <a:pPr lvl="1">
              <a:lnSpc>
                <a:spcPct val="90000"/>
              </a:lnSpc>
            </a:pPr>
            <a:r>
              <a:rPr lang="en-US" sz="1800" dirty="0" smtClean="0"/>
              <a:t>“</a:t>
            </a:r>
            <a:r>
              <a:rPr lang="en-GB" sz="1800" dirty="0"/>
              <a:t>802.11 GLK Draft PAR and </a:t>
            </a:r>
            <a:r>
              <a:rPr lang="en-GB" sz="1800" dirty="0" smtClean="0"/>
              <a:t>5C</a:t>
            </a:r>
            <a:r>
              <a:rPr lang="en-US" sz="1800" dirty="0" smtClean="0"/>
              <a:t>”, </a:t>
            </a:r>
            <a:r>
              <a:rPr lang="en-US" sz="1800" dirty="0" smtClean="0">
                <a:hlinkClick r:id="rId4"/>
              </a:rPr>
              <a:t>https</a:t>
            </a:r>
            <a:r>
              <a:rPr lang="en-US" sz="1800" dirty="0">
                <a:hlinkClick r:id="rId4"/>
              </a:rPr>
              <a:t>://mentor.ieee.org/802.11/dcn/12/11-12-1077-</a:t>
            </a:r>
            <a:r>
              <a:rPr lang="en-US" sz="1800" dirty="0" smtClean="0">
                <a:hlinkClick r:id="rId4"/>
              </a:rPr>
              <a:t>01-</a:t>
            </a:r>
            <a:r>
              <a:rPr lang="en-US" sz="1800" dirty="0">
                <a:hlinkClick r:id="rId4"/>
              </a:rPr>
              <a:t>0glk-glk-draft-par-and-</a:t>
            </a:r>
            <a:r>
              <a:rPr lang="en-US" sz="1800" dirty="0" smtClean="0">
                <a:hlinkClick r:id="rId4"/>
              </a:rPr>
              <a:t>5c.docx</a:t>
            </a:r>
            <a:r>
              <a:rPr lang="en-US" sz="1800" dirty="0" smtClean="0"/>
              <a:t> </a:t>
            </a:r>
            <a:endParaRPr lang="en-US" sz="1800" dirty="0"/>
          </a:p>
          <a:p>
            <a:pPr>
              <a:lnSpc>
                <a:spcPct val="90000"/>
              </a:lnSpc>
            </a:pPr>
            <a:r>
              <a:rPr lang="en-US" altLang="ja-JP" b="0" dirty="0" smtClean="0">
                <a:cs typeface="ＭＳ Ｐゴシック" charset="0"/>
              </a:rPr>
              <a:t>Recess </a:t>
            </a:r>
            <a:r>
              <a:rPr lang="en-US" altLang="ja-JP" b="0" dirty="0">
                <a:cs typeface="ＭＳ Ｐゴシック" charset="0"/>
              </a:rPr>
              <a:t>until </a:t>
            </a:r>
            <a:r>
              <a:rPr lang="en-US" altLang="ja-JP" b="0" dirty="0" smtClean="0">
                <a:cs typeface="ＭＳ Ｐゴシック" charset="0"/>
              </a:rPr>
              <a:t>10:30 Thursday</a:t>
            </a:r>
            <a:endParaRPr lang="en-US" altLang="ja-JP" b="0" dirty="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C18DBA57-5DA0-FC44-AEE3-6283277D7F9F}" type="slidenum">
              <a:rPr lang="en-US"/>
              <a:pPr/>
              <a:t>14</a:t>
            </a:fld>
            <a:endParaRPr lang="en-US"/>
          </a:p>
        </p:txBody>
      </p:sp>
      <p:sp>
        <p:nvSpPr>
          <p:cNvPr id="239618" name="Rectangle 2"/>
          <p:cNvSpPr>
            <a:spLocks noGrp="1" noChangeArrowheads="1"/>
          </p:cNvSpPr>
          <p:nvPr>
            <p:ph type="title"/>
          </p:nvPr>
        </p:nvSpPr>
        <p:spPr>
          <a:xfrm>
            <a:off x="685800" y="685800"/>
            <a:ext cx="7772400" cy="1219200"/>
          </a:xfrm>
          <a:noFill/>
          <a:ln/>
        </p:spPr>
        <p:txBody>
          <a:bodyPr/>
          <a:lstStyle/>
          <a:p>
            <a:r>
              <a:rPr lang="en-US" sz="3600" dirty="0">
                <a:latin typeface="Arial" charset="0"/>
                <a:cs typeface="Arial" charset="0"/>
              </a:rPr>
              <a:t>Thursday, </a:t>
            </a:r>
            <a:r>
              <a:rPr lang="en-US" sz="3600" dirty="0" smtClean="0">
                <a:latin typeface="Arial" charset="0"/>
                <a:cs typeface="Arial" charset="0"/>
              </a:rPr>
              <a:t>20 September 2012</a:t>
            </a:r>
            <a:r>
              <a:rPr lang="en-US" sz="3600" dirty="0">
                <a:latin typeface="Arial" charset="0"/>
                <a:cs typeface="Arial" charset="0"/>
              </a:rPr>
              <a:t/>
            </a:r>
            <a:br>
              <a:rPr lang="en-US" sz="3600" dirty="0">
                <a:latin typeface="Arial" charset="0"/>
                <a:cs typeface="Arial" charset="0"/>
              </a:rPr>
            </a:br>
            <a:r>
              <a:rPr lang="en-US" sz="2800" dirty="0">
                <a:latin typeface="Arial" charset="0"/>
                <a:cs typeface="Arial" charset="0"/>
              </a:rPr>
              <a:t> </a:t>
            </a:r>
            <a:r>
              <a:rPr lang="en-US" dirty="0" smtClean="0">
                <a:latin typeface="Arial" charset="0"/>
                <a:cs typeface="Arial" charset="0"/>
              </a:rPr>
              <a:t>10:</a:t>
            </a:r>
            <a:r>
              <a:rPr lang="en-US" dirty="0">
                <a:latin typeface="Arial" charset="0"/>
                <a:cs typeface="Arial" charset="0"/>
              </a:rPr>
              <a:t>30-</a:t>
            </a:r>
            <a:r>
              <a:rPr lang="en-US" dirty="0" smtClean="0">
                <a:latin typeface="Arial" charset="0"/>
                <a:cs typeface="Arial" charset="0"/>
              </a:rPr>
              <a:t>12:30</a:t>
            </a:r>
            <a:endParaRPr lang="en-US" dirty="0">
              <a:latin typeface="Arial" charset="0"/>
            </a:endParaRPr>
          </a:p>
        </p:txBody>
      </p:sp>
      <p:sp>
        <p:nvSpPr>
          <p:cNvPr id="239619" name="Rectangle 3"/>
          <p:cNvSpPr>
            <a:spLocks noGrp="1" noChangeArrowheads="1"/>
          </p:cNvSpPr>
          <p:nvPr>
            <p:ph type="body" idx="1"/>
          </p:nvPr>
        </p:nvSpPr>
        <p:spPr>
          <a:xfrm>
            <a:off x="838200" y="1905000"/>
            <a:ext cx="7620000" cy="4572000"/>
          </a:xfrm>
          <a:noFill/>
          <a:ln/>
        </p:spPr>
        <p:txBody>
          <a:bodyPr/>
          <a:lstStyle/>
          <a:p>
            <a:pPr>
              <a:lnSpc>
                <a:spcPct val="90000"/>
              </a:lnSpc>
            </a:pPr>
            <a:r>
              <a:rPr lang="en-US" b="0" dirty="0"/>
              <a:t>Call Meeting to Order</a:t>
            </a:r>
          </a:p>
          <a:p>
            <a:pPr>
              <a:lnSpc>
                <a:spcPct val="90000"/>
              </a:lnSpc>
            </a:pPr>
            <a:r>
              <a:rPr lang="en-US" altLang="ja-JP" b="0" dirty="0">
                <a:cs typeface="ＭＳ Ｐゴシック" charset="0"/>
              </a:rPr>
              <a:t>IPR and Attendance Recording Reminder</a:t>
            </a:r>
          </a:p>
          <a:p>
            <a:pPr marL="342900" lvl="1" indent="-342900">
              <a:lnSpc>
                <a:spcPct val="80000"/>
              </a:lnSpc>
              <a:buFontTx/>
              <a:buChar char="•"/>
            </a:pPr>
            <a:r>
              <a:rPr lang="en-US" sz="1800" dirty="0"/>
              <a:t>“</a:t>
            </a:r>
            <a:r>
              <a:rPr lang="en-GB" sz="1800" dirty="0"/>
              <a:t>802.11 GLK Draft PAR and 5C</a:t>
            </a:r>
            <a:r>
              <a:rPr lang="en-US" sz="1800" dirty="0"/>
              <a:t>”, </a:t>
            </a:r>
            <a:r>
              <a:rPr lang="en-US" sz="1800" dirty="0" smtClean="0">
                <a:hlinkClick r:id="rId3"/>
              </a:rPr>
              <a:t>https://mentor.ieee.org/802.11/dcn/12/11-12-1077-03-0glk-glk-draft-par-and-5c.docx</a:t>
            </a:r>
            <a:r>
              <a:rPr lang="en-US" sz="1800" dirty="0" smtClean="0"/>
              <a:t> </a:t>
            </a:r>
            <a:endParaRPr lang="en-US" sz="1800" dirty="0"/>
          </a:p>
          <a:p>
            <a:pPr>
              <a:lnSpc>
                <a:spcPct val="80000"/>
              </a:lnSpc>
            </a:pPr>
            <a:r>
              <a:rPr lang="en-US" b="0" dirty="0" smtClean="0"/>
              <a:t>Teleconferences:</a:t>
            </a:r>
            <a:endParaRPr lang="en-US" b="0" dirty="0"/>
          </a:p>
          <a:p>
            <a:pPr lvl="1">
              <a:lnSpc>
                <a:spcPct val="80000"/>
              </a:lnSpc>
            </a:pPr>
            <a:r>
              <a:rPr lang="en-US" b="1" dirty="0"/>
              <a:t>Straw Poll</a:t>
            </a:r>
            <a:r>
              <a:rPr lang="en-US" dirty="0"/>
              <a:t> on when to hold teleconferences:</a:t>
            </a:r>
          </a:p>
          <a:p>
            <a:pPr lvl="1">
              <a:lnSpc>
                <a:spcPct val="80000"/>
              </a:lnSpc>
            </a:pPr>
            <a:r>
              <a:rPr lang="en-US" b="1" dirty="0"/>
              <a:t>Moved,</a:t>
            </a:r>
            <a:r>
              <a:rPr lang="en-US" dirty="0"/>
              <a:t> to authorize </a:t>
            </a:r>
            <a:r>
              <a:rPr lang="en-US" dirty="0" smtClean="0"/>
              <a:t>bi-weekly </a:t>
            </a:r>
            <a:r>
              <a:rPr lang="en-US" dirty="0"/>
              <a:t>teleconferences from </a:t>
            </a:r>
            <a:r>
              <a:rPr lang="en-US" dirty="0" smtClean="0"/>
              <a:t>through the November 802 Plenary jointly with the corresponding 802.1 Study Group starting Sept/Nov xxx </a:t>
            </a:r>
            <a:r>
              <a:rPr lang="en-US" dirty="0" smtClean="0"/>
              <a:t>on Monday(?) at </a:t>
            </a:r>
            <a:r>
              <a:rPr lang="en-US" dirty="0" err="1" smtClean="0"/>
              <a:t>TBDam</a:t>
            </a:r>
            <a:r>
              <a:rPr lang="en-US" dirty="0" smtClean="0"/>
              <a:t>/</a:t>
            </a:r>
            <a:r>
              <a:rPr lang="en-US" dirty="0" smtClean="0"/>
              <a:t>pm Eastern US time.</a:t>
            </a:r>
            <a:endParaRPr lang="en-US" dirty="0"/>
          </a:p>
          <a:p>
            <a:pPr>
              <a:lnSpc>
                <a:spcPct val="80000"/>
              </a:lnSpc>
            </a:pPr>
            <a:r>
              <a:rPr lang="en-US" b="0" dirty="0" smtClean="0"/>
              <a:t>Adjourn </a:t>
            </a:r>
            <a:r>
              <a:rPr lang="en-US" b="0" i="1" dirty="0"/>
              <a:t>sine </a:t>
            </a:r>
            <a:r>
              <a:rPr lang="en-US" b="0" i="1" dirty="0" smtClean="0"/>
              <a:t>die</a:t>
            </a:r>
            <a:endParaRPr lang="en-US" b="0" i="1" dirty="0"/>
          </a:p>
        </p:txBody>
      </p:sp>
    </p:spTree>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15</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endParaRPr lang="en-US" sz="2000" dirty="0" smtClean="0"/>
          </a:p>
          <a:p>
            <a:pPr>
              <a:lnSpc>
                <a:spcPct val="80000"/>
              </a:lnSpc>
            </a:pPr>
            <a:r>
              <a:rPr lang="en-US" sz="2000" dirty="0" smtClean="0"/>
              <a:t>802.11 GLK Study Group Creation Motion:</a:t>
            </a:r>
          </a:p>
          <a:p>
            <a:pPr lvl="1">
              <a:lnSpc>
                <a:spcPct val="80000"/>
              </a:lnSpc>
            </a:pPr>
            <a:r>
              <a:rPr lang="en-US" sz="1800" dirty="0" smtClean="0"/>
              <a:t>12/873r0, “</a:t>
            </a:r>
            <a:r>
              <a:rPr lang="en-US" sz="1800" dirty="0"/>
              <a:t>Minutes of the IEEE P802.11 Full Working </a:t>
            </a:r>
            <a:r>
              <a:rPr lang="en-US" sz="1800" dirty="0" smtClean="0"/>
              <a:t>Group”, Item 38.1.1:</a:t>
            </a:r>
          </a:p>
          <a:p>
            <a:pPr lvl="1">
              <a:lnSpc>
                <a:spcPct val="80000"/>
              </a:lnSpc>
            </a:pPr>
            <a:r>
              <a:rPr lang="en-GB" sz="1800" b="1" dirty="0" smtClean="0"/>
              <a:t>Motion:</a:t>
            </a:r>
          </a:p>
          <a:p>
            <a:pPr lvl="2">
              <a:lnSpc>
                <a:spcPct val="80000"/>
              </a:lnSpc>
            </a:pPr>
            <a:r>
              <a:rPr lang="en-GB" b="1" dirty="0" smtClean="0"/>
              <a:t>Request </a:t>
            </a:r>
            <a:r>
              <a:rPr lang="en-GB" b="1" dirty="0"/>
              <a:t>approval by IEEE 802 LMSC to form a Study Group on enabling the use of 802.11 (including consideration of infrastructure BSS, PBSS, and IBSS associations) as general transit links capable of supporting 802.1 bridging, with the intent of creating a PAR and five criteria</a:t>
            </a:r>
            <a:r>
              <a:rPr lang="en-GB" b="1" dirty="0" smtClean="0"/>
              <a:t>.</a:t>
            </a:r>
          </a:p>
          <a:p>
            <a:pPr lvl="1">
              <a:lnSpc>
                <a:spcPct val="80000"/>
              </a:lnSpc>
            </a:pPr>
            <a:r>
              <a:rPr lang="en-GB" sz="1800" dirty="0" smtClean="0"/>
              <a:t>The above motion was approved by the 802.11 Working Group and by LMSC (the LAN/MAN Standards Committee)</a:t>
            </a:r>
            <a:endParaRPr lang="en-US" sz="1800" dirty="0"/>
          </a:p>
          <a:p>
            <a:pPr lvl="1">
              <a:lnSpc>
                <a:spcPct val="80000"/>
              </a:lnSpc>
            </a:pPr>
            <a:endParaRPr lang="en-US" sz="16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September 2012</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 GLK:</a:t>
            </a:r>
            <a:r>
              <a:rPr lang="en-US" sz="4000" dirty="0">
                <a:solidFill>
                  <a:srgbClr val="0000FF"/>
                </a:solidFill>
                <a:latin typeface="Arial Black" charset="0"/>
              </a:rPr>
              <a:t/>
            </a:r>
            <a:br>
              <a:rPr lang="en-US" sz="4000" dirty="0">
                <a:solidFill>
                  <a:srgbClr val="0000FF"/>
                </a:solidFill>
                <a:latin typeface="Arial Black" charset="0"/>
              </a:rPr>
            </a:br>
            <a:r>
              <a:rPr lang="en-US" sz="4000" dirty="0" smtClean="0">
                <a:solidFill>
                  <a:srgbClr val="0000FF"/>
                </a:solidFill>
                <a:latin typeface="Arial Black" charset="0"/>
              </a:rPr>
              <a:t>General Link</a:t>
            </a:r>
            <a:r>
              <a:rPr lang="en-US" sz="4000" dirty="0">
                <a:solidFill>
                  <a:srgbClr val="0000FF"/>
                </a:solidFill>
                <a:latin typeface="Arial Black" charset="0"/>
              </a:rPr>
              <a:t> </a:t>
            </a:r>
            <a:r>
              <a:rPr lang="en-US" sz="4000" dirty="0" smtClean="0">
                <a:solidFill>
                  <a:srgbClr val="0000FF"/>
                </a:solidFill>
                <a:latin typeface="Arial Black" charset="0"/>
              </a:rPr>
              <a:t>Study Group</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endParaRPr lang="en-US" sz="2800" dirty="0" smtClean="0">
              <a:latin typeface="Arial" charset="0"/>
            </a:endParaRPr>
          </a:p>
          <a:p>
            <a:pPr algn="ctr">
              <a:lnSpc>
                <a:spcPct val="90000"/>
              </a:lnSpc>
              <a:buFontTx/>
              <a:buNone/>
            </a:pPr>
            <a:r>
              <a:rPr lang="en-US" sz="2800" dirty="0" smtClean="0">
                <a:latin typeface="Arial" charset="0"/>
              </a:rPr>
              <a:t>Indian Wells, California</a:t>
            </a:r>
            <a:endParaRPr lang="en-US" sz="2800" dirty="0">
              <a:latin typeface="Arial" charset="0"/>
            </a:endParaRPr>
          </a:p>
          <a:p>
            <a:pPr algn="ctr">
              <a:lnSpc>
                <a:spcPct val="90000"/>
              </a:lnSpc>
              <a:buFontTx/>
              <a:buNone/>
            </a:pPr>
            <a:r>
              <a:rPr lang="en-US" sz="2800" dirty="0" smtClean="0">
                <a:latin typeface="Arial" charset="0"/>
              </a:rPr>
              <a:t>17-20 September, 2012</a:t>
            </a:r>
          </a:p>
          <a:p>
            <a:pPr algn="ctr">
              <a:lnSpc>
                <a:spcPct val="90000"/>
              </a:lnSpc>
              <a:buFontTx/>
              <a:buNone/>
            </a:pPr>
            <a:endParaRPr lang="en-US" sz="2800" dirty="0">
              <a:latin typeface="Arial" charset="0"/>
            </a:endParaRPr>
          </a:p>
          <a:p>
            <a:pPr algn="ctr">
              <a:lnSpc>
                <a:spcPct val="90000"/>
              </a:lnSpc>
              <a:buFontTx/>
              <a:buNone/>
            </a:pPr>
            <a:r>
              <a:rPr lang="en-US" dirty="0" smtClean="0">
                <a:latin typeface="Arial" charset="0"/>
              </a:rPr>
              <a:t>Chair Pro-Tem: </a:t>
            </a:r>
            <a:r>
              <a:rPr lang="en-US" dirty="0">
                <a:latin typeface="Arial" charset="0"/>
              </a:rPr>
              <a:t>Donald E. Eastlake 3</a:t>
            </a:r>
            <a:r>
              <a:rPr lang="en-US" baseline="30000" dirty="0">
                <a:latin typeface="Arial" charset="0"/>
              </a:rPr>
              <a:t>rd.</a:t>
            </a:r>
            <a:r>
              <a:rPr lang="en-US" dirty="0">
                <a:latin typeface="Arial" charset="0"/>
              </a:rPr>
              <a:t>, </a:t>
            </a:r>
            <a:r>
              <a:rPr lang="en-US" dirty="0" smtClean="0">
                <a:latin typeface="Arial" charset="0"/>
              </a:rPr>
              <a:t>Huawei</a:t>
            </a:r>
            <a:endParaRPr lang="en-US" dirty="0">
              <a:latin typeface="Arial" charset="0"/>
            </a:endParaRPr>
          </a:p>
          <a:p>
            <a:pPr algn="ctr">
              <a:lnSpc>
                <a:spcPct val="90000"/>
              </a:lnSpc>
              <a:buFontTx/>
              <a:buNone/>
            </a:pPr>
            <a:r>
              <a:rPr lang="en-US" sz="1400" dirty="0" smtClean="0">
                <a:latin typeface="Arial" charset="0"/>
                <a:hlinkClick r:id="rId3"/>
              </a:rPr>
              <a:t>d3e3e3@gmail.com</a:t>
            </a:r>
            <a:r>
              <a:rPr lang="en-US" sz="1400" dirty="0" smtClean="0">
                <a:latin typeface="Arial" charset="0"/>
              </a:rPr>
              <a:t>     +</a:t>
            </a:r>
            <a:r>
              <a:rPr lang="en-US" sz="1400" dirty="0">
                <a:latin typeface="Arial" charset="0"/>
              </a:rPr>
              <a:t>1-508</a:t>
            </a:r>
            <a:r>
              <a:rPr lang="en-US" sz="1400" dirty="0" smtClean="0">
                <a:latin typeface="Arial" charset="0"/>
              </a:rPr>
              <a:t>-333-2270</a:t>
            </a:r>
            <a:endParaRPr lang="en-US" sz="1400" dirty="0">
              <a:latin typeface="Arial" charset="0"/>
            </a:endParaRPr>
          </a:p>
          <a:p>
            <a:pPr algn="ctr">
              <a:lnSpc>
                <a:spcPct val="90000"/>
              </a:lnSpc>
              <a:buFontTx/>
              <a:buNone/>
            </a:pPr>
            <a:r>
              <a:rPr lang="en-US" sz="1800" dirty="0" smtClean="0">
                <a:latin typeface="Arial" charset="0"/>
              </a:rPr>
              <a:t>Secretary Pro-Tem: Mark Hamilton, </a:t>
            </a:r>
            <a:r>
              <a:rPr lang="en-US" sz="1800" dirty="0" err="1" smtClean="0">
                <a:latin typeface="Arial" charset="0"/>
              </a:rPr>
              <a:t>Polycom</a:t>
            </a:r>
            <a:endParaRPr lang="en-US" sz="1800" dirty="0">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September 2012</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914400"/>
          </a:xfrm>
        </p:spPr>
        <p:txBody>
          <a:bodyPr/>
          <a:lstStyle/>
          <a:p>
            <a:r>
              <a:rPr lang="en-US" dirty="0"/>
              <a:t>Venue</a:t>
            </a:r>
          </a:p>
        </p:txBody>
      </p:sp>
      <p:sp>
        <p:nvSpPr>
          <p:cNvPr id="205829" name="Rectangle 5"/>
          <p:cNvSpPr>
            <a:spLocks noGrp="1" noChangeArrowheads="1"/>
          </p:cNvSpPr>
          <p:nvPr>
            <p:ph type="subTitle" idx="1"/>
          </p:nvPr>
        </p:nvSpPr>
        <p:spPr>
          <a:xfrm>
            <a:off x="685800" y="5867400"/>
            <a:ext cx="7772400" cy="533400"/>
          </a:xfrm>
        </p:spPr>
        <p:txBody>
          <a:bodyPr/>
          <a:lstStyle/>
          <a:p>
            <a:r>
              <a:rPr lang="en-US" dirty="0" smtClean="0"/>
              <a:t>Hyatt Grand Champions, Indian Wells, California</a:t>
            </a:r>
            <a:endParaRPr lang="en-US" dirty="0"/>
          </a:p>
        </p:txBody>
      </p:sp>
      <p:pic>
        <p:nvPicPr>
          <p:cNvPr id="3" name="Picture 2"/>
          <p:cNvPicPr>
            <a:picLocks noChangeAspect="1"/>
          </p:cNvPicPr>
          <p:nvPr/>
        </p:nvPicPr>
        <p:blipFill>
          <a:blip r:embed="rId3"/>
          <a:stretch>
            <a:fillRect/>
          </a:stretch>
        </p:blipFill>
        <p:spPr>
          <a:xfrm>
            <a:off x="1828800" y="1472029"/>
            <a:ext cx="5486400" cy="4400355"/>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4</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Temporary Secretary </a:t>
            </a:r>
            <a:r>
              <a:rPr lang="en-US" b="0" dirty="0" smtClean="0"/>
              <a:t>Selection</a:t>
            </a:r>
          </a:p>
          <a:p>
            <a:pPr lvl="1">
              <a:lnSpc>
                <a:spcPct val="80000"/>
              </a:lnSpc>
            </a:pPr>
            <a:r>
              <a:rPr lang="en-US" dirty="0" smtClean="0"/>
              <a:t>Mark Hamilton volunteered to be Secretary Pro-Tem for this meeting.</a:t>
            </a:r>
            <a:endParaRPr lang="en-US" b="0" dirty="0"/>
          </a:p>
          <a:p>
            <a:pPr>
              <a:lnSpc>
                <a:spcPct val="80000"/>
              </a:lnSpc>
            </a:pPr>
            <a:r>
              <a:rPr lang="en-US" b="0" dirty="0" smtClean="0"/>
              <a:t>Review </a:t>
            </a:r>
            <a:r>
              <a:rPr lang="en-US" b="0" dirty="0"/>
              <a:t>of IEEE 802 and 802.11 Policies and Procedures on Intellectual Property, Inappropriate Topics, Etc</a:t>
            </a:r>
            <a:r>
              <a:rPr lang="en-US" b="0" dirty="0" smtClean="0"/>
              <a:t>.</a:t>
            </a:r>
          </a:p>
          <a:p>
            <a:pPr>
              <a:lnSpc>
                <a:spcPct val="80000"/>
              </a:lnSpc>
            </a:pPr>
            <a:r>
              <a:rPr lang="en-US" b="0" dirty="0" smtClean="0"/>
              <a:t>Attendance Recording Reminder</a:t>
            </a:r>
            <a:endParaRPr lang="en-US" b="0" dirty="0"/>
          </a:p>
          <a:p>
            <a:pPr>
              <a:lnSpc>
                <a:spcPct val="80000"/>
              </a:lnSpc>
            </a:pPr>
            <a:r>
              <a:rPr lang="en-US" b="0" dirty="0"/>
              <a:t>Approval of </a:t>
            </a:r>
            <a:r>
              <a:rPr lang="en-US" b="0" dirty="0" smtClean="0"/>
              <a:t>Agenda</a:t>
            </a:r>
          </a:p>
          <a:p>
            <a:pPr lvl="1">
              <a:lnSpc>
                <a:spcPct val="80000"/>
              </a:lnSpc>
            </a:pPr>
            <a:r>
              <a:rPr lang="en-US" dirty="0" smtClean="0"/>
              <a:t>The agenda was approved without objection</a:t>
            </a:r>
            <a:endParaRPr lang="en-US" b="0" dirty="0" smtClean="0"/>
          </a:p>
          <a:p>
            <a:pPr>
              <a:lnSpc>
                <a:spcPct val="80000"/>
              </a:lnSpc>
            </a:pPr>
            <a:r>
              <a:rPr lang="en-US" b="0" dirty="0" smtClean="0"/>
              <a:t>Study Group Chair Selection</a:t>
            </a:r>
          </a:p>
          <a:p>
            <a:pPr lvl="1">
              <a:lnSpc>
                <a:spcPct val="80000"/>
              </a:lnSpc>
            </a:pPr>
            <a:r>
              <a:rPr lang="en-US" dirty="0" smtClean="0"/>
              <a:t>There being no other names offered for consideration, the </a:t>
            </a:r>
            <a:r>
              <a:rPr lang="en-US" dirty="0" smtClean="0"/>
              <a:t>Study </a:t>
            </a:r>
            <a:r>
              <a:rPr lang="en-US" dirty="0" smtClean="0"/>
              <a:t>Group voted to recommend Donald Eastlake to the 802.11 WG as Chair of the GLK SG.</a:t>
            </a:r>
          </a:p>
          <a:p>
            <a:pPr lvl="2">
              <a:lnSpc>
                <a:spcPct val="80000"/>
              </a:lnSpc>
            </a:pPr>
            <a:r>
              <a:rPr lang="en-US" dirty="0" smtClean="0"/>
              <a:t>Yes: 7   No: 0   Abstain: 1</a:t>
            </a:r>
            <a:endParaRPr lang="en-US" b="0"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5</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Approval of Minutes of Joint Teleconferences with IEEE 802.1 SG:</a:t>
            </a:r>
          </a:p>
          <a:p>
            <a:pPr lvl="1">
              <a:lnSpc>
                <a:spcPct val="80000"/>
              </a:lnSpc>
            </a:pPr>
            <a:r>
              <a:rPr lang="en-US" dirty="0"/>
              <a:t>13 August 2012, “GLK Teleconference Minutes”, 12/1005r1</a:t>
            </a:r>
          </a:p>
          <a:p>
            <a:pPr lvl="1">
              <a:lnSpc>
                <a:spcPct val="80000"/>
              </a:lnSpc>
            </a:pPr>
            <a:r>
              <a:rPr lang="en-US" dirty="0"/>
              <a:t>27 August 2012, “GLK </a:t>
            </a:r>
            <a:r>
              <a:rPr lang="en-US" dirty="0" err="1"/>
              <a:t>Telecon</a:t>
            </a:r>
            <a:r>
              <a:rPr lang="en-US" dirty="0"/>
              <a:t> Minutes 20120827”, 12/</a:t>
            </a:r>
            <a:r>
              <a:rPr lang="en-US" dirty="0" smtClean="0"/>
              <a:t>1027r0</a:t>
            </a:r>
          </a:p>
          <a:p>
            <a:pPr lvl="1">
              <a:lnSpc>
                <a:spcPct val="80000"/>
              </a:lnSpc>
            </a:pPr>
            <a:r>
              <a:rPr lang="en-US" dirty="0" smtClean="0"/>
              <a:t>An objection was raised that the minutes listed the names of persons making comments or asking questions when the procedure documents indicate that normally only presenters and officers should be named. In addition, the minutes may be too detailed. There was a consensus that the Chair should remove extraneous names and any excessive details and that approval of the minutes would be postponed until the next GLK session (Tuesday) after these changes had been made.</a:t>
            </a:r>
          </a:p>
          <a:p>
            <a:pPr>
              <a:lnSpc>
                <a:spcPct val="80000"/>
              </a:lnSpc>
            </a:pPr>
            <a:r>
              <a:rPr lang="en-US" b="0" dirty="0" smtClean="0"/>
              <a:t>Announcement: Jon </a:t>
            </a:r>
            <a:r>
              <a:rPr lang="en-US" b="0" dirty="0" err="1" smtClean="0"/>
              <a:t>Rosdahl</a:t>
            </a:r>
            <a:r>
              <a:rPr lang="en-US" b="0" dirty="0" smtClean="0"/>
              <a:t> announced that a joint mailing list for the 802.1 and 802.11 Study Groups is being created which will be STDS-802-JSG-GLK@listserv.ieee.org.</a:t>
            </a:r>
            <a:endParaRPr lang="en-US" b="0" dirty="0"/>
          </a:p>
        </p:txBody>
      </p:sp>
    </p:spTree>
    <p:extLst>
      <p:ext uri="{BB962C8B-B14F-4D97-AF65-F5344CB8AC3E}">
        <p14:creationId xmlns:p14="http://schemas.microsoft.com/office/powerpoint/2010/main" val="1925474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September 2012</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3600" dirty="0">
                <a:latin typeface="Arial" charset="0"/>
                <a:cs typeface="Arial" charset="0"/>
              </a:rPr>
              <a:t>Monday</a:t>
            </a:r>
            <a:r>
              <a:rPr lang="en-US" sz="4000" dirty="0">
                <a:latin typeface="Arial" charset="0"/>
                <a:cs typeface="Arial" charset="0"/>
              </a:rPr>
              <a:t>, </a:t>
            </a:r>
            <a:r>
              <a:rPr lang="en-US" sz="3600" dirty="0" smtClean="0">
                <a:latin typeface="Arial" charset="0"/>
                <a:cs typeface="Arial" charset="0"/>
              </a:rPr>
              <a:t>17 September 2012</a:t>
            </a:r>
            <a:r>
              <a:rPr lang="en-US" sz="3600" dirty="0">
                <a:latin typeface="Arial" charset="0"/>
                <a:cs typeface="Arial" charset="0"/>
              </a:rPr>
              <a:t/>
            </a:r>
            <a:br>
              <a:rPr lang="en-US" sz="3600" dirty="0">
                <a:latin typeface="Arial" charset="0"/>
                <a:cs typeface="Arial" charset="0"/>
              </a:rPr>
            </a:br>
            <a:r>
              <a:rPr lang="en-US" dirty="0">
                <a:latin typeface="Arial" charset="0"/>
                <a:cs typeface="Arial" charset="0"/>
              </a:rPr>
              <a:t> </a:t>
            </a:r>
            <a:r>
              <a:rPr lang="en-US" dirty="0" smtClean="0">
                <a:latin typeface="Arial" charset="0"/>
                <a:cs typeface="Arial" charset="0"/>
              </a:rPr>
              <a:t>16:00-18:00 (cont.)</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Presentations</a:t>
            </a:r>
            <a:endParaRPr lang="en-US" b="0" dirty="0"/>
          </a:p>
          <a:p>
            <a:pPr lvl="1">
              <a:lnSpc>
                <a:spcPct val="80000"/>
              </a:lnSpc>
            </a:pPr>
            <a:r>
              <a:rPr lang="en-US" sz="1800" dirty="0"/>
              <a:t>“Picking a model for 802.11/802.1 bridging”, </a:t>
            </a:r>
            <a:r>
              <a:rPr lang="en-US" sz="1800" dirty="0" smtClean="0"/>
              <a:t>Norman Finn (Cisco)</a:t>
            </a:r>
            <a:r>
              <a:rPr lang="en-US" sz="1800" dirty="0" smtClean="0">
                <a:hlinkClick r:id="rId3"/>
              </a:rPr>
              <a:t>http</a:t>
            </a:r>
            <a:r>
              <a:rPr lang="en-US" sz="1800" dirty="0">
                <a:hlinkClick r:id="rId3"/>
              </a:rPr>
              <a:t>://www.ieee802.org/1/files/public/docs2012/new-nfinn-11-medium-choice-0812-v03.pdf</a:t>
            </a:r>
            <a:endParaRPr lang="en-US" sz="1800" dirty="0"/>
          </a:p>
          <a:p>
            <a:pPr lvl="1">
              <a:lnSpc>
                <a:spcPct val="80000"/>
              </a:lnSpc>
            </a:pPr>
            <a:r>
              <a:rPr lang="en-US" sz="1800" dirty="0"/>
              <a:t>“802.11 BSS Bridging”, </a:t>
            </a:r>
            <a:r>
              <a:rPr lang="en-US" sz="1800" dirty="0" smtClean="0"/>
              <a:t>Donald Eastlake (Huawei)</a:t>
            </a:r>
            <a:r>
              <a:rPr lang="en-US" sz="1800" dirty="0" smtClean="0">
                <a:hlinkClick r:id="rId4"/>
              </a:rPr>
              <a:t>http</a:t>
            </a:r>
            <a:r>
              <a:rPr lang="en-US" sz="1800" dirty="0">
                <a:hlinkClick r:id="rId4"/>
              </a:rPr>
              <a:t>://www.ieee802.org/1/files/public/docs2012/new-phkl-11-bbs-bridging-0812-v3.pdf</a:t>
            </a:r>
            <a:r>
              <a:rPr lang="en-US" sz="1800" dirty="0"/>
              <a:t> </a:t>
            </a:r>
          </a:p>
          <a:p>
            <a:pPr>
              <a:lnSpc>
                <a:spcPct val="80000"/>
              </a:lnSpc>
            </a:pPr>
            <a:r>
              <a:rPr lang="en-US" b="0" dirty="0" smtClean="0"/>
              <a:t>Recess </a:t>
            </a:r>
            <a:r>
              <a:rPr lang="en-US" b="0" dirty="0"/>
              <a:t>until </a:t>
            </a:r>
            <a:r>
              <a:rPr lang="en-US" b="0" dirty="0" smtClean="0"/>
              <a:t>16:00 Tuesday</a:t>
            </a:r>
            <a:endParaRPr lang="en-US" b="0" dirty="0"/>
          </a:p>
        </p:txBody>
      </p:sp>
    </p:spTree>
    <p:extLst>
      <p:ext uri="{BB962C8B-B14F-4D97-AF65-F5344CB8AC3E}">
        <p14:creationId xmlns:p14="http://schemas.microsoft.com/office/powerpoint/2010/main" val="1503071375"/>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533400" y="9906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Shall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each </a:t>
            </a:r>
            <a:r>
              <a:rPr lang="ja-JP" altLang="en-US" sz="1600" b="1">
                <a:solidFill>
                  <a:srgbClr val="000099"/>
                </a:solidFill>
                <a:latin typeface="Arial" charset="0"/>
              </a:rPr>
              <a:t>“</a:t>
            </a:r>
            <a:r>
              <a:rPr lang="en-US" sz="1600" b="1">
                <a:solidFill>
                  <a:srgbClr val="000099"/>
                </a:solidFill>
                <a:latin typeface="Arial" charset="0"/>
              </a:rPr>
              <a:t>holder of any potential Essential Patent Claims of which they are personally aware</a:t>
            </a:r>
            <a:r>
              <a:rPr lang="ja-JP" altLang="en-US" sz="1600" b="1">
                <a:solidFill>
                  <a:srgbClr val="000099"/>
                </a:solidFill>
                <a:latin typeface="Arial" charset="0"/>
              </a:rPr>
              <a:t>”</a:t>
            </a:r>
            <a:r>
              <a:rPr lang="en-US" sz="1600" b="1">
                <a:solidFill>
                  <a:srgbClr val="000099"/>
                </a:solidFill>
                <a:latin typeface="Arial" charset="0"/>
              </a:rPr>
              <a:t>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ja-JP" altLang="en-US" sz="1400" b="1">
                <a:solidFill>
                  <a:srgbClr val="000099"/>
                </a:solidFill>
                <a:latin typeface="Arial" charset="0"/>
              </a:rPr>
              <a:t>“</a:t>
            </a:r>
            <a:r>
              <a:rPr lang="en-US" sz="1400" b="1">
                <a:solidFill>
                  <a:srgbClr val="000099"/>
                </a:solidFill>
                <a:latin typeface="Arial" charset="0"/>
              </a:rPr>
              <a:t>Personal awareness</a:t>
            </a:r>
            <a:r>
              <a:rPr lang="ja-JP" altLang="en-US" sz="1400" b="1">
                <a:solidFill>
                  <a:srgbClr val="000099"/>
                </a:solidFill>
                <a:latin typeface="Arial" charset="0"/>
              </a:rPr>
              <a:t>”</a:t>
            </a:r>
            <a:r>
              <a:rPr lang="en-US" sz="1400" b="1">
                <a:solidFill>
                  <a:srgbClr val="000099"/>
                </a:solidFill>
                <a:latin typeface="Arial" charset="0"/>
              </a:rPr>
              <a:t> means that the participant </a:t>
            </a:r>
            <a:r>
              <a:rPr lang="ja-JP" altLang="en-US" sz="1400" b="1">
                <a:solidFill>
                  <a:srgbClr val="000099"/>
                </a:solidFill>
                <a:latin typeface="Arial" charset="0"/>
              </a:rPr>
              <a:t>“</a:t>
            </a:r>
            <a:r>
              <a:rPr lang="en-US" sz="1400" b="1">
                <a:solidFill>
                  <a:srgbClr val="000099"/>
                </a:solidFill>
                <a:latin typeface="Arial" charset="0"/>
              </a:rPr>
              <a:t>is personally aware that the holder may have a potential Essential Patent Claim,</a:t>
            </a:r>
            <a:r>
              <a:rPr lang="ja-JP" altLang="en-US" sz="1400" b="1">
                <a:solidFill>
                  <a:srgbClr val="000099"/>
                </a:solidFill>
                <a:latin typeface="Arial" charset="0"/>
              </a:rPr>
              <a:t>”</a:t>
            </a:r>
            <a:r>
              <a:rPr lang="en-US" sz="1400" b="1">
                <a:solidFill>
                  <a:srgbClr val="000099"/>
                </a:solidFill>
                <a:latin typeface="Arial" charset="0"/>
              </a:rPr>
              <a:t>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ja-JP" altLang="en-US" sz="1600" b="1">
                <a:solidFill>
                  <a:srgbClr val="000099"/>
                </a:solidFill>
                <a:latin typeface="Arial" charset="0"/>
              </a:rPr>
              <a:t>“</a:t>
            </a:r>
            <a:r>
              <a:rPr lang="en-US" sz="1600" b="1">
                <a:solidFill>
                  <a:srgbClr val="000099"/>
                </a:solidFill>
                <a:latin typeface="Arial" charset="0"/>
              </a:rPr>
              <a:t>Should inform the IEEE (or cause the IEEE to be informed)</a:t>
            </a:r>
            <a:r>
              <a:rPr lang="ja-JP" altLang="en-US" sz="1600" b="1">
                <a:solidFill>
                  <a:srgbClr val="000099"/>
                </a:solidFill>
                <a:latin typeface="Arial" charset="0"/>
              </a:rPr>
              <a:t>”</a:t>
            </a:r>
            <a:r>
              <a:rPr lang="en-US" sz="1600" b="1">
                <a:solidFill>
                  <a:srgbClr val="000099"/>
                </a:solidFill>
                <a:latin typeface="Arial" charset="0"/>
              </a:rPr>
              <a:t> of the identity of </a:t>
            </a:r>
            <a:r>
              <a:rPr lang="ja-JP" altLang="en-US" sz="1600" b="1">
                <a:solidFill>
                  <a:srgbClr val="000099"/>
                </a:solidFill>
                <a:latin typeface="Arial" charset="0"/>
              </a:rPr>
              <a:t>“</a:t>
            </a:r>
            <a:r>
              <a:rPr lang="en-US" sz="1600" b="1">
                <a:solidFill>
                  <a:srgbClr val="000099"/>
                </a:solidFill>
                <a:latin typeface="Arial" charset="0"/>
              </a:rPr>
              <a:t>any other holders of such potential Essential Patent Claims</a:t>
            </a:r>
            <a:r>
              <a:rPr lang="ja-JP" altLang="en-US" sz="1600" b="1">
                <a:solidFill>
                  <a:srgbClr val="000099"/>
                </a:solidFill>
                <a:latin typeface="Arial" charset="0"/>
              </a:rPr>
              <a:t>”</a:t>
            </a:r>
            <a:r>
              <a:rPr lang="en-US" sz="1600" b="1">
                <a:solidFill>
                  <a:srgbClr val="000099"/>
                </a:solidFill>
                <a:latin typeface="Arial" charset="0"/>
              </a:rPr>
              <a:t> (that is, third parties that are not affiliated with the participant, with the participant</a:t>
            </a:r>
            <a:r>
              <a:rPr lang="ja-JP" altLang="en-US" sz="1600" b="1">
                <a:solidFill>
                  <a:srgbClr val="000099"/>
                </a:solidFill>
                <a:latin typeface="Arial" charset="0"/>
              </a:rPr>
              <a:t>’</a:t>
            </a:r>
            <a:r>
              <a:rPr lang="en-US" sz="1600" b="1">
                <a:solidFill>
                  <a:srgbClr val="000099"/>
                </a:solidFill>
                <a:latin typeface="Arial" charset="0"/>
              </a:rPr>
              <a: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75621583"/>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a:latin typeface="Times New Roman" charset="0"/>
                <a:cs typeface="Times New Roman" charset="0"/>
              </a:rPr>
              <a:t>	</a:t>
            </a:r>
            <a:r>
              <a:rPr lang="en-US" sz="2400">
                <a:solidFill>
                  <a:srgbClr val="000000"/>
                </a:solidFill>
                <a:latin typeface="Times New Roman" charset="0"/>
                <a:cs typeface="Times New Roman" charset="0"/>
              </a:rPr>
              <a:t>All participants should be familiar with their obligations under the IEEE-SA Policies &amp; Procedures for standards development.</a:t>
            </a:r>
          </a:p>
          <a:p>
            <a:pPr lvl="1">
              <a:lnSpc>
                <a:spcPct val="90000"/>
              </a:lnSpc>
              <a:buFont typeface="Monotype Sorts" charset="0"/>
              <a:buNone/>
            </a:pPr>
            <a:r>
              <a:rPr lang="en-US" sz="2400">
                <a:solidFill>
                  <a:srgbClr val="000000"/>
                </a:solidFill>
                <a:latin typeface="Times New Roman" charset="0"/>
                <a:cs typeface="Times New Roman" charset="0"/>
              </a:rPr>
              <a:t>	Patent Policy is stated in these sources:</a:t>
            </a:r>
          </a:p>
          <a:p>
            <a:pPr lvl="1">
              <a:lnSpc>
                <a:spcPct val="90000"/>
              </a:lnSpc>
              <a:buFont typeface="Monotype Sorts" charset="0"/>
              <a:buNone/>
            </a:pPr>
            <a:r>
              <a:rPr lang="en-GB" sz="2400">
                <a:solidFill>
                  <a:srgbClr val="000000"/>
                </a:solidFill>
                <a:latin typeface="Times New Roman" charset="0"/>
              </a:rPr>
              <a:t>		IEEE-SA Standards Boards Bylaws</a:t>
            </a:r>
          </a:p>
          <a:p>
            <a:pPr lvl="1">
              <a:lnSpc>
                <a:spcPct val="90000"/>
              </a:lnSpc>
              <a:buFont typeface="Monotype Sorts" charset="0"/>
              <a:buNone/>
            </a:pPr>
            <a:r>
              <a:rPr lang="en-US" sz="2100">
                <a:solidFill>
                  <a:srgbClr val="000000"/>
                </a:solidFill>
                <a:latin typeface="Times New Roman" charset="0"/>
              </a:rPr>
              <a:t>		</a:t>
            </a:r>
            <a:r>
              <a:rPr lang="en-US" sz="2100" i="1">
                <a:solidFill>
                  <a:srgbClr val="000000"/>
                </a:solidFill>
                <a:latin typeface="Times New Roman" charset="0"/>
                <a:hlinkClick r:id="rId3"/>
              </a:rPr>
              <a:t>http://standards.ieee.org/guides/bylaws/sect6-7.html#6</a:t>
            </a:r>
            <a:r>
              <a:rPr lang="en-US" sz="2100" i="1">
                <a:solidFill>
                  <a:srgbClr val="000000"/>
                </a:solidFill>
                <a:latin typeface="Times New Roman" charset="0"/>
              </a:rPr>
              <a:t> </a:t>
            </a:r>
          </a:p>
          <a:p>
            <a:pPr lvl="1">
              <a:lnSpc>
                <a:spcPct val="90000"/>
              </a:lnSpc>
              <a:buFont typeface="Monotype Sorts" charset="0"/>
              <a:buNone/>
            </a:pPr>
            <a:r>
              <a:rPr lang="en-GB" sz="2400">
                <a:solidFill>
                  <a:srgbClr val="000000"/>
                </a:solidFill>
                <a:latin typeface="Times New Roman" charset="0"/>
              </a:rPr>
              <a:t>		IEEE-SA Standards Board Operations Manual</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4"/>
              </a:rPr>
              <a:t>http://standards.ieee.org/guides/opman/sect6.html#6.3</a:t>
            </a:r>
            <a:r>
              <a:rPr lang="en-US" sz="2100" i="1">
                <a:solidFill>
                  <a:srgbClr val="000000"/>
                </a:solidFill>
                <a:latin typeface="Times New Roman" charset="0"/>
              </a:rPr>
              <a:t> </a:t>
            </a:r>
            <a:endParaRPr lang="en-US" sz="2400">
              <a:solidFill>
                <a:srgbClr val="000000"/>
              </a:solidFill>
              <a:latin typeface="Times New Roman" charset="0"/>
            </a:endParaRPr>
          </a:p>
          <a:p>
            <a:pPr lvl="1">
              <a:lnSpc>
                <a:spcPct val="90000"/>
              </a:lnSpc>
              <a:buFont typeface="Monotype Sorts" charset="0"/>
              <a:buNone/>
            </a:pPr>
            <a:r>
              <a:rPr lang="en-US" sz="2400">
                <a:solidFill>
                  <a:srgbClr val="000000"/>
                </a:solidFill>
                <a:latin typeface="Times New Roman" charset="0"/>
                <a:cs typeface="Times New Roman" charset="0"/>
              </a:rPr>
              <a:t>		Material about the patent policy is available at</a:t>
            </a:r>
            <a:r>
              <a:rPr lang="en-US" sz="2400">
                <a:solidFill>
                  <a:srgbClr val="000000"/>
                </a:solidFill>
                <a:latin typeface="Times New Roman" charset="0"/>
              </a:rPr>
              <a:t> </a:t>
            </a:r>
          </a:p>
          <a:p>
            <a:pPr lvl="1">
              <a:lnSpc>
                <a:spcPct val="90000"/>
              </a:lnSpc>
              <a:buFont typeface="Monotype Sorts" charset="0"/>
              <a:buNone/>
            </a:pPr>
            <a:r>
              <a:rPr lang="en-US" sz="2400">
                <a:solidFill>
                  <a:srgbClr val="000000"/>
                </a:solidFill>
                <a:latin typeface="Times New Roman" charset="0"/>
              </a:rPr>
              <a:t>		</a:t>
            </a:r>
            <a:r>
              <a:rPr lang="en-US" sz="2100" i="1">
                <a:solidFill>
                  <a:srgbClr val="000000"/>
                </a:solidFill>
                <a:latin typeface="Times New Roman" charset="0"/>
                <a:hlinkClick r:id="rId5"/>
              </a:rPr>
              <a:t>http://standards.ieee.org/board/pat/pat-material.html</a:t>
            </a:r>
            <a:r>
              <a:rPr lang="en-US" sz="2100" i="1">
                <a:solidFill>
                  <a:srgbClr val="000000"/>
                </a:solidFill>
                <a:latin typeface="Times New Roman" charset="0"/>
              </a:rPr>
              <a:t> </a:t>
            </a:r>
          </a:p>
        </p:txBody>
      </p:sp>
      <p:sp>
        <p:nvSpPr>
          <p:cNvPr id="18436" name="Rectangle 7"/>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264129196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Tx/>
              <a:buNone/>
            </a:pPr>
            <a:r>
              <a:rPr lang="en-US" sz="2800">
                <a:latin typeface="Times New Roman" charset="0"/>
              </a:rPr>
              <a:t>	</a:t>
            </a:r>
            <a:r>
              <a:rPr lang="en-US" sz="2800">
                <a:solidFill>
                  <a:srgbClr val="003399"/>
                </a:solidFill>
                <a:latin typeface="Times New Roman"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solidFill>
                  <a:srgbClr val="003399"/>
                </a:solidFill>
                <a:latin typeface="Times New Roman" charset="0"/>
              </a:rPr>
              <a:t>Either speak up now or</a:t>
            </a:r>
          </a:p>
          <a:p>
            <a:pPr lvl="1"/>
            <a:r>
              <a:rPr lang="en-US">
                <a:solidFill>
                  <a:srgbClr val="003399"/>
                </a:solidFill>
                <a:latin typeface="Times New Roman" charset="0"/>
              </a:rPr>
              <a:t>Provide the chair of this group with the identity of the holder(s) of any and all such claims as soon as possible or</a:t>
            </a:r>
          </a:p>
          <a:p>
            <a:pPr lvl="1"/>
            <a:r>
              <a:rPr lang="en-US">
                <a:solidFill>
                  <a:srgbClr val="003399"/>
                </a:solidFill>
                <a:latin typeface="Times New Roman"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a:t>September 2012</a:t>
            </a:r>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Mark Hamilton, Polycom, Inc</a:t>
            </a:r>
          </a:p>
        </p:txBody>
      </p:sp>
    </p:spTree>
    <p:extLst>
      <p:ext uri="{BB962C8B-B14F-4D97-AF65-F5344CB8AC3E}">
        <p14:creationId xmlns:p14="http://schemas.microsoft.com/office/powerpoint/2010/main" val="386108067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12085</TotalTime>
  <Words>1497</Words>
  <Application>Microsoft Macintosh PowerPoint</Application>
  <PresentationFormat>On-screen Show (4:3)</PresentationFormat>
  <Paragraphs>219</Paragraphs>
  <Slides>15</Slides>
  <Notes>15</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802-11-Submission</vt:lpstr>
      <vt:lpstr>September 2012 General Link Agenda</vt:lpstr>
      <vt:lpstr>IEEE 802.11 GLK: General Link Study Group</vt:lpstr>
      <vt:lpstr>Venue</vt:lpstr>
      <vt:lpstr>Monday, 17 September 2012  16:00-18:00</vt:lpstr>
      <vt:lpstr>Monday, 17 September 2012  16:00-18:00 (cont.)</vt:lpstr>
      <vt:lpstr>Monday, 17 September 2012  16:00-18:00 (cont.)</vt:lpstr>
      <vt:lpstr>Participants, Patents, and Duty to Inform</vt:lpstr>
      <vt:lpstr>Patent Related Links</vt:lpstr>
      <vt:lpstr>Call for Potentially Essential Patents</vt:lpstr>
      <vt:lpstr>Other Documents and WebPages to Review</vt:lpstr>
      <vt:lpstr>Other Guidelines for IEEE WG Meetings</vt:lpstr>
      <vt:lpstr>Tuesday, 18 September 2012  16:00-18:00</vt:lpstr>
      <vt:lpstr>Tuesday, 18 September 2012  16:00-18:00 (cont.)</vt:lpstr>
      <vt:lpstr>Thursday, 20 September 2012  10:30-12:30</vt:lpstr>
      <vt:lpstr>[Reference Information]</vt:lpstr>
    </vt:vector>
  </TitlesOfParts>
  <Company>Motorola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March 2007 Mesh Agenda</dc:title>
  <dc:creator>Donald E. Eastlake 3rd</dc:creator>
  <cp:lastModifiedBy>Donald Eastlake III</cp:lastModifiedBy>
  <cp:revision>181</cp:revision>
  <cp:lastPrinted>1998-02-10T13:28:06Z</cp:lastPrinted>
  <dcterms:created xsi:type="dcterms:W3CDTF">2006-12-04T03:46:13Z</dcterms:created>
  <dcterms:modified xsi:type="dcterms:W3CDTF">2012-09-19T17:53:52Z</dcterms:modified>
</cp:coreProperties>
</file>