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69" r:id="rId2"/>
    <p:sldId id="271" r:id="rId3"/>
    <p:sldId id="358" r:id="rId4"/>
    <p:sldId id="313" r:id="rId5"/>
    <p:sldId id="377" r:id="rId6"/>
    <p:sldId id="362" r:id="rId7"/>
    <p:sldId id="374" r:id="rId8"/>
    <p:sldId id="390"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70" autoAdjust="0"/>
  </p:normalViewPr>
  <p:slideViewPr>
    <p:cSldViewPr>
      <p:cViewPr>
        <p:scale>
          <a:sx n="100" d="100"/>
          <a:sy n="100" d="100"/>
        </p:scale>
        <p:origin x="-288" y="-4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P802.11-12/997r2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P802.11-12/997r2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P802.11-12/997r2</a:t>
            </a:r>
            <a:endParaRPr lang="en-US"/>
          </a:p>
        </p:txBody>
      </p:sp>
      <p:sp>
        <p:nvSpPr>
          <p:cNvPr id="5" name="Date Placeholder 4"/>
          <p:cNvSpPr>
            <a:spLocks noGrp="1"/>
          </p:cNvSpPr>
          <p:nvPr>
            <p:ph type="dt" idx="11"/>
          </p:nvPr>
        </p:nvSpPr>
        <p:spPr/>
        <p:txBody>
          <a:bodyPr/>
          <a:lstStyle/>
          <a:p>
            <a:r>
              <a:rPr lang="en-US" smtClean="0"/>
              <a:t>September 2012</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4284029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7</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2012</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98529" y="332601"/>
            <a:ext cx="284697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-12/</a:t>
            </a:r>
            <a:r>
              <a:rPr lang="en-US" sz="1800" b="1" dirty="0" smtClean="0"/>
              <a:t>997r2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www.ieee802.org/1/files/public/docs2012/new-nfinn-11-medium-choice-0812-v03.pdf" TargetMode="External"/><Relationship Id="rId4" Type="http://schemas.openxmlformats.org/officeDocument/2006/relationships/hyperlink" Target="http://www.ieee802.org/1/files/public/docs2012/new-phkl-11-bbs-bridging-0812-v3.pdf" TargetMode="External"/><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loa.pdf" TargetMode="External"/><Relationship Id="rId7" Type="http://schemas.openxmlformats.org/officeDocument/2006/relationships/hyperlink" Target="http://standards.ieee.org/board/pat/index.html" TargetMode="External"/><Relationship Id="rId8" Type="http://schemas.openxmlformats.org/officeDocument/2006/relationships/hyperlink" Target="http://standards.ieee.org/board/pat/pat-slideset.ppt" TargetMode="External"/><Relationship Id="rId9"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2/11-12-1077-00-0glk-glk-draft-par-and-5c.docx" TargetMode="External"/><Relationship Id="rId4" Type="http://schemas.openxmlformats.org/officeDocument/2006/relationships/hyperlink" Target="http://www.ieee802.org/1/files/public/docs2012/new-nfinn-wired-wireless-par5c-0512-v04.pdf"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2012</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2012 General Link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2012-09-</a:t>
            </a:r>
            <a:r>
              <a:rPr lang="en-US" sz="1800" b="0" dirty="0" smtClean="0">
                <a:latin typeface="Arial" charset="0"/>
              </a:rPr>
              <a:t>17</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 GLK:</a:t>
            </a:r>
            <a:r>
              <a:rPr lang="en-US" sz="4000" dirty="0">
                <a:solidFill>
                  <a:srgbClr val="0000FF"/>
                </a:solidFill>
                <a:latin typeface="Arial Black" charset="0"/>
              </a:rPr>
              <a:t/>
            </a:r>
            <a:br>
              <a:rPr lang="en-US" sz="4000" dirty="0">
                <a:solidFill>
                  <a:srgbClr val="0000FF"/>
                </a:solidFill>
                <a:latin typeface="Arial Black" charset="0"/>
              </a:rPr>
            </a:br>
            <a:r>
              <a:rPr lang="en-US" sz="4000" dirty="0" smtClean="0">
                <a:solidFill>
                  <a:srgbClr val="0000FF"/>
                </a:solidFill>
                <a:latin typeface="Arial Black" charset="0"/>
              </a:rPr>
              <a:t>General Link</a:t>
            </a:r>
            <a:r>
              <a:rPr lang="en-US" sz="4000" dirty="0">
                <a:solidFill>
                  <a:srgbClr val="0000FF"/>
                </a:solidFill>
                <a:latin typeface="Arial Black" charset="0"/>
              </a:rPr>
              <a:t> </a:t>
            </a:r>
            <a:r>
              <a:rPr lang="en-US" sz="4000" dirty="0" smtClean="0">
                <a:solidFill>
                  <a:srgbClr val="0000FF"/>
                </a:solidFill>
                <a:latin typeface="Arial Black" charset="0"/>
              </a:rPr>
              <a:t>Study Group</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endParaRPr lang="en-US" sz="2800" dirty="0" smtClean="0">
              <a:latin typeface="Arial" charset="0"/>
            </a:endParaRPr>
          </a:p>
          <a:p>
            <a:pPr algn="ctr">
              <a:lnSpc>
                <a:spcPct val="90000"/>
              </a:lnSpc>
              <a:buFontTx/>
              <a:buNone/>
            </a:pPr>
            <a:r>
              <a:rPr lang="en-US" sz="2800" dirty="0" smtClean="0">
                <a:latin typeface="Arial" charset="0"/>
              </a:rPr>
              <a:t>Indian Wells, California</a:t>
            </a:r>
            <a:endParaRPr lang="en-US" sz="2800" dirty="0">
              <a:latin typeface="Arial" charset="0"/>
            </a:endParaRPr>
          </a:p>
          <a:p>
            <a:pPr algn="ctr">
              <a:lnSpc>
                <a:spcPct val="90000"/>
              </a:lnSpc>
              <a:buFontTx/>
              <a:buNone/>
            </a:pPr>
            <a:r>
              <a:rPr lang="en-US" sz="2800" dirty="0" smtClean="0">
                <a:latin typeface="Arial" charset="0"/>
              </a:rPr>
              <a:t>17-20 September, 2012</a:t>
            </a:r>
          </a:p>
          <a:p>
            <a:pPr algn="ctr">
              <a:lnSpc>
                <a:spcPct val="90000"/>
              </a:lnSpc>
              <a:buFontTx/>
              <a:buNone/>
            </a:pPr>
            <a:endParaRPr lang="en-US" sz="2800" dirty="0">
              <a:latin typeface="Arial" charset="0"/>
            </a:endParaRPr>
          </a:p>
          <a:p>
            <a:pPr algn="ctr">
              <a:lnSpc>
                <a:spcPct val="90000"/>
              </a:lnSpc>
              <a:buFontTx/>
              <a:buNone/>
            </a:pPr>
            <a:r>
              <a:rPr lang="en-US" dirty="0" smtClean="0">
                <a:latin typeface="Arial" charset="0"/>
              </a:rPr>
              <a:t>Chair Pro-Tem: </a:t>
            </a:r>
            <a:r>
              <a:rPr lang="en-US" dirty="0">
                <a:latin typeface="Arial" charset="0"/>
              </a:rPr>
              <a:t>Donald E. Eastlake 3</a:t>
            </a:r>
            <a:r>
              <a:rPr lang="en-US" baseline="30000" dirty="0">
                <a:latin typeface="Arial" charset="0"/>
              </a:rPr>
              <a:t>rd.</a:t>
            </a:r>
            <a:r>
              <a:rPr lang="en-US" dirty="0">
                <a:latin typeface="Arial" charset="0"/>
              </a:rPr>
              <a:t>, </a:t>
            </a:r>
            <a:r>
              <a:rPr lang="en-US" dirty="0" smtClean="0">
                <a:latin typeface="Arial" charset="0"/>
              </a:rPr>
              <a:t>Huawei</a:t>
            </a:r>
            <a:endParaRPr lang="en-US" dirty="0">
              <a:latin typeface="Arial" charset="0"/>
            </a:endParaRPr>
          </a:p>
          <a:p>
            <a:pPr algn="ctr">
              <a:lnSpc>
                <a:spcPct val="90000"/>
              </a:lnSpc>
              <a:buFontTx/>
              <a:buNone/>
            </a:pPr>
            <a:r>
              <a:rPr lang="en-US" sz="1400" dirty="0" smtClean="0">
                <a:latin typeface="Arial" charset="0"/>
                <a:hlinkClick r:id="rId3"/>
              </a:rPr>
              <a:t>d3e3e3@gmail.com</a:t>
            </a:r>
            <a:r>
              <a:rPr lang="en-US" sz="1400" dirty="0" smtClean="0">
                <a:latin typeface="Arial" charset="0"/>
              </a:rPr>
              <a:t>     +</a:t>
            </a:r>
            <a:r>
              <a:rPr lang="en-US" sz="1400" dirty="0">
                <a:latin typeface="Arial" charset="0"/>
              </a:rPr>
              <a:t>1-508</a:t>
            </a:r>
            <a:r>
              <a:rPr lang="en-US" sz="1400" dirty="0" smtClean="0">
                <a:latin typeface="Arial" charset="0"/>
              </a:rPr>
              <a:t>-333-2270</a:t>
            </a:r>
            <a:endParaRPr lang="en-US" sz="1400" dirty="0">
              <a:latin typeface="Arial" charset="0"/>
            </a:endParaRPr>
          </a:p>
          <a:p>
            <a:pPr algn="ctr">
              <a:lnSpc>
                <a:spcPct val="90000"/>
              </a:lnSpc>
              <a:buFontTx/>
              <a:buNone/>
            </a:pPr>
            <a:r>
              <a:rPr lang="en-US" sz="1800" dirty="0" smtClean="0">
                <a:solidFill>
                  <a:srgbClr val="FF0000"/>
                </a:solidFill>
                <a:latin typeface="Arial" charset="0"/>
              </a:rPr>
              <a:t>Secretary</a:t>
            </a:r>
            <a:r>
              <a:rPr lang="en-US" sz="1800" dirty="0">
                <a:solidFill>
                  <a:srgbClr val="FF0000"/>
                </a:solidFill>
                <a:latin typeface="Arial" charset="0"/>
              </a:rPr>
              <a:t>: </a:t>
            </a:r>
            <a:r>
              <a:rPr lang="en-US" sz="1800" dirty="0" smtClean="0">
                <a:solidFill>
                  <a:srgbClr val="FF0000"/>
                </a:solidFill>
                <a:latin typeface="Arial" charset="0"/>
              </a:rPr>
              <a:t>Vacant</a:t>
            </a:r>
            <a:endParaRPr lang="en-US" sz="18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2012</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t>Hyatt Grand Champions, Indian Wells, California</a:t>
            </a:r>
            <a:endParaRPr lang="en-US" dirty="0"/>
          </a:p>
        </p:txBody>
      </p:sp>
      <p:pic>
        <p:nvPicPr>
          <p:cNvPr id="3" name="Picture 2"/>
          <p:cNvPicPr>
            <a:picLocks noChangeAspect="1"/>
          </p:cNvPicPr>
          <p:nvPr/>
        </p:nvPicPr>
        <p:blipFill>
          <a:blip r:embed="rId3"/>
          <a:stretch>
            <a:fillRect/>
          </a:stretch>
        </p:blipFill>
        <p:spPr>
          <a:xfrm>
            <a:off x="1828800" y="1472029"/>
            <a:ext cx="5486400" cy="440035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Monday</a:t>
            </a:r>
            <a:r>
              <a:rPr lang="en-US" sz="4000" dirty="0">
                <a:latin typeface="Arial" charset="0"/>
                <a:cs typeface="Arial" charset="0"/>
              </a:rPr>
              <a:t>, </a:t>
            </a:r>
            <a:r>
              <a:rPr lang="en-US" sz="3600" dirty="0" smtClean="0">
                <a:latin typeface="Arial" charset="0"/>
                <a:cs typeface="Arial" charset="0"/>
              </a:rPr>
              <a:t>17 September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sz="2000" b="0" dirty="0"/>
              <a:t>Call meeting to Order</a:t>
            </a:r>
          </a:p>
          <a:p>
            <a:pPr>
              <a:lnSpc>
                <a:spcPct val="80000"/>
              </a:lnSpc>
            </a:pPr>
            <a:r>
              <a:rPr lang="en-US" sz="2000" b="0" dirty="0"/>
              <a:t>Temporary Secretary </a:t>
            </a:r>
            <a:r>
              <a:rPr lang="en-US" sz="2000" b="0" dirty="0" smtClean="0"/>
              <a:t>Selection</a:t>
            </a:r>
            <a:endParaRPr lang="en-US" sz="2000" b="0" dirty="0"/>
          </a:p>
          <a:p>
            <a:pPr>
              <a:lnSpc>
                <a:spcPct val="80000"/>
              </a:lnSpc>
            </a:pPr>
            <a:r>
              <a:rPr lang="en-US" sz="2000" b="0" dirty="0" smtClean="0"/>
              <a:t>Review </a:t>
            </a:r>
            <a:r>
              <a:rPr lang="en-US" sz="2000" b="0" dirty="0"/>
              <a:t>of IEEE 802 and 802.11 Policies and Procedures on Intellectual Property, Inappropriate Topics, Etc.</a:t>
            </a:r>
          </a:p>
          <a:p>
            <a:pPr>
              <a:lnSpc>
                <a:spcPct val="80000"/>
              </a:lnSpc>
            </a:pPr>
            <a:r>
              <a:rPr lang="en-US" sz="2000" b="0" dirty="0"/>
              <a:t>Approval of </a:t>
            </a:r>
            <a:r>
              <a:rPr lang="en-US" sz="2000" b="0" dirty="0" smtClean="0"/>
              <a:t>Agenda</a:t>
            </a:r>
          </a:p>
          <a:p>
            <a:pPr>
              <a:lnSpc>
                <a:spcPct val="80000"/>
              </a:lnSpc>
            </a:pPr>
            <a:r>
              <a:rPr lang="en-US" sz="2000" b="0" dirty="0" smtClean="0"/>
              <a:t>Study Group Chair Selection</a:t>
            </a:r>
            <a:endParaRPr lang="en-US" sz="2000" b="0" dirty="0"/>
          </a:p>
          <a:p>
            <a:pPr>
              <a:lnSpc>
                <a:spcPct val="80000"/>
              </a:lnSpc>
            </a:pPr>
            <a:r>
              <a:rPr lang="en-US" sz="2000" b="0" dirty="0" smtClean="0"/>
              <a:t>Approval </a:t>
            </a:r>
            <a:r>
              <a:rPr lang="en-US" sz="2000" b="0" dirty="0"/>
              <a:t>of </a:t>
            </a:r>
            <a:r>
              <a:rPr lang="en-US" sz="2000" b="0" dirty="0" smtClean="0"/>
              <a:t>Minutes of Joint Teleconferences with IEEE 802.1 SG:</a:t>
            </a:r>
            <a:endParaRPr lang="en-US" sz="2000" b="0" dirty="0"/>
          </a:p>
          <a:p>
            <a:pPr lvl="1">
              <a:lnSpc>
                <a:spcPct val="80000"/>
              </a:lnSpc>
            </a:pPr>
            <a:r>
              <a:rPr lang="en-US" sz="1800" dirty="0" smtClean="0"/>
              <a:t>13 August 2012, “GLK Teleconference Minutes”, 12/1005r1</a:t>
            </a:r>
          </a:p>
          <a:p>
            <a:pPr lvl="1">
              <a:lnSpc>
                <a:spcPct val="80000"/>
              </a:lnSpc>
            </a:pPr>
            <a:r>
              <a:rPr lang="en-US" sz="1800" dirty="0" smtClean="0"/>
              <a:t>27 August 2012, “</a:t>
            </a:r>
            <a:r>
              <a:rPr lang="en-US" sz="1800" dirty="0"/>
              <a:t>GLK </a:t>
            </a:r>
            <a:r>
              <a:rPr lang="en-US" sz="1800" dirty="0" err="1"/>
              <a:t>Telecon</a:t>
            </a:r>
            <a:r>
              <a:rPr lang="en-US" sz="1800" dirty="0"/>
              <a:t> Minutes </a:t>
            </a:r>
            <a:r>
              <a:rPr lang="en-US" sz="1800" dirty="0" smtClean="0"/>
              <a:t>20120827”, 12/1027r0</a:t>
            </a:r>
          </a:p>
          <a:p>
            <a:pPr>
              <a:lnSpc>
                <a:spcPct val="80000"/>
              </a:lnSpc>
            </a:pPr>
            <a:r>
              <a:rPr lang="en-US" sz="2000" b="0" dirty="0" smtClean="0"/>
              <a:t>Presentations</a:t>
            </a:r>
          </a:p>
          <a:p>
            <a:pPr lvl="1">
              <a:lnSpc>
                <a:spcPct val="80000"/>
              </a:lnSpc>
            </a:pPr>
            <a:r>
              <a:rPr lang="en-US" sz="1600" dirty="0" smtClean="0"/>
              <a:t>“Picking </a:t>
            </a:r>
            <a:r>
              <a:rPr lang="en-US" sz="1600" dirty="0"/>
              <a:t>a model for 802.11/802.1 </a:t>
            </a:r>
            <a:r>
              <a:rPr lang="en-US" sz="1600" dirty="0" smtClean="0"/>
              <a:t>bridging”, </a:t>
            </a:r>
            <a:r>
              <a:rPr lang="en-US" sz="1600" dirty="0">
                <a:hlinkClick r:id="rId3"/>
              </a:rPr>
              <a:t>http://www.ieee802.org/1/files/public/docs2012/new-nfinn-11-medium-choice-0812-v03.</a:t>
            </a:r>
            <a:r>
              <a:rPr lang="en-US" sz="1600" dirty="0" smtClean="0">
                <a:hlinkClick r:id="rId3"/>
              </a:rPr>
              <a:t>pdf</a:t>
            </a:r>
            <a:endParaRPr lang="en-US" sz="1600" dirty="0" smtClean="0"/>
          </a:p>
          <a:p>
            <a:pPr lvl="1">
              <a:lnSpc>
                <a:spcPct val="80000"/>
              </a:lnSpc>
            </a:pPr>
            <a:r>
              <a:rPr lang="en-US" sz="1600" dirty="0" smtClean="0"/>
              <a:t>“</a:t>
            </a:r>
            <a:r>
              <a:rPr lang="en-US" sz="1600" dirty="0"/>
              <a:t>802.11 BSS </a:t>
            </a:r>
            <a:r>
              <a:rPr lang="en-US" sz="1600" dirty="0" smtClean="0"/>
              <a:t>Bridging”</a:t>
            </a:r>
            <a:r>
              <a:rPr lang="en-US" sz="1600" dirty="0"/>
              <a:t>, </a:t>
            </a:r>
            <a:r>
              <a:rPr lang="en-US" sz="1600" dirty="0">
                <a:hlinkClick r:id="rId4"/>
              </a:rPr>
              <a:t>http://www.ieee802.org/1/files/public/docs2012/new-phkl-11-bbs-bridging-0812-v3.</a:t>
            </a:r>
            <a:r>
              <a:rPr lang="en-US" sz="1600" dirty="0" smtClean="0">
                <a:hlinkClick r:id="rId4"/>
              </a:rPr>
              <a:t>pdf</a:t>
            </a:r>
            <a:r>
              <a:rPr lang="en-US" sz="1600" dirty="0" smtClean="0"/>
              <a:t> </a:t>
            </a:r>
          </a:p>
          <a:p>
            <a:pPr>
              <a:lnSpc>
                <a:spcPct val="80000"/>
              </a:lnSpc>
            </a:pPr>
            <a:r>
              <a:rPr lang="en-US" sz="2000" b="0" dirty="0" smtClean="0"/>
              <a:t>Recess </a:t>
            </a:r>
            <a:r>
              <a:rPr lang="en-US" sz="2000" b="0" dirty="0"/>
              <a:t>until </a:t>
            </a:r>
            <a:r>
              <a:rPr lang="en-US" sz="2000" b="0" dirty="0" smtClean="0"/>
              <a:t>16:00 Tuesday</a:t>
            </a:r>
            <a:endParaRPr lang="en-US" sz="2000" b="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47C9353A-C59F-0B4A-9814-CDB8C1CFA188}" type="slidenum">
              <a:rPr lang="en-US"/>
              <a:pPr/>
              <a:t>5</a:t>
            </a:fld>
            <a:endParaRPr lang="en-US"/>
          </a:p>
        </p:txBody>
      </p:sp>
      <p:sp>
        <p:nvSpPr>
          <p:cNvPr id="245762" name="Rectangle 2"/>
          <p:cNvSpPr>
            <a:spLocks noGrp="1" noChangeArrowheads="1"/>
          </p:cNvSpPr>
          <p:nvPr>
            <p:ph type="title"/>
          </p:nvPr>
        </p:nvSpPr>
        <p:spPr>
          <a:xfrm>
            <a:off x="685800" y="685800"/>
            <a:ext cx="7772400" cy="838200"/>
          </a:xfrm>
        </p:spPr>
        <p:txBody>
          <a:bodyPr/>
          <a:lstStyle/>
          <a:p>
            <a:r>
              <a:rPr lang="en-US" sz="4000" u="sng">
                <a:latin typeface="Arial" charset="0"/>
              </a:rPr>
              <a:t>Important Stuff</a:t>
            </a:r>
          </a:p>
        </p:txBody>
      </p:sp>
      <p:sp>
        <p:nvSpPr>
          <p:cNvPr id="245763" name="Rectangle 3"/>
          <p:cNvSpPr>
            <a:spLocks noGrp="1" noChangeArrowheads="1"/>
          </p:cNvSpPr>
          <p:nvPr>
            <p:ph type="body" idx="1"/>
          </p:nvPr>
        </p:nvSpPr>
        <p:spPr>
          <a:xfrm>
            <a:off x="685800" y="1447800"/>
            <a:ext cx="7772400" cy="5029200"/>
          </a:xfrm>
        </p:spPr>
        <p:txBody>
          <a:bodyPr/>
          <a:lstStyle/>
          <a:p>
            <a:r>
              <a:rPr lang="en-US" sz="2000"/>
              <a:t>Note the links from the items in </a:t>
            </a:r>
            <a:r>
              <a:rPr lang="en-US" sz="2000">
                <a:solidFill>
                  <a:srgbClr val="FF3300"/>
                </a:solidFill>
              </a:rPr>
              <a:t>red</a:t>
            </a:r>
            <a:r>
              <a:rPr lang="en-US" sz="2000"/>
              <a:t> in the left column of all pages of the Working Group meeting agenda.</a:t>
            </a:r>
          </a:p>
          <a:p>
            <a:pPr lvl="1"/>
            <a:r>
              <a:rPr lang="en-US" sz="1800"/>
              <a:t>Affiliation Frequently Asked Questions: </a:t>
            </a:r>
            <a:r>
              <a:rPr lang="en-US" sz="1800">
                <a:hlinkClick r:id="rId3"/>
              </a:rPr>
              <a:t>http://standards.ieee.org/faqs/affiliationFAQ.html</a:t>
            </a:r>
            <a:r>
              <a:rPr lang="en-US" sz="1800"/>
              <a:t> </a:t>
            </a:r>
          </a:p>
          <a:p>
            <a:pPr lvl="1"/>
            <a:r>
              <a:rPr lang="en-US" sz="1800"/>
              <a:t>Anti-Trust: </a:t>
            </a:r>
            <a:br>
              <a:rPr lang="en-US" sz="1800"/>
            </a:br>
            <a:r>
              <a:rPr lang="en-US" sz="1800">
                <a:hlinkClick r:id="rId4"/>
              </a:rPr>
              <a:t>http://standards.ieee.org/resources/antitrust-guidelines.pdf</a:t>
            </a:r>
            <a:r>
              <a:rPr lang="en-US" sz="1800"/>
              <a:t> </a:t>
            </a:r>
          </a:p>
          <a:p>
            <a:pPr lvl="1"/>
            <a:r>
              <a:rPr lang="en-US" sz="1800"/>
              <a:t>IEEE Ethics: </a:t>
            </a:r>
            <a:r>
              <a:rPr lang="en-US">
                <a:hlinkClick r:id="rId5"/>
              </a:rPr>
              <a:t>http://www.ieee.org/web/membership/ethics/code_ethics.html</a:t>
            </a:r>
            <a:r>
              <a:rPr lang="en-US"/>
              <a:t> </a:t>
            </a:r>
          </a:p>
          <a:p>
            <a:pPr lvl="1"/>
            <a:r>
              <a:rPr lang="en-US" sz="1800"/>
              <a:t>Letter of Assurance Form: </a:t>
            </a:r>
            <a:r>
              <a:rPr lang="en-US" sz="1800">
                <a:hlinkClick r:id="rId6"/>
              </a:rPr>
              <a:t>http://standards.ieee.org/board/pat/loa.pdf</a:t>
            </a:r>
            <a:r>
              <a:rPr lang="en-US" sz="1800"/>
              <a:t> </a:t>
            </a:r>
          </a:p>
          <a:p>
            <a:pPr lvl="1"/>
            <a:r>
              <a:rPr lang="en-US" sz="1800"/>
              <a:t>IEEE Patent Committee: </a:t>
            </a:r>
            <a:r>
              <a:rPr lang="en-US" sz="1800">
                <a:hlinkClick r:id="rId7"/>
              </a:rPr>
              <a:t>http://standards.ieee.org/board/pat/index.html</a:t>
            </a:r>
            <a:r>
              <a:rPr lang="en-US" sz="1800"/>
              <a:t> </a:t>
            </a:r>
          </a:p>
          <a:p>
            <a:pPr lvl="1"/>
            <a:r>
              <a:rPr lang="en-US" sz="1800" b="1">
                <a:solidFill>
                  <a:srgbClr val="FF3300"/>
                </a:solidFill>
              </a:rPr>
              <a:t>IEEE Patent Policy: </a:t>
            </a:r>
            <a:br>
              <a:rPr lang="en-US" sz="1800" b="1">
                <a:solidFill>
                  <a:srgbClr val="FF3300"/>
                </a:solidFill>
              </a:rPr>
            </a:br>
            <a:r>
              <a:rPr lang="en-US" sz="1800" b="1">
                <a:solidFill>
                  <a:srgbClr val="FF3300"/>
                </a:solidFill>
                <a:hlinkClick r:id="rId8"/>
              </a:rPr>
              <a:t>http://standards.ieee.org/board/pat/pat-slideset.ppt</a:t>
            </a:r>
            <a:r>
              <a:rPr lang="en-US" sz="1800" b="1">
                <a:solidFill>
                  <a:srgbClr val="FF3300"/>
                </a:solidFill>
              </a:rPr>
              <a:t> </a:t>
            </a:r>
          </a:p>
          <a:p>
            <a:pPr lvl="1"/>
            <a:r>
              <a:rPr lang="en-US" sz="1800"/>
              <a:t>Patent FAQ: </a:t>
            </a:r>
            <a:r>
              <a:rPr lang="en-US" sz="1800">
                <a:hlinkClick r:id="rId9"/>
              </a:rPr>
              <a:t>http://standards.ieee.org/board/pat/faq.pdf</a:t>
            </a:r>
            <a:r>
              <a:rPr lang="en-US" sz="1800"/>
              <a:t> </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smtClean="0">
                <a:latin typeface="Arial" charset="0"/>
                <a:cs typeface="Arial" charset="0"/>
              </a:rPr>
              <a:t>18 September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sz="2000" b="0" dirty="0"/>
              <a:t>Call Meeting to Order</a:t>
            </a:r>
          </a:p>
          <a:p>
            <a:pPr>
              <a:lnSpc>
                <a:spcPct val="90000"/>
              </a:lnSpc>
            </a:pPr>
            <a:r>
              <a:rPr lang="en-US" altLang="ja-JP" sz="2000" b="0" dirty="0">
                <a:cs typeface="ＭＳ Ｐゴシック" charset="0"/>
              </a:rPr>
              <a:t>IPR and Attendance Recording Reminder</a:t>
            </a:r>
          </a:p>
          <a:p>
            <a:pPr>
              <a:lnSpc>
                <a:spcPct val="90000"/>
              </a:lnSpc>
            </a:pPr>
            <a:r>
              <a:rPr lang="en-US" sz="2000" b="0" dirty="0" smtClean="0"/>
              <a:t>Presentations and Discussion</a:t>
            </a:r>
          </a:p>
          <a:p>
            <a:pPr lvl="1">
              <a:lnSpc>
                <a:spcPct val="90000"/>
              </a:lnSpc>
            </a:pPr>
            <a:r>
              <a:rPr lang="en-US" sz="1600" dirty="0" smtClean="0"/>
              <a:t>“</a:t>
            </a:r>
            <a:r>
              <a:rPr lang="en-GB" sz="1600" dirty="0"/>
              <a:t>802.11 GLK Draft PAR and </a:t>
            </a:r>
            <a:r>
              <a:rPr lang="en-GB" sz="1600" dirty="0" smtClean="0"/>
              <a:t>5C</a:t>
            </a:r>
            <a:r>
              <a:rPr lang="en-US" sz="1600" dirty="0" smtClean="0"/>
              <a:t>”, </a:t>
            </a:r>
            <a:r>
              <a:rPr lang="en-US" sz="1600" dirty="0" smtClean="0">
                <a:hlinkClick r:id="rId3"/>
              </a:rPr>
              <a:t>https</a:t>
            </a:r>
            <a:r>
              <a:rPr lang="en-US" sz="1600" dirty="0">
                <a:hlinkClick r:id="rId3"/>
              </a:rPr>
              <a:t>://mentor.ieee.org/802.11/dcn/12/11-12-1077-00-0glk-glk-draft-par-and-</a:t>
            </a:r>
            <a:r>
              <a:rPr lang="en-US" sz="1600" dirty="0" smtClean="0">
                <a:hlinkClick r:id="rId3"/>
              </a:rPr>
              <a:t>5c.docx</a:t>
            </a:r>
            <a:r>
              <a:rPr lang="en-US" sz="1600" dirty="0" smtClean="0"/>
              <a:t> </a:t>
            </a:r>
            <a:endParaRPr lang="en-US" sz="1600" dirty="0"/>
          </a:p>
          <a:p>
            <a:pPr lvl="1">
              <a:lnSpc>
                <a:spcPct val="90000"/>
              </a:lnSpc>
            </a:pPr>
            <a:r>
              <a:rPr lang="en-US" sz="1600" b="0" dirty="0" smtClean="0"/>
              <a:t>“</a:t>
            </a:r>
            <a:r>
              <a:rPr lang="en-US" sz="1600" b="0" dirty="0" smtClean="0"/>
              <a:t>Wired-Wireless Bridging: Proposal for PAR and 5 Criteria for 802.1”,</a:t>
            </a:r>
            <a:br>
              <a:rPr lang="en-US" sz="1600" b="0" dirty="0" smtClean="0"/>
            </a:br>
            <a:r>
              <a:rPr lang="en-US" sz="1600" u="sng" dirty="0">
                <a:hlinkClick r:id="rId4"/>
              </a:rPr>
              <a:t>http://www.ieee802.org/1/files/public/docs2012/new-nfinn-wired-wireless-par5c-0512-v04.</a:t>
            </a:r>
            <a:r>
              <a:rPr lang="en-US" sz="1600" u="sng" dirty="0" smtClean="0">
                <a:hlinkClick r:id="rId4"/>
              </a:rPr>
              <a:t>pdf</a:t>
            </a:r>
            <a:endParaRPr lang="en-US" sz="1600" u="sng" dirty="0" smtClean="0"/>
          </a:p>
          <a:p>
            <a:pPr lvl="1">
              <a:lnSpc>
                <a:spcPct val="90000"/>
              </a:lnSpc>
            </a:pPr>
            <a:r>
              <a:rPr lang="en-US" altLang="ja-JP" sz="2000" b="0" dirty="0" smtClean="0">
                <a:cs typeface="ＭＳ Ｐゴシック" charset="0"/>
              </a:rPr>
              <a:t>Recess </a:t>
            </a:r>
            <a:r>
              <a:rPr lang="en-US" altLang="ja-JP" sz="2000" b="0" dirty="0">
                <a:cs typeface="ＭＳ Ｐゴシック" charset="0"/>
              </a:rPr>
              <a:t>until </a:t>
            </a:r>
            <a:r>
              <a:rPr lang="en-US" altLang="ja-JP" sz="2000" b="0" dirty="0" smtClean="0">
                <a:cs typeface="ＭＳ Ｐゴシック" charset="0"/>
              </a:rPr>
              <a:t>10:30 Thursday</a:t>
            </a:r>
            <a:endParaRPr lang="en-US" altLang="ja-JP" sz="2000" b="0" dirty="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7</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20 September 2012</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10:</a:t>
            </a:r>
            <a:r>
              <a:rPr lang="en-US" dirty="0">
                <a:latin typeface="Arial" charset="0"/>
                <a:cs typeface="Arial" charset="0"/>
              </a:rPr>
              <a:t>30-</a:t>
            </a:r>
            <a:r>
              <a:rPr lang="en-US" dirty="0" smtClean="0">
                <a:latin typeface="Arial" charset="0"/>
                <a:cs typeface="Arial" charset="0"/>
              </a:rPr>
              <a:t>12:30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sz="2000" b="0" dirty="0"/>
              <a:t>Call Meeting to Order</a:t>
            </a:r>
          </a:p>
          <a:p>
            <a:pPr>
              <a:lnSpc>
                <a:spcPct val="90000"/>
              </a:lnSpc>
            </a:pPr>
            <a:r>
              <a:rPr lang="en-US" altLang="ja-JP" sz="2000" b="0" dirty="0">
                <a:cs typeface="ＭＳ Ｐゴシック" charset="0"/>
              </a:rPr>
              <a:t>IPR and Attendance Recording Reminder</a:t>
            </a:r>
          </a:p>
          <a:p>
            <a:pPr>
              <a:lnSpc>
                <a:spcPct val="80000"/>
              </a:lnSpc>
            </a:pPr>
            <a:r>
              <a:rPr lang="en-US" sz="2000" b="0" dirty="0" smtClean="0"/>
              <a:t>If </a:t>
            </a:r>
            <a:r>
              <a:rPr lang="en-US" sz="2000" b="0" dirty="0"/>
              <a:t>we do not go to Letter Ballot:</a:t>
            </a:r>
          </a:p>
          <a:p>
            <a:pPr lvl="1">
              <a:lnSpc>
                <a:spcPct val="80000"/>
              </a:lnSpc>
            </a:pPr>
            <a:r>
              <a:rPr lang="en-US" sz="1800" b="1" dirty="0"/>
              <a:t>Straw Poll</a:t>
            </a:r>
            <a:r>
              <a:rPr lang="en-US" sz="1800" dirty="0"/>
              <a:t> on when to hold teleconferences:</a:t>
            </a:r>
          </a:p>
          <a:p>
            <a:pPr lvl="1">
              <a:lnSpc>
                <a:spcPct val="80000"/>
              </a:lnSpc>
            </a:pPr>
            <a:r>
              <a:rPr lang="en-US" sz="1800" b="1" dirty="0"/>
              <a:t>Moved,</a:t>
            </a:r>
            <a:r>
              <a:rPr lang="en-US" sz="1800" dirty="0"/>
              <a:t> to authorize </a:t>
            </a:r>
            <a:r>
              <a:rPr lang="en-US" sz="1800" dirty="0" smtClean="0"/>
              <a:t>bi-weekly </a:t>
            </a:r>
            <a:r>
              <a:rPr lang="en-US" sz="1800" dirty="0"/>
              <a:t>teleconferences from </a:t>
            </a:r>
            <a:r>
              <a:rPr lang="en-US" sz="1800" dirty="0" smtClean="0"/>
              <a:t>through the November 802 Plenary jointly with the corresponding 802.1 Study Group starting Sept/Nov xxx at </a:t>
            </a:r>
            <a:r>
              <a:rPr lang="en-US" sz="1800" dirty="0" err="1" smtClean="0"/>
              <a:t>TBDam</a:t>
            </a:r>
            <a:r>
              <a:rPr lang="en-US" sz="1800" dirty="0" smtClean="0"/>
              <a:t>/pm.</a:t>
            </a:r>
            <a:endParaRPr lang="en-US" sz="1800" dirty="0"/>
          </a:p>
          <a:p>
            <a:pPr>
              <a:lnSpc>
                <a:spcPct val="80000"/>
              </a:lnSpc>
            </a:pPr>
            <a:r>
              <a:rPr lang="en-US" sz="2000" b="0" dirty="0" smtClean="0"/>
              <a:t>Other </a:t>
            </a:r>
            <a:r>
              <a:rPr lang="en-US" sz="2000" b="0" dirty="0"/>
              <a:t>Technical Presentations</a:t>
            </a:r>
          </a:p>
          <a:p>
            <a:pPr>
              <a:lnSpc>
                <a:spcPct val="80000"/>
              </a:lnSpc>
            </a:pPr>
            <a:r>
              <a:rPr lang="en-US" sz="2000" b="0" dirty="0"/>
              <a:t>Adjourn </a:t>
            </a:r>
            <a:r>
              <a:rPr lang="en-US" sz="2000" b="0" i="1" dirty="0"/>
              <a:t>sine </a:t>
            </a:r>
            <a:r>
              <a:rPr lang="en-US" sz="2000" b="0" i="1" dirty="0" smtClean="0"/>
              <a:t>die</a:t>
            </a:r>
            <a:endParaRPr lang="en-US" sz="2000" b="0" i="1"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US" sz="2000" dirty="0" smtClean="0"/>
              <a:t>802.11 GLK Study Group Creation Motion:</a:t>
            </a:r>
          </a:p>
          <a:p>
            <a:pPr lvl="1">
              <a:lnSpc>
                <a:spcPct val="80000"/>
              </a:lnSpc>
            </a:pPr>
            <a:r>
              <a:rPr lang="en-US" sz="1800" dirty="0" smtClean="0"/>
              <a:t>12/873r0, “</a:t>
            </a:r>
            <a:r>
              <a:rPr lang="en-US" sz="1800" dirty="0"/>
              <a:t>Minutes of the IEEE P802.11 Full Working </a:t>
            </a:r>
            <a:r>
              <a:rPr lang="en-US" sz="1800" dirty="0" smtClean="0"/>
              <a:t>Group”, Item 38.1.1:</a:t>
            </a:r>
          </a:p>
          <a:p>
            <a:pPr lvl="1">
              <a:lnSpc>
                <a:spcPct val="80000"/>
              </a:lnSpc>
            </a:pPr>
            <a:r>
              <a:rPr lang="en-GB" sz="1800" b="1" dirty="0" smtClean="0"/>
              <a:t>Motion:</a:t>
            </a:r>
          </a:p>
          <a:p>
            <a:pPr lvl="2">
              <a:lnSpc>
                <a:spcPct val="80000"/>
              </a:lnSpc>
            </a:pPr>
            <a:r>
              <a:rPr lang="en-GB" b="1" dirty="0" smtClean="0"/>
              <a:t>Request </a:t>
            </a:r>
            <a:r>
              <a:rPr lang="en-GB" b="1" dirty="0"/>
              <a:t>approval by IEEE 802 LMSC to form a Study Group on enabling the use of 802.11 (including consideration of infrastructure BSS, PBSS, and IBSS associations) as general transit links capable of supporting 802.1 bridging, with the intent of creating a PAR and five criteria</a:t>
            </a:r>
            <a:r>
              <a:rPr lang="en-GB" b="1" dirty="0" smtClean="0"/>
              <a:t>.</a:t>
            </a:r>
          </a:p>
          <a:p>
            <a:pPr lvl="1">
              <a:lnSpc>
                <a:spcPct val="80000"/>
              </a:lnSpc>
            </a:pPr>
            <a:r>
              <a:rPr lang="en-GB" sz="1800" dirty="0" smtClean="0"/>
              <a:t>The above motion was approved by the 802.11 Working Group and by LMSC (the LAN/MAN Standards Committee)</a:t>
            </a:r>
            <a:endParaRPr lang="en-US" sz="1800" dirty="0"/>
          </a:p>
          <a:p>
            <a:pPr lvl="1">
              <a:lnSpc>
                <a:spcPct val="8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10736</TotalTime>
  <Words>772</Words>
  <Application>Microsoft Macintosh PowerPoint</Application>
  <PresentationFormat>On-screen Show (4:3)</PresentationFormat>
  <Paragraphs>123</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802-11-Submission</vt:lpstr>
      <vt:lpstr>September 2012 General Link Agenda</vt:lpstr>
      <vt:lpstr>IEEE 802.11 GLK: General Link Study Group</vt:lpstr>
      <vt:lpstr>Venue</vt:lpstr>
      <vt:lpstr>Monday, 17 September 2012  16:00-18:00</vt:lpstr>
      <vt:lpstr>Important Stuff</vt:lpstr>
      <vt:lpstr>Tuesday, 18 September 2012  16:00-18:00</vt:lpstr>
      <vt:lpstr>Thursday, 20 September 2012  10:30-12:30</vt:lpstr>
      <vt:lpstr>[Reference Information]</vt:lpstr>
    </vt:vector>
  </TitlesOfParts>
  <Company>Motorola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2007 Mesh Agenda</dc:title>
  <dc:creator>Donald E. Eastlake 3rd</dc:creator>
  <cp:lastModifiedBy>Donald Eastlake III</cp:lastModifiedBy>
  <cp:revision>168</cp:revision>
  <cp:lastPrinted>1998-02-10T13:28:06Z</cp:lastPrinted>
  <dcterms:created xsi:type="dcterms:W3CDTF">2006-12-04T03:46:13Z</dcterms:created>
  <dcterms:modified xsi:type="dcterms:W3CDTF">2012-09-17T16:32:11Z</dcterms:modified>
</cp:coreProperties>
</file>