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71" r:id="rId2"/>
    <p:sldId id="272" r:id="rId3"/>
    <p:sldId id="273" r:id="rId4"/>
    <p:sldId id="274" r:id="rId5"/>
    <p:sldId id="280" r:id="rId6"/>
    <p:sldId id="285" r:id="rId7"/>
    <p:sldId id="275" r:id="rId8"/>
    <p:sldId id="281" r:id="rId9"/>
    <p:sldId id="279" r:id="rId10"/>
    <p:sldId id="282" r:id="rId11"/>
    <p:sldId id="277" r:id="rId12"/>
    <p:sldId id="283" r:id="rId13"/>
    <p:sldId id="278" r:id="rId14"/>
    <p:sldId id="284"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23" autoAdjust="0"/>
    <p:restoredTop sz="86364" autoAdjust="0"/>
  </p:normalViewPr>
  <p:slideViewPr>
    <p:cSldViewPr>
      <p:cViewPr varScale="1">
        <p:scale>
          <a:sx n="59" d="100"/>
          <a:sy n="59" d="100"/>
        </p:scale>
        <p:origin x="-168" y="-84"/>
      </p:cViewPr>
      <p:guideLst>
        <p:guide orient="horz" pos="2160"/>
        <p:guide pos="2880"/>
      </p:guideLst>
    </p:cSldViewPr>
  </p:slideViewPr>
  <p:outlineViewPr>
    <p:cViewPr>
      <p:scale>
        <a:sx n="33" d="100"/>
        <a:sy n="33" d="100"/>
      </p:scale>
      <p:origin x="0" y="2802"/>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802.11-12/904r1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July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802.11-12/904r1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July 2012</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802.11-12/904r1</a:t>
            </a:r>
            <a:endParaRPr lang="en-US"/>
          </a:p>
        </p:txBody>
      </p:sp>
      <p:sp>
        <p:nvSpPr>
          <p:cNvPr id="11267" name="Rectangle 3"/>
          <p:cNvSpPr>
            <a:spLocks noGrp="1" noChangeArrowheads="1"/>
          </p:cNvSpPr>
          <p:nvPr>
            <p:ph type="dt" sz="quarter" idx="1"/>
          </p:nvPr>
        </p:nvSpPr>
        <p:spPr>
          <a:noFill/>
        </p:spPr>
        <p:txBody>
          <a:bodyPr/>
          <a:lstStyle/>
          <a:p>
            <a:r>
              <a:rPr lang="en-US" smtClean="0"/>
              <a:t>July 2012</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802.11-12/904r1</a:t>
            </a:r>
            <a:endParaRPr lang="en-US"/>
          </a:p>
        </p:txBody>
      </p:sp>
      <p:sp>
        <p:nvSpPr>
          <p:cNvPr id="12291" name="Rectangle 3"/>
          <p:cNvSpPr>
            <a:spLocks noGrp="1" noChangeArrowheads="1"/>
          </p:cNvSpPr>
          <p:nvPr>
            <p:ph type="dt" sz="quarter" idx="1"/>
          </p:nvPr>
        </p:nvSpPr>
        <p:spPr>
          <a:noFill/>
        </p:spPr>
        <p:txBody>
          <a:bodyPr/>
          <a:lstStyle/>
          <a:p>
            <a:r>
              <a:rPr lang="en-US" smtClean="0"/>
              <a:t>July 2012</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802.11-12/904r1</a:t>
            </a:r>
            <a:endParaRPr lang="en-US"/>
          </a:p>
        </p:txBody>
      </p:sp>
      <p:sp>
        <p:nvSpPr>
          <p:cNvPr id="5" name="Date Placeholder 4"/>
          <p:cNvSpPr>
            <a:spLocks noGrp="1"/>
          </p:cNvSpPr>
          <p:nvPr>
            <p:ph type="dt" idx="11"/>
          </p:nvPr>
        </p:nvSpPr>
        <p:spPr/>
        <p:txBody>
          <a:bodyPr/>
          <a:lstStyle/>
          <a:p>
            <a:pPr>
              <a:defRPr/>
            </a:pPr>
            <a:r>
              <a:rPr lang="en-US" smtClean="0"/>
              <a:t>July 2012</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802.11-12/0904r1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11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2/11-12-0948-00-cmmw-ieee-802-11-cmmw-sg-par-in-nescom-form.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cn/12/11-12-0937-03-cmmw-the-comments-on-802-11aj-par-and-5c.ppt" TargetMode="External"/><Relationship Id="rId4" Type="http://schemas.openxmlformats.org/officeDocument/2006/relationships/hyperlink" Target="https://mentor.ieee.org/802.11/dcn/12/11-12-0141-07-cmmw-ieee-802-11-cmww-sg-5c.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mentor.ieee.org/802.11/dcn/12/11-12-0140-05-cmmw-ieee-802-11-cmmw-sg-par.doc" TargetMode="External"/><Relationship Id="rId3" Type="http://schemas.openxmlformats.org/officeDocument/2006/relationships/hyperlink" Target="https://mentor.ieee.org/802.16/dcn/12/16-12-0395-00.docx" TargetMode="External"/><Relationship Id="rId7" Type="http://schemas.openxmlformats.org/officeDocument/2006/relationships/hyperlink" Target="http://www.ieee802.org/3/epoc/EPoC_5Criteria_draft_0516.pdf" TargetMode="External"/><Relationship Id="rId2" Type="http://schemas.openxmlformats.org/officeDocument/2006/relationships/hyperlink" Target="https://mentor.ieee.org/802.16/dcn/12/16-12-0394-00.docx" TargetMode="External"/><Relationship Id="rId1" Type="http://schemas.openxmlformats.org/officeDocument/2006/relationships/slideLayout" Target="../slideLayouts/slideLayout2.xml"/><Relationship Id="rId6" Type="http://schemas.openxmlformats.org/officeDocument/2006/relationships/hyperlink" Target="http://www.ieee802.org/3/epoc/P802_3bn_PAR_170512.pdf" TargetMode="External"/><Relationship Id="rId5" Type="http://schemas.openxmlformats.org/officeDocument/2006/relationships/hyperlink" Target="http://www.ieee802.org/3/100GNGOPTX/dove_02a_0512_optx.pdf" TargetMode="External"/><Relationship Id="rId4" Type="http://schemas.openxmlformats.org/officeDocument/2006/relationships/hyperlink" Target="http://www.ieee802.org/3/100GNGOPTX/P802_3bm_PAR_170512.pdf" TargetMode="External"/><Relationship Id="rId9" Type="http://schemas.openxmlformats.org/officeDocument/2006/relationships/hyperlink" Target="https://mentor.ieee.org/802.11/dcn/12/11-12-0141-04-cmmw-ieee-802-11-cmww-sg-5c.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2012</a:t>
            </a:r>
            <a:endParaRPr lang="en-US"/>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802.11 Review of July 2012 Proposed Pars</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2012-07-16</a:t>
            </a:r>
          </a:p>
        </p:txBody>
      </p:sp>
      <p:graphicFrame>
        <p:nvGraphicFramePr>
          <p:cNvPr id="1026" name="Object 4"/>
          <p:cNvGraphicFramePr>
            <a:graphicFrameLocks noChangeAspect="1"/>
          </p:cNvGraphicFramePr>
          <p:nvPr/>
        </p:nvGraphicFramePr>
        <p:xfrm>
          <a:off x="515938" y="2279650"/>
          <a:ext cx="8112125" cy="2498725"/>
        </p:xfrm>
        <a:graphic>
          <a:graphicData uri="http://schemas.openxmlformats.org/presentationml/2006/ole">
            <p:oleObj spid="_x0000_s1026" name="Document" r:id="rId4" imgW="8238789" imgH="2543732" progId="">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r>
              <a:rPr lang="en-US" baseline="0" dirty="0" smtClean="0"/>
              <a:t> from 802.3bm</a:t>
            </a:r>
            <a:endParaRPr lang="en-US" dirty="0"/>
          </a:p>
        </p:txBody>
      </p:sp>
      <p:sp>
        <p:nvSpPr>
          <p:cNvPr id="3" name="Content Placeholder 2"/>
          <p:cNvSpPr>
            <a:spLocks noGrp="1"/>
          </p:cNvSpPr>
          <p:nvPr>
            <p:ph idx="1"/>
          </p:nvPr>
        </p:nvSpPr>
        <p:spPr>
          <a:xfrm>
            <a:off x="685800" y="1600200"/>
            <a:ext cx="7772400" cy="4495800"/>
          </a:xfrm>
        </p:spPr>
        <p:txBody>
          <a:bodyPr/>
          <a:lstStyle/>
          <a:p>
            <a:r>
              <a:rPr lang="en-US" sz="2000" dirty="0" smtClean="0"/>
              <a:t>The 5C that was used is not the currently approved set of 5Cs that are required by 802 EC OM (see 11.5.2).  </a:t>
            </a:r>
            <a:endParaRPr lang="en-US" sz="2000" dirty="0" smtClean="0"/>
          </a:p>
          <a:p>
            <a:pPr lvl="1"/>
            <a:r>
              <a:rPr lang="en-US" dirty="0" smtClean="0"/>
              <a:t>Accepted</a:t>
            </a:r>
            <a:r>
              <a:rPr lang="en-US" dirty="0" smtClean="0"/>
              <a:t>. Please see the attached 5C document. PG6, and all questions updated per latest 802 EC OM requirements.</a:t>
            </a:r>
            <a:br>
              <a:rPr lang="en-US" dirty="0" smtClean="0"/>
            </a:br>
            <a:endParaRPr lang="en-US" dirty="0" smtClean="0"/>
          </a:p>
          <a:p>
            <a:r>
              <a:rPr lang="en-US" sz="2000" dirty="0" smtClean="0"/>
              <a:t>The title of the PAR and the 5C is different… The 5C document does not reference the PAR. Some note to tie the two together should be </a:t>
            </a:r>
            <a:r>
              <a:rPr lang="en-US" sz="2000" dirty="0" smtClean="0"/>
              <a:t>made.</a:t>
            </a:r>
          </a:p>
          <a:p>
            <a:pPr lvl="1"/>
            <a:r>
              <a:rPr lang="en-US" dirty="0" smtClean="0"/>
              <a:t>Accepted</a:t>
            </a:r>
            <a:r>
              <a:rPr lang="en-US" dirty="0" smtClean="0"/>
              <a:t>. Please see the attached 5C document. PG4 </a:t>
            </a:r>
          </a:p>
          <a:p>
            <a:r>
              <a:rPr lang="en-US" sz="2000" dirty="0" smtClean="0"/>
              <a:t>In response to page 11 of the 5C document: </a:t>
            </a:r>
            <a:endParaRPr lang="en-US" sz="2000" dirty="0" smtClean="0"/>
          </a:p>
          <a:p>
            <a:pPr lvl="1"/>
            <a:r>
              <a:rPr lang="en-US" dirty="0" smtClean="0"/>
              <a:t>Thank </a:t>
            </a:r>
            <a:r>
              <a:rPr lang="en-US" dirty="0" smtClean="0"/>
              <a:t>you again. </a:t>
            </a:r>
            <a:br>
              <a:rPr lang="en-US" dirty="0" smtClean="0"/>
            </a:br>
            <a:r>
              <a:rPr lang="en-US" dirty="0" smtClean="0"/>
              <a:t>:)</a:t>
            </a:r>
            <a:r>
              <a:rPr lang="en-US" dirty="0" smtClean="0"/>
              <a:t>      </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0" fontAlgn="base" hangingPunct="0"/>
            <a:r>
              <a:rPr lang="en-US" sz="2400" b="1" dirty="0" smtClean="0">
                <a:solidFill>
                  <a:schemeClr val="tx2"/>
                </a:solidFill>
                <a:latin typeface="+mj-lt"/>
                <a:ea typeface="+mj-ea"/>
                <a:cs typeface="+mj-cs"/>
              </a:rPr>
              <a:t>4.</a:t>
            </a:r>
            <a:r>
              <a:rPr lang="en-US" sz="2400" b="1" baseline="0" dirty="0" smtClean="0">
                <a:solidFill>
                  <a:schemeClr val="tx2"/>
                </a:solidFill>
                <a:latin typeface="+mj-lt"/>
                <a:ea typeface="+mj-ea"/>
                <a:cs typeface="+mj-cs"/>
              </a:rPr>
              <a:t> </a:t>
            </a:r>
            <a:r>
              <a:rPr lang="en-US" sz="2400" b="1" dirty="0" smtClean="0">
                <a:solidFill>
                  <a:schemeClr val="tx2"/>
                </a:solidFill>
                <a:latin typeface="+mj-lt"/>
                <a:ea typeface="+mj-ea"/>
                <a:cs typeface="+mj-cs"/>
              </a:rPr>
              <a:t>802.3bn,  amendment for Ethernet Passive Optical Networks Protocol over Coax Networks, PAR and 5C </a:t>
            </a:r>
            <a:endParaRPr lang="en-US" sz="2400" dirty="0"/>
          </a:p>
        </p:txBody>
      </p:sp>
      <p:sp>
        <p:nvSpPr>
          <p:cNvPr id="3" name="Content Placeholder 2"/>
          <p:cNvSpPr>
            <a:spLocks noGrp="1"/>
          </p:cNvSpPr>
          <p:nvPr>
            <p:ph idx="1"/>
          </p:nvPr>
        </p:nvSpPr>
        <p:spPr>
          <a:xfrm>
            <a:off x="685800" y="1676400"/>
            <a:ext cx="7772400" cy="4800600"/>
          </a:xfrm>
        </p:spPr>
        <p:txBody>
          <a:bodyPr/>
          <a:lstStyle/>
          <a:p>
            <a:r>
              <a:rPr lang="en-US" dirty="0" smtClean="0"/>
              <a:t>8.1 please add an item number reference for the statement for which the acronym definition is being given. </a:t>
            </a:r>
          </a:p>
          <a:p>
            <a:r>
              <a:rPr lang="en-US" dirty="0" smtClean="0"/>
              <a:t>The title in the 5C seemed a bit different than the PAR title.  Should it be Coax or Coax Networks?  </a:t>
            </a:r>
          </a:p>
          <a:p>
            <a:r>
              <a:rPr lang="en-US" dirty="0" smtClean="0"/>
              <a:t>The 5c does not actually reference the PAR.</a:t>
            </a:r>
          </a:p>
          <a:p>
            <a:r>
              <a:rPr lang="en-US" dirty="0" smtClean="0"/>
              <a:t>In the 5C – Economic Feasibility:</a:t>
            </a:r>
          </a:p>
          <a:p>
            <a:pPr lvl="1"/>
            <a:r>
              <a:rPr lang="en-US" dirty="0" smtClean="0"/>
              <a:t>What is OLT and CNU?</a:t>
            </a:r>
          </a:p>
          <a:p>
            <a:r>
              <a:rPr lang="en-US" dirty="0" smtClean="0"/>
              <a:t>The 5C that was used is not the currently approved set of 5Cs that are required by 802 EC OM (see 11.5.2).  Please update and respond accordingly.</a:t>
            </a:r>
          </a:p>
          <a:p>
            <a:pPr>
              <a:buNone/>
            </a:pPr>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Response from 802.bn</a:t>
            </a:r>
            <a:endParaRPr lang="en-US" dirty="0"/>
          </a:p>
        </p:txBody>
      </p:sp>
      <p:sp>
        <p:nvSpPr>
          <p:cNvPr id="3" name="Content Placeholder 2"/>
          <p:cNvSpPr>
            <a:spLocks noGrp="1"/>
          </p:cNvSpPr>
          <p:nvPr>
            <p:ph idx="1"/>
          </p:nvPr>
        </p:nvSpPr>
        <p:spPr>
          <a:xfrm>
            <a:off x="685800" y="1371600"/>
            <a:ext cx="7772400" cy="5029200"/>
          </a:xfrm>
        </p:spPr>
        <p:txBody>
          <a:bodyPr/>
          <a:lstStyle/>
          <a:p>
            <a:r>
              <a:rPr lang="en-US" sz="2000" dirty="0" smtClean="0"/>
              <a:t>Delete </a:t>
            </a:r>
            <a:r>
              <a:rPr lang="en-US" sz="2000" dirty="0" smtClean="0"/>
              <a:t>the current explanatory note under 8.1</a:t>
            </a:r>
          </a:p>
          <a:p>
            <a:r>
              <a:rPr lang="en-US" sz="2000" dirty="0" smtClean="0"/>
              <a:t>Delete </a:t>
            </a:r>
            <a:r>
              <a:rPr lang="en-US" sz="2000" dirty="0" smtClean="0"/>
              <a:t>the last word (Networks) from the PAR title.</a:t>
            </a:r>
          </a:p>
          <a:p>
            <a:r>
              <a:rPr lang="en-US" sz="2000" dirty="0" smtClean="0"/>
              <a:t>Expand </a:t>
            </a:r>
            <a:r>
              <a:rPr lang="en-US" sz="2000" dirty="0" smtClean="0"/>
              <a:t>acronyms OLT and CNU in the Economic Feasibility</a:t>
            </a:r>
          </a:p>
          <a:p>
            <a:r>
              <a:rPr lang="en-US" sz="2000" dirty="0" smtClean="0"/>
              <a:t>response</a:t>
            </a:r>
          </a:p>
          <a:p>
            <a:r>
              <a:rPr lang="en-US" sz="2000" dirty="0" smtClean="0"/>
              <a:t>Use </a:t>
            </a:r>
            <a:r>
              <a:rPr lang="en-US" sz="2000" dirty="0" smtClean="0"/>
              <a:t>the Compatibility criterion as recorded in 802 EC </a:t>
            </a:r>
            <a:r>
              <a:rPr lang="en-US" sz="2000" dirty="0" smtClean="0"/>
              <a:t>OM 11.5.2</a:t>
            </a:r>
            <a:r>
              <a:rPr lang="en-US" sz="2000" dirty="0" smtClean="0"/>
              <a:t>, and add the following statement to the response</a:t>
            </a:r>
            <a:r>
              <a:rPr lang="en-US" sz="2000" dirty="0" smtClean="0"/>
              <a:t>:</a:t>
            </a:r>
          </a:p>
          <a:p>
            <a:pPr lvl="1"/>
            <a:r>
              <a:rPr lang="en-US" dirty="0" smtClean="0"/>
              <a:t>– </a:t>
            </a:r>
            <a:r>
              <a:rPr lang="en-US" dirty="0" smtClean="0"/>
              <a:t>The PAR for P802.3bn mandates that the amendment </a:t>
            </a:r>
            <a:r>
              <a:rPr lang="en-US" dirty="0" smtClean="0"/>
              <a:t>shall comply </a:t>
            </a:r>
            <a:r>
              <a:rPr lang="en-US" dirty="0" smtClean="0"/>
              <a:t>with IEEE Std 802, IEEE Std 802.1D, and IEEE Std 802.1Q.</a:t>
            </a:r>
          </a:p>
          <a:p>
            <a:r>
              <a:rPr lang="en-US" sz="2000" dirty="0" smtClean="0"/>
              <a:t>Add </a:t>
            </a:r>
            <a:r>
              <a:rPr lang="en-US" sz="2000" dirty="0" smtClean="0"/>
              <a:t>a statement to the PAR, under 8.1 </a:t>
            </a:r>
            <a:r>
              <a:rPr lang="en-US" sz="2000" dirty="0" smtClean="0"/>
              <a:t>Additional Explanatory </a:t>
            </a:r>
            <a:r>
              <a:rPr lang="en-US" sz="2000" dirty="0" smtClean="0"/>
              <a:t>Notes</a:t>
            </a:r>
            <a:r>
              <a:rPr lang="en-US" sz="2000" dirty="0" smtClean="0"/>
              <a:t>:</a:t>
            </a:r>
          </a:p>
          <a:p>
            <a:pPr lvl="1"/>
            <a:r>
              <a:rPr lang="en-US" dirty="0" smtClean="0"/>
              <a:t>– </a:t>
            </a:r>
            <a:r>
              <a:rPr lang="en-US" dirty="0" smtClean="0"/>
              <a:t>Item 5.2.b: The amendment will comply with IEEE Std 802, </a:t>
            </a:r>
            <a:r>
              <a:rPr lang="en-US" dirty="0" smtClean="0"/>
              <a:t>IEEE Std </a:t>
            </a:r>
            <a:r>
              <a:rPr lang="en-US" dirty="0" smtClean="0"/>
              <a:t>802.1D, and IEEE Std 802.1Q.</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1295400"/>
          </a:xfrm>
        </p:spPr>
        <p:txBody>
          <a:bodyPr/>
          <a:lstStyle/>
          <a:p>
            <a:pPr rtl="0" eaLnBrk="0" fontAlgn="base" hangingPunct="0"/>
            <a:r>
              <a:rPr lang="en-US" sz="2400" b="1" dirty="0" smtClean="0">
                <a:solidFill>
                  <a:schemeClr val="tx2"/>
                </a:solidFill>
                <a:latin typeface="+mj-lt"/>
                <a:ea typeface="+mj-ea"/>
                <a:cs typeface="+mj-cs"/>
              </a:rPr>
              <a:t>5.</a:t>
            </a:r>
            <a:r>
              <a:rPr lang="en-US" sz="2400" b="1" baseline="0" dirty="0" smtClean="0">
                <a:solidFill>
                  <a:schemeClr val="tx2"/>
                </a:solidFill>
                <a:latin typeface="+mj-lt"/>
                <a:ea typeface="+mj-ea"/>
                <a:cs typeface="+mj-cs"/>
              </a:rPr>
              <a:t> </a:t>
            </a:r>
            <a:r>
              <a:rPr lang="en-US" sz="2400" b="1" dirty="0" smtClean="0">
                <a:solidFill>
                  <a:schemeClr val="tx2"/>
                </a:solidFill>
                <a:latin typeface="+mj-lt"/>
                <a:ea typeface="+mj-ea"/>
                <a:cs typeface="+mj-cs"/>
              </a:rPr>
              <a:t>802.11aj, amendment for Enhancements for Very High Throughput to support one or more of the Chinese 40-50 GHz and 59-64 GHz frequency bands, PAR and 5C</a:t>
            </a:r>
            <a:endParaRPr lang="en-US" dirty="0"/>
          </a:p>
        </p:txBody>
      </p:sp>
      <p:sp>
        <p:nvSpPr>
          <p:cNvPr id="3" name="Content Placeholder 2"/>
          <p:cNvSpPr>
            <a:spLocks noGrp="1"/>
          </p:cNvSpPr>
          <p:nvPr>
            <p:ph idx="1"/>
          </p:nvPr>
        </p:nvSpPr>
        <p:spPr>
          <a:xfrm>
            <a:off x="685800" y="2286000"/>
            <a:ext cx="7772400" cy="3810000"/>
          </a:xfrm>
        </p:spPr>
        <p:txBody>
          <a:bodyPr/>
          <a:lstStyle/>
          <a:p>
            <a:r>
              <a:rPr lang="en-US" dirty="0" smtClean="0"/>
              <a:t>PAR Group did not take formal action on this PAR and 5c</a:t>
            </a:r>
            <a:r>
              <a:rPr lang="en-US" dirty="0" smtClean="0"/>
              <a:t>.</a:t>
            </a:r>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r>
              <a:rPr lang="en-US" baseline="0" dirty="0" smtClean="0"/>
              <a:t> by 802.11 to other WG Feedback</a:t>
            </a:r>
            <a:endParaRPr lang="en-US" dirty="0"/>
          </a:p>
        </p:txBody>
      </p:sp>
      <p:sp>
        <p:nvSpPr>
          <p:cNvPr id="3" name="Content Placeholder 2"/>
          <p:cNvSpPr>
            <a:spLocks noGrp="1"/>
          </p:cNvSpPr>
          <p:nvPr>
            <p:ph idx="1"/>
          </p:nvPr>
        </p:nvSpPr>
        <p:spPr>
          <a:xfrm>
            <a:off x="685800" y="1600200"/>
            <a:ext cx="7772400" cy="4495800"/>
          </a:xfrm>
        </p:spPr>
        <p:txBody>
          <a:bodyPr/>
          <a:lstStyle/>
          <a:p>
            <a:r>
              <a:rPr lang="en-US" dirty="0" smtClean="0"/>
              <a:t>802.11 </a:t>
            </a:r>
            <a:r>
              <a:rPr lang="en-US" dirty="0" smtClean="0"/>
              <a:t>made changes to the PAR and 5Cs in response to that feedback:</a:t>
            </a:r>
          </a:p>
          <a:p>
            <a:r>
              <a:rPr lang="en-US" dirty="0" smtClean="0"/>
              <a:t>Here is the PAR (on the correct "New" PAR form):</a:t>
            </a:r>
          </a:p>
          <a:p>
            <a:r>
              <a:rPr lang="en-US" sz="1600" dirty="0" smtClean="0">
                <a:hlinkClick r:id="rId3"/>
              </a:rPr>
              <a:t>https://</a:t>
            </a:r>
            <a:r>
              <a:rPr lang="en-US" sz="1600" dirty="0" smtClean="0">
                <a:hlinkClick r:id="rId3"/>
              </a:rPr>
              <a:t>mentor.ieee.org/802.11/dcn/12/11-12-0948-00-cmmw-ieee-802-11-cmmw-sg-par-in-nescom-form.pdf</a:t>
            </a:r>
            <a:endParaRPr lang="en-US" dirty="0" smtClean="0"/>
          </a:p>
          <a:p>
            <a:r>
              <a:rPr lang="en-US" dirty="0" smtClean="0"/>
              <a:t>Here is the updated 5C (correcting to the 5C in the currently approved OM):</a:t>
            </a:r>
          </a:p>
          <a:p>
            <a:r>
              <a:rPr lang="en-US" sz="1600" dirty="0" smtClean="0">
                <a:hlinkClick r:id="rId4"/>
              </a:rPr>
              <a:t>https://</a:t>
            </a:r>
            <a:r>
              <a:rPr lang="en-US" sz="1600" dirty="0" smtClean="0">
                <a:hlinkClick r:id="rId4"/>
              </a:rPr>
              <a:t>mentor.ieee.org/802.11/dcn/12/11-12-0141-07-cmmw-ieee-802-11-cmww-sg-5c.doc</a:t>
            </a:r>
            <a:endParaRPr lang="en-US" dirty="0" smtClean="0"/>
          </a:p>
          <a:p>
            <a:r>
              <a:rPr lang="en-US" dirty="0" smtClean="0"/>
              <a:t>Here is </a:t>
            </a:r>
            <a:r>
              <a:rPr lang="en-US" dirty="0" smtClean="0"/>
              <a:t>802.11 response </a:t>
            </a:r>
            <a:r>
              <a:rPr lang="en-US" dirty="0" smtClean="0"/>
              <a:t>to the feedback received:</a:t>
            </a:r>
          </a:p>
          <a:p>
            <a:r>
              <a:rPr lang="en-US" sz="1800" dirty="0" smtClean="0">
                <a:hlinkClick r:id="rId5"/>
              </a:rPr>
              <a:t>https://mentor.ieee.org/802.11/dcn/12/11-12-0937-03-cmmw-the-comments-on-802-11aj-par-and-5c.ppt</a:t>
            </a:r>
            <a:endParaRPr lang="en-US" sz="1800" dirty="0" smtClean="0"/>
          </a:p>
          <a:p>
            <a:r>
              <a:rPr lang="en-US" sz="1800" dirty="0" smtClean="0"/>
              <a:t> </a:t>
            </a:r>
            <a:endParaRPr lang="en-US" sz="1800" dirty="0"/>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July 2012</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This slide contains the review of the PARS that were under consideration for the 2012 July Plenary in San Diego</a:t>
            </a:r>
            <a:r>
              <a:rPr lang="en-US" dirty="0" smtClean="0"/>
              <a:t>.</a:t>
            </a:r>
          </a:p>
          <a:p>
            <a:pPr>
              <a:buFontTx/>
              <a:buNone/>
            </a:pPr>
            <a:endParaRPr lang="en-US" dirty="0" smtClean="0"/>
          </a:p>
          <a:p>
            <a:pPr>
              <a:buFontTx/>
              <a:buNone/>
            </a:pPr>
            <a:r>
              <a:rPr lang="en-US" dirty="0" smtClean="0"/>
              <a:t>The response to the comments are added in the slide after the respective comment.</a:t>
            </a:r>
          </a:p>
          <a:p>
            <a:pPr>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90600"/>
          </a:xfrm>
        </p:spPr>
        <p:txBody>
          <a:bodyPr/>
          <a:lstStyle/>
          <a:p>
            <a:r>
              <a:rPr lang="en-US" dirty="0" smtClean="0"/>
              <a:t>PARs under consideration </a:t>
            </a:r>
            <a:br>
              <a:rPr lang="en-US" dirty="0" smtClean="0"/>
            </a:br>
            <a:r>
              <a:rPr lang="en-US" dirty="0" smtClean="0"/>
              <a:t>July 15-20, 2012, San Diego, CA USA</a:t>
            </a:r>
            <a:endParaRPr lang="en-US" dirty="0"/>
          </a:p>
        </p:txBody>
      </p:sp>
      <p:sp>
        <p:nvSpPr>
          <p:cNvPr id="3" name="Content Placeholder 2"/>
          <p:cNvSpPr>
            <a:spLocks noGrp="1"/>
          </p:cNvSpPr>
          <p:nvPr>
            <p:ph idx="1"/>
          </p:nvPr>
        </p:nvSpPr>
        <p:spPr>
          <a:xfrm>
            <a:off x="533400" y="1752600"/>
            <a:ext cx="8077200" cy="4343400"/>
          </a:xfrm>
        </p:spPr>
        <p:txBody>
          <a:bodyPr/>
          <a:lstStyle/>
          <a:p>
            <a:pPr marL="457200" indent="-457200">
              <a:buFont typeface="+mj-lt"/>
              <a:buAutoNum type="arabicPeriod"/>
            </a:pPr>
            <a:r>
              <a:rPr lang="en-US" dirty="0" smtClean="0"/>
              <a:t>802.16q, amendment for multi-tier networks, </a:t>
            </a:r>
            <a:r>
              <a:rPr lang="en-US" dirty="0" smtClean="0">
                <a:hlinkClick r:id="rId2"/>
              </a:rPr>
              <a:t>PAR and 5C</a:t>
            </a:r>
            <a:r>
              <a:rPr lang="en-US" dirty="0" smtClean="0"/>
              <a:t> </a:t>
            </a:r>
          </a:p>
          <a:p>
            <a:pPr marL="457200" indent="-457200">
              <a:buFont typeface="+mj-lt"/>
              <a:buAutoNum type="arabicPeriod"/>
            </a:pPr>
            <a:r>
              <a:rPr lang="en-US" dirty="0" smtClean="0"/>
              <a:t>802.16.3, new standard for mobile broadband network performance measurements, </a:t>
            </a:r>
            <a:r>
              <a:rPr lang="en-US" dirty="0" smtClean="0">
                <a:hlinkClick r:id="rId3"/>
              </a:rPr>
              <a:t>PAR and 5C</a:t>
            </a:r>
            <a:r>
              <a:rPr lang="en-US" dirty="0" smtClean="0"/>
              <a:t> </a:t>
            </a:r>
          </a:p>
          <a:p>
            <a:pPr marL="457200" indent="-457200">
              <a:buFont typeface="+mj-lt"/>
              <a:buAutoNum type="arabicPeriod"/>
            </a:pPr>
            <a:r>
              <a:rPr lang="en-US" dirty="0" smtClean="0"/>
              <a:t>802.3bm, amendment for 40 </a:t>
            </a:r>
            <a:r>
              <a:rPr lang="en-US" dirty="0" err="1" smtClean="0"/>
              <a:t>Gb</a:t>
            </a:r>
            <a:r>
              <a:rPr lang="en-US" dirty="0" smtClean="0"/>
              <a:t>/s and 100 </a:t>
            </a:r>
            <a:r>
              <a:rPr lang="en-US" dirty="0" err="1" smtClean="0"/>
              <a:t>Gb</a:t>
            </a:r>
            <a:r>
              <a:rPr lang="en-US" dirty="0" smtClean="0"/>
              <a:t>/s Operation Over Fiber Optic Cables, </a:t>
            </a:r>
            <a:r>
              <a:rPr lang="en-US" dirty="0" smtClean="0">
                <a:hlinkClick r:id="rId4"/>
              </a:rPr>
              <a:t>PAR</a:t>
            </a:r>
            <a:r>
              <a:rPr lang="en-US" dirty="0" smtClean="0"/>
              <a:t> and </a:t>
            </a:r>
            <a:r>
              <a:rPr lang="en-US" dirty="0" smtClean="0">
                <a:hlinkClick r:id="rId5"/>
              </a:rPr>
              <a:t>5C</a:t>
            </a:r>
            <a:r>
              <a:rPr lang="en-US" dirty="0" smtClean="0"/>
              <a:t> </a:t>
            </a:r>
          </a:p>
          <a:p>
            <a:pPr marL="457200" indent="-457200">
              <a:buFont typeface="+mj-lt"/>
              <a:buAutoNum type="arabicPeriod"/>
            </a:pPr>
            <a:r>
              <a:rPr lang="en-US" dirty="0" smtClean="0"/>
              <a:t>802.3bn,  amendment for Ethernet Passive Optical Networks Protocol over Coax Networks, </a:t>
            </a:r>
            <a:r>
              <a:rPr lang="en-US" dirty="0" smtClean="0">
                <a:hlinkClick r:id="rId6"/>
              </a:rPr>
              <a:t>PAR</a:t>
            </a:r>
            <a:r>
              <a:rPr lang="en-US" dirty="0" smtClean="0"/>
              <a:t> and </a:t>
            </a:r>
            <a:r>
              <a:rPr lang="en-US" dirty="0" smtClean="0">
                <a:hlinkClick r:id="rId7"/>
              </a:rPr>
              <a:t>5C</a:t>
            </a:r>
            <a:r>
              <a:rPr lang="en-US" dirty="0" smtClean="0"/>
              <a:t> </a:t>
            </a:r>
          </a:p>
          <a:p>
            <a:pPr marL="457200" indent="-457200">
              <a:buFont typeface="+mj-lt"/>
              <a:buAutoNum type="arabicPeriod"/>
            </a:pPr>
            <a:r>
              <a:rPr lang="en-US" dirty="0" smtClean="0"/>
              <a:t>802.11aj, amendment for Enhancements for Very High Throughput to support one or more of the Chinese 40-50 GHz and 59-64 GHz frequency bands, </a:t>
            </a:r>
            <a:r>
              <a:rPr lang="en-US" dirty="0" smtClean="0">
                <a:hlinkClick r:id="rId8"/>
              </a:rPr>
              <a:t>PAR</a:t>
            </a:r>
            <a:r>
              <a:rPr lang="en-US" dirty="0" smtClean="0"/>
              <a:t> and </a:t>
            </a:r>
            <a:r>
              <a:rPr lang="en-US" dirty="0" smtClean="0">
                <a:hlinkClick r:id="rId9"/>
              </a:rPr>
              <a:t>5C</a:t>
            </a:r>
            <a:r>
              <a:rPr lang="en-US" dirty="0" smtClean="0"/>
              <a:t> </a:t>
            </a:r>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rtl="0" eaLnBrk="0" fontAlgn="base" hangingPunct="0">
              <a:buNone/>
            </a:pPr>
            <a:r>
              <a:rPr lang="en-US" sz="2400" b="1" dirty="0" smtClean="0">
                <a:solidFill>
                  <a:schemeClr val="tx2"/>
                </a:solidFill>
                <a:latin typeface="+mj-lt"/>
                <a:ea typeface="+mj-ea"/>
                <a:cs typeface="+mj-cs"/>
              </a:rPr>
              <a:t>1. 802.16q, amendment for multi-tier networks, </a:t>
            </a:r>
            <a:br>
              <a:rPr lang="en-US" sz="2400" b="1" dirty="0" smtClean="0">
                <a:solidFill>
                  <a:schemeClr val="tx2"/>
                </a:solidFill>
                <a:latin typeface="+mj-lt"/>
                <a:ea typeface="+mj-ea"/>
                <a:cs typeface="+mj-cs"/>
              </a:rPr>
            </a:br>
            <a:r>
              <a:rPr lang="en-US" sz="2400" b="1" dirty="0" smtClean="0">
                <a:solidFill>
                  <a:schemeClr val="tx2"/>
                </a:solidFill>
                <a:latin typeface="+mj-lt"/>
                <a:ea typeface="+mj-ea"/>
                <a:cs typeface="+mj-cs"/>
              </a:rPr>
              <a:t>PAR and 5C </a:t>
            </a:r>
            <a:endParaRPr lang="en-US" sz="2400" dirty="0"/>
          </a:p>
        </p:txBody>
      </p:sp>
      <p:sp>
        <p:nvSpPr>
          <p:cNvPr id="3" name="Content Placeholder 2"/>
          <p:cNvSpPr>
            <a:spLocks noGrp="1"/>
          </p:cNvSpPr>
          <p:nvPr>
            <p:ph idx="1"/>
          </p:nvPr>
        </p:nvSpPr>
        <p:spPr/>
        <p:txBody>
          <a:bodyPr/>
          <a:lstStyle/>
          <a:p>
            <a:r>
              <a:rPr lang="en-US" dirty="0" smtClean="0"/>
              <a:t>In 8.1  an item number is required when adding an extra explanation : “(Item number  and Explanation)”  </a:t>
            </a:r>
          </a:p>
          <a:p>
            <a:r>
              <a:rPr lang="en-US" dirty="0" smtClean="0"/>
              <a:t>The statement is not really an Explanation of any item, but rather a statement of an additional requirement that could be part of the Scope of the project statement.  This may also be addressed in the 5C similar to how 802.16 responded in that case about conformance in 802.16.3.</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smtClean="0"/>
              <a:t>Response from 802.16q </a:t>
            </a:r>
            <a:endParaRPr lang="en-US" dirty="0"/>
          </a:p>
        </p:txBody>
      </p:sp>
      <p:sp>
        <p:nvSpPr>
          <p:cNvPr id="3" name="Content Placeholder 2"/>
          <p:cNvSpPr>
            <a:spLocks noGrp="1"/>
          </p:cNvSpPr>
          <p:nvPr>
            <p:ph idx="1"/>
          </p:nvPr>
        </p:nvSpPr>
        <p:spPr>
          <a:xfrm>
            <a:off x="685800" y="1981200"/>
            <a:ext cx="7772400" cy="4419600"/>
          </a:xfrm>
        </p:spPr>
        <p:txBody>
          <a:bodyPr/>
          <a:lstStyle/>
          <a:p>
            <a:r>
              <a:rPr lang="en-US" b="0" dirty="0" smtClean="0"/>
              <a:t>Item numbers have been added to the Explanations in the Explanatory Notes section.  The new text is as follows:</a:t>
            </a:r>
          </a:p>
          <a:p>
            <a:r>
              <a:rPr lang="en-US" b="0" dirty="0" smtClean="0"/>
              <a:t>"[5.5] The 'variety of overlaid smaller cells' includes micro cells, </a:t>
            </a:r>
            <a:r>
              <a:rPr lang="en-US" b="0" dirty="0" err="1" smtClean="0"/>
              <a:t>pico</a:t>
            </a:r>
            <a:r>
              <a:rPr lang="en-US" b="0" dirty="0" smtClean="0"/>
              <a:t> cells, and </a:t>
            </a:r>
            <a:r>
              <a:rPr lang="en-US" b="0" dirty="0" err="1" smtClean="0"/>
              <a:t>femto</a:t>
            </a:r>
            <a:r>
              <a:rPr lang="en-US" b="0" dirty="0" smtClean="0"/>
              <a:t> cells.</a:t>
            </a:r>
          </a:p>
          <a:p>
            <a:r>
              <a:rPr lang="en-US" b="0" dirty="0" smtClean="0"/>
              <a:t>[5.2.b] A 'multi-tier network' is a wireless Metropolitan Area Network (MAN) comprised of macro cells, micro cells, </a:t>
            </a:r>
            <a:r>
              <a:rPr lang="en-US" b="0" dirty="0" err="1" smtClean="0"/>
              <a:t>pico</a:t>
            </a:r>
            <a:r>
              <a:rPr lang="en-US" b="0" dirty="0" smtClean="0"/>
              <a:t> cells, and </a:t>
            </a:r>
            <a:r>
              <a:rPr lang="en-US" b="0" dirty="0" err="1" smtClean="0"/>
              <a:t>femto</a:t>
            </a:r>
            <a:r>
              <a:rPr lang="en-US" b="0" dirty="0" smtClean="0"/>
              <a:t> cells, typically controlled by the same operator.</a:t>
            </a:r>
          </a:p>
          <a:p>
            <a:r>
              <a:rPr lang="en-US" b="0" dirty="0" smtClean="0"/>
              <a:t>[5.2.b] The enhancements specified by this amendment are limited to licensed-band operation."</a:t>
            </a:r>
            <a:endParaRPr lang="en-US" b="0" dirty="0"/>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5</a:t>
            </a:fld>
            <a:endParaRPr lang="en-US"/>
          </a:p>
        </p:txBody>
      </p:sp>
      <p:sp>
        <p:nvSpPr>
          <p:cNvPr id="7" name="TextBox 6"/>
          <p:cNvSpPr txBox="1"/>
          <p:nvPr/>
        </p:nvSpPr>
        <p:spPr>
          <a:xfrm>
            <a:off x="914400" y="1219200"/>
            <a:ext cx="7391400" cy="892552"/>
          </a:xfrm>
          <a:prstGeom prst="rect">
            <a:avLst/>
          </a:prstGeom>
          <a:noFill/>
        </p:spPr>
        <p:txBody>
          <a:bodyPr wrap="square" rtlCol="0">
            <a:spAutoFit/>
          </a:bodyPr>
          <a:lstStyle/>
          <a:p>
            <a:r>
              <a:rPr lang="en-US" sz="2000" b="1" dirty="0" smtClean="0"/>
              <a:t>In 8.1  an item number is required when adding an extra explanation : “(Item number  and Explanation)”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Response from 802.16q (cont)</a:t>
            </a:r>
            <a:endParaRPr lang="en-US" dirty="0"/>
          </a:p>
        </p:txBody>
      </p:sp>
      <p:sp>
        <p:nvSpPr>
          <p:cNvPr id="3" name="Content Placeholder 2"/>
          <p:cNvSpPr>
            <a:spLocks noGrp="1"/>
          </p:cNvSpPr>
          <p:nvPr>
            <p:ph idx="1"/>
          </p:nvPr>
        </p:nvSpPr>
        <p:spPr>
          <a:xfrm>
            <a:off x="685800" y="4038600"/>
            <a:ext cx="7772400" cy="2057400"/>
          </a:xfrm>
        </p:spPr>
        <p:txBody>
          <a:bodyPr/>
          <a:lstStyle/>
          <a:p>
            <a:r>
              <a:rPr lang="en-US" b="0" dirty="0" smtClean="0"/>
              <a:t>The following sentence has been removed from Section 8.1 of the PAR Document and appended to Section 5.2.b of the PAR Document:</a:t>
            </a:r>
          </a:p>
          <a:p>
            <a:r>
              <a:rPr lang="en-US" b="0" dirty="0" smtClean="0"/>
              <a:t>"This amendment shall comply with IEEE Std 802, IEEE Std 802.1D, and IEEE Std 802.1Q."</a:t>
            </a:r>
            <a:endParaRPr lang="en-US" b="0" dirty="0"/>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6</a:t>
            </a:fld>
            <a:endParaRPr lang="en-US"/>
          </a:p>
        </p:txBody>
      </p:sp>
      <p:sp>
        <p:nvSpPr>
          <p:cNvPr id="7" name="TextBox 6"/>
          <p:cNvSpPr txBox="1"/>
          <p:nvPr/>
        </p:nvSpPr>
        <p:spPr>
          <a:xfrm>
            <a:off x="914400" y="1600200"/>
            <a:ext cx="6705600" cy="1938992"/>
          </a:xfrm>
          <a:prstGeom prst="rect">
            <a:avLst/>
          </a:prstGeom>
          <a:noFill/>
        </p:spPr>
        <p:txBody>
          <a:bodyPr wrap="square" rtlCol="0">
            <a:spAutoFit/>
          </a:bodyPr>
          <a:lstStyle/>
          <a:p>
            <a:r>
              <a:rPr lang="en-US" sz="2000" b="1" dirty="0" smtClean="0"/>
              <a:t>• The statement is not really an Explanation of any item, but rather a statement of an additional requirement that could be part of the Scope of the project statement.  This may also be addressed in the 5C similar to how 802.16 responded in that case about conformance in 802.16.3</a:t>
            </a:r>
            <a:r>
              <a:rPr lang="en-US" sz="2000" b="1" dirty="0" smtClean="0"/>
              <a:t>.</a:t>
            </a:r>
          </a:p>
          <a:p>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6800"/>
          </a:xfrm>
        </p:spPr>
        <p:txBody>
          <a:bodyPr/>
          <a:lstStyle/>
          <a:p>
            <a:pPr marL="514350"/>
            <a:r>
              <a:rPr lang="en-US" sz="2400" dirty="0" smtClean="0"/>
              <a:t>2. </a:t>
            </a:r>
            <a:r>
              <a:rPr lang="en-US" sz="2400" b="1" dirty="0" smtClean="0">
                <a:solidFill>
                  <a:schemeClr val="tx2"/>
                </a:solidFill>
                <a:latin typeface="+mj-lt"/>
                <a:ea typeface="+mj-ea"/>
                <a:cs typeface="+mj-cs"/>
              </a:rPr>
              <a:t>802.16.3, new standard for mobile broadband network performance measurements, PAR and 5C  </a:t>
            </a:r>
            <a:br>
              <a:rPr lang="en-US" sz="2400" b="1" dirty="0" smtClean="0">
                <a:solidFill>
                  <a:schemeClr val="tx2"/>
                </a:solidFill>
                <a:latin typeface="+mj-lt"/>
                <a:ea typeface="+mj-ea"/>
                <a:cs typeface="+mj-cs"/>
              </a:rPr>
            </a:br>
            <a:r>
              <a:rPr lang="en-US" sz="2000" dirty="0" smtClean="0"/>
              <a:t>“Mobile Broadband Network Performance Measurements”</a:t>
            </a:r>
            <a:endParaRPr lang="en-US" sz="2400" dirty="0"/>
          </a:p>
        </p:txBody>
      </p:sp>
      <p:sp>
        <p:nvSpPr>
          <p:cNvPr id="3" name="Content Placeholder 2"/>
          <p:cNvSpPr>
            <a:spLocks noGrp="1"/>
          </p:cNvSpPr>
          <p:nvPr>
            <p:ph idx="1"/>
          </p:nvPr>
        </p:nvSpPr>
        <p:spPr/>
        <p:txBody>
          <a:bodyPr/>
          <a:lstStyle/>
          <a:p>
            <a:r>
              <a:rPr lang="en-US" dirty="0" smtClean="0"/>
              <a:t>4.2 or 4.3 may have an incorrect date – general rule of thumb is that it takes about 6 months for the fastest start of Sponsor Ballot to submittal to </a:t>
            </a:r>
            <a:r>
              <a:rPr lang="en-US" dirty="0" err="1" smtClean="0"/>
              <a:t>RevCom</a:t>
            </a:r>
            <a:r>
              <a:rPr lang="en-US" dirty="0" smtClean="0"/>
              <a:t>...</a:t>
            </a:r>
          </a:p>
          <a:p>
            <a:r>
              <a:rPr lang="en-US" dirty="0" smtClean="0"/>
              <a:t>Spell out first use of acronyms in 8.1 – IETF, ITU-T, </a:t>
            </a:r>
            <a:r>
              <a:rPr lang="en-US" dirty="0" err="1" smtClean="0"/>
              <a:t>lmap</a:t>
            </a:r>
            <a:r>
              <a:rPr lang="en-US" dirty="0" smtClean="0"/>
              <a:t>…</a:t>
            </a:r>
          </a:p>
          <a:p>
            <a:r>
              <a:rPr lang="en-US" dirty="0" smtClean="0"/>
              <a:t>In 5C -3 please add the “(a)” and “(b)” to indicate the response to the specific questions (similar to what was done in 16q).</a:t>
            </a:r>
          </a:p>
          <a:p>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from 802.16.3</a:t>
            </a:r>
            <a:endParaRPr lang="en-US" dirty="0"/>
          </a:p>
        </p:txBody>
      </p:sp>
      <p:sp>
        <p:nvSpPr>
          <p:cNvPr id="3" name="Content Placeholder 2"/>
          <p:cNvSpPr>
            <a:spLocks noGrp="1"/>
          </p:cNvSpPr>
          <p:nvPr>
            <p:ph idx="1"/>
          </p:nvPr>
        </p:nvSpPr>
        <p:spPr/>
        <p:txBody>
          <a:bodyPr/>
          <a:lstStyle/>
          <a:p>
            <a:r>
              <a:rPr lang="en-US" dirty="0" smtClean="0"/>
              <a:t>Agreed</a:t>
            </a:r>
          </a:p>
          <a:p>
            <a:r>
              <a:rPr lang="en-US" dirty="0" smtClean="0"/>
              <a:t>Agreed</a:t>
            </a:r>
          </a:p>
          <a:p>
            <a:r>
              <a:rPr lang="en-US" dirty="0" smtClean="0"/>
              <a:t>Agreed</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chemeClr val="tx2"/>
                </a:solidFill>
                <a:latin typeface="+mj-lt"/>
                <a:ea typeface="+mj-ea"/>
                <a:cs typeface="+mj-cs"/>
              </a:rPr>
              <a:t>3. 802.3bm, amendment for 40 </a:t>
            </a:r>
            <a:r>
              <a:rPr lang="en-US" sz="2400" b="1" dirty="0" err="1" smtClean="0">
                <a:solidFill>
                  <a:schemeClr val="tx2"/>
                </a:solidFill>
                <a:latin typeface="+mj-lt"/>
                <a:ea typeface="+mj-ea"/>
                <a:cs typeface="+mj-cs"/>
              </a:rPr>
              <a:t>Gb</a:t>
            </a:r>
            <a:r>
              <a:rPr lang="en-US" sz="2400" b="1" dirty="0" smtClean="0">
                <a:solidFill>
                  <a:schemeClr val="tx2"/>
                </a:solidFill>
                <a:latin typeface="+mj-lt"/>
                <a:ea typeface="+mj-ea"/>
                <a:cs typeface="+mj-cs"/>
              </a:rPr>
              <a:t>/s and 100 </a:t>
            </a:r>
            <a:r>
              <a:rPr lang="en-US" sz="2400" b="1" dirty="0" err="1" smtClean="0">
                <a:solidFill>
                  <a:schemeClr val="tx2"/>
                </a:solidFill>
                <a:latin typeface="+mj-lt"/>
                <a:ea typeface="+mj-ea"/>
                <a:cs typeface="+mj-cs"/>
              </a:rPr>
              <a:t>Gb</a:t>
            </a:r>
            <a:r>
              <a:rPr lang="en-US" sz="2400" b="1" dirty="0" smtClean="0">
                <a:solidFill>
                  <a:schemeClr val="tx2"/>
                </a:solidFill>
                <a:latin typeface="+mj-lt"/>
                <a:ea typeface="+mj-ea"/>
                <a:cs typeface="+mj-cs"/>
              </a:rPr>
              <a:t>/s Operation Over Fiber Optic Cables, PAR and 5C</a:t>
            </a:r>
            <a:endParaRPr lang="en-US" sz="2400" dirty="0"/>
          </a:p>
        </p:txBody>
      </p:sp>
      <p:sp>
        <p:nvSpPr>
          <p:cNvPr id="3" name="Content Placeholder 2"/>
          <p:cNvSpPr>
            <a:spLocks noGrp="1"/>
          </p:cNvSpPr>
          <p:nvPr>
            <p:ph idx="1"/>
          </p:nvPr>
        </p:nvSpPr>
        <p:spPr/>
        <p:txBody>
          <a:bodyPr/>
          <a:lstStyle/>
          <a:p>
            <a:r>
              <a:rPr lang="en-US" dirty="0" smtClean="0"/>
              <a:t>The 5C that was used is not the currently approved set of 5Cs that are required by 802 EC OM (see 11.5.2).  Please update and respond accordingly.</a:t>
            </a:r>
          </a:p>
          <a:p>
            <a:endParaRPr lang="en-US" dirty="0" smtClean="0"/>
          </a:p>
          <a:p>
            <a:r>
              <a:rPr lang="en-US" dirty="0" smtClean="0"/>
              <a:t>The title of the PAR and the 5C is different… The 5C document does not reference the PAR. Some note to tie the two together should be made.</a:t>
            </a:r>
          </a:p>
          <a:p>
            <a:pPr>
              <a:buNone/>
            </a:pPr>
            <a:endParaRPr lang="en-US" dirty="0" smtClean="0"/>
          </a:p>
          <a:p>
            <a:r>
              <a:rPr lang="en-US" dirty="0" smtClean="0"/>
              <a:t>In response to page 11 of the 5C document</a:t>
            </a:r>
            <a:r>
              <a:rPr lang="en-US" dirty="0" smtClean="0"/>
              <a:t>:</a:t>
            </a:r>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
        <p:nvSpPr>
          <p:cNvPr id="7" name="Rectangle 6"/>
          <p:cNvSpPr/>
          <p:nvPr/>
        </p:nvSpPr>
        <p:spPr>
          <a:xfrm>
            <a:off x="1600200" y="5486400"/>
            <a:ext cx="5488490" cy="923330"/>
          </a:xfrm>
          <a:prstGeom prst="rect">
            <a:avLst/>
          </a:prstGeom>
          <a:noFill/>
        </p:spPr>
        <p:txBody>
          <a:bodyPr wrap="none" lIns="91440" tIns="45720" rIns="91440" bIns="45720">
            <a:spAutoFit/>
          </a:bodyPr>
          <a:lstStyle/>
          <a:p>
            <a:pPr algn="ctr"/>
            <a:r>
              <a:rPr lang="en-US" sz="5400" b="1" cap="none" spc="0" dirty="0" smtClean="0">
                <a:ln w="1905"/>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gradFill>
                <a:effectLst>
                  <a:innerShdw blurRad="69850" dist="43180" dir="5400000">
                    <a:srgbClr val="000000">
                      <a:alpha val="65000"/>
                    </a:srgbClr>
                  </a:innerShdw>
                </a:effectLst>
              </a:rPr>
              <a:t>You’re Welcome!!</a:t>
            </a:r>
            <a:endParaRPr lang="en-US" sz="5400" b="1" cap="none" spc="0" dirty="0">
              <a:ln w="1905"/>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gradFill>
              <a:effectLst>
                <a:innerShdw blurRad="69850" dist="43180" dir="5400000">
                  <a:srgbClr val="000000">
                    <a:alpha val="65000"/>
                  </a:srgbClr>
                </a:innerShdw>
              </a:effectLst>
            </a:endParaRP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1558</TotalTime>
  <Words>1121</Words>
  <Application>Microsoft Office PowerPoint</Application>
  <PresentationFormat>On-screen Show (4:3)</PresentationFormat>
  <Paragraphs>131</Paragraphs>
  <Slides>14</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802-11-Submission</vt:lpstr>
      <vt:lpstr>Document</vt:lpstr>
      <vt:lpstr>802.11 Review of July 2012 Proposed Pars</vt:lpstr>
      <vt:lpstr>Abstract</vt:lpstr>
      <vt:lpstr>PARs under consideration  July 15-20, 2012, San Diego, CA USA</vt:lpstr>
      <vt:lpstr>1. 802.16q, amendment for multi-tier networks,  PAR and 5C </vt:lpstr>
      <vt:lpstr>Response from 802.16q </vt:lpstr>
      <vt:lpstr>Response from 802.16q (cont)</vt:lpstr>
      <vt:lpstr>2. 802.16.3, new standard for mobile broadband network performance measurements, PAR and 5C   “Mobile Broadband Network Performance Measurements”</vt:lpstr>
      <vt:lpstr>Response from 802.16.3</vt:lpstr>
      <vt:lpstr>3. 802.3bm, amendment for 40 Gb/s and 100 Gb/s Operation Over Fiber Optic Cables, PAR and 5C</vt:lpstr>
      <vt:lpstr>Response from 802.3bm</vt:lpstr>
      <vt:lpstr>4. 802.3bn,  amendment for Ethernet Passive Optical Networks Protocol over Coax Networks, PAR and 5C </vt:lpstr>
      <vt:lpstr>Response from 802.bn</vt:lpstr>
      <vt:lpstr>5. 802.11aj, amendment for Enhancements for Very High Throughput to support one or more of the Chinese 40-50 GHz and 59-64 GHz frequency bands, PAR and 5C</vt:lpstr>
      <vt:lpstr>Response by 802.11 to other WG Feedback</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July 2012 Proposed PARs</dc:title>
  <dc:subject>July 2012</dc:subject>
  <dc:creator>Jon Rosdahl</dc:creator>
  <dc:description>5 PARS submitted to 802 for consideration during the July 2012 Plenary.</dc:description>
  <cp:lastModifiedBy>jr05</cp:lastModifiedBy>
  <cp:revision>16</cp:revision>
  <cp:lastPrinted>1998-02-10T13:28:06Z</cp:lastPrinted>
  <dcterms:created xsi:type="dcterms:W3CDTF">2012-03-12T21:29:33Z</dcterms:created>
  <dcterms:modified xsi:type="dcterms:W3CDTF">2012-07-19T00:52:24Z</dcterms:modified>
</cp:coreProperties>
</file>