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48" r:id="rId2"/>
    <p:sldId id="449" r:id="rId3"/>
    <p:sldId id="451" r:id="rId4"/>
    <p:sldId id="452" r:id="rId5"/>
    <p:sldId id="453" r:id="rId6"/>
    <p:sldId id="457" r:id="rId7"/>
    <p:sldId id="455" r:id="rId8"/>
    <p:sldId id="459" r:id="rId9"/>
    <p:sldId id="460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9822" autoAdjust="0"/>
    <p:restoredTop sz="94771" autoAdjust="0"/>
  </p:normalViewPr>
  <p:slideViewPr>
    <p:cSldViewPr>
      <p:cViewPr varScale="1">
        <p:scale>
          <a:sx n="78" d="100"/>
          <a:sy n="78" d="100"/>
        </p:scale>
        <p:origin x="-108" y="-13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48B62BC-A010-4F8B-96BC-D75426AA7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April 2007</a:t>
            </a:r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D36C3B56-22C2-4F66-8AB0-B76AF03CA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C2FCF9-472E-480D-9073-A73C82042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F911EF-6A63-4B80-9E8C-821DDACCB0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E9D1CA-8036-452B-AA91-FC35ABF00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236530-B1A2-4A31-8CA2-AC9059622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EFE6D4-15D6-44B7-889D-1EDC2778C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3B9A4B-4D42-4642-8694-CB378EB0C8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E8FDAC-4B53-4E5B-8EEC-168720E59B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9AA826-2D66-4D95-924A-79AB5FB12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3C9980-79DC-43B3-9260-ABCB224AB3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C135B0-9C00-4A47-A9DD-8577921F7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DCDBB2E-8974-4A50-951E-5CD1EEC4E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2836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November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C9ADC54-1EAA-451C-9892-A9A864B36D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802.11-12/0885r3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D236530-B1A2-4A31-8CA2-AC90596222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>
          <a:xfrm>
            <a:off x="685800" y="19812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Date: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2012-08-16</a:t>
            </a:r>
          </a:p>
        </p:txBody>
      </p:sp>
      <p:graphicFrame>
        <p:nvGraphicFramePr>
          <p:cNvPr id="10" name="Object 11"/>
          <p:cNvGraphicFramePr>
            <a:graphicFrameLocks noChangeAspect="1"/>
          </p:cNvGraphicFramePr>
          <p:nvPr/>
        </p:nvGraphicFramePr>
        <p:xfrm>
          <a:off x="457200" y="2743200"/>
          <a:ext cx="7980363" cy="2474913"/>
        </p:xfrm>
        <a:graphic>
          <a:graphicData uri="http://schemas.openxmlformats.org/presentationml/2006/ole">
            <p:oleObj spid="_x0000_s15362" name="Document" r:id="rId3" imgW="8242697" imgH="2549072" progId="Word.Document.8">
              <p:embed/>
            </p:oleObj>
          </a:graphicData>
        </a:graphic>
      </p:graphicFrame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noFill/>
        </p:spPr>
        <p:txBody>
          <a:bodyPr/>
          <a:lstStyle/>
          <a:p>
            <a:pPr lvl="0" algn="ctr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P802.11ad Report to EC on Conditional Approval to forward draft to </a:t>
            </a:r>
            <a:r>
              <a:rPr lang="en-US" sz="3200" b="1" kern="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RevCom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Introduction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The IEEE 802 Executive Committee (EC) granted conditional approval to </a:t>
            </a:r>
            <a:r>
              <a:rPr lang="en-US" dirty="0" smtClean="0">
                <a:ea typeface="ＭＳ Ｐゴシック" pitchFamily="34" charset="-128"/>
              </a:rPr>
              <a:t>802.11 </a:t>
            </a:r>
            <a:r>
              <a:rPr lang="en-GB" dirty="0" smtClean="0">
                <a:ea typeface="ＭＳ Ｐゴシック" pitchFamily="34" charset="-128"/>
              </a:rPr>
              <a:t>to send IEEE P802.11ad Draft 9.0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GB" dirty="0" smtClean="0"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on 2012-07-20.</a:t>
            </a:r>
          </a:p>
          <a:p>
            <a:r>
              <a:rPr lang="en-US" dirty="0" smtClean="0">
                <a:ea typeface="ＭＳ Ｐゴシック" pitchFamily="34" charset="-128"/>
              </a:rPr>
              <a:t>P802.11ad D9.0 has completed its fifth recirculation ballot, achieving 98% approval and meeting the terms of the conditional approval.</a:t>
            </a:r>
          </a:p>
          <a:p>
            <a:r>
              <a:rPr lang="en-US" dirty="0" smtClean="0">
                <a:ea typeface="ＭＳ Ｐゴシック" pitchFamily="34" charset="-128"/>
              </a:rPr>
              <a:t>This presentation is the report to the IEEE 802 executive committee in support of completion of the requirements for conditional approval </a:t>
            </a:r>
            <a:r>
              <a:rPr lang="en-GB" dirty="0" smtClean="0">
                <a:ea typeface="ＭＳ Ｐゴシック" pitchFamily="34" charset="-128"/>
              </a:rPr>
              <a:t>to send IEEE P802.11ad Draft 9.0 to </a:t>
            </a:r>
            <a:r>
              <a:rPr lang="en-GB" dirty="0" err="1" smtClean="0">
                <a:ea typeface="ＭＳ Ｐゴシック" pitchFamily="34" charset="-128"/>
              </a:rPr>
              <a:t>Revcom</a:t>
            </a:r>
            <a:r>
              <a:rPr lang="en-US" dirty="0" smtClean="0">
                <a:ea typeface="ＭＳ Ｐゴシック" pitchFamily="34" charset="-128"/>
              </a:rPr>
              <a:t>.</a:t>
            </a:r>
          </a:p>
          <a:p>
            <a:endParaRPr lang="en-GB" dirty="0" smtClean="0">
              <a:ea typeface="ＭＳ Ｐゴシック" pitchFamily="34" charset="-128"/>
            </a:endParaRPr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B3C9980-79DC-43B3-9260-ABCB224AB3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Sponsor Ballot Results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066800" y="1676400"/>
          <a:ext cx="6781800" cy="463071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889000"/>
                <a:gridCol w="2387600"/>
                <a:gridCol w="533400"/>
                <a:gridCol w="533400"/>
                <a:gridCol w="381000"/>
                <a:gridCol w="381000"/>
                <a:gridCol w="381000"/>
                <a:gridCol w="533400"/>
                <a:gridCol w="381000"/>
                <a:gridCol w="381000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Jan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Mar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TGad draft 6.0</a:t>
                      </a: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94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May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TGad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95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Jun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Ballot for TGad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97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July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Recirculation Ballot for TGad draft 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 Aug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Fifth Recirculation Ballot for TGad draft 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214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98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a typeface="ＭＳ Ｐゴシック" pitchFamily="34" charset="-128"/>
              </a:rPr>
              <a:t>802.11 WG Sponsor Ballot Comments – P802.11ad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762000" y="1905000"/>
          <a:ext cx="6403109" cy="425620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266152"/>
                <a:gridCol w="3400521"/>
                <a:gridCol w="1736436"/>
              </a:tblGrid>
              <a:tr h="9905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 Jan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Sponsor Ballot for TGad draft 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499 (267 T, 62 G, 170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30 Mar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First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Ballot for TGad draft 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105 (54 T, 1 G, 50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 May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Second Recirculation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for TGad draft 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66 (47 T, 1 G, 18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 Jun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Third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Ballot for TGad draft 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47 (15 T, 1 G, 31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28 July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Fourth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Ballot for TGad draft 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 (36 T, 0 G, 21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544268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 Aug 2012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Fifth </a:t>
                      </a: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Sponsor </a:t>
                      </a: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Ballot for TGad draft 9.0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 (2 T, 2 G, 0 E)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85800"/>
            <a:ext cx="8382000" cy="6858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Technical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1600200"/>
          <a:ext cx="8610599" cy="23354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170740"/>
                <a:gridCol w="1085370"/>
                <a:gridCol w="868297"/>
                <a:gridCol w="940653"/>
                <a:gridCol w="940653"/>
                <a:gridCol w="940653"/>
                <a:gridCol w="940653"/>
                <a:gridCol w="723580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Santhoff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John (Pulse-LINK)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Rison, Mark (CSR)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GB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4953000"/>
            <a:ext cx="49023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*Assumed unsatisfied, no response to </a:t>
            </a:r>
          </a:p>
          <a:p>
            <a:r>
              <a:rPr lang="en-US" sz="2400" dirty="0" smtClean="0"/>
              <a:t>emails to commenter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05800" cy="533400"/>
          </a:xfrm>
        </p:spPr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Editorial comments by commenter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1600200"/>
          <a:ext cx="8610599" cy="2335486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117361"/>
                <a:gridCol w="1129260"/>
                <a:gridCol w="917522"/>
                <a:gridCol w="988102"/>
                <a:gridCol w="917522"/>
                <a:gridCol w="917522"/>
                <a:gridCol w="917522"/>
                <a:gridCol w="705788"/>
              </a:tblGrid>
              <a:tr h="446641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Voter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Initial Sponsor Ballot</a:t>
                      </a: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1st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rd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en-GB" sz="2000" b="1" i="0" u="none" strike="noStrike" kern="1200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</a:t>
                      </a:r>
                      <a:r>
                        <a:rPr kumimoji="0" lang="en-GB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20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Recirc</a:t>
                      </a:r>
                      <a:endParaRPr kumimoji="0" lang="en-GB" sz="20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11" marB="45711"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</a:t>
                      </a:r>
                      <a:endParaRPr kumimoji="0" lang="en-GB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1" marB="45711" horzOverflow="overflow"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Hunter, David (</a:t>
                      </a: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TimeFactor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Santhoff</a:t>
                      </a: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, John (Pulse-LINK)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Rison, Mark (CSR)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</a:tr>
              <a:tr h="3324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ea typeface="ＭＳ Ｐゴシック" pitchFamily="34" charset="-128"/>
              </a:rPr>
              <a:t>Unsatisfied comments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 smtClean="0">
              <a:ea typeface="ＭＳ Ｐゴシック" pitchFamily="34" charset="-128"/>
            </a:endParaRPr>
          </a:p>
          <a:p>
            <a:pPr>
              <a:lnSpc>
                <a:spcPct val="80000"/>
              </a:lnSpc>
            </a:pPr>
            <a:r>
              <a:rPr lang="en-GB" sz="1800" dirty="0" smtClean="0">
                <a:ea typeface="ＭＳ Ｐゴシック" pitchFamily="34" charset="-128"/>
              </a:rPr>
              <a:t>A copy of this same data presented using </a:t>
            </a:r>
            <a:r>
              <a:rPr lang="en-GB" sz="1800" dirty="0" err="1" smtClean="0">
                <a:ea typeface="ＭＳ Ｐゴシック" pitchFamily="34" charset="-128"/>
              </a:rPr>
              <a:t>MyBallot</a:t>
            </a:r>
            <a:r>
              <a:rPr lang="en-GB" sz="1800" dirty="0" smtClean="0">
                <a:ea typeface="ＭＳ Ｐゴシック" pitchFamily="34" charset="-128"/>
              </a:rPr>
              <a:t> access database report format is attached.  </a:t>
            </a:r>
          </a:p>
          <a:p>
            <a:pPr lvl="1">
              <a:lnSpc>
                <a:spcPct val="80000"/>
              </a:lnSpc>
            </a:pPr>
            <a:r>
              <a:rPr lang="en-GB" sz="1600" dirty="0" smtClean="0">
                <a:ea typeface="ＭＳ Ｐゴシック" pitchFamily="34" charset="-128"/>
              </a:rPr>
              <a:t>Double click on the icon to the right to open this.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477000" y="2514600"/>
          <a:ext cx="914400" cy="714375"/>
        </p:xfrm>
        <a:graphic>
          <a:graphicData uri="http://schemas.openxmlformats.org/presentationml/2006/ole">
            <p:oleObj spid="_x0000_s29706" name="Worksheet" showAsIcon="1" r:id="rId3" imgW="914400" imgH="714240" progId="Excel.Sheet.12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6477000" y="4648200"/>
          <a:ext cx="914400" cy="714375"/>
        </p:xfrm>
        <a:graphic>
          <a:graphicData uri="http://schemas.openxmlformats.org/presentationml/2006/ole">
            <p:oleObj spid="_x0000_s29707" name="Acrobat Document" showAsIcon="1" r:id="rId4" imgW="914400" imgH="714240" progId="AcroExch.Document.7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Mandatory Coordination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3B9A4B-4D42-4642-8694-CB378EB0C87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0" name="Group 47"/>
          <p:cNvGraphicFramePr>
            <a:graphicFrameLocks/>
          </p:cNvGraphicFramePr>
          <p:nvPr/>
        </p:nvGraphicFramePr>
        <p:xfrm>
          <a:off x="685800" y="1676400"/>
          <a:ext cx="7772400" cy="4449764"/>
        </p:xfrm>
        <a:graphic>
          <a:graphicData uri="http://schemas.openxmlformats.org/drawingml/2006/table">
            <a:tbl>
              <a:tblPr/>
              <a:tblGrid>
                <a:gridCol w="3200400"/>
                <a:gridCol w="1219200"/>
                <a:gridCol w="1409700"/>
                <a:gridCol w="1943100"/>
              </a:tblGrid>
              <a:tr h="8605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Coordination Entity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Draft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Date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/>
                      </a:r>
                      <a:b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</a:b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Status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alpha val="50000"/>
                      </a:schemeClr>
                    </a:solidFill>
                  </a:tcPr>
                </a:tc>
              </a:tr>
              <a:tr h="100598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IEEE-SA Editorial (MEC)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D8.0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June 2012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“Meets all editorial requirements.”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Quantities, Units and Letter Symbols  (SCC14)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21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Terms and Definitions (SCC10)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05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Registration Authority Committee (RAC)</a:t>
                      </a:r>
                    </a:p>
                  </a:txBody>
                  <a:tcPr marT="45727" marB="4572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Not required</a:t>
                      </a:r>
                    </a:p>
                  </a:txBody>
                  <a:tcPr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TGad Timeline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August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Eldad Perahia,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E9AA826-2D66-4D95-924A-79AB5FB12EB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6" name="Group 3"/>
          <p:cNvGraphicFramePr>
            <a:graphicFrameLocks/>
          </p:cNvGraphicFramePr>
          <p:nvPr/>
        </p:nvGraphicFramePr>
        <p:xfrm>
          <a:off x="685800" y="1676400"/>
          <a:ext cx="8229600" cy="3169920"/>
        </p:xfrm>
        <a:graphic>
          <a:graphicData uri="http://schemas.openxmlformats.org/drawingml/2006/table">
            <a:tbl>
              <a:tblPr/>
              <a:tblGrid>
                <a:gridCol w="4114800"/>
                <a:gridCol w="2228850"/>
                <a:gridCol w="1885950"/>
              </a:tblGrid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D9.0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2012-07-13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2012-07-28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Recirculation Sponsor Ballot on unchanged D9.0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2012-08-02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Close</a:t>
                      </a:r>
                    </a:p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2012-08-12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Report to EC on meeting conditions to proceed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endParaRPr kumimoji="0" lang="en-US" sz="2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2012-08-20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6125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Posting to </a:t>
                      </a:r>
                      <a:r>
                        <a:rPr kumimoji="0" lang="en-US" sz="20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RevCom</a:t>
                      </a:r>
                      <a:r>
                        <a:rPr kumimoji="0" lang="en-US" sz="2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*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2010-08-29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556260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* The revised </a:t>
            </a:r>
            <a:r>
              <a:rPr lang="en-US" dirty="0" err="1" smtClean="0"/>
              <a:t>RevCom</a:t>
            </a:r>
            <a:r>
              <a:rPr lang="en-US" dirty="0" smtClean="0"/>
              <a:t> submission will be submitted 25 days prior to the SB meeting, according to </a:t>
            </a:r>
            <a:r>
              <a:rPr lang="en-US" dirty="0" err="1" smtClean="0"/>
              <a:t>RevCom</a:t>
            </a:r>
            <a:r>
              <a:rPr lang="en-US" dirty="0" smtClean="0"/>
              <a:t> policy section 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82456</TotalTime>
  <Words>781</Words>
  <Application>Microsoft Office PowerPoint</Application>
  <PresentationFormat>On-screen Show (4:3)</PresentationFormat>
  <Paragraphs>248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802-11-Submission</vt:lpstr>
      <vt:lpstr>Document</vt:lpstr>
      <vt:lpstr>Microsoft Office Excel Worksheet</vt:lpstr>
      <vt:lpstr>Adobe Acrobat Document</vt:lpstr>
      <vt:lpstr>Slide 1</vt:lpstr>
      <vt:lpstr>Introduction</vt:lpstr>
      <vt:lpstr>Sponsor Ballot Results – P802.11ad</vt:lpstr>
      <vt:lpstr>802.11 WG Sponsor Ballot Comments – P802.11ad</vt:lpstr>
      <vt:lpstr>Unsatisfied Technical comments by commenter</vt:lpstr>
      <vt:lpstr>Unsatisfied Editorial comments by commenter</vt:lpstr>
      <vt:lpstr>Unsatisfied comments</vt:lpstr>
      <vt:lpstr>Mandatory Coordination</vt:lpstr>
      <vt:lpstr>TGad Timeline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TGad May 2011 Report</dc:title>
  <dc:creator>Eldad Perahia</dc:creator>
  <cp:keywords>July 2011</cp:keywords>
  <cp:lastModifiedBy>Eldad Perahia</cp:lastModifiedBy>
  <cp:revision>2711</cp:revision>
  <cp:lastPrinted>1998-02-10T13:28:06Z</cp:lastPrinted>
  <dcterms:created xsi:type="dcterms:W3CDTF">2007-04-17T18:10:23Z</dcterms:created>
  <dcterms:modified xsi:type="dcterms:W3CDTF">2012-08-16T15:11:50Z</dcterms:modified>
</cp:coreProperties>
</file>