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 id="402" r:id="rId29"/>
    <p:sldId id="40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howGuides="1">
      <p:cViewPr>
        <p:scale>
          <a:sx n="66" d="100"/>
          <a:sy n="66" d="100"/>
        </p:scale>
        <p:origin x="-1464" y="-62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0088"/>
            <a:ext cx="4625975" cy="3470275"/>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802.11-10/0xxxr0</a:t>
            </a:r>
            <a:endParaRPr lang="en-US">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a:solidFill>
                <a:prstClr val="black"/>
              </a:solidFill>
            </a:endParaRPr>
          </a:p>
        </p:txBody>
      </p:sp>
      <p:sp>
        <p:nvSpPr>
          <p:cNvPr id="6" name="Footer Placeholder 5"/>
          <p:cNvSpPr>
            <a:spLocks noGrp="1"/>
          </p:cNvSpPr>
          <p:nvPr>
            <p:ph type="ftr" sz="quarter" idx="12"/>
          </p:nvPr>
        </p:nvSpPr>
        <p:spPr>
          <a:xfrm>
            <a:off x="4270821" y="8985250"/>
            <a:ext cx="2010917" cy="184666"/>
          </a:xfrm>
        </p:spPr>
        <p:txBody>
          <a:bodyPr/>
          <a:lstStyle/>
          <a:p>
            <a:pPr lvl="4">
              <a:defRPr/>
            </a:pPr>
            <a:r>
              <a:rPr lang="en-US" smtClean="0">
                <a:solidFill>
                  <a:prstClr val="black"/>
                </a:solidFill>
              </a:rPr>
              <a:t>David Halasz, OakTree Wireless</a:t>
            </a:r>
            <a:endParaRPr lang="en-US">
              <a:solidFill>
                <a:prstClr val="black"/>
              </a:solidFill>
            </a:endParaRPr>
          </a:p>
        </p:txBody>
      </p:sp>
      <p:sp>
        <p:nvSpPr>
          <p:cNvPr id="7" name="Slide Number Placeholder 6"/>
          <p:cNvSpPr>
            <a:spLocks noGrp="1"/>
          </p:cNvSpPr>
          <p:nvPr>
            <p:ph type="sldNum" sz="quarter" idx="13"/>
          </p:nvPr>
        </p:nvSpPr>
        <p:spPr>
          <a:xfrm>
            <a:off x="3320836" y="8985250"/>
            <a:ext cx="414552" cy="184666"/>
          </a:xfrm>
        </p:spPr>
        <p:txBody>
          <a:bodyPr/>
          <a:lstStyle/>
          <a:p>
            <a:pPr>
              <a:defRPr/>
            </a:pPr>
            <a:r>
              <a:rPr lang="en-US" smtClean="0">
                <a:solidFill>
                  <a:prstClr val="black"/>
                </a:solidFill>
              </a:rPr>
              <a:t>Page </a:t>
            </a:r>
            <a:fld id="{7797EB75-BD9E-45DB-A35F-6C321BEA61EF}" type="slidenum">
              <a:rPr lang="en-US" smtClean="0">
                <a:solidFill>
                  <a:prstClr val="black"/>
                </a:solidFill>
              </a:rPr>
              <a:pPr>
                <a:defRPr/>
              </a:pPr>
              <a:t>28</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r>
              <a:rPr lang="en-US" altLang="ja-JP" dirty="0" smtClean="0"/>
              <a:t>The mission of me is to make a progress of work</a:t>
            </a:r>
          </a:p>
          <a:p>
            <a:r>
              <a:rPr lang="en-US" altLang="ja-JP" dirty="0" smtClean="0"/>
              <a:t>We successfully popularized SFD, and we started the detail discussions on draft spec text.</a:t>
            </a:r>
          </a:p>
          <a:p>
            <a:endParaRPr lang="ja-JP" altLang="en-US" dirty="0"/>
          </a:p>
        </p:txBody>
      </p:sp>
      <p:sp>
        <p:nvSpPr>
          <p:cNvPr id="4" name="スライド番号プレースホルダ 3"/>
          <p:cNvSpPr>
            <a:spLocks noGrp="1"/>
          </p:cNvSpPr>
          <p:nvPr>
            <p:ph type="sldNum" sz="quarter" idx="10"/>
          </p:nvPr>
        </p:nvSpPr>
        <p:spPr>
          <a:xfrm>
            <a:off x="3658444" y="8985250"/>
            <a:ext cx="76944" cy="184666"/>
          </a:xfrm>
        </p:spPr>
        <p:txBody>
          <a:bodyPr/>
          <a:lstStyle/>
          <a:p>
            <a:fld id="{16ABC7AC-A693-7147-B38D-0E7A649651F6}" type="slidenum">
              <a:rPr lang="ja-JP" altLang="en-US" smtClean="0"/>
              <a:pPr/>
              <a:t>29</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0876r9</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16:00-18:00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fontScale="92500"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2">
              <a:defRPr/>
            </a:pPr>
            <a:r>
              <a:rPr lang="en-US" altLang="ja-JP" dirty="0" smtClean="0"/>
              <a:t>12-0775</a:t>
            </a:r>
            <a:r>
              <a:rPr lang="ja-JP" altLang="en-US" dirty="0" smtClean="0"/>
              <a:t> </a:t>
            </a:r>
            <a:r>
              <a:rPr lang="en-US" altLang="ja-JP" dirty="0" smtClean="0"/>
              <a:t>Efficient Probe Filtering</a:t>
            </a:r>
            <a:r>
              <a:rPr lang="ja-JP" altLang="en-US" dirty="0" smtClean="0"/>
              <a:t> </a:t>
            </a:r>
            <a:r>
              <a:rPr lang="en-US" altLang="ja-JP" dirty="0" smtClean="0"/>
              <a:t>/ Steve </a:t>
            </a:r>
            <a:r>
              <a:rPr lang="en-US" altLang="ja-JP" dirty="0" err="1" smtClean="0"/>
              <a:t>Grau</a:t>
            </a:r>
            <a:r>
              <a:rPr lang="ja-JP" altLang="en-US" dirty="0" smtClean="0"/>
              <a:t> </a:t>
            </a:r>
            <a:r>
              <a:rPr lang="en-US" altLang="ja-JP" dirty="0" smtClean="0"/>
              <a:t>(Juniper Networks)</a:t>
            </a:r>
          </a:p>
          <a:p>
            <a:pPr lvl="1">
              <a:defRPr/>
            </a:pPr>
            <a:r>
              <a:rPr lang="en-US" altLang="ja-JP" dirty="0" smtClean="0"/>
              <a:t>https://mentor.ieee.org/802.11/dcn/12/11-12-0798-02-00ai-tgai-submission-list-for-san-diego.xls</a:t>
            </a:r>
            <a:endParaRPr lang="en-US" altLang="ja-JP" sz="1800" dirty="0" smtClean="0"/>
          </a:p>
          <a:p>
            <a:pPr>
              <a:defRPr/>
            </a:pPr>
            <a:r>
              <a:rPr lang="en-US" altLang="ja-JP" sz="1800" dirty="0" smtClean="0"/>
              <a:t>Recess until Wednesday AM1 </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Motions to add text to SFD</a:t>
            </a:r>
          </a:p>
          <a:p>
            <a:pPr>
              <a:defRPr/>
            </a:pPr>
            <a:r>
              <a:rPr lang="en-US" altLang="ja-JP" dirty="0" smtClean="0"/>
              <a:t>Recess ‘till 9:40</a:t>
            </a:r>
          </a:p>
          <a:p>
            <a:pPr>
              <a:defRPr/>
            </a:pPr>
            <a:endParaRPr lang="en-US" altLang="ja-JP" dirty="0" smtClean="0"/>
          </a:p>
          <a:p>
            <a:pPr>
              <a:defRPr/>
            </a:pPr>
            <a:r>
              <a:rPr lang="en-US" altLang="ja-JP" dirty="0" smtClean="0"/>
              <a:t>PASSIVE SCANNING Ad-Hoc</a:t>
            </a:r>
          </a:p>
          <a:p>
            <a:pPr>
              <a:defRPr/>
            </a:pPr>
            <a:endParaRPr lang="en-US" altLang="ja-JP" dirty="0" smtClean="0"/>
          </a:p>
          <a:p>
            <a:pPr>
              <a:defRPr/>
            </a:pPr>
            <a:r>
              <a:rPr lang="en-US" altLang="ja-JP" dirty="0" smtClean="0"/>
              <a:t>Reconvene at 9:40</a:t>
            </a:r>
          </a:p>
          <a:p>
            <a:pPr>
              <a:defRPr/>
            </a:pPr>
            <a:r>
              <a:rPr lang="en-US" altLang="ja-JP" dirty="0" smtClean="0"/>
              <a:t>Motions to add text to SFD</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13:30-15:30</a:t>
            </a:r>
            <a:endParaRPr lang="en-US" altLang="ja-JP" dirty="0" smtClean="0"/>
          </a:p>
        </p:txBody>
      </p:sp>
      <p:sp>
        <p:nvSpPr>
          <p:cNvPr id="40963" name="Content Placeholder 2"/>
          <p:cNvSpPr>
            <a:spLocks noGrp="1"/>
          </p:cNvSpPr>
          <p:nvPr>
            <p:ph idx="1"/>
          </p:nvPr>
        </p:nvSpPr>
        <p:spPr>
          <a:xfrm>
            <a:off x="685800" y="1981200"/>
            <a:ext cx="7848600" cy="4495800"/>
          </a:xfrm>
        </p:spPr>
        <p:txBody>
          <a:bodyPr>
            <a:normAutofit fontScale="92500"/>
          </a:bodyPr>
          <a:lstStyle/>
          <a:p>
            <a:r>
              <a:rPr lang="en-US" altLang="ja-JP" dirty="0" err="1" smtClean="0"/>
              <a:t>TGai</a:t>
            </a:r>
            <a:r>
              <a:rPr lang="en-US" altLang="ja-JP" dirty="0" smtClean="0"/>
              <a:t> MEETING CALLED TO ORDER</a:t>
            </a:r>
          </a:p>
          <a:p>
            <a:r>
              <a:rPr lang="en-US" altLang="ja-JP" dirty="0" smtClean="0"/>
              <a:t>PATENTS AND POLICIES &amp; PROCEDURES REMINDER</a:t>
            </a:r>
          </a:p>
          <a:p>
            <a:r>
              <a:rPr lang="en-US" altLang="ja-JP" dirty="0" smtClean="0"/>
              <a:t>Motions adding text to SFD</a:t>
            </a:r>
          </a:p>
          <a:p>
            <a:r>
              <a:rPr lang="en-US" altLang="ja-JP" dirty="0" smtClean="0"/>
              <a:t>Presentations, (15 min presentation + 5 min discussion)</a:t>
            </a:r>
          </a:p>
          <a:p>
            <a:pPr lvl="1"/>
            <a:r>
              <a:rPr lang="en-GB" dirty="0" smtClean="0"/>
              <a:t>Simplified probe request &amp; Response (</a:t>
            </a:r>
            <a:r>
              <a:rPr lang="en-US" dirty="0" smtClean="0"/>
              <a:t>11-12/791r2)</a:t>
            </a:r>
            <a:r>
              <a:rPr lang="ja-JP" altLang="en-US" dirty="0" smtClean="0"/>
              <a:t> </a:t>
            </a:r>
            <a:r>
              <a:rPr lang="en-US" altLang="ja-JP" dirty="0" smtClean="0"/>
              <a:t>/ </a:t>
            </a:r>
            <a:r>
              <a:rPr lang="en-US" altLang="ja-JP" dirty="0" err="1" smtClean="0"/>
              <a:t>Huawei</a:t>
            </a:r>
            <a:endParaRPr lang="en-US" dirty="0" smtClean="0"/>
          </a:p>
          <a:p>
            <a:pPr lvl="1"/>
            <a:r>
              <a:rPr lang="en-US" strike="sngStrike" dirty="0" smtClean="0"/>
              <a:t>Reduction of Probe Requests via trigger information (11-12/550) / </a:t>
            </a:r>
            <a:r>
              <a:rPr lang="en-US" altLang="ja-JP" strike="sngStrike" dirty="0" smtClean="0"/>
              <a:t>LG</a:t>
            </a:r>
            <a:r>
              <a:rPr lang="ja-JP" altLang="en-US" strike="sngStrike" dirty="0" smtClean="0"/>
              <a:t> </a:t>
            </a:r>
            <a:endParaRPr lang="en-US" strike="sngStrike" dirty="0" smtClean="0"/>
          </a:p>
          <a:p>
            <a:pPr lvl="1"/>
            <a:r>
              <a:rPr lang="en-US" dirty="0" smtClean="0"/>
              <a:t>Dynamic adjustment of Probe Timer for active scanning (11-12/788) / </a:t>
            </a:r>
            <a:r>
              <a:rPr lang="en-US" dirty="0" err="1" smtClean="0"/>
              <a:t>Huawei</a:t>
            </a:r>
            <a:endParaRPr lang="en-US" dirty="0" smtClean="0"/>
          </a:p>
          <a:p>
            <a:pPr lvl="1"/>
            <a:r>
              <a:rPr lang="en-US" dirty="0" smtClean="0"/>
              <a:t>AP selection of preferred operating channel based on its SSID (11-12/779)</a:t>
            </a:r>
            <a:r>
              <a:rPr lang="ja-JP" altLang="en-US" dirty="0" smtClean="0"/>
              <a:t> </a:t>
            </a:r>
            <a:r>
              <a:rPr lang="en-US" altLang="ja-JP" dirty="0" smtClean="0"/>
              <a:t>/ </a:t>
            </a:r>
            <a:r>
              <a:rPr lang="en-US" altLang="ja-JP" dirty="0" err="1" smtClean="0"/>
              <a:t>Huawei</a:t>
            </a:r>
            <a:endParaRPr lang="en-US" altLang="ja-JP" dirty="0" smtClean="0"/>
          </a:p>
          <a:p>
            <a:r>
              <a:rPr lang="en-US" altLang="ja-JP" dirty="0" smtClean="0"/>
              <a:t>Recess until PM2</a:t>
            </a:r>
          </a:p>
        </p:txBody>
      </p:sp>
      <p:sp>
        <p:nvSpPr>
          <p:cNvPr id="40964" name="Date Placeholder 3"/>
          <p:cNvSpPr>
            <a:spLocks noGrp="1"/>
          </p:cNvSpPr>
          <p:nvPr>
            <p:ph type="dt" sz="quarter" idx="10"/>
          </p:nvPr>
        </p:nvSpPr>
        <p:spPr/>
        <p:txBody>
          <a:bodyPr/>
          <a:lstStyle/>
          <a:p>
            <a:r>
              <a:rPr lang="en-US" altLang="ja-JP" smtClean="0"/>
              <a:t>July 2012</a:t>
            </a:r>
          </a:p>
        </p:txBody>
      </p:sp>
      <p:sp>
        <p:nvSpPr>
          <p:cNvPr id="40965" name="Footer Placeholder 5"/>
          <p:cNvSpPr>
            <a:spLocks noGrp="1"/>
          </p:cNvSpPr>
          <p:nvPr>
            <p:ph type="ftr" sz="quarter" idx="11"/>
          </p:nvPr>
        </p:nvSpPr>
        <p:spPr/>
        <p:txBody>
          <a:bodyPr/>
          <a:lstStyle/>
          <a:p>
            <a:r>
              <a:rPr lang="en-US" altLang="ja-JP" smtClean="0"/>
              <a:t>Hiroshi Mano (ATRD, Root, Lab)</a:t>
            </a:r>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16:00-18:00</a:t>
            </a:r>
            <a:endParaRPr lang="en-US" altLang="ja-JP" dirty="0" smtClean="0"/>
          </a:p>
        </p:txBody>
      </p:sp>
      <p:sp>
        <p:nvSpPr>
          <p:cNvPr id="40963" name="Content Placeholder 2"/>
          <p:cNvSpPr>
            <a:spLocks noGrp="1"/>
          </p:cNvSpPr>
          <p:nvPr>
            <p:ph idx="1"/>
          </p:nvPr>
        </p:nvSpPr>
        <p:spPr>
          <a:xfrm>
            <a:off x="685800" y="1981200"/>
            <a:ext cx="7924800" cy="4495800"/>
          </a:xfrm>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Motions to add text to SFD</a:t>
            </a:r>
          </a:p>
          <a:p>
            <a:r>
              <a:rPr lang="en-US" altLang="ja-JP" dirty="0" smtClean="0"/>
              <a:t>Recess until 17:40</a:t>
            </a:r>
          </a:p>
          <a:p>
            <a:endParaRPr lang="en-US" altLang="ja-JP" dirty="0" smtClean="0"/>
          </a:p>
          <a:p>
            <a:r>
              <a:rPr lang="en-US" altLang="ja-JP" dirty="0" smtClean="0"/>
              <a:t>Passive Scanning Ad-Hoc</a:t>
            </a:r>
          </a:p>
          <a:p>
            <a:r>
              <a:rPr lang="en-US" altLang="ja-JP" dirty="0" smtClean="0"/>
              <a:t>Presentation </a:t>
            </a:r>
          </a:p>
          <a:p>
            <a:pPr lvl="1"/>
            <a:r>
              <a:rPr lang="en-US" altLang="ja-JP" dirty="0" smtClean="0"/>
              <a:t>Reconvene at 17.40</a:t>
            </a:r>
            <a:r>
              <a:rPr lang="en-US" dirty="0" smtClean="0"/>
              <a:t>Operation channel information in Beacon / Probe Res. (11-12/761) /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r>
              <a:rPr lang="en-US" altLang="ja-JP" dirty="0" smtClean="0"/>
              <a:t>)</a:t>
            </a:r>
          </a:p>
          <a:p>
            <a:r>
              <a:rPr lang="en-US" altLang="ja-JP" dirty="0" smtClean="0"/>
              <a:t>Motions to add text to SFD</a:t>
            </a:r>
          </a:p>
          <a:p>
            <a:r>
              <a:rPr lang="en-US" altLang="ja-JP" dirty="0" smtClean="0"/>
              <a:t>Recess until Thursday AM1</a:t>
            </a:r>
          </a:p>
        </p:txBody>
      </p:sp>
      <p:sp>
        <p:nvSpPr>
          <p:cNvPr id="40964" name="Date Placeholder 3"/>
          <p:cNvSpPr>
            <a:spLocks noGrp="1"/>
          </p:cNvSpPr>
          <p:nvPr>
            <p:ph type="dt" sz="quarter" idx="10"/>
          </p:nvPr>
        </p:nvSpPr>
        <p:spPr/>
        <p:txBody>
          <a:bodyPr/>
          <a:lstStyle/>
          <a:p>
            <a:r>
              <a:rPr lang="en-US" altLang="ja-JP" smtClean="0"/>
              <a:t>July 2012</a:t>
            </a:r>
          </a:p>
        </p:txBody>
      </p:sp>
      <p:sp>
        <p:nvSpPr>
          <p:cNvPr id="40965" name="Footer Placeholder 5"/>
          <p:cNvSpPr>
            <a:spLocks noGrp="1"/>
          </p:cNvSpPr>
          <p:nvPr>
            <p:ph type="ftr" sz="quarter" idx="11"/>
          </p:nvPr>
        </p:nvSpPr>
        <p:spPr/>
        <p:txBody>
          <a:bodyPr/>
          <a:lstStyle/>
          <a:p>
            <a:r>
              <a:rPr lang="en-US" altLang="ja-JP" smtClean="0"/>
              <a:t>Hiroshi Mano (ATRD, Root, Lab)</a:t>
            </a:r>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 (15 min presentation + 5 min discussion)</a:t>
            </a:r>
          </a:p>
          <a:p>
            <a:pPr lvl="1"/>
            <a:r>
              <a:rPr lang="en-US" dirty="0" smtClean="0"/>
              <a:t>Avoidance of association bursts by distributing link set-up over time interval (11-12/786)/  </a:t>
            </a:r>
            <a:r>
              <a:rPr lang="en-US" altLang="ja-JP" dirty="0" smtClean="0"/>
              <a:t>Lin </a:t>
            </a:r>
            <a:r>
              <a:rPr lang="en-US" altLang="ja-JP" dirty="0" err="1" smtClean="0"/>
              <a:t>Cai</a:t>
            </a:r>
            <a:r>
              <a:rPr lang="ja-JP" altLang="en-US" dirty="0" smtClean="0"/>
              <a:t> </a:t>
            </a:r>
            <a:r>
              <a:rPr lang="en-US" altLang="ja-JP" dirty="0" smtClean="0"/>
              <a:t>(</a:t>
            </a:r>
            <a:r>
              <a:rPr lang="en-US" altLang="ja-JP" dirty="0" err="1" smtClean="0"/>
              <a:t>Huawei</a:t>
            </a:r>
            <a:r>
              <a:rPr lang="en-US" altLang="ja-JP" dirty="0" smtClean="0"/>
              <a:t>)</a:t>
            </a:r>
            <a:r>
              <a:rPr lang="ja-JP" altLang="en-US" dirty="0" smtClean="0"/>
              <a:t> </a:t>
            </a:r>
            <a:endParaRPr lang="en-US" dirty="0" smtClean="0"/>
          </a:p>
          <a:p>
            <a:pPr lvl="1"/>
            <a:r>
              <a:rPr lang="en-US" dirty="0" smtClean="0"/>
              <a:t>Beacon pointer  (</a:t>
            </a:r>
            <a:r>
              <a:rPr lang="en-GB" dirty="0" smtClean="0"/>
              <a:t>11-12/743)</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GB" dirty="0" smtClean="0"/>
          </a:p>
          <a:p>
            <a:pPr lvl="1"/>
            <a:r>
              <a:rPr lang="de-DE" dirty="0" smtClean="0"/>
              <a:t>Distribution of </a:t>
            </a:r>
            <a:r>
              <a:rPr lang="de-DE" dirty="0" err="1" smtClean="0"/>
              <a:t>the</a:t>
            </a:r>
            <a:r>
              <a:rPr lang="de-DE" dirty="0" smtClean="0"/>
              <a:t> </a:t>
            </a:r>
            <a:r>
              <a:rPr lang="de-DE" dirty="0" err="1" smtClean="0"/>
              <a:t>access</a:t>
            </a:r>
            <a:r>
              <a:rPr lang="de-DE" dirty="0" smtClean="0"/>
              <a:t> </a:t>
            </a:r>
            <a:r>
              <a:rPr lang="de-DE" dirty="0" err="1" smtClean="0"/>
              <a:t>overhead</a:t>
            </a:r>
            <a:r>
              <a:rPr lang="de-DE" dirty="0" smtClean="0"/>
              <a:t> in 802 11ai </a:t>
            </a:r>
            <a:r>
              <a:rPr lang="en-GB" dirty="0" smtClean="0"/>
              <a:t>(11-12/776) /</a:t>
            </a:r>
            <a:r>
              <a:rPr lang="en-US" altLang="ja-JP" dirty="0" err="1" smtClean="0"/>
              <a:t>Giwon</a:t>
            </a:r>
            <a:r>
              <a:rPr lang="en-US" altLang="ja-JP" dirty="0" smtClean="0"/>
              <a:t> </a:t>
            </a:r>
            <a:r>
              <a:rPr lang="en-US" altLang="ja-JP" dirty="0" err="1" smtClean="0"/>
              <a:t>Parg</a:t>
            </a:r>
            <a:r>
              <a:rPr lang="ja-JP" altLang="en-US" dirty="0" smtClean="0"/>
              <a:t> </a:t>
            </a:r>
            <a:r>
              <a:rPr lang="en-US" altLang="ja-JP" dirty="0" smtClean="0"/>
              <a:t>(LG)</a:t>
            </a:r>
            <a:r>
              <a:rPr lang="ja-JP" altLang="en-US" dirty="0" smtClean="0"/>
              <a:t> </a:t>
            </a:r>
            <a:endParaRPr lang="en-US" altLang="ja-JP" dirty="0" smtClean="0"/>
          </a:p>
          <a:p>
            <a:pPr lvl="1"/>
            <a:r>
              <a:rPr lang="en-US" altLang="ja-JP" dirty="0" smtClean="0"/>
              <a:t>AP operational status</a:t>
            </a:r>
            <a:r>
              <a:rPr lang="ja-JP" altLang="en-US" dirty="0" smtClean="0"/>
              <a:t> </a:t>
            </a:r>
            <a:r>
              <a:rPr lang="en-US" altLang="ja-JP" dirty="0" smtClean="0"/>
              <a:t>12-0762r0</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US" altLang="ja-JP" dirty="0" smtClean="0"/>
          </a:p>
          <a:p>
            <a:r>
              <a:rPr lang="en-GB" altLang="ja-JP" dirty="0" smtClean="0">
                <a:ea typeface="ＭＳ Ｐゴシック" pitchFamily="-84" charset="-128"/>
                <a:cs typeface="ＭＳ Ｐゴシック" pitchFamily="-84" charset="-128"/>
              </a:rPr>
              <a:t>Motions adding text to SFD</a:t>
            </a:r>
          </a:p>
          <a:p>
            <a:r>
              <a:rPr lang="en-US" altLang="ja-JP" dirty="0" smtClean="0">
                <a:ea typeface="ＭＳ Ｐゴシック" pitchFamily="-84" charset="-128"/>
                <a:cs typeface="ＭＳ Ｐゴシック" pitchFamily="-84" charset="-128"/>
              </a:rPr>
              <a:t>Presentation (15 min presentation + 5 min discussion)</a:t>
            </a:r>
          </a:p>
          <a:p>
            <a:pPr lvl="1"/>
            <a:r>
              <a:rPr lang="en-US" sz="1800" dirty="0" smtClean="0"/>
              <a:t>SFD-related-active-scanning-text</a:t>
            </a:r>
            <a:r>
              <a:rPr lang="en-US" dirty="0" smtClean="0"/>
              <a:t> (11-12/726) / </a:t>
            </a:r>
            <a:r>
              <a:rPr lang="en-US" altLang="ja-JP" dirty="0" err="1" smtClean="0"/>
              <a:t>Jarkko</a:t>
            </a:r>
            <a:r>
              <a:rPr lang="en-US" altLang="ja-JP" dirty="0" smtClean="0"/>
              <a:t> </a:t>
            </a:r>
            <a:r>
              <a:rPr lang="en-US" altLang="ja-JP" dirty="0" err="1" smtClean="0"/>
              <a:t>Kneckt</a:t>
            </a:r>
            <a:r>
              <a:rPr lang="ja-JP" altLang="en-US" dirty="0" smtClean="0"/>
              <a:t> </a:t>
            </a:r>
            <a:r>
              <a:rPr lang="en-US" altLang="ja-JP" dirty="0" smtClean="0"/>
              <a:t>(Nokia)</a:t>
            </a:r>
            <a:r>
              <a:rPr lang="ja-JP" altLang="en-US" dirty="0" smtClean="0"/>
              <a:t> </a:t>
            </a:r>
            <a:endParaRPr lang="en-GB" dirty="0" smtClean="0"/>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304800" y="1676400"/>
            <a:ext cx="8839200" cy="4648200"/>
          </a:xfrm>
        </p:spPr>
        <p:txBody>
          <a:bodyPr>
            <a:normAutofit fontScale="850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GB" altLang="ja-JP" dirty="0" smtClean="0">
                <a:ea typeface="ＭＳ Ｐゴシック" pitchFamily="-84" charset="-128"/>
                <a:cs typeface="ＭＳ Ｐゴシック" pitchFamily="-84" charset="-128"/>
              </a:rPr>
              <a:t>Motions adding text to SFD</a:t>
            </a:r>
          </a:p>
          <a:p>
            <a:pPr>
              <a:defRPr/>
            </a:pPr>
            <a:r>
              <a:rPr lang="en-US" altLang="ja-JP" dirty="0" smtClean="0">
                <a:ea typeface="ＭＳ Ｐゴシック" pitchFamily="-84" charset="-128"/>
                <a:cs typeface="ＭＳ Ｐゴシック" pitchFamily="-84" charset="-128"/>
              </a:rPr>
              <a:t>Presentation (15 min presentation + 5 min discussion)</a:t>
            </a:r>
          </a:p>
          <a:p>
            <a:pPr lvl="1">
              <a:defRPr/>
            </a:pPr>
            <a:r>
              <a:rPr lang="en-US" altLang="ja-JP" b="0" dirty="0" smtClean="0"/>
              <a:t>12-0771r0</a:t>
            </a:r>
            <a:r>
              <a:rPr lang="ja-JP" altLang="en-US" dirty="0" smtClean="0"/>
              <a:t> </a:t>
            </a:r>
            <a:r>
              <a:rPr lang="en-US" altLang="ja-JP" b="0" dirty="0" smtClean="0"/>
              <a:t>FILS STA Support for </a:t>
            </a:r>
            <a:r>
              <a:rPr lang="en-US" altLang="ja-JP" b="0" dirty="0" err="1" smtClean="0"/>
              <a:t>QoS</a:t>
            </a:r>
            <a:r>
              <a:rPr lang="en-US" altLang="ja-JP" b="0" dirty="0" smtClean="0"/>
              <a:t>, HT and VHT?</a:t>
            </a:r>
            <a:r>
              <a:rPr lang="ja-JP" altLang="en-US" dirty="0" smtClean="0"/>
              <a:t> </a:t>
            </a:r>
            <a:r>
              <a:rPr lang="en-US" altLang="ja-JP" dirty="0" smtClean="0"/>
              <a:t>/ </a:t>
            </a:r>
            <a:r>
              <a:rPr lang="en-US" altLang="ja-JP" b="0" dirty="0" err="1" smtClean="0"/>
              <a:t>Jarkko</a:t>
            </a:r>
            <a:r>
              <a:rPr lang="en-US" altLang="ja-JP" b="0" dirty="0" smtClean="0"/>
              <a:t> </a:t>
            </a:r>
            <a:r>
              <a:rPr lang="en-US" altLang="ja-JP" b="0" dirty="0" err="1" smtClean="0"/>
              <a:t>Kneckt</a:t>
            </a:r>
            <a:r>
              <a:rPr lang="ja-JP" altLang="en-US" dirty="0" smtClean="0"/>
              <a:t> </a:t>
            </a:r>
            <a:r>
              <a:rPr lang="en-US" altLang="ja-JP" dirty="0" smtClean="0"/>
              <a:t>(</a:t>
            </a:r>
            <a:r>
              <a:rPr lang="en-US" altLang="ja-JP" b="0" dirty="0" smtClean="0"/>
              <a:t>Nokia)</a:t>
            </a:r>
            <a:r>
              <a:rPr lang="ja-JP" altLang="en-US" dirty="0" smtClean="0"/>
              <a:t> </a:t>
            </a:r>
          </a:p>
          <a:p>
            <a:pPr>
              <a:defRPr/>
            </a:pPr>
            <a:r>
              <a:rPr lang="en-US" altLang="ja-JP" dirty="0" smtClean="0"/>
              <a:t>Unfinished businesses</a:t>
            </a:r>
            <a:endParaRPr lang="ja-JP" altLang="en-US" dirty="0" smtClean="0"/>
          </a:p>
          <a:p>
            <a:pPr lvl="1">
              <a:defRPr/>
            </a:pPr>
            <a:r>
              <a:rPr lang="en-US" altLang="ja-JP" strike="sngStrike" dirty="0" smtClean="0"/>
              <a:t>12-0896r0</a:t>
            </a:r>
            <a:r>
              <a:rPr lang="ja-JP" altLang="en-US" strike="sngStrike" dirty="0" smtClean="0"/>
              <a:t> </a:t>
            </a:r>
            <a:r>
              <a:rPr lang="en-US" altLang="ja-JP" strike="sngStrike" dirty="0" smtClean="0"/>
              <a:t>Probe Request Filtering Criteria</a:t>
            </a:r>
            <a:r>
              <a:rPr lang="ja-JP" altLang="en-US" strike="sngStrike" dirty="0" smtClean="0"/>
              <a:t>　</a:t>
            </a:r>
            <a:r>
              <a:rPr lang="en-US" altLang="ja-JP" strike="sngStrike" dirty="0" smtClean="0"/>
              <a:t>/ Jae </a:t>
            </a:r>
            <a:r>
              <a:rPr lang="en-US" altLang="ja-JP" strike="sngStrike" dirty="0" err="1" smtClean="0"/>
              <a:t>Seung</a:t>
            </a:r>
            <a:r>
              <a:rPr lang="en-US" altLang="ja-JP" strike="sngStrike" dirty="0" smtClean="0"/>
              <a:t> Lee</a:t>
            </a:r>
            <a:r>
              <a:rPr lang="ja-JP" altLang="en-US" strike="sngStrike" dirty="0" smtClean="0"/>
              <a:t> </a:t>
            </a:r>
            <a:r>
              <a:rPr lang="en-US" altLang="ja-JP" strike="sngStrike" dirty="0" smtClean="0"/>
              <a:t>(ETRI )</a:t>
            </a:r>
            <a:endParaRPr lang="ja-JP" altLang="en-US" strike="sngStrike" dirty="0" smtClean="0"/>
          </a:p>
          <a:p>
            <a:pPr lvl="1">
              <a:defRPr/>
            </a:pPr>
            <a:r>
              <a:rPr lang="en-US" altLang="ja-JP" dirty="0" smtClean="0"/>
              <a:t>12-0928r2</a:t>
            </a:r>
            <a:r>
              <a:rPr lang="ja-JP" altLang="en-US" dirty="0" smtClean="0"/>
              <a:t> </a:t>
            </a:r>
            <a:r>
              <a:rPr lang="en-US" altLang="ja-JP" dirty="0" smtClean="0"/>
              <a:t>Optional use of FILS Discovery as Probe Response / Graham</a:t>
            </a:r>
            <a:r>
              <a:rPr lang="ja-JP" altLang="en-US" dirty="0" smtClean="0"/>
              <a:t> </a:t>
            </a:r>
            <a:r>
              <a:rPr lang="en-US" altLang="ja-JP" dirty="0" smtClean="0"/>
              <a:t>(DSP Group)</a:t>
            </a:r>
            <a:endParaRPr lang="en-US" altLang="ja-JP" dirty="0" smtClean="0">
              <a:ea typeface="ＭＳ Ｐゴシック" pitchFamily="-84" charset="-128"/>
              <a:cs typeface="ＭＳ Ｐゴシック" pitchFamily="-84" charset="-128"/>
            </a:endParaRPr>
          </a:p>
          <a:p>
            <a:pPr>
              <a:defRPr/>
            </a:pPr>
            <a:r>
              <a:rPr lang="en-US" altLang="ja-JP" dirty="0" smtClean="0"/>
              <a:t>Plan for Sep</a:t>
            </a:r>
          </a:p>
          <a:p>
            <a:pPr>
              <a:defRPr/>
            </a:pPr>
            <a:r>
              <a:rPr lang="en-US" altLang="ja-JP" dirty="0" smtClean="0"/>
              <a:t>TIME line of task group</a:t>
            </a:r>
          </a:p>
          <a:p>
            <a:pPr>
              <a:defRPr/>
            </a:pPr>
            <a:r>
              <a:rPr lang="en-US" altLang="ja-JP" dirty="0" smtClean="0"/>
              <a:t>Plan for Teleconference </a:t>
            </a:r>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ea typeface="ＭＳ Ｐゴシック" pitchFamily="-84" charset="-128"/>
              <a:cs typeface="ＭＳ Ｐゴシック" pitchFamily="-84" charset="-128"/>
            </a:endParaRPr>
          </a:p>
          <a:p>
            <a:pPr>
              <a:defRPr/>
            </a:pPr>
            <a:r>
              <a:rPr lang="en-US" altLang="ja-JP" dirty="0" smtClean="0"/>
              <a:t>New businesses</a:t>
            </a:r>
          </a:p>
          <a:p>
            <a:pPr lvl="1"/>
            <a:r>
              <a:rPr lang="en-US" altLang="ja-JP" strike="sngStrike" dirty="0" smtClean="0"/>
              <a:t>12-0897r0</a:t>
            </a:r>
            <a:r>
              <a:rPr lang="ja-JP" altLang="en-US" strike="sngStrike" dirty="0" smtClean="0"/>
              <a:t> </a:t>
            </a:r>
            <a:r>
              <a:rPr lang="en-US" altLang="ja-JP" strike="sngStrike" dirty="0" smtClean="0"/>
              <a:t> Active Scanning </a:t>
            </a:r>
            <a:r>
              <a:rPr lang="en-US" altLang="ja-JP" strike="sngStrike" dirty="0" err="1" smtClean="0"/>
              <a:t>consiering</a:t>
            </a:r>
            <a:r>
              <a:rPr lang="en-US" altLang="ja-JP" strike="sngStrike" dirty="0" smtClean="0"/>
              <a:t> Operating Status /Jae </a:t>
            </a:r>
            <a:r>
              <a:rPr lang="en-US" altLang="ja-JP" strike="sngStrike" dirty="0" err="1" smtClean="0"/>
              <a:t>Seung</a:t>
            </a:r>
            <a:r>
              <a:rPr lang="en-US" altLang="ja-JP" strike="sngStrike" dirty="0" smtClean="0"/>
              <a:t> Lee</a:t>
            </a:r>
            <a:r>
              <a:rPr lang="ja-JP" altLang="en-US" strike="sngStrike" dirty="0" smtClean="0"/>
              <a:t> </a:t>
            </a:r>
            <a:r>
              <a:rPr lang="en-US" altLang="ja-JP" strike="sngStrike" dirty="0" smtClean="0"/>
              <a:t>(ETRI )</a:t>
            </a:r>
          </a:p>
          <a:p>
            <a:pPr lvl="1"/>
            <a:r>
              <a:rPr lang="en-US" altLang="ja-JP" dirty="0" smtClean="0"/>
              <a:t>12-0933r6 Access Control Mechanism for FILS</a:t>
            </a:r>
            <a:r>
              <a:rPr lang="ja-JP" altLang="en-US" dirty="0" smtClean="0"/>
              <a:t> </a:t>
            </a:r>
            <a:r>
              <a:rPr lang="en-US" altLang="ja-JP" dirty="0" smtClean="0"/>
              <a:t>/ </a:t>
            </a:r>
            <a:r>
              <a:rPr lang="en-US" altLang="ja-JP" dirty="0" err="1" smtClean="0"/>
              <a:t>Xie</a:t>
            </a:r>
            <a:r>
              <a:rPr lang="en-US" altLang="ja-JP" dirty="0" smtClean="0"/>
              <a:t> Fang</a:t>
            </a:r>
            <a:r>
              <a:rPr lang="ja-JP" altLang="en-US" dirty="0" smtClean="0"/>
              <a:t> </a:t>
            </a:r>
            <a:r>
              <a:rPr lang="en-US" altLang="ja-JP" dirty="0" smtClean="0"/>
              <a:t>(China mobile)</a:t>
            </a:r>
            <a:r>
              <a:rPr lang="ja-JP" altLang="en-US" dirty="0" smtClean="0"/>
              <a:t> </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err="1" smtClean="0"/>
              <a:t>Moved:Hiroshi</a:t>
            </a:r>
            <a:r>
              <a:rPr lang="en-GB" altLang="ja-JP" dirty="0" smtClean="0"/>
              <a:t>     ,  </a:t>
            </a:r>
            <a:r>
              <a:rPr lang="en-GB" altLang="ja-JP" dirty="0" err="1" smtClean="0"/>
              <a:t>Seconded:Gabor</a:t>
            </a:r>
            <a:endParaRPr lang="en-GB" altLang="ja-JP" dirty="0" smtClean="0"/>
          </a:p>
          <a:p>
            <a:pPr>
              <a:defRPr/>
            </a:pPr>
            <a:r>
              <a:rPr lang="en-GB" altLang="ja-JP" dirty="0" smtClean="0"/>
              <a:t>yes 32 no 0 abstain 1</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38200"/>
          </a:xfrm>
        </p:spPr>
        <p:txBody>
          <a:bodyPr/>
          <a:lstStyle/>
          <a:p>
            <a:r>
              <a:rPr lang="en-US" dirty="0" err="1" smtClean="0"/>
              <a:t>TGai</a:t>
            </a:r>
            <a:r>
              <a:rPr lang="en-US" dirty="0" smtClean="0"/>
              <a:t> Process status</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January 2012</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Hitoshi Morioka (Allied Telesis R&amp;D Center)</a:t>
            </a:r>
            <a:endParaRPr lang="en-US" dirty="0">
              <a:solidFill>
                <a:srgbClr val="000000"/>
              </a:solidFill>
            </a:endParaRPr>
          </a:p>
        </p:txBody>
      </p:sp>
      <p:sp>
        <p:nvSpPr>
          <p:cNvPr id="6" name="Slide Number Placeholder 5"/>
          <p:cNvSpPr>
            <a:spLocks noGrp="1"/>
          </p:cNvSpPr>
          <p:nvPr>
            <p:ph type="sldNum" sz="quarter" idx="12"/>
          </p:nvPr>
        </p:nvSpPr>
        <p:spPr>
          <a:xfrm>
            <a:off x="1878033" y="6477000"/>
            <a:ext cx="431759" cy="184666"/>
          </a:xfrm>
        </p:spPr>
        <p:txBody>
          <a:bodyPr/>
          <a:lstStyle/>
          <a:p>
            <a:pPr>
              <a:defRPr/>
            </a:pPr>
            <a:r>
              <a:rPr lang="en-US" dirty="0" smtClean="0">
                <a:solidFill>
                  <a:srgbClr val="000000"/>
                </a:solidFill>
              </a:rPr>
              <a:t>Slide </a:t>
            </a:r>
            <a:fld id="{9F280238-5E03-4A90-BACD-D800220B2674}" type="slidenum">
              <a:rPr lang="en-US" smtClean="0">
                <a:solidFill>
                  <a:srgbClr val="000000"/>
                </a:solidFill>
              </a:rPr>
              <a:pPr>
                <a:defRPr/>
              </a:pPr>
              <a:t>28</a:t>
            </a:fld>
            <a:endParaRPr lang="en-US" dirty="0">
              <a:solidFill>
                <a:srgbClr val="000000"/>
              </a:solidFill>
            </a:endParaRPr>
          </a:p>
        </p:txBody>
      </p:sp>
      <p:sp>
        <p:nvSpPr>
          <p:cNvPr id="7" name="Rectangle 5"/>
          <p:cNvSpPr>
            <a:spLocks noChangeArrowheads="1"/>
          </p:cNvSpPr>
          <p:nvPr/>
        </p:nvSpPr>
        <p:spPr bwMode="auto">
          <a:xfrm>
            <a:off x="533400" y="1371600"/>
            <a:ext cx="1371600" cy="12192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200" dirty="0">
                <a:solidFill>
                  <a:srgbClr val="000000"/>
                </a:solidFill>
              </a:rPr>
              <a:t>Functional </a:t>
            </a:r>
            <a:br>
              <a:rPr kumimoji="0" lang="en-US" sz="1200" dirty="0">
                <a:solidFill>
                  <a:srgbClr val="000000"/>
                </a:solidFill>
              </a:rPr>
            </a:br>
            <a:r>
              <a:rPr kumimoji="0" lang="en-US" sz="1200" dirty="0">
                <a:solidFill>
                  <a:srgbClr val="000000"/>
                </a:solidFill>
              </a:rPr>
              <a:t>Requirements</a:t>
            </a:r>
          </a:p>
          <a:p>
            <a:pPr algn="ctr" defTabSz="914400" eaLnBrk="0" fontAlgn="base" hangingPunct="0">
              <a:spcBef>
                <a:spcPct val="0"/>
              </a:spcBef>
              <a:spcAft>
                <a:spcPct val="0"/>
              </a:spcAft>
            </a:pPr>
            <a:r>
              <a:rPr kumimoji="0" lang="en-US" sz="1200" dirty="0">
                <a:solidFill>
                  <a:srgbClr val="000000"/>
                </a:solidFill>
              </a:rPr>
              <a:t>(Doc 11/745)</a:t>
            </a:r>
          </a:p>
          <a:p>
            <a:pPr algn="ctr" defTabSz="914400" eaLnBrk="0" fontAlgn="base" hangingPunct="0">
              <a:spcBef>
                <a:spcPct val="0"/>
              </a:spcBef>
              <a:spcAft>
                <a:spcPct val="0"/>
              </a:spcAft>
            </a:pPr>
            <a:r>
              <a:rPr kumimoji="0" lang="en-US" sz="1200" dirty="0">
                <a:solidFill>
                  <a:srgbClr val="000000"/>
                </a:solidFill>
              </a:rPr>
              <a:t>Evaluation</a:t>
            </a:r>
          </a:p>
          <a:p>
            <a:pPr algn="ctr" defTabSz="914400" eaLnBrk="0" fontAlgn="base" hangingPunct="0">
              <a:spcBef>
                <a:spcPct val="0"/>
              </a:spcBef>
              <a:spcAft>
                <a:spcPct val="0"/>
              </a:spcAft>
            </a:pPr>
            <a:r>
              <a:rPr kumimoji="0" lang="en-US" sz="1200" dirty="0">
                <a:solidFill>
                  <a:srgbClr val="000000"/>
                </a:solidFill>
              </a:rPr>
              <a:t>Methodology</a:t>
            </a:r>
          </a:p>
          <a:p>
            <a:pPr algn="ctr" defTabSz="914400" eaLnBrk="0" fontAlgn="base" hangingPunct="0">
              <a:spcBef>
                <a:spcPct val="0"/>
              </a:spcBef>
              <a:spcAft>
                <a:spcPct val="0"/>
              </a:spcAft>
            </a:pPr>
            <a:r>
              <a:rPr kumimoji="0" lang="en-US" sz="1200" dirty="0">
                <a:solidFill>
                  <a:srgbClr val="000000"/>
                </a:solidFill>
              </a:rPr>
              <a:t>(11/811r7)</a:t>
            </a:r>
          </a:p>
          <a:p>
            <a:pPr algn="ctr" defTabSz="914400" eaLnBrk="0" fontAlgn="base" hangingPunct="0">
              <a:spcBef>
                <a:spcPct val="0"/>
              </a:spcBef>
              <a:spcAft>
                <a:spcPct val="0"/>
              </a:spcAft>
            </a:pPr>
            <a:endParaRPr kumimoji="0" lang="en-US" sz="1200" dirty="0">
              <a:solidFill>
                <a:srgbClr val="000000"/>
              </a:solidFill>
            </a:endParaRPr>
          </a:p>
        </p:txBody>
      </p:sp>
      <p:cxnSp>
        <p:nvCxnSpPr>
          <p:cNvPr id="24" name="Straight Arrow Connector 23"/>
          <p:cNvCxnSpPr>
            <a:stCxn id="7" idx="2"/>
            <a:endCxn id="79" idx="0"/>
          </p:cNvCxnSpPr>
          <p:nvPr/>
        </p:nvCxnSpPr>
        <p:spPr bwMode="auto">
          <a:xfrm rot="5400000">
            <a:off x="1143000" y="2667000"/>
            <a:ext cx="152400"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7" name="Straight Arrow Connector 26"/>
          <p:cNvCxnSpPr/>
          <p:nvPr/>
        </p:nvCxnSpPr>
        <p:spPr bwMode="auto">
          <a:xfrm flipV="1">
            <a:off x="990599" y="5029201"/>
            <a:ext cx="30480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Rectangle 6"/>
          <p:cNvSpPr>
            <a:spLocks noChangeArrowheads="1"/>
          </p:cNvSpPr>
          <p:nvPr/>
        </p:nvSpPr>
        <p:spPr bwMode="auto">
          <a:xfrm>
            <a:off x="533399" y="3505201"/>
            <a:ext cx="1371600" cy="9144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Technical</a:t>
            </a:r>
            <a:br>
              <a:rPr kumimoji="0" lang="en-US" dirty="0">
                <a:solidFill>
                  <a:srgbClr val="000000"/>
                </a:solidFill>
              </a:rPr>
            </a:br>
            <a:r>
              <a:rPr kumimoji="0" lang="en-US" dirty="0">
                <a:solidFill>
                  <a:srgbClr val="000000"/>
                </a:solidFill>
              </a:rPr>
              <a:t>Contribution</a:t>
            </a:r>
          </a:p>
        </p:txBody>
      </p:sp>
      <p:sp>
        <p:nvSpPr>
          <p:cNvPr id="9" name="Rectangle 6"/>
          <p:cNvSpPr>
            <a:spLocks noChangeArrowheads="1"/>
          </p:cNvSpPr>
          <p:nvPr/>
        </p:nvSpPr>
        <p:spPr bwMode="auto">
          <a:xfrm>
            <a:off x="457199" y="3657601"/>
            <a:ext cx="1371600" cy="9144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Technical</a:t>
            </a:r>
            <a:br>
              <a:rPr kumimoji="0" lang="en-US" dirty="0">
                <a:solidFill>
                  <a:srgbClr val="000000"/>
                </a:solidFill>
              </a:rPr>
            </a:br>
            <a:r>
              <a:rPr kumimoji="0" lang="en-US" dirty="0">
                <a:solidFill>
                  <a:srgbClr val="000000"/>
                </a:solidFill>
              </a:rPr>
              <a:t>Contribution</a:t>
            </a:r>
          </a:p>
        </p:txBody>
      </p:sp>
      <p:sp>
        <p:nvSpPr>
          <p:cNvPr id="8" name="Rectangle 6"/>
          <p:cNvSpPr>
            <a:spLocks noChangeArrowheads="1"/>
          </p:cNvSpPr>
          <p:nvPr/>
        </p:nvSpPr>
        <p:spPr bwMode="auto">
          <a:xfrm>
            <a:off x="380999" y="3810001"/>
            <a:ext cx="1371600" cy="9144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400" dirty="0">
                <a:solidFill>
                  <a:srgbClr val="000000"/>
                </a:solidFill>
              </a:rPr>
              <a:t>Spec Framework</a:t>
            </a:r>
            <a:br>
              <a:rPr kumimoji="0" lang="en-US" sz="1400" dirty="0">
                <a:solidFill>
                  <a:srgbClr val="000000"/>
                </a:solidFill>
              </a:rPr>
            </a:br>
            <a:r>
              <a:rPr kumimoji="0" lang="en-US" sz="1400" dirty="0">
                <a:solidFill>
                  <a:srgbClr val="000000"/>
                </a:solidFill>
              </a:rPr>
              <a:t>Contribution</a:t>
            </a:r>
          </a:p>
        </p:txBody>
      </p:sp>
      <p:sp>
        <p:nvSpPr>
          <p:cNvPr id="19" name="Diamond 18"/>
          <p:cNvSpPr/>
          <p:nvPr/>
        </p:nvSpPr>
        <p:spPr bwMode="auto">
          <a:xfrm>
            <a:off x="2514600" y="4800600"/>
            <a:ext cx="685800" cy="533400"/>
          </a:xfrm>
          <a:prstGeom prst="diamon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kumimoji="0" lang="en-US" sz="1200" dirty="0">
                <a:solidFill>
                  <a:srgbClr val="000000"/>
                </a:solidFill>
              </a:rPr>
              <a:t>75%</a:t>
            </a:r>
          </a:p>
        </p:txBody>
      </p:sp>
      <p:sp>
        <p:nvSpPr>
          <p:cNvPr id="21" name="TextBox 20"/>
          <p:cNvSpPr txBox="1"/>
          <p:nvPr/>
        </p:nvSpPr>
        <p:spPr>
          <a:xfrm>
            <a:off x="3200400" y="5105400"/>
            <a:ext cx="295274" cy="276999"/>
          </a:xfrm>
          <a:prstGeom prst="rect">
            <a:avLst/>
          </a:prstGeom>
          <a:noFill/>
        </p:spPr>
        <p:txBody>
          <a:bodyPr wrap="none" rtlCol="0">
            <a:spAutoFit/>
          </a:bodyPr>
          <a:lstStyle/>
          <a:p>
            <a:pPr defTabSz="914400" eaLnBrk="0" fontAlgn="base" hangingPunct="0">
              <a:spcBef>
                <a:spcPct val="0"/>
              </a:spcBef>
              <a:spcAft>
                <a:spcPct val="0"/>
              </a:spcAft>
            </a:pPr>
            <a:r>
              <a:rPr kumimoji="0" lang="en-US" sz="1200" dirty="0">
                <a:solidFill>
                  <a:srgbClr val="000000"/>
                </a:solidFill>
              </a:rPr>
              <a:t>Y</a:t>
            </a:r>
          </a:p>
        </p:txBody>
      </p:sp>
      <p:sp>
        <p:nvSpPr>
          <p:cNvPr id="22" name="TextBox 21"/>
          <p:cNvSpPr txBox="1"/>
          <p:nvPr/>
        </p:nvSpPr>
        <p:spPr>
          <a:xfrm>
            <a:off x="2362200" y="4114800"/>
            <a:ext cx="963725" cy="646331"/>
          </a:xfrm>
          <a:prstGeom prst="rect">
            <a:avLst/>
          </a:prstGeom>
          <a:noFill/>
        </p:spPr>
        <p:txBody>
          <a:bodyPr wrap="none" rtlCol="0">
            <a:spAutoFit/>
          </a:bodyPr>
          <a:lstStyle/>
          <a:p>
            <a:pPr algn="ctr" defTabSz="914400" eaLnBrk="0" fontAlgn="base" hangingPunct="0">
              <a:spcBef>
                <a:spcPct val="0"/>
              </a:spcBef>
              <a:spcAft>
                <a:spcPct val="0"/>
              </a:spcAft>
            </a:pPr>
            <a:r>
              <a:rPr kumimoji="0" lang="en-US" sz="1200" dirty="0">
                <a:solidFill>
                  <a:srgbClr val="000000"/>
                </a:solidFill>
              </a:rPr>
              <a:t>Add to </a:t>
            </a:r>
            <a:br>
              <a:rPr kumimoji="0" lang="en-US" sz="1200" dirty="0">
                <a:solidFill>
                  <a:srgbClr val="000000"/>
                </a:solidFill>
              </a:rPr>
            </a:br>
            <a:r>
              <a:rPr kumimoji="0" lang="en-US" sz="1200" dirty="0">
                <a:solidFill>
                  <a:srgbClr val="000000"/>
                </a:solidFill>
              </a:rPr>
              <a:t>Spec </a:t>
            </a:r>
            <a:br>
              <a:rPr kumimoji="0" lang="en-US" sz="1200" dirty="0">
                <a:solidFill>
                  <a:srgbClr val="000000"/>
                </a:solidFill>
              </a:rPr>
            </a:br>
            <a:r>
              <a:rPr kumimoji="0" lang="en-US" sz="1200" dirty="0">
                <a:solidFill>
                  <a:srgbClr val="000000"/>
                </a:solidFill>
              </a:rPr>
              <a:t>Framework?</a:t>
            </a:r>
          </a:p>
        </p:txBody>
      </p:sp>
      <p:sp>
        <p:nvSpPr>
          <p:cNvPr id="31" name="Rectangle 6"/>
          <p:cNvSpPr>
            <a:spLocks noChangeArrowheads="1"/>
          </p:cNvSpPr>
          <p:nvPr/>
        </p:nvSpPr>
        <p:spPr bwMode="auto">
          <a:xfrm>
            <a:off x="4029074" y="4572000"/>
            <a:ext cx="1295400" cy="990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Spec </a:t>
            </a:r>
            <a:br>
              <a:rPr kumimoji="0" lang="en-US" dirty="0">
                <a:solidFill>
                  <a:srgbClr val="000000"/>
                </a:solidFill>
              </a:rPr>
            </a:br>
            <a:r>
              <a:rPr kumimoji="0" lang="en-US" dirty="0">
                <a:solidFill>
                  <a:srgbClr val="000000"/>
                </a:solidFill>
              </a:rPr>
              <a:t>Framework</a:t>
            </a:r>
            <a:br>
              <a:rPr kumimoji="0" lang="en-US" dirty="0">
                <a:solidFill>
                  <a:srgbClr val="000000"/>
                </a:solidFill>
              </a:rPr>
            </a:br>
            <a:r>
              <a:rPr kumimoji="0" lang="en-US" dirty="0">
                <a:solidFill>
                  <a:srgbClr val="000000"/>
                </a:solidFill>
              </a:rPr>
              <a:t>Document</a:t>
            </a:r>
          </a:p>
        </p:txBody>
      </p:sp>
      <p:sp>
        <p:nvSpPr>
          <p:cNvPr id="26" name="Rectangle 25"/>
          <p:cNvSpPr/>
          <p:nvPr/>
        </p:nvSpPr>
        <p:spPr bwMode="auto">
          <a:xfrm rot="5400000">
            <a:off x="-342901" y="4000501"/>
            <a:ext cx="2895600" cy="1752599"/>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kumimoji="0" lang="en-US" sz="1200">
              <a:solidFill>
                <a:srgbClr val="000000"/>
              </a:solidFill>
            </a:endParaRPr>
          </a:p>
        </p:txBody>
      </p:sp>
      <p:sp>
        <p:nvSpPr>
          <p:cNvPr id="35" name="Rectangle 6"/>
          <p:cNvSpPr>
            <a:spLocks noChangeArrowheads="1"/>
          </p:cNvSpPr>
          <p:nvPr/>
        </p:nvSpPr>
        <p:spPr bwMode="auto">
          <a:xfrm>
            <a:off x="5629274" y="4572000"/>
            <a:ext cx="1143000" cy="990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Detailed </a:t>
            </a:r>
            <a:br>
              <a:rPr kumimoji="0" lang="en-US" dirty="0">
                <a:solidFill>
                  <a:srgbClr val="000000"/>
                </a:solidFill>
              </a:rPr>
            </a:br>
            <a:r>
              <a:rPr kumimoji="0" lang="en-US" dirty="0">
                <a:solidFill>
                  <a:srgbClr val="000000"/>
                </a:solidFill>
              </a:rPr>
              <a:t>Spec </a:t>
            </a:r>
            <a:br>
              <a:rPr kumimoji="0" lang="en-US" dirty="0">
                <a:solidFill>
                  <a:srgbClr val="000000"/>
                </a:solidFill>
              </a:rPr>
            </a:br>
            <a:r>
              <a:rPr kumimoji="0" lang="en-US" dirty="0">
                <a:solidFill>
                  <a:srgbClr val="000000"/>
                </a:solidFill>
              </a:rPr>
              <a:t>Text (Draft)</a:t>
            </a:r>
          </a:p>
        </p:txBody>
      </p:sp>
      <p:sp>
        <p:nvSpPr>
          <p:cNvPr id="33" name="Rectangle 6"/>
          <p:cNvSpPr>
            <a:spLocks noChangeArrowheads="1"/>
          </p:cNvSpPr>
          <p:nvPr/>
        </p:nvSpPr>
        <p:spPr bwMode="auto">
          <a:xfrm>
            <a:off x="457199" y="4876801"/>
            <a:ext cx="1371600" cy="990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Technical</a:t>
            </a:r>
            <a:br>
              <a:rPr kumimoji="0" lang="en-US" dirty="0">
                <a:solidFill>
                  <a:srgbClr val="000000"/>
                </a:solidFill>
              </a:rPr>
            </a:br>
            <a:r>
              <a:rPr kumimoji="0" lang="en-US" dirty="0">
                <a:solidFill>
                  <a:srgbClr val="000000"/>
                </a:solidFill>
              </a:rPr>
              <a:t>Contribution</a:t>
            </a:r>
          </a:p>
        </p:txBody>
      </p:sp>
      <p:sp>
        <p:nvSpPr>
          <p:cNvPr id="36" name="Rectangle 6"/>
          <p:cNvSpPr>
            <a:spLocks noChangeArrowheads="1"/>
          </p:cNvSpPr>
          <p:nvPr/>
        </p:nvSpPr>
        <p:spPr bwMode="auto">
          <a:xfrm>
            <a:off x="380999" y="5029201"/>
            <a:ext cx="1371600" cy="990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Technical</a:t>
            </a:r>
            <a:br>
              <a:rPr kumimoji="0" lang="en-US" dirty="0">
                <a:solidFill>
                  <a:srgbClr val="000000"/>
                </a:solidFill>
              </a:rPr>
            </a:br>
            <a:r>
              <a:rPr kumimoji="0" lang="en-US" dirty="0">
                <a:solidFill>
                  <a:srgbClr val="000000"/>
                </a:solidFill>
              </a:rPr>
              <a:t>Contribution</a:t>
            </a:r>
          </a:p>
        </p:txBody>
      </p:sp>
      <p:sp>
        <p:nvSpPr>
          <p:cNvPr id="37" name="Rectangle 6"/>
          <p:cNvSpPr>
            <a:spLocks noChangeArrowheads="1"/>
          </p:cNvSpPr>
          <p:nvPr/>
        </p:nvSpPr>
        <p:spPr bwMode="auto">
          <a:xfrm>
            <a:off x="304799" y="5181601"/>
            <a:ext cx="1371600" cy="990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dirty="0">
                <a:solidFill>
                  <a:srgbClr val="000000"/>
                </a:solidFill>
              </a:rPr>
              <a:t>Spec </a:t>
            </a:r>
            <a:br>
              <a:rPr kumimoji="0" lang="en-US" dirty="0">
                <a:solidFill>
                  <a:srgbClr val="000000"/>
                </a:solidFill>
              </a:rPr>
            </a:br>
            <a:r>
              <a:rPr kumimoji="0" lang="en-US" dirty="0">
                <a:solidFill>
                  <a:srgbClr val="000000"/>
                </a:solidFill>
              </a:rPr>
              <a:t>Framework</a:t>
            </a:r>
            <a:br>
              <a:rPr kumimoji="0" lang="en-US" dirty="0">
                <a:solidFill>
                  <a:srgbClr val="000000"/>
                </a:solidFill>
              </a:rPr>
            </a:br>
            <a:r>
              <a:rPr kumimoji="0" lang="en-US" dirty="0">
                <a:solidFill>
                  <a:srgbClr val="000000"/>
                </a:solidFill>
              </a:rPr>
              <a:t>Text</a:t>
            </a:r>
          </a:p>
        </p:txBody>
      </p:sp>
      <p:cxnSp>
        <p:nvCxnSpPr>
          <p:cNvPr id="20" name="Straight Arrow Connector 19"/>
          <p:cNvCxnSpPr>
            <a:stCxn id="8" idx="2"/>
            <a:endCxn id="37" idx="0"/>
          </p:cNvCxnSpPr>
          <p:nvPr/>
        </p:nvCxnSpPr>
        <p:spPr bwMode="auto">
          <a:xfrm flipH="1">
            <a:off x="990599" y="4724401"/>
            <a:ext cx="76200" cy="457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3" name="Straight Arrow Connector 42"/>
          <p:cNvCxnSpPr/>
          <p:nvPr/>
        </p:nvCxnSpPr>
        <p:spPr bwMode="auto">
          <a:xfrm flipH="1">
            <a:off x="1142999" y="4800601"/>
            <a:ext cx="76200" cy="228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4" name="Straight Arrow Connector 43"/>
          <p:cNvCxnSpPr/>
          <p:nvPr/>
        </p:nvCxnSpPr>
        <p:spPr bwMode="auto">
          <a:xfrm>
            <a:off x="1295399" y="4724401"/>
            <a:ext cx="0" cy="152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Straight Arrow Connector 46"/>
          <p:cNvCxnSpPr>
            <a:stCxn id="19" idx="3"/>
            <a:endCxn id="31" idx="1"/>
          </p:cNvCxnSpPr>
          <p:nvPr/>
        </p:nvCxnSpPr>
        <p:spPr bwMode="auto">
          <a:xfrm>
            <a:off x="3200400" y="5067300"/>
            <a:ext cx="828674"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48" name="Diamond 47"/>
          <p:cNvSpPr/>
          <p:nvPr/>
        </p:nvSpPr>
        <p:spPr bwMode="auto">
          <a:xfrm>
            <a:off x="7000874" y="4837331"/>
            <a:ext cx="685800" cy="533400"/>
          </a:xfrm>
          <a:prstGeom prst="diamon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kumimoji="0" lang="en-US" sz="1200" dirty="0">
                <a:solidFill>
                  <a:srgbClr val="000000"/>
                </a:solidFill>
              </a:rPr>
              <a:t>75%</a:t>
            </a:r>
          </a:p>
        </p:txBody>
      </p:sp>
      <p:sp>
        <p:nvSpPr>
          <p:cNvPr id="49" name="TextBox 48"/>
          <p:cNvSpPr txBox="1"/>
          <p:nvPr/>
        </p:nvSpPr>
        <p:spPr>
          <a:xfrm>
            <a:off x="6756096" y="4078069"/>
            <a:ext cx="1311578" cy="646331"/>
          </a:xfrm>
          <a:prstGeom prst="rect">
            <a:avLst/>
          </a:prstGeom>
          <a:noFill/>
        </p:spPr>
        <p:txBody>
          <a:bodyPr wrap="none" rtlCol="0">
            <a:spAutoFit/>
          </a:bodyPr>
          <a:lstStyle/>
          <a:p>
            <a:pPr algn="ctr" defTabSz="914400" eaLnBrk="0" fontAlgn="base" hangingPunct="0">
              <a:spcBef>
                <a:spcPct val="0"/>
              </a:spcBef>
              <a:spcAft>
                <a:spcPct val="0"/>
              </a:spcAft>
            </a:pPr>
            <a:r>
              <a:rPr kumimoji="0" lang="en-US" sz="1200" dirty="0">
                <a:solidFill>
                  <a:srgbClr val="000000"/>
                </a:solidFill>
              </a:rPr>
              <a:t>Spec Addresses</a:t>
            </a:r>
            <a:br>
              <a:rPr kumimoji="0" lang="en-US" sz="1200" dirty="0">
                <a:solidFill>
                  <a:srgbClr val="000000"/>
                </a:solidFill>
              </a:rPr>
            </a:br>
            <a:r>
              <a:rPr kumimoji="0" lang="en-US" sz="1200" dirty="0">
                <a:solidFill>
                  <a:srgbClr val="000000"/>
                </a:solidFill>
              </a:rPr>
              <a:t>Spec Framework</a:t>
            </a:r>
            <a:br>
              <a:rPr kumimoji="0" lang="en-US" sz="1200" dirty="0">
                <a:solidFill>
                  <a:srgbClr val="000000"/>
                </a:solidFill>
              </a:rPr>
            </a:br>
            <a:r>
              <a:rPr kumimoji="0" lang="en-US" sz="1200" dirty="0">
                <a:solidFill>
                  <a:srgbClr val="000000"/>
                </a:solidFill>
              </a:rPr>
              <a:t>and ready for LB?</a:t>
            </a:r>
          </a:p>
        </p:txBody>
      </p:sp>
      <p:cxnSp>
        <p:nvCxnSpPr>
          <p:cNvPr id="50" name="Straight Arrow Connector 49"/>
          <p:cNvCxnSpPr/>
          <p:nvPr/>
        </p:nvCxnSpPr>
        <p:spPr bwMode="auto">
          <a:xfrm>
            <a:off x="6848474" y="5142131"/>
            <a:ext cx="1524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1" name="Straight Arrow Connector 50"/>
          <p:cNvCxnSpPr/>
          <p:nvPr/>
        </p:nvCxnSpPr>
        <p:spPr bwMode="auto">
          <a:xfrm>
            <a:off x="7762874" y="5142131"/>
            <a:ext cx="1524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2" name="Rectangle 24"/>
          <p:cNvSpPr>
            <a:spLocks noChangeArrowheads="1"/>
          </p:cNvSpPr>
          <p:nvPr/>
        </p:nvSpPr>
        <p:spPr bwMode="auto">
          <a:xfrm>
            <a:off x="7915274" y="4876800"/>
            <a:ext cx="1219200" cy="3810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400" dirty="0">
                <a:solidFill>
                  <a:srgbClr val="000000"/>
                </a:solidFill>
              </a:rPr>
              <a:t>TG or WG Letter </a:t>
            </a:r>
            <a:br>
              <a:rPr kumimoji="0" lang="en-US" sz="1400" dirty="0">
                <a:solidFill>
                  <a:srgbClr val="000000"/>
                </a:solidFill>
              </a:rPr>
            </a:br>
            <a:r>
              <a:rPr kumimoji="0" lang="en-US" sz="1400" dirty="0">
                <a:solidFill>
                  <a:srgbClr val="000000"/>
                </a:solidFill>
              </a:rPr>
              <a:t>Ballot</a:t>
            </a:r>
          </a:p>
        </p:txBody>
      </p:sp>
      <p:sp>
        <p:nvSpPr>
          <p:cNvPr id="53" name="Rectangle 6"/>
          <p:cNvSpPr>
            <a:spLocks noChangeArrowheads="1"/>
          </p:cNvSpPr>
          <p:nvPr/>
        </p:nvSpPr>
        <p:spPr bwMode="auto">
          <a:xfrm>
            <a:off x="5629274" y="2133600"/>
            <a:ext cx="1143000" cy="990600"/>
          </a:xfrm>
          <a:prstGeom prst="rect">
            <a:avLst/>
          </a:prstGeom>
          <a:solidFill>
            <a:schemeClr val="bg1"/>
          </a:solidFill>
          <a:ln w="12700" cap="flat" cmpd="sng" algn="ctr">
            <a:solidFill>
              <a:schemeClr val="tx1"/>
            </a:solidFill>
            <a:prstDash val="solid"/>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400" dirty="0">
                <a:solidFill>
                  <a:srgbClr val="000000"/>
                </a:solidFill>
              </a:rPr>
              <a:t>Spec </a:t>
            </a:r>
            <a:br>
              <a:rPr kumimoji="0" lang="en-US" sz="1400" dirty="0">
                <a:solidFill>
                  <a:srgbClr val="000000"/>
                </a:solidFill>
              </a:rPr>
            </a:br>
            <a:r>
              <a:rPr kumimoji="0" lang="en-US" sz="1400" dirty="0">
                <a:solidFill>
                  <a:srgbClr val="000000"/>
                </a:solidFill>
              </a:rPr>
              <a:t>Text</a:t>
            </a:r>
            <a:br>
              <a:rPr kumimoji="0" lang="en-US" sz="1400" dirty="0">
                <a:solidFill>
                  <a:srgbClr val="000000"/>
                </a:solidFill>
              </a:rPr>
            </a:br>
            <a:r>
              <a:rPr kumimoji="0" lang="en-US" sz="1400" dirty="0">
                <a:solidFill>
                  <a:srgbClr val="000000"/>
                </a:solidFill>
              </a:rPr>
              <a:t>Contributions</a:t>
            </a:r>
          </a:p>
        </p:txBody>
      </p:sp>
      <p:cxnSp>
        <p:nvCxnSpPr>
          <p:cNvPr id="55" name="Shape 54"/>
          <p:cNvCxnSpPr>
            <a:stCxn id="31" idx="0"/>
            <a:endCxn id="53" idx="1"/>
          </p:cNvCxnSpPr>
          <p:nvPr/>
        </p:nvCxnSpPr>
        <p:spPr bwMode="auto">
          <a:xfrm rot="5400000" flipH="1" flipV="1">
            <a:off x="4181474" y="3124200"/>
            <a:ext cx="1943100" cy="952500"/>
          </a:xfrm>
          <a:prstGeom prst="bentConnector2">
            <a:avLst/>
          </a:prstGeom>
          <a:solidFill>
            <a:schemeClr val="accent1"/>
          </a:solidFill>
          <a:ln w="12700" cap="flat" cmpd="sng" algn="ctr">
            <a:solidFill>
              <a:schemeClr val="tx1"/>
            </a:solidFill>
            <a:prstDash val="solid"/>
            <a:round/>
            <a:headEnd type="none" w="sm" len="sm"/>
            <a:tailEnd type="arrow" w="med" len="med"/>
          </a:ln>
          <a:effectLst/>
        </p:spPr>
      </p:cxnSp>
      <p:cxnSp>
        <p:nvCxnSpPr>
          <p:cNvPr id="57" name="Straight Arrow Connector 56"/>
          <p:cNvCxnSpPr>
            <a:stCxn id="53" idx="2"/>
            <a:endCxn id="91" idx="0"/>
          </p:cNvCxnSpPr>
          <p:nvPr/>
        </p:nvCxnSpPr>
        <p:spPr bwMode="auto">
          <a:xfrm rot="5400000">
            <a:off x="5934074" y="3390900"/>
            <a:ext cx="533400" cy="1588"/>
          </a:xfrm>
          <a:prstGeom prst="straightConnector1">
            <a:avLst/>
          </a:prstGeom>
          <a:solidFill>
            <a:schemeClr val="accent1"/>
          </a:solidFill>
          <a:ln w="12700" cap="flat" cmpd="sng" algn="ctr">
            <a:solidFill>
              <a:schemeClr val="tx1"/>
            </a:solidFill>
            <a:prstDash val="solid"/>
            <a:round/>
            <a:headEnd type="none" w="sm" len="sm"/>
            <a:tailEnd type="arrow" w="med" len="med"/>
          </a:ln>
          <a:effectLst/>
        </p:spPr>
      </p:cxnSp>
      <p:cxnSp>
        <p:nvCxnSpPr>
          <p:cNvPr id="40" name="Straight Arrow Connector 29"/>
          <p:cNvCxnSpPr>
            <a:stCxn id="37" idx="3"/>
            <a:endCxn id="19" idx="1"/>
          </p:cNvCxnSpPr>
          <p:nvPr/>
        </p:nvCxnSpPr>
        <p:spPr bwMode="auto">
          <a:xfrm flipV="1">
            <a:off x="1676399" y="5067300"/>
            <a:ext cx="838201" cy="609601"/>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79" name="Rectangle 5"/>
          <p:cNvSpPr>
            <a:spLocks noChangeArrowheads="1"/>
          </p:cNvSpPr>
          <p:nvPr/>
        </p:nvSpPr>
        <p:spPr bwMode="auto">
          <a:xfrm>
            <a:off x="533400" y="2743200"/>
            <a:ext cx="1371600" cy="6096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200" dirty="0">
                <a:solidFill>
                  <a:srgbClr val="000000"/>
                </a:solidFill>
              </a:rPr>
              <a:t>Call for Technical</a:t>
            </a:r>
          </a:p>
          <a:p>
            <a:pPr algn="ctr" defTabSz="914400" eaLnBrk="0" fontAlgn="base" hangingPunct="0">
              <a:spcBef>
                <a:spcPct val="0"/>
              </a:spcBef>
              <a:spcAft>
                <a:spcPct val="0"/>
              </a:spcAft>
            </a:pPr>
            <a:r>
              <a:rPr kumimoji="0" lang="en-US" sz="1200" dirty="0">
                <a:solidFill>
                  <a:srgbClr val="000000"/>
                </a:solidFill>
              </a:rPr>
              <a:t>Contribution</a:t>
            </a:r>
          </a:p>
          <a:p>
            <a:pPr algn="ctr" defTabSz="914400" eaLnBrk="0" fontAlgn="base" hangingPunct="0">
              <a:spcBef>
                <a:spcPct val="0"/>
              </a:spcBef>
              <a:spcAft>
                <a:spcPct val="0"/>
              </a:spcAft>
            </a:pPr>
            <a:r>
              <a:rPr kumimoji="0" lang="en-US" sz="1200" dirty="0">
                <a:solidFill>
                  <a:srgbClr val="000000"/>
                </a:solidFill>
              </a:rPr>
              <a:t>(CFTC)</a:t>
            </a:r>
          </a:p>
        </p:txBody>
      </p:sp>
      <p:cxnSp>
        <p:nvCxnSpPr>
          <p:cNvPr id="82" name="Straight Arrow Connector 23"/>
          <p:cNvCxnSpPr>
            <a:stCxn id="79" idx="2"/>
          </p:cNvCxnSpPr>
          <p:nvPr/>
        </p:nvCxnSpPr>
        <p:spPr bwMode="auto">
          <a:xfrm rot="5400000">
            <a:off x="1143000" y="3429000"/>
            <a:ext cx="152400"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91" name="Diamond 47"/>
          <p:cNvSpPr/>
          <p:nvPr/>
        </p:nvSpPr>
        <p:spPr bwMode="auto">
          <a:xfrm>
            <a:off x="5857874" y="3657600"/>
            <a:ext cx="685800" cy="533400"/>
          </a:xfrm>
          <a:prstGeom prst="diamon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eaLnBrk="0" fontAlgn="base" hangingPunct="0">
              <a:spcBef>
                <a:spcPct val="0"/>
              </a:spcBef>
              <a:spcAft>
                <a:spcPct val="0"/>
              </a:spcAft>
            </a:pPr>
            <a:r>
              <a:rPr kumimoji="0" lang="en-US" sz="1200" dirty="0">
                <a:solidFill>
                  <a:srgbClr val="000000"/>
                </a:solidFill>
              </a:rPr>
              <a:t>75%</a:t>
            </a:r>
          </a:p>
        </p:txBody>
      </p:sp>
      <p:cxnSp>
        <p:nvCxnSpPr>
          <p:cNvPr id="93" name="Straight Arrow Connector 56"/>
          <p:cNvCxnSpPr>
            <a:stCxn id="91" idx="2"/>
            <a:endCxn id="35" idx="0"/>
          </p:cNvCxnSpPr>
          <p:nvPr/>
        </p:nvCxnSpPr>
        <p:spPr bwMode="auto">
          <a:xfrm rot="5400000">
            <a:off x="6010274" y="4381500"/>
            <a:ext cx="381000" cy="1588"/>
          </a:xfrm>
          <a:prstGeom prst="straightConnector1">
            <a:avLst/>
          </a:prstGeom>
          <a:solidFill>
            <a:schemeClr val="accent1"/>
          </a:solidFill>
          <a:ln w="12700" cap="flat" cmpd="sng" algn="ctr">
            <a:solidFill>
              <a:schemeClr val="tx1"/>
            </a:solidFill>
            <a:prstDash val="solid"/>
            <a:round/>
            <a:headEnd type="none" w="sm" len="sm"/>
            <a:tailEnd type="arrow" w="med" len="med"/>
          </a:ln>
          <a:effectLst/>
        </p:spPr>
      </p:cxnSp>
      <p:sp>
        <p:nvSpPr>
          <p:cNvPr id="98" name="Rectangle 6"/>
          <p:cNvSpPr>
            <a:spLocks noChangeArrowheads="1"/>
          </p:cNvSpPr>
          <p:nvPr/>
        </p:nvSpPr>
        <p:spPr bwMode="auto">
          <a:xfrm>
            <a:off x="5705474" y="2057400"/>
            <a:ext cx="1143000" cy="990600"/>
          </a:xfrm>
          <a:prstGeom prst="rect">
            <a:avLst/>
          </a:prstGeom>
          <a:solidFill>
            <a:schemeClr val="bg1"/>
          </a:solidFill>
          <a:ln w="12700" cap="flat" cmpd="sng" algn="ctr">
            <a:solidFill>
              <a:schemeClr val="tx1"/>
            </a:solidFill>
            <a:prstDash val="solid"/>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400" dirty="0">
                <a:solidFill>
                  <a:srgbClr val="000000"/>
                </a:solidFill>
              </a:rPr>
              <a:t>Spec </a:t>
            </a:r>
            <a:br>
              <a:rPr kumimoji="0" lang="en-US" sz="1400" dirty="0">
                <a:solidFill>
                  <a:srgbClr val="000000"/>
                </a:solidFill>
              </a:rPr>
            </a:br>
            <a:r>
              <a:rPr kumimoji="0" lang="en-US" sz="1400" dirty="0">
                <a:solidFill>
                  <a:srgbClr val="000000"/>
                </a:solidFill>
              </a:rPr>
              <a:t>Text</a:t>
            </a:r>
            <a:br>
              <a:rPr kumimoji="0" lang="en-US" sz="1400" dirty="0">
                <a:solidFill>
                  <a:srgbClr val="000000"/>
                </a:solidFill>
              </a:rPr>
            </a:br>
            <a:r>
              <a:rPr kumimoji="0" lang="en-US" sz="1400" dirty="0">
                <a:solidFill>
                  <a:srgbClr val="000000"/>
                </a:solidFill>
              </a:rPr>
              <a:t>Contributions</a:t>
            </a:r>
          </a:p>
        </p:txBody>
      </p:sp>
      <p:sp>
        <p:nvSpPr>
          <p:cNvPr id="99" name="Rectangle 6"/>
          <p:cNvSpPr>
            <a:spLocks noChangeArrowheads="1"/>
          </p:cNvSpPr>
          <p:nvPr/>
        </p:nvSpPr>
        <p:spPr bwMode="auto">
          <a:xfrm>
            <a:off x="5781674" y="1981200"/>
            <a:ext cx="1143000" cy="990600"/>
          </a:xfrm>
          <a:prstGeom prst="rect">
            <a:avLst/>
          </a:prstGeom>
          <a:solidFill>
            <a:schemeClr val="bg1"/>
          </a:solidFill>
          <a:ln w="12700" cap="flat" cmpd="sng" algn="ctr">
            <a:solidFill>
              <a:schemeClr val="tx1"/>
            </a:solidFill>
            <a:prstDash val="solid"/>
            <a:miter lim="800000"/>
            <a:headEnd type="none" w="sm" len="sm"/>
            <a:tailEnd type="none" w="sm" len="sm"/>
          </a:ln>
        </p:spPr>
        <p:txBody>
          <a:bodyPr wrap="none" anchor="ctr"/>
          <a:lstStyle/>
          <a:p>
            <a:pPr algn="ctr" defTabSz="914400" eaLnBrk="0" fontAlgn="base" hangingPunct="0">
              <a:spcBef>
                <a:spcPct val="0"/>
              </a:spcBef>
              <a:spcAft>
                <a:spcPct val="0"/>
              </a:spcAft>
            </a:pPr>
            <a:r>
              <a:rPr kumimoji="0" lang="en-US" sz="1400" dirty="0">
                <a:solidFill>
                  <a:srgbClr val="000000"/>
                </a:solidFill>
              </a:rPr>
              <a:t>Spec </a:t>
            </a:r>
            <a:br>
              <a:rPr kumimoji="0" lang="en-US" sz="1400" dirty="0">
                <a:solidFill>
                  <a:srgbClr val="000000"/>
                </a:solidFill>
              </a:rPr>
            </a:br>
            <a:r>
              <a:rPr kumimoji="0" lang="en-US" sz="1400" dirty="0">
                <a:solidFill>
                  <a:srgbClr val="000000"/>
                </a:solidFill>
              </a:rPr>
              <a:t>Text</a:t>
            </a:r>
            <a:br>
              <a:rPr kumimoji="0" lang="en-US" sz="1400" dirty="0">
                <a:solidFill>
                  <a:srgbClr val="000000"/>
                </a:solidFill>
              </a:rPr>
            </a:br>
            <a:r>
              <a:rPr kumimoji="0" lang="en-US" sz="1400" dirty="0">
                <a:solidFill>
                  <a:srgbClr val="000000"/>
                </a:solidFill>
              </a:rPr>
              <a:t>Contributions</a:t>
            </a:r>
          </a:p>
        </p:txBody>
      </p:sp>
      <p:sp>
        <p:nvSpPr>
          <p:cNvPr id="41" name="左矢印 40"/>
          <p:cNvSpPr/>
          <p:nvPr/>
        </p:nvSpPr>
        <p:spPr bwMode="auto">
          <a:xfrm rot="19617148">
            <a:off x="1739670" y="1785128"/>
            <a:ext cx="3235528" cy="912452"/>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600" dirty="0" smtClean="0">
                <a:latin typeface="Times New Roman" pitchFamily="18" charset="0"/>
              </a:rPr>
              <a:t>Received submissions by July 6th</a:t>
            </a:r>
            <a:endParaRPr kumimoji="0" lang="ja-JP" altLang="en-US" sz="1600" b="0" i="0" u="none" strike="noStrike" cap="none" normalizeH="0" baseline="0" dirty="0" smtClean="0">
              <a:ln>
                <a:noFill/>
              </a:ln>
              <a:solidFill>
                <a:schemeClr val="tx1"/>
              </a:solidFill>
              <a:effectLst/>
              <a:latin typeface="Times New Roman" pitchFamily="18" charset="0"/>
            </a:endParaRPr>
          </a:p>
        </p:txBody>
      </p:sp>
      <p:sp>
        <p:nvSpPr>
          <p:cNvPr id="54" name="右矢印 53"/>
          <p:cNvSpPr/>
          <p:nvPr/>
        </p:nvSpPr>
        <p:spPr bwMode="auto">
          <a:xfrm>
            <a:off x="1981199" y="5334000"/>
            <a:ext cx="1752601" cy="1219993"/>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00"/>
                </a:solidFill>
                <a:effectLst/>
                <a:latin typeface="Times New Roman" pitchFamily="18" charset="0"/>
              </a:rPr>
              <a:t>This week</a:t>
            </a:r>
            <a:br>
              <a:rPr kumimoji="0" lang="en-US" altLang="ja-JP" b="0" i="0" u="none" strike="noStrike" cap="none" normalizeH="0" baseline="0" dirty="0" smtClean="0">
                <a:ln>
                  <a:noFill/>
                </a:ln>
                <a:solidFill>
                  <a:srgbClr val="FF0000"/>
                </a:solidFill>
                <a:effectLst/>
                <a:latin typeface="Times New Roman" pitchFamily="18" charset="0"/>
              </a:rPr>
            </a:br>
            <a:r>
              <a:rPr kumimoji="0" lang="en-US" altLang="ja-JP" b="0" i="0" u="none" strike="noStrike" cap="none" normalizeH="0" baseline="0" dirty="0" smtClean="0">
                <a:ln>
                  <a:noFill/>
                </a:ln>
                <a:solidFill>
                  <a:srgbClr val="FF0000"/>
                </a:solidFill>
                <a:effectLst/>
                <a:latin typeface="Times New Roman" pitchFamily="18" charset="0"/>
              </a:rPr>
              <a:t>at</a:t>
            </a:r>
            <a:r>
              <a:rPr kumimoji="0" lang="en-US" altLang="ja-JP" b="0" i="0" u="none" strike="noStrike" cap="none" normalizeH="0" dirty="0" smtClean="0">
                <a:ln>
                  <a:noFill/>
                </a:ln>
                <a:solidFill>
                  <a:srgbClr val="FF0000"/>
                </a:solidFill>
                <a:effectLst/>
                <a:latin typeface="Times New Roman" pitchFamily="18" charset="0"/>
              </a:rPr>
              <a:t>  San Diego</a:t>
            </a:r>
            <a:endParaRPr kumimoji="0" lang="ja-JP" altLang="en-US" b="0" i="0" u="none" strike="noStrike" cap="none" normalizeH="0" baseline="0" dirty="0" smtClean="0">
              <a:ln>
                <a:noFill/>
              </a:ln>
              <a:solidFill>
                <a:srgbClr val="FF0000"/>
              </a:solidFill>
              <a:effectLst/>
              <a:latin typeface="Times New Roman" pitchFamily="18" charset="0"/>
            </a:endParaRPr>
          </a:p>
        </p:txBody>
      </p:sp>
      <p:sp>
        <p:nvSpPr>
          <p:cNvPr id="58" name="左矢印 57"/>
          <p:cNvSpPr/>
          <p:nvPr/>
        </p:nvSpPr>
        <p:spPr bwMode="auto">
          <a:xfrm>
            <a:off x="7050075" y="2133600"/>
            <a:ext cx="1730398" cy="837407"/>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FF0000"/>
                </a:solidFill>
                <a:effectLst/>
                <a:latin typeface="Times New Roman" pitchFamily="18" charset="0"/>
              </a:rPr>
              <a:t>We are here </a:t>
            </a:r>
            <a:endParaRPr kumimoji="0" lang="ja-JP" altLang="en-US" b="0" i="0" u="none" strike="noStrike" cap="none" normalizeH="0" baseline="0" dirty="0" smtClean="0">
              <a:ln>
                <a:noFill/>
              </a:ln>
              <a:solidFill>
                <a:srgbClr val="FF0000"/>
              </a:solidFill>
              <a:effectLst/>
              <a:latin typeface="Times New Roman" pitchFamily="18" charset="0"/>
            </a:endParaRPr>
          </a:p>
        </p:txBody>
      </p:sp>
      <p:sp>
        <p:nvSpPr>
          <p:cNvPr id="60" name="テキスト ボックス 59"/>
          <p:cNvSpPr txBox="1"/>
          <p:nvPr/>
        </p:nvSpPr>
        <p:spPr>
          <a:xfrm>
            <a:off x="4029073" y="5867401"/>
            <a:ext cx="4751399" cy="646331"/>
          </a:xfrm>
          <a:prstGeom prst="rect">
            <a:avLst/>
          </a:prstGeom>
          <a:noFill/>
        </p:spPr>
        <p:txBody>
          <a:bodyPr wrap="square" rtlCol="0">
            <a:spAutoFit/>
          </a:bodyPr>
          <a:lstStyle/>
          <a:p>
            <a:r>
              <a:rPr lang="en-US" altLang="ja-JP" dirty="0" smtClean="0"/>
              <a:t>We successfully popularized SFD </a:t>
            </a:r>
          </a:p>
          <a:p>
            <a:endParaRPr kumimoji="1" lang="ja-JP" altLang="en-US" dirty="0"/>
          </a:p>
        </p:txBody>
      </p:sp>
      <p:sp>
        <p:nvSpPr>
          <p:cNvPr id="61" name="テキスト ボックス 60"/>
          <p:cNvSpPr txBox="1"/>
          <p:nvPr/>
        </p:nvSpPr>
        <p:spPr>
          <a:xfrm>
            <a:off x="7000874" y="3124994"/>
            <a:ext cx="2133600" cy="923330"/>
          </a:xfrm>
          <a:prstGeom prst="rect">
            <a:avLst/>
          </a:prstGeom>
          <a:noFill/>
        </p:spPr>
        <p:txBody>
          <a:bodyPr wrap="square" rtlCol="0">
            <a:spAutoFit/>
          </a:bodyPr>
          <a:lstStyle/>
          <a:p>
            <a:r>
              <a:rPr lang="en-US" altLang="ja-JP" dirty="0" smtClean="0"/>
              <a:t>We started the detail discussions on draft spec text.</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Request for Author</a:t>
            </a:r>
            <a:endParaRPr lang="ja-JP" altLang="en-US" dirty="0"/>
          </a:p>
        </p:txBody>
      </p:sp>
      <p:sp>
        <p:nvSpPr>
          <p:cNvPr id="3" name="コンテンツ プレースホルダ 2"/>
          <p:cNvSpPr>
            <a:spLocks noGrp="1"/>
          </p:cNvSpPr>
          <p:nvPr>
            <p:ph idx="1"/>
          </p:nvPr>
        </p:nvSpPr>
        <p:spPr>
          <a:xfrm>
            <a:off x="685799" y="1981199"/>
            <a:ext cx="7858125" cy="4494213"/>
          </a:xfrm>
        </p:spPr>
        <p:txBody>
          <a:bodyPr/>
          <a:lstStyle/>
          <a:p>
            <a:r>
              <a:rPr lang="en-US" altLang="ja-JP" dirty="0" smtClean="0"/>
              <a:t>Author have to describe the following context in the  Abstract </a:t>
            </a:r>
          </a:p>
          <a:p>
            <a:pPr lvl="1"/>
            <a:r>
              <a:rPr lang="en-US" altLang="ja-JP" dirty="0" smtClean="0"/>
              <a:t>Those areas in the SFD that are satisfied by the submission should be cited.</a:t>
            </a:r>
          </a:p>
          <a:p>
            <a:r>
              <a:rPr lang="en-US" altLang="ja-JP" dirty="0" smtClean="0"/>
              <a:t>The submission should be addressed by individual sections of SFD.</a:t>
            </a:r>
          </a:p>
          <a:p>
            <a:r>
              <a:rPr lang="en-US" altLang="ja-JP" dirty="0" smtClean="0"/>
              <a:t>We are going to discuss section by section in the next meeting.</a:t>
            </a:r>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smtClean="0">
                <a:solidFill>
                  <a:srgbClr val="000000"/>
                </a:solidFill>
              </a:rPr>
              <a:t>January 2012</a:t>
            </a:r>
            <a:endParaRPr lang="en-US" dirty="0">
              <a:solidFill>
                <a:srgbClr val="000000"/>
              </a:solidFill>
            </a:endParaRPr>
          </a:p>
        </p:txBody>
      </p:sp>
      <p:sp>
        <p:nvSpPr>
          <p:cNvPr id="5" name="フッター プレースホルダ 4"/>
          <p:cNvSpPr>
            <a:spLocks noGrp="1"/>
          </p:cNvSpPr>
          <p:nvPr>
            <p:ph type="ftr" sz="quarter" idx="11"/>
          </p:nvPr>
        </p:nvSpPr>
        <p:spPr/>
        <p:txBody>
          <a:bodyPr/>
          <a:lstStyle/>
          <a:p>
            <a:pPr>
              <a:defRPr/>
            </a:pPr>
            <a:r>
              <a:rPr lang="en-US" altLang="ja-JP" smtClean="0">
                <a:solidFill>
                  <a:srgbClr val="000000"/>
                </a:solidFill>
              </a:rPr>
              <a:t>Hitoshi Morioka (Allied Telesis R&amp;D Center)</a:t>
            </a:r>
            <a:endParaRPr lang="en-US" dirty="0">
              <a:solidFill>
                <a:srgbClr val="000000"/>
              </a:solidFill>
            </a:endParaRPr>
          </a:p>
        </p:txBody>
      </p:sp>
      <p:sp>
        <p:nvSpPr>
          <p:cNvPr id="6" name="スライド番号プレースホルダ 5"/>
          <p:cNvSpPr>
            <a:spLocks noGrp="1"/>
          </p:cNvSpPr>
          <p:nvPr>
            <p:ph type="sldNum" sz="quarter" idx="12"/>
          </p:nvPr>
        </p:nvSpPr>
        <p:spPr/>
        <p:txBody>
          <a:bodyPr/>
          <a:lstStyle/>
          <a:p>
            <a:pPr>
              <a:defRPr/>
            </a:pPr>
            <a:r>
              <a:rPr lang="en-US" smtClean="0">
                <a:solidFill>
                  <a:srgbClr val="000000"/>
                </a:solidFill>
              </a:rPr>
              <a:t>Slide </a:t>
            </a:r>
            <a:fld id="{9F280238-5E03-4A90-BACD-D800220B2674}" type="slidenum">
              <a:rPr lang="en-US" smtClean="0">
                <a:solidFill>
                  <a:srgbClr val="000000"/>
                </a:solidFill>
              </a:rPr>
              <a:pPr>
                <a:defRPr/>
              </a:pPr>
              <a:t>29</a:t>
            </a:fld>
            <a:endParaRPr lang="en-US">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1957</TotalTime>
  <Words>4025</Words>
  <Application>Microsoft Macintosh PowerPoint</Application>
  <PresentationFormat>画面に合わせる (4:3)</PresentationFormat>
  <Paragraphs>516</Paragraphs>
  <Slides>29</Slides>
  <Notes>21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lpstr>TGai Process status</vt:lpstr>
      <vt:lpstr>Request for Author</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432</cp:revision>
  <cp:lastPrinted>1998-02-10T13:28:06Z</cp:lastPrinted>
  <dcterms:created xsi:type="dcterms:W3CDTF">2012-07-19T23:35:50Z</dcterms:created>
  <dcterms:modified xsi:type="dcterms:W3CDTF">2012-07-19T23:36:11Z</dcterms:modified>
</cp:coreProperties>
</file>