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96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8" autoAdjust="0"/>
    <p:restoredTop sz="94629" autoAdjust="0"/>
  </p:normalViewPr>
  <p:slideViewPr>
    <p:cSldViewPr>
      <p:cViewPr>
        <p:scale>
          <a:sx n="90" d="100"/>
          <a:sy n="90" d="100"/>
        </p:scale>
        <p:origin x="-1224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51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995" y="-91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6411" y="8670925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27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16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9929" y="6475413"/>
            <a:ext cx="152400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7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802.11-12/0818r0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11ah Padding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2012-07-16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752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55"/>
          <p:cNvGraphicFramePr>
            <a:graphicFrameLocks noChangeAspect="1"/>
          </p:cNvGraphicFramePr>
          <p:nvPr/>
        </p:nvGraphicFramePr>
        <p:xfrm>
          <a:off x="1295400" y="2362200"/>
          <a:ext cx="6850063" cy="4300538"/>
        </p:xfrm>
        <a:graphic>
          <a:graphicData uri="http://schemas.openxmlformats.org/presentationml/2006/ole">
            <p:oleObj spid="_x0000_s2103" name="Document" r:id="rId4" imgW="9056978" imgH="561209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smtClean="0"/>
              <a:t>LDPC Encoding Flow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800" b="0" dirty="0" smtClean="0"/>
              <a:t>Step 3: After Scrambling, conducts the regular LDPC encoding flow as in 11n spec: shortening, puncturing, repetition, and derive updated </a:t>
            </a:r>
            <a:r>
              <a:rPr lang="en-US" sz="1800" b="0" i="1" dirty="0" err="1" smtClean="0"/>
              <a:t>N’</a:t>
            </a:r>
            <a:r>
              <a:rPr lang="en-US" sz="1400" b="0" i="1" dirty="0" err="1" smtClean="0"/>
              <a:t>avbits</a:t>
            </a:r>
            <a:r>
              <a:rPr lang="en-US" sz="1800" b="0" dirty="0" smtClean="0"/>
              <a:t>, hence the updated N</a:t>
            </a:r>
            <a:r>
              <a:rPr lang="en-US" sz="1200" b="0" dirty="0" smtClean="0"/>
              <a:t>SYM</a:t>
            </a:r>
            <a:r>
              <a:rPr lang="en-US" sz="1800" b="0" dirty="0" smtClean="0"/>
              <a:t>:  </a:t>
            </a:r>
          </a:p>
          <a:p>
            <a:pPr>
              <a:defRPr/>
            </a:pPr>
            <a:endParaRPr lang="en-US" sz="1800" b="0" dirty="0" smtClean="0"/>
          </a:p>
          <a:p>
            <a:pPr>
              <a:defRPr/>
            </a:pPr>
            <a:r>
              <a:rPr lang="en-US" sz="1800" b="0" dirty="0" smtClean="0"/>
              <a:t>Step 4: Setting the SIG Field:</a:t>
            </a:r>
          </a:p>
          <a:p>
            <a:pPr lvl="1"/>
            <a:r>
              <a:rPr lang="en-US" sz="1500" b="0" dirty="0" smtClean="0"/>
              <a:t>If DURATION is indicated in SIG field: send N</a:t>
            </a:r>
            <a:r>
              <a:rPr lang="en-US" sz="900" b="0" dirty="0" smtClean="0"/>
              <a:t>SYM</a:t>
            </a:r>
            <a:r>
              <a:rPr lang="en-US" sz="1500" b="0" dirty="0" smtClean="0"/>
              <a:t> in LENGTH/DURATION subfield of SIG field.</a:t>
            </a:r>
          </a:p>
          <a:p>
            <a:pPr lvl="1"/>
            <a:r>
              <a:rPr lang="en-US" sz="1500" b="0" dirty="0" smtClean="0"/>
              <a:t>If LENGTH is indicated in SIG field: send PSDU_LENGTH in LENGTH/DURATION subfield of SIG field.</a:t>
            </a:r>
            <a:endParaRPr lang="en-US" sz="1900" b="0" dirty="0" smtClean="0"/>
          </a:p>
          <a:p>
            <a:pPr lvl="1">
              <a:defRPr/>
            </a:pPr>
            <a:r>
              <a:rPr lang="en-US" sz="1400" dirty="0" smtClean="0"/>
              <a:t>In both cases, if N</a:t>
            </a:r>
            <a:r>
              <a:rPr lang="en-US" sz="1050" dirty="0" smtClean="0"/>
              <a:t>SYM</a:t>
            </a:r>
            <a:r>
              <a:rPr lang="en-US" sz="1400" dirty="0" smtClean="0"/>
              <a:t> &gt; N</a:t>
            </a:r>
            <a:r>
              <a:rPr lang="en-US" sz="1050" dirty="0" smtClean="0"/>
              <a:t>SYM, init</a:t>
            </a:r>
            <a:r>
              <a:rPr lang="en-US" sz="1400" dirty="0" smtClean="0"/>
              <a:t>, the “additional symbol in LDPC” bit in SIG is set to 1.</a:t>
            </a:r>
          </a:p>
          <a:p>
            <a:pPr>
              <a:defRPr/>
            </a:pPr>
            <a:endParaRPr lang="en-US" sz="1800" b="0" dirty="0" smtClean="0"/>
          </a:p>
          <a:p>
            <a:pPr>
              <a:defRPr/>
            </a:pPr>
            <a:r>
              <a:rPr lang="en-US" sz="1800" b="0" dirty="0" smtClean="0"/>
              <a:t>After constellation mapping:</a:t>
            </a:r>
          </a:p>
          <a:p>
            <a:pPr marL="857250" lvl="1" indent="-457200">
              <a:defRPr/>
            </a:pPr>
            <a:r>
              <a:rPr lang="en-US" sz="1600" dirty="0" smtClean="0"/>
              <a:t>For 2/4/8/16MHz, apply the 11ac LDPC tone </a:t>
            </a:r>
            <a:r>
              <a:rPr lang="en-US" sz="1600" dirty="0" err="1" smtClean="0"/>
              <a:t>mapper</a:t>
            </a:r>
            <a:r>
              <a:rPr lang="en-US" sz="1600" dirty="0" smtClean="0"/>
              <a:t>.</a:t>
            </a:r>
          </a:p>
          <a:p>
            <a:pPr marL="857250" lvl="1" indent="-457200">
              <a:defRPr/>
            </a:pPr>
            <a:r>
              <a:rPr lang="en-US" sz="1600" dirty="0" smtClean="0"/>
              <a:t>For 1MHz, no LDPC tone </a:t>
            </a:r>
            <a:r>
              <a:rPr lang="en-US" sz="1600" dirty="0" err="1" smtClean="0"/>
              <a:t>mapper</a:t>
            </a:r>
            <a:r>
              <a:rPr lang="en-US" sz="1600" dirty="0" smtClean="0"/>
              <a:t> is applied.</a:t>
            </a:r>
          </a:p>
          <a:p>
            <a:pPr lvl="1">
              <a:defRPr/>
            </a:pPr>
            <a:endParaRPr lang="en-US" sz="1400" dirty="0" smtClean="0"/>
          </a:p>
          <a:p>
            <a:pPr lvl="1">
              <a:defRPr/>
            </a:pPr>
            <a:endParaRPr lang="en-US" sz="1400" dirty="0" smtClean="0"/>
          </a:p>
          <a:p>
            <a:pPr>
              <a:defRPr/>
            </a:pPr>
            <a:endParaRPr lang="en-US" sz="1800" b="0" dirty="0" smtClean="0"/>
          </a:p>
          <a:p>
            <a:pPr>
              <a:defRPr/>
            </a:pPr>
            <a:endParaRPr lang="en-US" sz="1800" b="0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771775" y="2149475"/>
          <a:ext cx="1647825" cy="288925"/>
        </p:xfrm>
        <a:graphic>
          <a:graphicData uri="http://schemas.openxmlformats.org/presentationml/2006/ole">
            <p:oleObj spid="_x0000_s25602" name="Equation" r:id="rId3" imgW="1295280" imgH="228600" progId="Equation.DSMT4">
              <p:embed/>
            </p:oleObj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 smtClean="0"/>
              <a:t>Straw </a:t>
            </a:r>
            <a:r>
              <a:rPr lang="en-US" sz="2800" dirty="0" smtClean="0"/>
              <a:t>Poll/Pre-Motion</a:t>
            </a:r>
            <a:endParaRPr lang="en-US" sz="280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3048000"/>
          </a:xfrm>
        </p:spPr>
        <p:txBody>
          <a:bodyPr/>
          <a:lstStyle/>
          <a:p>
            <a:r>
              <a:rPr lang="en-US" sz="2000" b="0" dirty="0" smtClean="0"/>
              <a:t>Do you agree with the 11ah single user BCC padding flow as described in slides 6~7, and the LDPC encoding flow as described in slides 9~10, and insert the description text into the </a:t>
            </a:r>
            <a:r>
              <a:rPr lang="en-US" sz="2000" b="0" dirty="0" err="1" smtClean="0"/>
              <a:t>TGah</a:t>
            </a:r>
            <a:r>
              <a:rPr lang="en-US" sz="2000" b="0" dirty="0" smtClean="0"/>
              <a:t> Spec Framework in appropriate sections?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0110" y="6475413"/>
            <a:ext cx="14138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 al</a:t>
            </a:r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2</a:t>
            </a:r>
            <a:endParaRPr lang="en-US" dirty="0">
              <a:cs typeface="+mn-cs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990600" y="1341438"/>
          <a:ext cx="7030811" cy="5516562"/>
        </p:xfrm>
        <a:graphic>
          <a:graphicData uri="http://schemas.openxmlformats.org/presentationml/2006/ole">
            <p:oleObj spid="_x0000_s16388" name="Document" r:id="rId4" imgW="8521573" imgH="669622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143000" y="1143000"/>
          <a:ext cx="7192962" cy="5287962"/>
        </p:xfrm>
        <a:graphic>
          <a:graphicData uri="http://schemas.openxmlformats.org/presentationml/2006/ole">
            <p:oleObj spid="_x0000_s18436" name="Document" r:id="rId3" imgW="8521573" imgH="6704158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419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200" dirty="0" smtClean="0"/>
              <a:t>Different from 11n and 11ac, 11ah uses “hybrid” LENGTH/Duration signaling in SIG fields, therefore padding procedure needs to be adjusted correspondingly.</a:t>
            </a:r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r>
              <a:rPr lang="en-US" sz="2200" dirty="0" smtClean="0"/>
              <a:t>Here we give detailed description of the 11ah BCC and LDPC padding flows.</a:t>
            </a:r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r>
              <a:rPr lang="en-US" sz="2200" dirty="0" smtClean="0"/>
              <a:t>Criterion:</a:t>
            </a:r>
          </a:p>
          <a:p>
            <a:pPr lvl="1">
              <a:defRPr/>
            </a:pPr>
            <a:r>
              <a:rPr lang="en-US" sz="1800" dirty="0" smtClean="0"/>
              <a:t>Padding process being as close to 11ac as possible, </a:t>
            </a:r>
          </a:p>
          <a:p>
            <a:pPr lvl="1">
              <a:defRPr/>
            </a:pPr>
            <a:r>
              <a:rPr lang="en-US" sz="1800" dirty="0" smtClean="0"/>
              <a:t>Padding process being as unified between Duration and Length cases as possible.</a:t>
            </a:r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r>
              <a:rPr lang="en-US" sz="2200" dirty="0" smtClean="0"/>
              <a:t>Focus on SU padding, MU should be the same as 11ac flow.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sz="2000" b="0" dirty="0" smtClean="0"/>
          </a:p>
          <a:p>
            <a:pPr marL="1200150" lvl="2" indent="-457200">
              <a:defRPr/>
            </a:pPr>
            <a:endParaRPr lang="en-US" dirty="0" smtClean="0"/>
          </a:p>
          <a:p>
            <a:pPr lvl="2"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>
            <a:normAutofit/>
          </a:bodyPr>
          <a:lstStyle/>
          <a:p>
            <a:r>
              <a:rPr lang="en-US" smtClean="0"/>
              <a:t>I. BCC Padding Flow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sz="2000" dirty="0" smtClean="0"/>
              <a:t>Difference between 11n (LENGTH) and 11ac (Duration):</a:t>
            </a:r>
          </a:p>
          <a:p>
            <a:pPr lvl="1"/>
            <a:r>
              <a:rPr lang="en-US" sz="1600" dirty="0" smtClean="0"/>
              <a:t>11n pad in PHY: padding bits are all-zero, right after scrambling </a:t>
            </a:r>
            <a:r>
              <a:rPr lang="en-US" sz="1600" dirty="0" err="1" smtClean="0"/>
              <a:t>info+padding</a:t>
            </a:r>
            <a:r>
              <a:rPr lang="en-US" sz="1600" dirty="0" smtClean="0"/>
              <a:t> bits, replace the 6Nes bits right after PSDU back to zero bits, and there are still 6Nes tail bits inserted at the end.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11ac MAC/PHY </a:t>
            </a:r>
            <a:r>
              <a:rPr lang="en-US" sz="1600" dirty="0" err="1" smtClean="0"/>
              <a:t>Paddding</a:t>
            </a:r>
            <a:r>
              <a:rPr lang="en-US" sz="1600" dirty="0" smtClean="0"/>
              <a:t>: pad EOF delimiter in MAC up to byte boundary, and PHY pads 0~7 residue bits (not need to be all-zero bits), insert tail bits at the end.</a:t>
            </a:r>
          </a:p>
          <a:p>
            <a:endParaRPr lang="en-US" dirty="0" smtClean="0"/>
          </a:p>
          <a:p>
            <a:r>
              <a:rPr lang="en-US" sz="2000" dirty="0" smtClean="0"/>
              <a:t>Propose to make 11ah BCC padding closer to 11ac, </a:t>
            </a:r>
          </a:p>
          <a:p>
            <a:pPr lvl="1"/>
            <a:r>
              <a:rPr lang="en-US" dirty="0" smtClean="0"/>
              <a:t>PHY could pad bits with arbitrary 0/1 value in both cases, tail bits are always at the end.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mtClean="0"/>
              <a:t>Proposed 11ah BCC Padding Flow (1)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sz="2000" b="0" dirty="0" smtClean="0"/>
              <a:t>Step1: Compute N</a:t>
            </a:r>
            <a:r>
              <a:rPr lang="en-US" sz="1300" b="0" dirty="0" smtClean="0"/>
              <a:t>SYM</a:t>
            </a:r>
            <a:r>
              <a:rPr lang="en-US" sz="2000" b="0" dirty="0" smtClean="0"/>
              <a:t>: </a:t>
            </a:r>
          </a:p>
          <a:p>
            <a:pPr lvl="1">
              <a:defRPr/>
            </a:pPr>
            <a:endParaRPr lang="en-US" sz="1400" dirty="0" smtClean="0"/>
          </a:p>
          <a:p>
            <a:pPr lvl="1"/>
            <a:endParaRPr lang="en-US" sz="1600" b="0" u="sng" dirty="0" smtClean="0"/>
          </a:p>
          <a:p>
            <a:pPr lvl="1"/>
            <a:r>
              <a:rPr lang="en-US" sz="1700" b="0" u="sng" dirty="0" smtClean="0"/>
              <a:t>If DURATION is indicated in SIG field</a:t>
            </a:r>
            <a:r>
              <a:rPr lang="en-US" sz="1700" b="0" dirty="0" smtClean="0"/>
              <a:t>:  directly send N</a:t>
            </a:r>
            <a:r>
              <a:rPr lang="en-US" sz="900" b="0" dirty="0" smtClean="0"/>
              <a:t>SYM</a:t>
            </a:r>
            <a:r>
              <a:rPr lang="en-US" sz="1700" b="0" dirty="0" smtClean="0"/>
              <a:t> in LENGTH/DURATION subfield of SIG field.</a:t>
            </a:r>
          </a:p>
          <a:p>
            <a:pPr lvl="1"/>
            <a:r>
              <a:rPr lang="en-US" sz="1700" b="0" u="sng" dirty="0" smtClean="0"/>
              <a:t>If LENGTH is indicated in SIG field</a:t>
            </a:r>
            <a:r>
              <a:rPr lang="en-US" sz="1700" b="0" dirty="0" smtClean="0"/>
              <a:t>: directly send PSDU_LENGTH in number of bytes in LENGTH/DURATION subfield of SIG field.</a:t>
            </a:r>
          </a:p>
          <a:p>
            <a:pPr>
              <a:defRPr/>
            </a:pPr>
            <a:endParaRPr lang="en-US" sz="2000" b="0" dirty="0" smtClean="0"/>
          </a:p>
          <a:p>
            <a:pPr>
              <a:defRPr/>
            </a:pPr>
            <a:r>
              <a:rPr lang="en-US" sz="2000" b="0" dirty="0" smtClean="0"/>
              <a:t>Step 2: Compute N</a:t>
            </a:r>
            <a:r>
              <a:rPr lang="en-US" sz="1300" b="0" dirty="0" smtClean="0"/>
              <a:t>PAD</a:t>
            </a:r>
            <a:r>
              <a:rPr lang="en-US" sz="2000" b="0" dirty="0" smtClean="0"/>
              <a:t>: </a:t>
            </a:r>
          </a:p>
          <a:p>
            <a:pPr>
              <a:defRPr/>
            </a:pPr>
            <a:endParaRPr lang="en-US" sz="2000" b="0" dirty="0" smtClean="0"/>
          </a:p>
          <a:p>
            <a:pPr>
              <a:defRPr/>
            </a:pPr>
            <a:r>
              <a:rPr lang="en-US" sz="2000" b="0" dirty="0" smtClean="0"/>
              <a:t>Step 3: Padding:</a:t>
            </a:r>
          </a:p>
          <a:p>
            <a:pPr lvl="1"/>
            <a:endParaRPr lang="en-US" b="0" u="sng" dirty="0" smtClean="0"/>
          </a:p>
          <a:p>
            <a:pPr lvl="1"/>
            <a:r>
              <a:rPr lang="en-US" b="0" u="sng" dirty="0" smtClean="0"/>
              <a:t>If DURATION is indicated in SIG field</a:t>
            </a:r>
            <a:r>
              <a:rPr lang="en-US" b="0" dirty="0" smtClean="0"/>
              <a:t>: Right after the PSDU data Pad the MAC AMPDU delimiters till the last integer byte of the N</a:t>
            </a:r>
            <a:r>
              <a:rPr lang="en-US" sz="1000" b="0" dirty="0" smtClean="0"/>
              <a:t>PAD</a:t>
            </a:r>
            <a:r>
              <a:rPr lang="en-US" b="0" dirty="0" smtClean="0"/>
              <a:t> padding bits, then pad the remaining 0~7 PHY padding bits (arbitrary1 or 0 bits)—i.e. same as 11ac padding. Scramble the PSDU and padding bits. The 6.N</a:t>
            </a:r>
            <a:r>
              <a:rPr lang="en-US" sz="1100" b="0" dirty="0" smtClean="0"/>
              <a:t>ES</a:t>
            </a:r>
            <a:r>
              <a:rPr lang="en-US" b="0" dirty="0" smtClean="0"/>
              <a:t> BCC tails bits are added at the end of the PPDU.</a:t>
            </a:r>
          </a:p>
          <a:p>
            <a:pPr lvl="1"/>
            <a:endParaRPr lang="en-US" b="0" dirty="0" smtClean="0"/>
          </a:p>
          <a:p>
            <a:pPr lvl="1"/>
            <a:r>
              <a:rPr lang="en-US" b="0" u="sng" dirty="0" smtClean="0"/>
              <a:t>If LENGTH is indicated in SIG field</a:t>
            </a:r>
            <a:r>
              <a:rPr lang="en-US" b="0" dirty="0" smtClean="0"/>
              <a:t>: Right after the PSDU data, pad the NPAD padding bits (arbitrary 1 or 0 bits). Scramble the PSDU and padding bits. The 6.NES BCC tails bits are added at the end of the PPDU.</a:t>
            </a:r>
            <a:endParaRPr lang="en-US" sz="2900" b="0" dirty="0" smtClean="0"/>
          </a:p>
          <a:p>
            <a:pPr lvl="1">
              <a:defRPr/>
            </a:pPr>
            <a:endParaRPr lang="en-US" sz="1700" dirty="0" smtClean="0"/>
          </a:p>
          <a:p>
            <a:pPr>
              <a:defRPr/>
            </a:pPr>
            <a:endParaRPr lang="en-US" sz="2300" dirty="0" smtClean="0"/>
          </a:p>
          <a:p>
            <a:pPr>
              <a:defRPr/>
            </a:pPr>
            <a:r>
              <a:rPr lang="en-US" sz="2300" b="0" dirty="0" smtClean="0"/>
              <a:t>See the illustration in next slide</a:t>
            </a:r>
          </a:p>
          <a:p>
            <a:pPr lvl="1">
              <a:defRPr/>
            </a:pPr>
            <a:endParaRPr lang="en-US" sz="1400" dirty="0" smtClean="0"/>
          </a:p>
          <a:p>
            <a:pPr lvl="1">
              <a:defRPr/>
            </a:pPr>
            <a:endParaRPr lang="en-US" sz="1400" dirty="0" smtClean="0"/>
          </a:p>
          <a:p>
            <a:pPr lvl="1">
              <a:defRPr/>
            </a:pPr>
            <a:endParaRPr lang="en-US" sz="1400" dirty="0" smtClean="0"/>
          </a:p>
          <a:p>
            <a:pPr>
              <a:defRPr/>
            </a:pPr>
            <a:endParaRPr lang="en-US" sz="2000" b="0" dirty="0" smtClean="0"/>
          </a:p>
          <a:p>
            <a:pPr>
              <a:defRPr/>
            </a:pPr>
            <a:endParaRPr lang="en-US" sz="1600" b="0" dirty="0" smtClean="0"/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Marvell</a:t>
            </a:r>
          </a:p>
        </p:txBody>
      </p:sp>
      <p:sp>
        <p:nvSpPr>
          <p:cNvPr id="205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3352800" y="1143000"/>
          <a:ext cx="4214813" cy="609600"/>
        </p:xfrm>
        <a:graphic>
          <a:graphicData uri="http://schemas.openxmlformats.org/presentationml/2006/ole">
            <p:oleObj spid="_x0000_s23554" name="Equation" r:id="rId3" imgW="3314520" imgH="482400" progId="Equation.DSMT4">
              <p:embed/>
            </p:oleObj>
          </a:graphicData>
        </a:graphic>
      </p:graphicFrame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895600" y="2590800"/>
          <a:ext cx="4846638" cy="304800"/>
        </p:xfrm>
        <a:graphic>
          <a:graphicData uri="http://schemas.openxmlformats.org/presentationml/2006/ole">
            <p:oleObj spid="_x0000_s23555" name="Equation" r:id="rId4" imgW="3632040" imgH="228600" progId="Equation.DSMT4">
              <p:embed/>
            </p:oleObj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smtClean="0"/>
              <a:t>BCC Padding (2)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609600"/>
          </a:xfrm>
        </p:spPr>
        <p:txBody>
          <a:bodyPr/>
          <a:lstStyle/>
          <a:p>
            <a:pPr lvl="1"/>
            <a:r>
              <a:rPr lang="en-US" smtClean="0"/>
              <a:t>BCC Padding flow illustration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Marvell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81000" y="2819400"/>
            <a:ext cx="7924800" cy="1752600"/>
            <a:chOff x="152400" y="5105400"/>
            <a:chExt cx="7924800" cy="1752600"/>
          </a:xfrm>
        </p:grpSpPr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6934200" y="5257800"/>
              <a:ext cx="9144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tx2"/>
                  </a:solidFill>
                  <a:cs typeface="Arial" charset="0"/>
                </a:rPr>
                <a:t>6</a:t>
              </a:r>
              <a:r>
                <a:rPr lang="en-US">
                  <a:cs typeface="Arial" charset="0"/>
                </a:rPr>
                <a:t> N</a:t>
              </a:r>
              <a:r>
                <a:rPr lang="en-US" baseline="-25000">
                  <a:cs typeface="Arial" charset="0"/>
                </a:rPr>
                <a:t>ES</a:t>
              </a:r>
              <a:r>
                <a:rPr lang="en-US">
                  <a:solidFill>
                    <a:schemeClr val="tx2"/>
                  </a:solidFill>
                  <a:cs typeface="Arial" charset="0"/>
                </a:rPr>
                <a:t> tail bits</a:t>
              </a:r>
            </a:p>
          </p:txBody>
        </p:sp>
        <p:sp>
          <p:nvSpPr>
            <p:cNvPr id="8202" name="Rectangle 9"/>
            <p:cNvSpPr>
              <a:spLocks noChangeArrowheads="1"/>
            </p:cNvSpPr>
            <p:nvPr/>
          </p:nvSpPr>
          <p:spPr bwMode="auto">
            <a:xfrm>
              <a:off x="5486400" y="5257800"/>
              <a:ext cx="9144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tx2"/>
                  </a:solidFill>
                  <a:cs typeface="Arial" charset="0"/>
                </a:rPr>
                <a:t>Scrambler</a:t>
              </a:r>
            </a:p>
          </p:txBody>
        </p:sp>
        <p:sp>
          <p:nvSpPr>
            <p:cNvPr id="8203" name="Diamond 28"/>
            <p:cNvSpPr>
              <a:spLocks noChangeArrowheads="1"/>
            </p:cNvSpPr>
            <p:nvPr/>
          </p:nvSpPr>
          <p:spPr bwMode="auto">
            <a:xfrm>
              <a:off x="1524000" y="5105400"/>
              <a:ext cx="1143000" cy="762000"/>
            </a:xfrm>
            <a:prstGeom prst="diamond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Rectangle 27"/>
            <p:cNvSpPr>
              <a:spLocks noChangeArrowheads="1"/>
            </p:cNvSpPr>
            <p:nvPr/>
          </p:nvSpPr>
          <p:spPr bwMode="auto">
            <a:xfrm>
              <a:off x="1703388" y="5267325"/>
              <a:ext cx="833437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chemeClr val="tx2"/>
                  </a:solidFill>
                  <a:cs typeface="Arial" charset="0"/>
                </a:rPr>
                <a:t>SIG Length</a:t>
              </a:r>
            </a:p>
            <a:p>
              <a:r>
                <a:rPr lang="en-US" sz="1000" dirty="0">
                  <a:solidFill>
                    <a:schemeClr val="tx2"/>
                  </a:solidFill>
                  <a:cs typeface="Arial" charset="0"/>
                </a:rPr>
                <a:t>Indication</a:t>
              </a:r>
              <a:endParaRPr lang="en-US" sz="1000" dirty="0"/>
            </a:p>
          </p:txBody>
        </p:sp>
        <p:cxnSp>
          <p:nvCxnSpPr>
            <p:cNvPr id="8205" name="Elbow Connector 57"/>
            <p:cNvCxnSpPr>
              <a:cxnSpLocks noChangeShapeType="1"/>
              <a:stCxn id="8203" idx="2"/>
              <a:endCxn id="8208" idx="1"/>
            </p:cNvCxnSpPr>
            <p:nvPr/>
          </p:nvCxnSpPr>
          <p:spPr bwMode="auto">
            <a:xfrm rot="16200000" flipH="1">
              <a:off x="2571750" y="5391150"/>
              <a:ext cx="533400" cy="1485900"/>
            </a:xfrm>
            <a:prstGeom prst="bentConnector2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8206" name="Straight Arrow Connector 31"/>
            <p:cNvCxnSpPr>
              <a:cxnSpLocks noChangeShapeType="1"/>
              <a:stCxn id="8203" idx="3"/>
            </p:cNvCxnSpPr>
            <p:nvPr/>
          </p:nvCxnSpPr>
          <p:spPr bwMode="auto">
            <a:xfrm>
              <a:off x="2667000" y="5486400"/>
              <a:ext cx="9144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8207" name="Straight Arrow Connector 32"/>
            <p:cNvCxnSpPr>
              <a:cxnSpLocks noChangeShapeType="1"/>
              <a:endCxn id="8202" idx="1"/>
            </p:cNvCxnSpPr>
            <p:nvPr/>
          </p:nvCxnSpPr>
          <p:spPr bwMode="auto">
            <a:xfrm>
              <a:off x="4724400" y="5486400"/>
              <a:ext cx="7620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8208" name="Rectangle 9"/>
            <p:cNvSpPr>
              <a:spLocks noChangeArrowheads="1"/>
            </p:cNvSpPr>
            <p:nvPr/>
          </p:nvSpPr>
          <p:spPr bwMode="auto">
            <a:xfrm>
              <a:off x="3581400" y="5943600"/>
              <a:ext cx="1219200" cy="914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tx2"/>
                  </a:solidFill>
                  <a:cs typeface="Arial" charset="0"/>
                </a:rPr>
                <a:t>Pad N</a:t>
              </a:r>
              <a:r>
                <a:rPr lang="en-US" sz="900">
                  <a:solidFill>
                    <a:schemeClr val="tx2"/>
                  </a:solidFill>
                  <a:cs typeface="Arial" charset="0"/>
                </a:rPr>
                <a:t>PAD</a:t>
              </a:r>
              <a:endParaRPr lang="en-US">
                <a:solidFill>
                  <a:schemeClr val="tx2"/>
                </a:solidFill>
                <a:cs typeface="Arial" charset="0"/>
              </a:endParaRPr>
            </a:p>
            <a:p>
              <a:pPr algn="ctr"/>
              <a:r>
                <a:rPr lang="en-US">
                  <a:solidFill>
                    <a:schemeClr val="tx2"/>
                  </a:solidFill>
                  <a:cs typeface="Arial" charset="0"/>
                </a:rPr>
                <a:t>PHY padding bit</a:t>
              </a:r>
            </a:p>
            <a:p>
              <a:pPr algn="ctr"/>
              <a:r>
                <a:rPr lang="en-US">
                  <a:solidFill>
                    <a:schemeClr val="tx2"/>
                  </a:solidFill>
                  <a:cs typeface="Arial" charset="0"/>
                </a:rPr>
                <a:t>(arbitrary)</a:t>
              </a:r>
            </a:p>
          </p:txBody>
        </p:sp>
        <p:sp>
          <p:nvSpPr>
            <p:cNvPr id="8209" name="Rectangle 32"/>
            <p:cNvSpPr>
              <a:spLocks noChangeArrowheads="1"/>
            </p:cNvSpPr>
            <p:nvPr/>
          </p:nvSpPr>
          <p:spPr bwMode="auto">
            <a:xfrm>
              <a:off x="2667000" y="5257800"/>
              <a:ext cx="97174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>
                  <a:solidFill>
                    <a:schemeClr val="tx2"/>
                  </a:solidFill>
                  <a:cs typeface="Arial" charset="0"/>
                </a:rPr>
                <a:t>“DURATION”</a:t>
              </a:r>
              <a:endParaRPr lang="en-US" sz="1000"/>
            </a:p>
          </p:txBody>
        </p:sp>
        <p:sp>
          <p:nvSpPr>
            <p:cNvPr id="8210" name="Rectangle 33"/>
            <p:cNvSpPr>
              <a:spLocks noChangeArrowheads="1"/>
            </p:cNvSpPr>
            <p:nvPr/>
          </p:nvSpPr>
          <p:spPr bwMode="auto">
            <a:xfrm>
              <a:off x="2286000" y="6096000"/>
              <a:ext cx="84189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>
                  <a:solidFill>
                    <a:schemeClr val="tx2"/>
                  </a:solidFill>
                  <a:cs typeface="Arial" charset="0"/>
                </a:rPr>
                <a:t> “LENGTH”</a:t>
              </a:r>
              <a:endParaRPr lang="en-US" sz="1000"/>
            </a:p>
          </p:txBody>
        </p:sp>
        <p:cxnSp>
          <p:nvCxnSpPr>
            <p:cNvPr id="8211" name="Straight Arrow Connector 36"/>
            <p:cNvCxnSpPr>
              <a:cxnSpLocks noChangeShapeType="1"/>
              <a:stCxn id="8202" idx="3"/>
            </p:cNvCxnSpPr>
            <p:nvPr/>
          </p:nvCxnSpPr>
          <p:spPr bwMode="auto">
            <a:xfrm>
              <a:off x="6400800" y="5486400"/>
              <a:ext cx="5334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8212" name="Shape 37"/>
            <p:cNvCxnSpPr>
              <a:cxnSpLocks noChangeShapeType="1"/>
              <a:endCxn id="8202" idx="2"/>
            </p:cNvCxnSpPr>
            <p:nvPr/>
          </p:nvCxnSpPr>
          <p:spPr bwMode="auto">
            <a:xfrm flipV="1">
              <a:off x="4800600" y="5715000"/>
              <a:ext cx="1143000" cy="457200"/>
            </a:xfrm>
            <a:prstGeom prst="bentConnector2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8213" name="Straight Arrow Connector 38"/>
            <p:cNvCxnSpPr>
              <a:cxnSpLocks noChangeShapeType="1"/>
              <a:endCxn id="8203" idx="1"/>
            </p:cNvCxnSpPr>
            <p:nvPr/>
          </p:nvCxnSpPr>
          <p:spPr bwMode="auto">
            <a:xfrm>
              <a:off x="1066800" y="5486400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8214" name="Straight Arrow Connector 39"/>
            <p:cNvCxnSpPr>
              <a:cxnSpLocks noChangeShapeType="1"/>
              <a:stCxn id="8201" idx="3"/>
            </p:cNvCxnSpPr>
            <p:nvPr/>
          </p:nvCxnSpPr>
          <p:spPr bwMode="auto">
            <a:xfrm>
              <a:off x="7848600" y="5486400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8215" name="Rectangle 11"/>
            <p:cNvSpPr>
              <a:spLocks noChangeArrowheads="1"/>
            </p:cNvSpPr>
            <p:nvPr/>
          </p:nvSpPr>
          <p:spPr bwMode="auto">
            <a:xfrm>
              <a:off x="152400" y="5257800"/>
              <a:ext cx="9144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cs typeface="Arial" charset="0"/>
                </a:rPr>
                <a:t>Information</a:t>
              </a:r>
            </a:p>
            <a:p>
              <a:pPr algn="ctr"/>
              <a:r>
                <a:rPr lang="en-US">
                  <a:cs typeface="Arial" charset="0"/>
                </a:rPr>
                <a:t>Bits</a:t>
              </a:r>
            </a:p>
          </p:txBody>
        </p:sp>
      </p:grpSp>
      <p:sp>
        <p:nvSpPr>
          <p:cNvPr id="8199" name="Rectangle 9"/>
          <p:cNvSpPr>
            <a:spLocks noChangeArrowheads="1"/>
          </p:cNvSpPr>
          <p:nvPr/>
        </p:nvSpPr>
        <p:spPr bwMode="auto">
          <a:xfrm>
            <a:off x="3810000" y="2590800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2"/>
                </a:solidFill>
                <a:cs typeface="Arial" charset="0"/>
              </a:rPr>
              <a:t>Pad N</a:t>
            </a:r>
            <a:r>
              <a:rPr lang="en-US" sz="900">
                <a:solidFill>
                  <a:schemeClr val="tx2"/>
                </a:solidFill>
                <a:cs typeface="Arial" charset="0"/>
              </a:rPr>
              <a:t>PAD</a:t>
            </a:r>
            <a:endParaRPr lang="en-US">
              <a:solidFill>
                <a:schemeClr val="tx2"/>
              </a:solidFill>
              <a:cs typeface="Arial" charset="0"/>
            </a:endParaRPr>
          </a:p>
          <a:p>
            <a:pPr algn="ctr"/>
            <a:r>
              <a:rPr lang="en-US">
                <a:solidFill>
                  <a:schemeClr val="tx2"/>
                </a:solidFill>
                <a:cs typeface="Arial" charset="0"/>
              </a:rPr>
              <a:t>MAC/PHY </a:t>
            </a:r>
          </a:p>
          <a:p>
            <a:pPr algn="ctr"/>
            <a:r>
              <a:rPr lang="en-US">
                <a:solidFill>
                  <a:schemeClr val="tx2"/>
                </a:solidFill>
                <a:cs typeface="Arial" charset="0"/>
              </a:rPr>
              <a:t>padding bits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mtClean="0"/>
              <a:t>II. LDPC Encoding Flow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Difference between 11n (LENGTH) and 11ac (Duration):</a:t>
            </a:r>
          </a:p>
          <a:p>
            <a:pPr lvl="1"/>
            <a:r>
              <a:rPr lang="en-US" sz="1600" dirty="0" smtClean="0"/>
              <a:t>11n LDPC flow: </a:t>
            </a:r>
            <a:r>
              <a:rPr lang="en-US" sz="1600" dirty="0" err="1" smtClean="0"/>
              <a:t>N</a:t>
            </a:r>
            <a:r>
              <a:rPr lang="en-US" sz="1200" dirty="0" err="1" smtClean="0"/>
              <a:t>pld</a:t>
            </a:r>
            <a:r>
              <a:rPr lang="en-US" sz="1600" dirty="0" smtClean="0"/>
              <a:t> is computed based on LENGTH directly, meaning the true number of payload bits. 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11ac LDPC flow: </a:t>
            </a:r>
            <a:r>
              <a:rPr lang="en-US" sz="1600" dirty="0" err="1" smtClean="0"/>
              <a:t>N</a:t>
            </a:r>
            <a:r>
              <a:rPr lang="en-US" sz="1200" dirty="0" err="1" smtClean="0"/>
              <a:t>pld</a:t>
            </a:r>
            <a:r>
              <a:rPr lang="en-US" sz="1600" dirty="0" smtClean="0"/>
              <a:t> and </a:t>
            </a:r>
            <a:r>
              <a:rPr lang="en-US" sz="1600" dirty="0" err="1" smtClean="0"/>
              <a:t>N</a:t>
            </a:r>
            <a:r>
              <a:rPr lang="en-US" sz="1200" dirty="0" err="1" smtClean="0"/>
              <a:t>avbits</a:t>
            </a:r>
            <a:r>
              <a:rPr lang="en-US" sz="1600" dirty="0" smtClean="0"/>
              <a:t> are based on </a:t>
            </a:r>
            <a:r>
              <a:rPr lang="en-US" sz="1600" dirty="0" err="1" smtClean="0"/>
              <a:t>N</a:t>
            </a:r>
            <a:r>
              <a:rPr lang="en-US" sz="1200" dirty="0" err="1" smtClean="0"/>
              <a:t>sym.init</a:t>
            </a:r>
            <a:r>
              <a:rPr lang="en-US" sz="1600" dirty="0" smtClean="0"/>
              <a:t>. MAC/PHY padding is applied to pad to </a:t>
            </a:r>
            <a:r>
              <a:rPr lang="en-US" sz="1600" dirty="0" err="1" smtClean="0"/>
              <a:t>Nsym.init</a:t>
            </a:r>
            <a:r>
              <a:rPr lang="en-US" sz="1600" dirty="0" smtClean="0"/>
              <a:t> symbols. There is an “additional symbol” bit in SIGA field to signal whether </a:t>
            </a:r>
            <a:r>
              <a:rPr lang="en-US" sz="1600" dirty="0" err="1" smtClean="0"/>
              <a:t>N</a:t>
            </a:r>
            <a:r>
              <a:rPr lang="en-US" sz="1200" dirty="0" err="1" smtClean="0"/>
              <a:t>sym</a:t>
            </a:r>
            <a:r>
              <a:rPr lang="en-US" sz="1600" dirty="0" smtClean="0"/>
              <a:t> = N</a:t>
            </a:r>
            <a:r>
              <a:rPr lang="en-US" sz="1200" dirty="0" smtClean="0"/>
              <a:t>sym.init</a:t>
            </a:r>
            <a:r>
              <a:rPr lang="en-US" sz="1600" dirty="0" smtClean="0"/>
              <a:t>+1. </a:t>
            </a:r>
          </a:p>
          <a:p>
            <a:endParaRPr lang="en-US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Propose to make 11ah LDPC encoding flow (SU) closer to 11ac, </a:t>
            </a:r>
          </a:p>
          <a:p>
            <a:pPr lvl="1"/>
            <a:r>
              <a:rPr lang="en-US" dirty="0" smtClean="0"/>
              <a:t>All starts from </a:t>
            </a:r>
            <a:r>
              <a:rPr lang="en-US" dirty="0" err="1" smtClean="0"/>
              <a:t>N</a:t>
            </a:r>
            <a:r>
              <a:rPr lang="en-US" sz="1600" dirty="0" err="1" smtClean="0"/>
              <a:t>sym.init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pic>
        <p:nvPicPr>
          <p:cNvPr id="92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133600"/>
            <a:ext cx="3133725" cy="996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2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3733800"/>
            <a:ext cx="2009775" cy="381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2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4191000"/>
            <a:ext cx="2257425" cy="3508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smtClean="0"/>
              <a:t>Proposed 11ah LDPC Encoding Flow (1)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7244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defRPr/>
            </a:pPr>
            <a:r>
              <a:rPr lang="en-US" sz="1800" b="0" dirty="0" smtClean="0"/>
              <a:t>Step 1: Compute </a:t>
            </a:r>
            <a:r>
              <a:rPr lang="en-US" sz="1800" b="0" dirty="0" err="1" smtClean="0"/>
              <a:t>N</a:t>
            </a:r>
            <a:r>
              <a:rPr lang="en-US" sz="1200" b="0" dirty="0" err="1" smtClean="0"/>
              <a:t>pld</a:t>
            </a:r>
            <a:r>
              <a:rPr lang="en-US" sz="1800" b="0" dirty="0" smtClean="0"/>
              <a:t> and </a:t>
            </a:r>
            <a:r>
              <a:rPr lang="en-US" sz="1800" b="0" dirty="0" err="1" smtClean="0"/>
              <a:t>N</a:t>
            </a:r>
            <a:r>
              <a:rPr lang="en-US" sz="1200" b="0" dirty="0" err="1" smtClean="0"/>
              <a:t>avbits</a:t>
            </a:r>
            <a:r>
              <a:rPr lang="en-US" sz="1200" b="0" dirty="0" smtClean="0"/>
              <a:t> </a:t>
            </a:r>
            <a:r>
              <a:rPr lang="en-US" sz="1800" b="0" dirty="0" smtClean="0"/>
              <a:t>as in 11ac:</a:t>
            </a:r>
          </a:p>
          <a:p>
            <a:pPr marL="857250" lvl="1" indent="-457200">
              <a:buFontTx/>
              <a:buNone/>
              <a:defRPr/>
            </a:pPr>
            <a:endParaRPr lang="en-US" sz="1400" dirty="0" smtClean="0"/>
          </a:p>
          <a:p>
            <a:pPr marL="457200" indent="-457200">
              <a:defRPr/>
            </a:pPr>
            <a:endParaRPr lang="en-US" sz="1800" b="0" dirty="0" smtClean="0"/>
          </a:p>
          <a:p>
            <a:pPr marL="457200" indent="-457200">
              <a:defRPr/>
            </a:pPr>
            <a:endParaRPr lang="en-US" sz="2000" b="0" dirty="0" smtClean="0"/>
          </a:p>
          <a:p>
            <a:pPr marL="457200" indent="-457200">
              <a:defRPr/>
            </a:pPr>
            <a:endParaRPr lang="en-US" sz="2000" b="0" dirty="0" smtClean="0"/>
          </a:p>
          <a:p>
            <a:pPr marL="457200" indent="-457200">
              <a:defRPr/>
            </a:pPr>
            <a:r>
              <a:rPr lang="en-US" sz="2000" b="0" dirty="0" smtClean="0"/>
              <a:t>Step 2: Padding</a:t>
            </a:r>
          </a:p>
          <a:p>
            <a:pPr marL="457200" indent="-457200">
              <a:defRPr/>
            </a:pPr>
            <a:endParaRPr lang="en-US" sz="2000" b="0" dirty="0" smtClean="0"/>
          </a:p>
          <a:p>
            <a:pPr marL="857250" lvl="1" indent="-457200">
              <a:defRPr/>
            </a:pPr>
            <a:endParaRPr lang="en-US" sz="1600" u="sng" dirty="0" smtClean="0"/>
          </a:p>
          <a:p>
            <a:pPr lvl="1"/>
            <a:r>
              <a:rPr lang="en-US" b="0" dirty="0" smtClean="0"/>
              <a:t>If DURATION is indicated in SIG field: Right after the PSDU data, pad the MAC AMPDU delimiters till the last integer byte of the NPAD padding bits, then pad the remaining 0~7 PHY padding bits (regardless of 1 or 0 bits)—i.e. same as 11ac padding. Scramble the PSDU and Padding bits.</a:t>
            </a:r>
          </a:p>
          <a:p>
            <a:pPr lvl="1"/>
            <a:endParaRPr lang="en-US" b="0" dirty="0" smtClean="0"/>
          </a:p>
          <a:p>
            <a:pPr lvl="1"/>
            <a:r>
              <a:rPr lang="en-US" b="0" dirty="0" smtClean="0"/>
              <a:t>If LENGTH is indicated in SIG field: Right after the PSDU data, pad the NPAD padding bits (regardless of 1 or 0 bits). Scramble the PSDU and Padding bits.</a:t>
            </a:r>
            <a:endParaRPr lang="en-US" sz="3200" b="0" dirty="0" smtClean="0"/>
          </a:p>
          <a:p>
            <a:pPr marL="1200150" lvl="2" indent="-457200">
              <a:defRPr/>
            </a:pPr>
            <a:endParaRPr lang="en-US" sz="1400" dirty="0" smtClean="0"/>
          </a:p>
          <a:p>
            <a:pPr marL="857250" lvl="1" indent="-457200">
              <a:defRPr/>
            </a:pPr>
            <a:endParaRPr lang="en-US" sz="1600" dirty="0" smtClean="0"/>
          </a:p>
          <a:p>
            <a:pPr lvl="1">
              <a:defRPr/>
            </a:pPr>
            <a:endParaRPr lang="en-US" sz="1600" dirty="0" smtClean="0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3079750" y="1600200"/>
          <a:ext cx="3549650" cy="1135063"/>
        </p:xfrm>
        <a:graphic>
          <a:graphicData uri="http://schemas.openxmlformats.org/presentationml/2006/ole">
            <p:oleObj spid="_x0000_s24578" name="Equation" r:id="rId3" imgW="3035160" imgH="977760" progId="Equation.DSMT4">
              <p:embed/>
            </p:oleObj>
          </a:graphicData>
        </a:graphic>
      </p:graphicFrame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2679700" y="3124200"/>
          <a:ext cx="4119563" cy="304800"/>
        </p:xfrm>
        <a:graphic>
          <a:graphicData uri="http://schemas.openxmlformats.org/presentationml/2006/ole">
            <p:oleObj spid="_x0000_s24579" name="Equation" r:id="rId4" imgW="3238200" imgH="241200" progId="Equation.DSMT4">
              <p:embed/>
            </p:oleObj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10277</TotalTime>
  <Words>971</Words>
  <Application>Microsoft Office PowerPoint</Application>
  <PresentationFormat>On-screen Show (4:3)</PresentationFormat>
  <Paragraphs>145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place presentation subject title text here]</vt:lpstr>
      <vt:lpstr>Document</vt:lpstr>
      <vt:lpstr>Equation</vt:lpstr>
      <vt:lpstr>11ah Padding</vt:lpstr>
      <vt:lpstr>Slide 2</vt:lpstr>
      <vt:lpstr>Slide 3</vt:lpstr>
      <vt:lpstr>Overview</vt:lpstr>
      <vt:lpstr>I. BCC Padding Flow</vt:lpstr>
      <vt:lpstr>Proposed 11ah BCC Padding Flow (1)</vt:lpstr>
      <vt:lpstr>BCC Padding (2)</vt:lpstr>
      <vt:lpstr>II. LDPC Encoding Flow</vt:lpstr>
      <vt:lpstr>Proposed 11ah LDPC Encoding Flow (1)</vt:lpstr>
      <vt:lpstr>LDPC Encoding Flow (2)</vt:lpstr>
      <vt:lpstr>Straw Poll/Pre-Motion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hongyuan</cp:lastModifiedBy>
  <cp:revision>251</cp:revision>
  <cp:lastPrinted>2010-12-20T20:45:24Z</cp:lastPrinted>
  <dcterms:created xsi:type="dcterms:W3CDTF">2010-12-20T20:39:38Z</dcterms:created>
  <dcterms:modified xsi:type="dcterms:W3CDTF">2012-07-16T17:51:13Z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-879943810</vt:i4>
  </property>
  <property fmtid="{D5CDD505-2E9C-101B-9397-08002B2CF9AE}" pid="3" name="_NewReviewCycle">
    <vt:lpwstr/>
  </property>
  <property fmtid="{D5CDD505-2E9C-101B-9397-08002B2CF9AE}" pid="4" name="_EmailSubject">
    <vt:lpwstr>ah presentations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</Properties>
</file>