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301" r:id="rId3"/>
    <p:sldId id="258" r:id="rId4"/>
    <p:sldId id="303" r:id="rId5"/>
    <p:sldId id="297" r:id="rId6"/>
    <p:sldId id="305" r:id="rId7"/>
    <p:sldId id="299" r:id="rId8"/>
    <p:sldId id="300" r:id="rId9"/>
    <p:sldId id="306" r:id="rId10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76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33F76-BD3D-4536-B6C2-1383F83E0A15}" type="datetimeFigureOut">
              <a:rPr lang="zh-TW" altLang="en-US" smtClean="0"/>
              <a:t>2012/7/6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1CC99-045C-4B99-BFD0-40F6F7B510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0988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dirty="0" smtClean="0"/>
              <a:t>2012.05.07</a:t>
            </a:r>
          </a:p>
          <a:p>
            <a:r>
              <a:rPr lang="en-US" altLang="zh-TW" sz="1200" dirty="0" smtClean="0"/>
              <a:t>2012.05.25</a:t>
            </a:r>
          </a:p>
          <a:p>
            <a:r>
              <a:rPr lang="en-US" altLang="zh-TW" sz="1200" dirty="0" smtClean="0"/>
              <a:t>2012.06.07</a:t>
            </a:r>
          </a:p>
          <a:p>
            <a:r>
              <a:rPr lang="en-US" altLang="zh-TW" sz="1200" dirty="0" smtClean="0"/>
              <a:t>2012.06.20</a:t>
            </a:r>
            <a:endParaRPr lang="zh-TW" altLang="en-US" sz="1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1CC99-045C-4B99-BFD0-40F6F7B51020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4883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July 2012</a:t>
            </a: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smtClean="0"/>
              <a:t>July 2012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July 2012</a:t>
            </a: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July 2012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July 2012</a:t>
            </a:r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July 2012</a:t>
            </a:r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July 2012</a:t>
            </a:r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July 2012</a:t>
            </a: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July 2012</a:t>
            </a: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smtClean="0"/>
              <a:t>July 2012</a:t>
            </a:r>
            <a:endParaRPr lang="zh-TW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smtClean="0"/>
              <a:t>HTC Corp.</a:t>
            </a:r>
            <a:endParaRPr lang="zh-TW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11-12/0785r0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en-US" altLang="zh-TW" sz="2800" dirty="0" smtClean="0"/>
              <a:t>Response considerations in AP discovery</a:t>
            </a:r>
            <a:endParaRPr lang="zh-TW" altLang="en-US" sz="28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TW" smtClean="0"/>
              <a:t>July 2012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</a:t>
            </a:fld>
            <a:endParaRPr lang="zh-TW" altLang="en-US"/>
          </a:p>
        </p:txBody>
      </p:sp>
      <p:graphicFrame>
        <p:nvGraphicFramePr>
          <p:cNvPr id="8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706405"/>
              </p:ext>
            </p:extLst>
          </p:nvPr>
        </p:nvGraphicFramePr>
        <p:xfrm>
          <a:off x="609600" y="2846055"/>
          <a:ext cx="7924800" cy="166306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Name</a:t>
                      </a:r>
                      <a:endParaRPr kumimoji="1" lang="ja-JP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Affiliations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Address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Phone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email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Jing-</a:t>
                      </a:r>
                      <a:r>
                        <a:rPr kumimoji="0" lang="en-US" altLang="zh-TW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Rong</a:t>
                      </a: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Hsieh</a:t>
                      </a:r>
                      <a:endParaRPr kumimoji="0" lang="zh-CN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HTC Corp.</a:t>
                      </a:r>
                      <a:endParaRPr kumimoji="0" lang="ko-KR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1F, 6-3 Baoqiang Road, Xindian district, New Taipei City, Taiwan</a:t>
                      </a:r>
                      <a:endParaRPr kumimoji="0" lang="ko-KR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jing_hsieh@htc.com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755650" y="1913235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0" indent="0" algn="ctr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914400" indent="0" algn="ctr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2860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GB" altLang="zh-TW" sz="2000" dirty="0" smtClean="0">
                <a:ea typeface="新細明體" charset="-120"/>
              </a:rPr>
              <a:t>Date:</a:t>
            </a:r>
            <a:r>
              <a:rPr lang="en-GB" altLang="zh-TW" sz="2000" b="0" dirty="0" smtClean="0">
                <a:ea typeface="新細明體" charset="-120"/>
              </a:rPr>
              <a:t> 2012-07-06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33400" y="2343447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GB" altLang="zh-TW" sz="2000" b="1">
                <a:ea typeface="新細明體" charset="-120"/>
              </a:rPr>
              <a:t>Authors:</a:t>
            </a:r>
            <a:endParaRPr lang="en-GB" altLang="zh-TW" sz="200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377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TW" dirty="0"/>
              <a:t>Fast Network  </a:t>
            </a:r>
            <a:r>
              <a:rPr lang="en-US" altLang="zh-TW" dirty="0" smtClean="0"/>
              <a:t>Discovery </a:t>
            </a:r>
            <a:r>
              <a:rPr lang="en-US" altLang="zh-TW" sz="3100" dirty="0"/>
              <a:t>(11-12/0153r9)</a:t>
            </a:r>
            <a:endParaRPr lang="zh-TW" altLang="en-US" sz="31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6.1.6 Omission </a:t>
            </a:r>
            <a:r>
              <a:rPr lang="en-US" altLang="zh-TW" b="1" dirty="0">
                <a:latin typeface="Times New Roman" pitchFamily="18" charset="0"/>
                <a:cs typeface="Times New Roman" pitchFamily="18" charset="0"/>
              </a:rPr>
              <a:t>of Probe Response </a:t>
            </a:r>
            <a:r>
              <a:rPr lang="en-US" altLang="zh-TW" sz="2000" b="1" dirty="0">
                <a:latin typeface="Times New Roman" pitchFamily="18" charset="0"/>
                <a:cs typeface="Times New Roman" pitchFamily="18" charset="0"/>
              </a:rPr>
              <a:t>(11-12/0153r9)</a:t>
            </a:r>
            <a:endParaRPr lang="zh-TW" altLang="zh-TW" b="1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An FILS Capable AP may omit transmission of Probe Response frame to FILS capable STAs if the TBTT occurs within a predefined time interval.</a:t>
            </a:r>
            <a:endParaRPr lang="zh-TW" altLang="zh-TW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(11-12/0655r5) Probe request may contain new information that would enable an AP to make the decision whether to respond to a probe request. Examples of this kind of information include:</a:t>
            </a:r>
            <a:endParaRPr lang="zh-TW" altLang="zh-TW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Link Quality parameters</a:t>
            </a:r>
            <a:endParaRPr lang="zh-TW" altLang="zh-TW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 Capabilities</a:t>
            </a:r>
            <a:endParaRPr lang="zh-TW" altLang="zh-TW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altLang="zh-TW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QoS</a:t>
            </a:r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Requirement</a:t>
            </a:r>
            <a:endParaRPr lang="zh-TW" altLang="zh-TW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Address/ID</a:t>
            </a:r>
            <a:endParaRPr lang="zh-TW" altLang="zh-TW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HTC Corp.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smtClean="0">
                <a:solidFill>
                  <a:schemeClr val="tx1"/>
                </a:solidFill>
              </a:rPr>
              <a:t>July 2012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20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>
                <a:latin typeface="Times New Roman" pitchFamily="18" charset="0"/>
                <a:cs typeface="Times New Roman" pitchFamily="18" charset="0"/>
              </a:rPr>
              <a:t>Background and motivations</a:t>
            </a:r>
            <a:endParaRPr lang="zh-TW" alt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The defined behavior of AP discovery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AP </a:t>
            </a:r>
            <a:r>
              <a:rPr lang="en-US" altLang="zh-TW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shall</a:t>
            </a: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respond to any probe request with </a:t>
            </a:r>
            <a:r>
              <a:rPr lang="en-US" altLang="zh-TW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matching ID 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altLang="zh-TW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Observations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Weak links </a:t>
            </a:r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may occupy air resource for a BSS/ESS and harm FILS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Low transmission rate and higher probability for problems such as hidden node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the purpose of </a:t>
            </a:r>
            <a:r>
              <a:rPr lang="en-US" altLang="zh-TW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WiFi</a:t>
            </a:r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offloading, it may degrade user experience for offloading them to a slower link than the original one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office or </a:t>
            </a:r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hotspot </a:t>
            </a: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scenarios, </a:t>
            </a:r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there are usually many APs with the same SSID nearby but differentiated by the signal strength and operating </a:t>
            </a: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channel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Connection </a:t>
            </a: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manager on user device </a:t>
            </a: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shows only the </a:t>
            </a: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SSID with best signal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is also the AP that user will associate with if it is selected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hidden ones may be ignored during scan for the goal of </a:t>
            </a: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</a:t>
            </a:r>
            <a:endParaRPr lang="en-US" altLang="zh-TW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zh-TW" altLang="en-US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t>HTC Corp.</a:t>
            </a:r>
            <a:endParaRPr lang="zh-TW" altLang="en-US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July 2012</a:t>
            </a:r>
            <a:endParaRPr lang="zh-TW" alt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14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267744" y="787050"/>
            <a:ext cx="961874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0" hangingPunct="0"/>
            <a:r>
              <a:rPr kumimoji="0" lang="en-US" altLang="zh-TW" sz="1600" dirty="0">
                <a:ea typeface="新細明體" pitchFamily="18" charset="-120"/>
              </a:rPr>
              <a:t>STA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5482334" y="787051"/>
            <a:ext cx="961874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0" hangingPunct="0"/>
            <a:r>
              <a:rPr kumimoji="0" lang="en-US" altLang="zh-TW" sz="1600" dirty="0">
                <a:ea typeface="新細明體" pitchFamily="18" charset="-120"/>
              </a:rPr>
              <a:t>AP</a:t>
            </a:r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2706754" y="1198214"/>
            <a:ext cx="0" cy="3576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zh-TW" altLang="en-US"/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2706754" y="2258788"/>
            <a:ext cx="3186367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zh-TW" altLang="en-US" sz="2400"/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3169455" y="2080988"/>
            <a:ext cx="2346280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0" hangingPunct="0"/>
            <a:r>
              <a:rPr kumimoji="0" lang="en-US" altLang="zh-TW" sz="1100">
                <a:ea typeface="新細明體" pitchFamily="18" charset="-120"/>
              </a:rPr>
              <a:t>Auth Request</a:t>
            </a: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 flipH="1">
            <a:off x="2706753" y="2528663"/>
            <a:ext cx="3186367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zh-TW" altLang="en-US" sz="2400"/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3167868" y="2336575"/>
            <a:ext cx="234628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0" hangingPunct="0"/>
            <a:r>
              <a:rPr kumimoji="0" lang="en-US" altLang="zh-TW" sz="1100">
                <a:ea typeface="新細明體" pitchFamily="18" charset="-120"/>
              </a:rPr>
              <a:t>Auth Response</a:t>
            </a:r>
          </a:p>
        </p:txBody>
      </p:sp>
      <p:sp>
        <p:nvSpPr>
          <p:cNvPr id="14" name="Line 20"/>
          <p:cNvSpPr>
            <a:spLocks noChangeShapeType="1"/>
          </p:cNvSpPr>
          <p:nvPr/>
        </p:nvSpPr>
        <p:spPr bwMode="auto">
          <a:xfrm>
            <a:off x="2706754" y="2912838"/>
            <a:ext cx="3248505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zh-TW" altLang="en-US" sz="2400"/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3169455" y="2719163"/>
            <a:ext cx="2346280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0" hangingPunct="0"/>
            <a:r>
              <a:rPr kumimoji="0" lang="en-US" altLang="zh-TW" sz="1100" dirty="0" err="1">
                <a:ea typeface="新細明體" pitchFamily="18" charset="-120"/>
              </a:rPr>
              <a:t>Assoc</a:t>
            </a:r>
            <a:r>
              <a:rPr kumimoji="0" lang="en-US" altLang="zh-TW" sz="1100" dirty="0">
                <a:ea typeface="新細明體" pitchFamily="18" charset="-120"/>
              </a:rPr>
              <a:t> Request</a:t>
            </a: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3000441" y="2989038"/>
            <a:ext cx="2723665" cy="2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0" hangingPunct="0"/>
            <a:r>
              <a:rPr kumimoji="0" lang="en-US" altLang="zh-TW" sz="1100" b="1" dirty="0" err="1">
                <a:solidFill>
                  <a:srgbClr val="FF0000"/>
                </a:solidFill>
                <a:ea typeface="新細明體" pitchFamily="18" charset="-120"/>
              </a:rPr>
              <a:t>Assoc</a:t>
            </a:r>
            <a:r>
              <a:rPr kumimoji="0" lang="en-US" altLang="zh-TW" sz="1100" b="1" dirty="0">
                <a:solidFill>
                  <a:srgbClr val="FF0000"/>
                </a:solidFill>
                <a:ea typeface="新細明體" pitchFamily="18" charset="-120"/>
              </a:rPr>
              <a:t> </a:t>
            </a:r>
            <a:r>
              <a:rPr kumimoji="0" lang="en-US" altLang="zh-TW" sz="1100" b="1" dirty="0" smtClean="0">
                <a:solidFill>
                  <a:srgbClr val="FF0000"/>
                </a:solidFill>
                <a:ea typeface="新細明體" pitchFamily="18" charset="-120"/>
              </a:rPr>
              <a:t>Response (with </a:t>
            </a:r>
            <a:r>
              <a:rPr lang="en-US" altLang="zh-TW" sz="1100" b="1" dirty="0" smtClean="0">
                <a:solidFill>
                  <a:srgbClr val="FF0000"/>
                </a:solidFill>
              </a:rPr>
              <a:t>RCPI)</a:t>
            </a:r>
            <a:endParaRPr lang="zh-TW" altLang="en-US" sz="1100" b="1" dirty="0">
              <a:solidFill>
                <a:srgbClr val="FF0000"/>
              </a:solidFill>
            </a:endParaRPr>
          </a:p>
        </p:txBody>
      </p:sp>
      <p:sp>
        <p:nvSpPr>
          <p:cNvPr id="35" name="Line 12"/>
          <p:cNvSpPr>
            <a:spLocks noChangeShapeType="1"/>
          </p:cNvSpPr>
          <p:nvPr/>
        </p:nvSpPr>
        <p:spPr bwMode="auto">
          <a:xfrm>
            <a:off x="5961781" y="1198214"/>
            <a:ext cx="504" cy="359752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zh-TW" altLang="en-US"/>
          </a:p>
        </p:txBody>
      </p:sp>
      <p:sp>
        <p:nvSpPr>
          <p:cNvPr id="37" name="Line 16"/>
          <p:cNvSpPr>
            <a:spLocks noChangeShapeType="1"/>
          </p:cNvSpPr>
          <p:nvPr/>
        </p:nvSpPr>
        <p:spPr bwMode="auto">
          <a:xfrm>
            <a:off x="2711740" y="1667692"/>
            <a:ext cx="3186367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zh-TW" altLang="en-US" sz="2400"/>
          </a:p>
        </p:txBody>
      </p:sp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3174441" y="1435124"/>
            <a:ext cx="2346280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0" hangingPunct="0"/>
            <a:r>
              <a:rPr kumimoji="0" lang="en-US" altLang="zh-TW" sz="1100" dirty="0" smtClean="0">
                <a:ea typeface="新細明體" pitchFamily="18" charset="-120"/>
              </a:rPr>
              <a:t>Probe </a:t>
            </a:r>
            <a:r>
              <a:rPr kumimoji="0" lang="en-US" altLang="zh-TW" sz="1100" dirty="0">
                <a:ea typeface="新細明體" pitchFamily="18" charset="-120"/>
              </a:rPr>
              <a:t>Request</a:t>
            </a:r>
          </a:p>
        </p:txBody>
      </p:sp>
      <p:sp>
        <p:nvSpPr>
          <p:cNvPr id="39" name="Line 18"/>
          <p:cNvSpPr>
            <a:spLocks noChangeShapeType="1"/>
          </p:cNvSpPr>
          <p:nvPr/>
        </p:nvSpPr>
        <p:spPr bwMode="auto">
          <a:xfrm flipH="1">
            <a:off x="2711739" y="1937567"/>
            <a:ext cx="3186367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zh-TW" altLang="en-US" sz="2400"/>
          </a:p>
        </p:txBody>
      </p:sp>
      <p:sp>
        <p:nvSpPr>
          <p:cNvPr id="40" name="Text Box 19"/>
          <p:cNvSpPr txBox="1">
            <a:spLocks noChangeArrowheads="1"/>
          </p:cNvSpPr>
          <p:nvPr/>
        </p:nvSpPr>
        <p:spPr bwMode="auto">
          <a:xfrm>
            <a:off x="3172854" y="1745479"/>
            <a:ext cx="234628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0" hangingPunct="0"/>
            <a:r>
              <a:rPr kumimoji="0" lang="en-US" altLang="zh-TW" sz="1100" dirty="0" smtClean="0">
                <a:ea typeface="新細明體" pitchFamily="18" charset="-120"/>
              </a:rPr>
              <a:t>Probe </a:t>
            </a:r>
            <a:r>
              <a:rPr kumimoji="0" lang="en-US" altLang="zh-TW" sz="1100" dirty="0">
                <a:ea typeface="新細明體" pitchFamily="18" charset="-120"/>
              </a:rPr>
              <a:t>Response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611560" y="5085184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R</a:t>
            </a:r>
            <a:r>
              <a:rPr lang="en-US" altLang="zh-TW" sz="1600" dirty="0" smtClean="0"/>
              <a:t>eceived </a:t>
            </a:r>
            <a:r>
              <a:rPr lang="en-US" altLang="zh-TW" sz="1600" dirty="0"/>
              <a:t>channel power indicator (RCPI): An indication of the total channel power (signal, noise, </a:t>
            </a:r>
            <a:r>
              <a:rPr lang="en-US" altLang="zh-TW" sz="1600" dirty="0" smtClean="0"/>
              <a:t>and interference</a:t>
            </a:r>
            <a:r>
              <a:rPr lang="en-US" altLang="zh-TW" sz="1600" dirty="0"/>
              <a:t>) of a received frame measured on the channel and at the antenna connector </a:t>
            </a:r>
            <a:r>
              <a:rPr lang="en-US" altLang="zh-TW" sz="1600" dirty="0" smtClean="0"/>
              <a:t>used </a:t>
            </a:r>
            <a:r>
              <a:rPr lang="en-US" altLang="zh-TW" sz="1600" dirty="0"/>
              <a:t>to receive </a:t>
            </a:r>
            <a:r>
              <a:rPr lang="en-US" altLang="zh-TW" sz="1600" dirty="0" smtClean="0"/>
              <a:t>the frame</a:t>
            </a:r>
            <a:r>
              <a:rPr lang="en-US" altLang="zh-TW" sz="1600" dirty="0"/>
              <a:t>.</a:t>
            </a:r>
            <a:endParaRPr lang="zh-TW" altLang="en-US" sz="1600" dirty="0"/>
          </a:p>
        </p:txBody>
      </p:sp>
      <p:sp>
        <p:nvSpPr>
          <p:cNvPr id="44" name="投影片編號版面配置區 4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頁尾版面配置區 8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HTC Corp.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日期版面配置區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smtClean="0">
                <a:solidFill>
                  <a:schemeClr val="tx1"/>
                </a:solidFill>
              </a:rPr>
              <a:t>July 2012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5" name="Line 18"/>
          <p:cNvSpPr>
            <a:spLocks noChangeShapeType="1"/>
          </p:cNvSpPr>
          <p:nvPr/>
        </p:nvSpPr>
        <p:spPr bwMode="auto">
          <a:xfrm flipH="1">
            <a:off x="2712408" y="3212976"/>
            <a:ext cx="3186367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zh-TW" altLang="en-US" sz="2400"/>
          </a:p>
        </p:txBody>
      </p:sp>
      <p:sp>
        <p:nvSpPr>
          <p:cNvPr id="46" name="文字方塊 45"/>
          <p:cNvSpPr txBox="1"/>
          <p:nvPr/>
        </p:nvSpPr>
        <p:spPr>
          <a:xfrm>
            <a:off x="4116748" y="3542801"/>
            <a:ext cx="461665" cy="10081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TW" dirty="0" smtClean="0"/>
              <a:t>….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321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TW" sz="2800" dirty="0" smtClean="0"/>
              <a:t>Criterion of </a:t>
            </a:r>
            <a:r>
              <a:rPr lang="en-US" altLang="zh-TW" sz="2800" dirty="0" smtClean="0"/>
              <a:t>not </a:t>
            </a:r>
            <a:r>
              <a:rPr lang="en-US" altLang="zh-TW" sz="2800" dirty="0" smtClean="0"/>
              <a:t>responding </a:t>
            </a:r>
            <a:r>
              <a:rPr lang="en-US" altLang="zh-TW" sz="2800" dirty="0" smtClean="0"/>
              <a:t>to probe request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844824"/>
            <a:ext cx="7920880" cy="4608512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2000" b="1" dirty="0" smtClean="0"/>
              <a:t>AP </a:t>
            </a:r>
            <a:r>
              <a:rPr lang="en-US" altLang="zh-TW" sz="2000" b="1" dirty="0" smtClean="0"/>
              <a:t>may choose </a:t>
            </a:r>
            <a:r>
              <a:rPr lang="en-US" altLang="zh-TW" sz="2000" b="1" i="1" dirty="0" smtClean="0"/>
              <a:t>not</a:t>
            </a:r>
            <a:r>
              <a:rPr lang="en-US" altLang="zh-TW" sz="2000" b="1" dirty="0" smtClean="0"/>
              <a:t> to respond </a:t>
            </a:r>
            <a:r>
              <a:rPr lang="en-US" altLang="zh-TW" sz="2000" b="1" dirty="0" smtClean="0"/>
              <a:t>with </a:t>
            </a:r>
            <a:r>
              <a:rPr lang="en-US" altLang="zh-TW" sz="2000" b="1" dirty="0" smtClean="0"/>
              <a:t>a </a:t>
            </a:r>
            <a:r>
              <a:rPr lang="en-US" altLang="zh-TW" sz="2000" b="1" dirty="0" smtClean="0"/>
              <a:t>unicast </a:t>
            </a:r>
            <a:r>
              <a:rPr lang="en-US" altLang="zh-TW" sz="2000" b="1" dirty="0" smtClean="0"/>
              <a:t>probe </a:t>
            </a:r>
            <a:r>
              <a:rPr lang="en-US" altLang="zh-TW" sz="2000" b="1" dirty="0" smtClean="0"/>
              <a:t>response</a:t>
            </a:r>
            <a:endParaRPr lang="en-US" altLang="zh-TW" sz="2000" b="1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>
                <a:solidFill>
                  <a:schemeClr val="tx1"/>
                </a:solidFill>
              </a:rPr>
              <a:t>Consider </a:t>
            </a:r>
            <a:r>
              <a:rPr lang="en-US" altLang="zh-TW" dirty="0" smtClean="0">
                <a:solidFill>
                  <a:schemeClr val="tx1"/>
                </a:solidFill>
              </a:rPr>
              <a:t>known SSIDs</a:t>
            </a:r>
            <a:endParaRPr lang="en-US" altLang="zh-TW" dirty="0">
              <a:solidFill>
                <a:schemeClr val="tx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</a:rPr>
              <a:t>Sol: </a:t>
            </a:r>
            <a:r>
              <a:rPr lang="en-US" altLang="zh-TW" dirty="0" smtClean="0">
                <a:solidFill>
                  <a:schemeClr val="tx1"/>
                </a:solidFill>
              </a:rPr>
              <a:t>Based on the RCPI of the received probe request and info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/>
              <a:t>The probe request can attach </a:t>
            </a:r>
            <a:r>
              <a:rPr lang="en-US" altLang="zh-TW" sz="1600" dirty="0" smtClean="0"/>
              <a:t>a </a:t>
            </a:r>
            <a:r>
              <a:rPr lang="en-US" altLang="zh-TW" sz="1600" b="1" dirty="0" smtClean="0"/>
              <a:t>target RCPI </a:t>
            </a:r>
            <a:r>
              <a:rPr lang="en-US" altLang="zh-TW" sz="1600" b="1" dirty="0"/>
              <a:t>info along with the </a:t>
            </a:r>
            <a:r>
              <a:rPr lang="en-US" altLang="zh-TW" sz="1600" b="1" dirty="0" smtClean="0"/>
              <a:t>SSID </a:t>
            </a:r>
            <a:endParaRPr lang="en-US" altLang="zh-TW" sz="1600" b="1" dirty="0" smtClean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The  target RCPI info can be measured by AP with same SSID previously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altLang="zh-TW" sz="1600" b="1" dirty="0" smtClean="0"/>
              <a:t>RCPI were attached in the </a:t>
            </a:r>
            <a:r>
              <a:rPr lang="en-US" altLang="zh-TW" sz="1600" b="1" u="sng" dirty="0" smtClean="0"/>
              <a:t>Association Response </a:t>
            </a:r>
            <a:r>
              <a:rPr lang="en-US" altLang="zh-TW" sz="1600" b="1" dirty="0" smtClean="0"/>
              <a:t>and can be recorded as reference like desired SSID </a:t>
            </a:r>
            <a:endParaRPr lang="en-US" altLang="zh-TW" sz="1600" b="1" dirty="0" smtClean="0"/>
          </a:p>
          <a:p>
            <a:pPr marL="2114550" lvl="4" indent="-285750">
              <a:buFont typeface="Arial" pitchFamily="34" charset="0"/>
              <a:buChar char="•"/>
            </a:pPr>
            <a:r>
              <a:rPr lang="en-US" altLang="zh-TW" dirty="0" smtClean="0"/>
              <a:t>An indication </a:t>
            </a:r>
            <a:r>
              <a:rPr lang="en-US" altLang="zh-TW" dirty="0" smtClean="0"/>
              <a:t>that </a:t>
            </a:r>
            <a:r>
              <a:rPr lang="en-US" altLang="zh-TW" dirty="0"/>
              <a:t>t</a:t>
            </a:r>
            <a:r>
              <a:rPr lang="en-US" altLang="zh-TW" dirty="0" smtClean="0"/>
              <a:t>he STA </a:t>
            </a:r>
            <a:r>
              <a:rPr lang="en-US" altLang="zh-TW" dirty="0" smtClean="0"/>
              <a:t>had decided </a:t>
            </a:r>
            <a:r>
              <a:rPr lang="en-US" altLang="zh-TW" dirty="0" smtClean="0"/>
              <a:t>to join the SSID </a:t>
            </a:r>
            <a:r>
              <a:rPr lang="en-US" altLang="zh-TW" dirty="0" smtClean="0"/>
              <a:t>before with the recorded RCPI value</a:t>
            </a:r>
            <a:endParaRPr lang="en-US" altLang="zh-TW" dirty="0" smtClean="0"/>
          </a:p>
          <a:p>
            <a:pPr marL="1657350" lvl="3" indent="-285750">
              <a:buFont typeface="Arial" pitchFamily="34" charset="0"/>
              <a:buChar char="•"/>
            </a:pPr>
            <a:r>
              <a:rPr lang="en-US" altLang="zh-TW" sz="1600" dirty="0" smtClean="0"/>
              <a:t>A </a:t>
            </a:r>
            <a:r>
              <a:rPr lang="en-US" altLang="zh-TW" sz="1600" b="1" dirty="0" smtClean="0"/>
              <a:t>Tolerance </a:t>
            </a:r>
            <a:r>
              <a:rPr lang="en-US" altLang="zh-TW" sz="1600" dirty="0" smtClean="0"/>
              <a:t>can </a:t>
            </a:r>
            <a:r>
              <a:rPr lang="en-US" altLang="zh-TW" sz="1600" dirty="0" smtClean="0"/>
              <a:t>be added </a:t>
            </a:r>
            <a:r>
              <a:rPr lang="en-US" altLang="zh-TW" sz="1600" dirty="0" smtClean="0"/>
              <a:t>along (or </a:t>
            </a:r>
            <a:r>
              <a:rPr lang="en-US" altLang="zh-TW" sz="1600" dirty="0" smtClean="0"/>
              <a:t>being deducted from target RCPI)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/>
              <a:t>The scanned AP can decide if it should respond to the request with the </a:t>
            </a:r>
            <a:r>
              <a:rPr lang="en-US" altLang="zh-TW" sz="1600" dirty="0" smtClean="0"/>
              <a:t>target </a:t>
            </a:r>
            <a:r>
              <a:rPr lang="en-US" altLang="zh-TW" sz="1600" dirty="0" smtClean="0"/>
              <a:t>RCPI and </a:t>
            </a:r>
            <a:endParaRPr lang="en-US" altLang="zh-TW" sz="1600" dirty="0"/>
          </a:p>
          <a:p>
            <a:pPr marL="1657350" lvl="3" indent="-285750">
              <a:buFont typeface="Arial" pitchFamily="34" charset="0"/>
              <a:buChar char="•"/>
            </a:pPr>
            <a:r>
              <a:rPr lang="en-US" altLang="zh-TW" sz="1600" dirty="0" smtClean="0"/>
              <a:t>Reply if larger </a:t>
            </a:r>
            <a:r>
              <a:rPr lang="en-US" altLang="zh-TW" sz="1600" dirty="0"/>
              <a:t>or </a:t>
            </a:r>
            <a:r>
              <a:rPr lang="en-US" altLang="zh-TW" sz="1600" dirty="0" smtClean="0"/>
              <a:t>same </a:t>
            </a:r>
            <a:r>
              <a:rPr lang="en-US" altLang="zh-TW" sz="1600" dirty="0"/>
              <a:t>as before </a:t>
            </a:r>
            <a:r>
              <a:rPr lang="en-US" altLang="zh-TW" sz="1600" dirty="0" smtClean="0"/>
              <a:t>; Otherwise, do Not </a:t>
            </a:r>
            <a:r>
              <a:rPr lang="en-US" altLang="zh-TW" sz="1600" dirty="0"/>
              <a:t>reply</a:t>
            </a:r>
          </a:p>
          <a:p>
            <a:pPr marL="1828800" lvl="3" indent="-457200">
              <a:buFont typeface="Arial" pitchFamily="34" charset="0"/>
              <a:buChar char="•"/>
            </a:pPr>
            <a:endParaRPr lang="en-US" altLang="zh-TW" sz="280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smtClean="0"/>
              <a:t>July 2012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671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橢圓 10"/>
          <p:cNvSpPr/>
          <p:nvPr/>
        </p:nvSpPr>
        <p:spPr bwMode="auto">
          <a:xfrm>
            <a:off x="2627784" y="2080090"/>
            <a:ext cx="1296144" cy="127814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橢圓 9"/>
          <p:cNvSpPr/>
          <p:nvPr/>
        </p:nvSpPr>
        <p:spPr bwMode="auto">
          <a:xfrm>
            <a:off x="1187624" y="2350120"/>
            <a:ext cx="1512168" cy="145816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91580" y="928206"/>
            <a:ext cx="7770813" cy="4113213"/>
          </a:xfrm>
        </p:spPr>
        <p:txBody>
          <a:bodyPr/>
          <a:lstStyle/>
          <a:p>
            <a:pPr marL="0" indent="0"/>
            <a:r>
              <a:rPr lang="en-US" altLang="zh-TW" dirty="0" smtClean="0"/>
              <a:t>If transmit power control is used by APs, link asymmetric may be induced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smtClean="0"/>
              <a:t>July 2012</a:t>
            </a:r>
            <a:endParaRPr lang="zh-TW" altLang="en-US"/>
          </a:p>
        </p:txBody>
      </p:sp>
      <p:sp>
        <p:nvSpPr>
          <p:cNvPr id="7" name="矩形 6"/>
          <p:cNvSpPr/>
          <p:nvPr/>
        </p:nvSpPr>
        <p:spPr bwMode="auto">
          <a:xfrm>
            <a:off x="1655676" y="2890180"/>
            <a:ext cx="57606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endParaRPr kumimoji="0" lang="zh-TW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3167844" y="3606379"/>
            <a:ext cx="57606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endParaRPr kumimoji="0" lang="zh-TW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2960023" y="2530140"/>
            <a:ext cx="57606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endParaRPr kumimoji="0" lang="zh-TW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橢圓 11"/>
          <p:cNvSpPr/>
          <p:nvPr/>
        </p:nvSpPr>
        <p:spPr bwMode="auto">
          <a:xfrm>
            <a:off x="2699792" y="3070200"/>
            <a:ext cx="1512168" cy="14761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橢圓 12"/>
          <p:cNvSpPr/>
          <p:nvPr/>
        </p:nvSpPr>
        <p:spPr bwMode="auto">
          <a:xfrm>
            <a:off x="611560" y="3214216"/>
            <a:ext cx="2736304" cy="266429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1691680" y="4438352"/>
            <a:ext cx="576064" cy="36004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</a:t>
            </a:r>
            <a:endParaRPr kumimoji="0" lang="zh-TW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" name="直線單箭頭接點 15"/>
          <p:cNvCxnSpPr>
            <a:stCxn id="14" idx="0"/>
            <a:endCxn id="7" idx="2"/>
          </p:cNvCxnSpPr>
          <p:nvPr/>
        </p:nvCxnSpPr>
        <p:spPr bwMode="auto">
          <a:xfrm flipH="1" flipV="1">
            <a:off x="1943708" y="3250220"/>
            <a:ext cx="36004" cy="11881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直線單箭頭接點 19"/>
          <p:cNvCxnSpPr>
            <a:endCxn id="10" idx="3"/>
          </p:cNvCxnSpPr>
          <p:nvPr/>
        </p:nvCxnSpPr>
        <p:spPr bwMode="auto">
          <a:xfrm flipH="1">
            <a:off x="1409076" y="3250220"/>
            <a:ext cx="246600" cy="34451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橢圓 24"/>
          <p:cNvSpPr/>
          <p:nvPr/>
        </p:nvSpPr>
        <p:spPr bwMode="auto">
          <a:xfrm>
            <a:off x="5616116" y="2490255"/>
            <a:ext cx="2664296" cy="259228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6660232" y="3633130"/>
            <a:ext cx="57606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endParaRPr kumimoji="0" lang="zh-TW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橢圓 29"/>
          <p:cNvSpPr/>
          <p:nvPr/>
        </p:nvSpPr>
        <p:spPr bwMode="auto">
          <a:xfrm>
            <a:off x="5616116" y="4070550"/>
            <a:ext cx="1800200" cy="173207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矩形 30"/>
          <p:cNvSpPr/>
          <p:nvPr/>
        </p:nvSpPr>
        <p:spPr bwMode="auto">
          <a:xfrm>
            <a:off x="6228184" y="4817857"/>
            <a:ext cx="576064" cy="36004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</a:t>
            </a:r>
            <a:endParaRPr kumimoji="0" lang="zh-TW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3" name="直線單箭頭接點 32"/>
          <p:cNvCxnSpPr>
            <a:stCxn id="26" idx="2"/>
            <a:endCxn id="31" idx="0"/>
          </p:cNvCxnSpPr>
          <p:nvPr/>
        </p:nvCxnSpPr>
        <p:spPr bwMode="auto">
          <a:xfrm flipH="1">
            <a:off x="6516216" y="3993170"/>
            <a:ext cx="432048" cy="82468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文字方塊 42"/>
          <p:cNvSpPr txBox="1"/>
          <p:nvPr/>
        </p:nvSpPr>
        <p:spPr>
          <a:xfrm>
            <a:off x="1115616" y="594928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Low power case</a:t>
            </a:r>
            <a:endParaRPr lang="zh-TW" altLang="en-US" dirty="0"/>
          </a:p>
        </p:txBody>
      </p:sp>
      <p:sp>
        <p:nvSpPr>
          <p:cNvPr id="44" name="文字方塊 43"/>
          <p:cNvSpPr txBox="1"/>
          <p:nvPr/>
        </p:nvSpPr>
        <p:spPr>
          <a:xfrm>
            <a:off x="5724128" y="587727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High power case</a:t>
            </a:r>
            <a:endParaRPr lang="zh-TW" altLang="en-US" dirty="0"/>
          </a:p>
        </p:txBody>
      </p:sp>
      <p:cxnSp>
        <p:nvCxnSpPr>
          <p:cNvPr id="46" name="直線單箭頭接點 45"/>
          <p:cNvCxnSpPr>
            <a:stCxn id="31" idx="3"/>
          </p:cNvCxnSpPr>
          <p:nvPr/>
        </p:nvCxnSpPr>
        <p:spPr bwMode="auto">
          <a:xfrm flipV="1">
            <a:off x="6804248" y="4713726"/>
            <a:ext cx="540060" cy="2841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4128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TW" sz="2800" dirty="0"/>
              <a:t>Criterion of not responding to probe request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844824"/>
            <a:ext cx="7920880" cy="4565104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2000" dirty="0"/>
              <a:t>AP may choose </a:t>
            </a:r>
            <a:r>
              <a:rPr lang="en-US" altLang="zh-TW" sz="2000" i="1" dirty="0"/>
              <a:t>not</a:t>
            </a:r>
            <a:r>
              <a:rPr lang="en-US" altLang="zh-TW" sz="2000" dirty="0"/>
              <a:t> to respond with a </a:t>
            </a:r>
            <a:r>
              <a:rPr lang="en-US" altLang="zh-TW" sz="2000" dirty="0" smtClean="0"/>
              <a:t>unicast </a:t>
            </a:r>
            <a:r>
              <a:rPr lang="en-US" altLang="zh-TW" sz="2000" dirty="0"/>
              <a:t>probe response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2000" dirty="0" smtClean="0">
                <a:solidFill>
                  <a:schemeClr val="tx1"/>
                </a:solidFill>
              </a:rPr>
              <a:t>Consider link asymmetric and the decision to join a BSS or not is based on downlink signal quality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2000" dirty="0" smtClean="0">
                <a:solidFill>
                  <a:schemeClr val="tx1"/>
                </a:solidFill>
              </a:rPr>
              <a:t>Sol: </a:t>
            </a:r>
            <a:r>
              <a:rPr lang="en-US" altLang="zh-TW" sz="2000" dirty="0" smtClean="0">
                <a:solidFill>
                  <a:schemeClr val="tx1"/>
                </a:solidFill>
              </a:rPr>
              <a:t>Based on the estimated RSSI (of the intending probe response) for the scanning STA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800" dirty="0" smtClean="0"/>
              <a:t>The probe request can attach </a:t>
            </a:r>
            <a:r>
              <a:rPr lang="en-US" altLang="zh-TW" sz="1800" dirty="0" smtClean="0"/>
              <a:t>an </a:t>
            </a:r>
            <a:r>
              <a:rPr lang="en-US" altLang="zh-TW" sz="1800" b="1" dirty="0" smtClean="0"/>
              <a:t>unsolicited </a:t>
            </a:r>
            <a:r>
              <a:rPr lang="en-US" altLang="zh-TW" sz="1800" b="1" dirty="0" smtClean="0"/>
              <a:t>TPC report element and a desired RSSI for the STA-side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altLang="zh-TW" dirty="0" smtClean="0"/>
              <a:t>Path loss can be measured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altLang="zh-TW" dirty="0" smtClean="0"/>
              <a:t>The RSSI of the intending probe response can be derived 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800" dirty="0" smtClean="0"/>
              <a:t>The AP chooses not to respond if the estimated RSSI for the STA is weaker than the desired </a:t>
            </a:r>
            <a:r>
              <a:rPr lang="en-US" altLang="zh-TW" sz="1800" dirty="0" smtClean="0"/>
              <a:t>RSSI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smtClean="0"/>
              <a:t>July 2012</a:t>
            </a:r>
            <a:endParaRPr lang="zh-TW" altLang="en-US" dirty="0"/>
          </a:p>
        </p:txBody>
      </p:sp>
      <p:sp>
        <p:nvSpPr>
          <p:cNvPr id="9" name="頁尾版面配置區 8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351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sz="2000" dirty="0"/>
              <a:t>Reducing </a:t>
            </a:r>
            <a:r>
              <a:rPr lang="en-US" altLang="zh-TW" sz="2000" dirty="0" smtClean="0"/>
              <a:t>airtime occupancy </a:t>
            </a:r>
            <a:r>
              <a:rPr lang="en-US" altLang="zh-TW" sz="2000" dirty="0"/>
              <a:t>is critical to </a:t>
            </a:r>
            <a:r>
              <a:rPr lang="en-US" altLang="zh-TW" sz="2000" dirty="0" smtClean="0"/>
              <a:t>reduce </a:t>
            </a:r>
            <a:r>
              <a:rPr lang="en-US" altLang="zh-TW" sz="2000" dirty="0"/>
              <a:t>the latency for </a:t>
            </a:r>
            <a:r>
              <a:rPr lang="en-US" altLang="zh-TW" sz="2000" dirty="0" smtClean="0"/>
              <a:t>FILS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In this contribution we propose to add signal quality information in the probe request to reduce </a:t>
            </a:r>
            <a:r>
              <a:rPr lang="en-US" altLang="zh-TW" sz="2000" dirty="0"/>
              <a:t>number of probe </a:t>
            </a:r>
            <a:r>
              <a:rPr lang="en-US" altLang="zh-TW" sz="2000" dirty="0" smtClean="0"/>
              <a:t>responses and the corresponding possible retransmissions 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By the notion of hybrid scanning fashion introduced in </a:t>
            </a:r>
            <a:r>
              <a:rPr lang="en-US" altLang="zh-TW" sz="2000" dirty="0" err="1" smtClean="0"/>
              <a:t>TGai</a:t>
            </a:r>
            <a:r>
              <a:rPr lang="en-US" altLang="zh-TW" sz="2000" dirty="0" smtClean="0"/>
              <a:t>, those </a:t>
            </a:r>
            <a:r>
              <a:rPr lang="en-US" altLang="zh-TW" sz="2000" dirty="0"/>
              <a:t>APs </a:t>
            </a:r>
            <a:r>
              <a:rPr lang="en-US" altLang="zh-TW" sz="2000" dirty="0" smtClean="0"/>
              <a:t>disqualified can still be discovered via the passive scanning </a:t>
            </a:r>
            <a:r>
              <a:rPr lang="en-US" altLang="zh-TW" sz="2000" dirty="0" smtClean="0"/>
              <a:t>way</a:t>
            </a:r>
            <a:endParaRPr lang="en-US" altLang="zh-TW" sz="2000" dirty="0" smtClean="0"/>
          </a:p>
          <a:p>
            <a:pPr marL="0" indent="0">
              <a:buNone/>
            </a:pPr>
            <a:endParaRPr lang="en-US" altLang="zh-TW" sz="2400" dirty="0"/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smtClean="0"/>
              <a:t>July 2012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226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Straw Poll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dirty="0">
                <a:solidFill>
                  <a:schemeClr val="tx1"/>
                </a:solidFill>
              </a:rPr>
              <a:t>Do you support </a:t>
            </a:r>
            <a:r>
              <a:rPr lang="en-US" altLang="zh-TW" dirty="0" smtClean="0">
                <a:solidFill>
                  <a:schemeClr val="tx1"/>
                </a:solidFill>
              </a:rPr>
              <a:t>to include the </a:t>
            </a:r>
            <a:r>
              <a:rPr lang="en-US" altLang="zh-TW" dirty="0"/>
              <a:t>parameters</a:t>
            </a:r>
            <a:r>
              <a:rPr lang="en-US" altLang="zh-TW" dirty="0" smtClean="0">
                <a:solidFill>
                  <a:schemeClr val="tx1"/>
                </a:solidFill>
              </a:rPr>
              <a:t> </a:t>
            </a:r>
            <a:r>
              <a:rPr lang="en-US" altLang="zh-TW" dirty="0"/>
              <a:t>described in this submission </a:t>
            </a:r>
            <a:r>
              <a:rPr lang="en-US" altLang="zh-TW" dirty="0" smtClean="0">
                <a:solidFill>
                  <a:schemeClr val="tx1"/>
                </a:solidFill>
              </a:rPr>
              <a:t>in the Probe Request frame body?</a:t>
            </a:r>
          </a:p>
          <a:p>
            <a:pPr marL="0" indent="0"/>
            <a:r>
              <a:rPr lang="en-US" altLang="zh-TW" dirty="0" smtClean="0"/>
              <a:t>	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	Yes:  </a:t>
            </a:r>
            <a:br>
              <a:rPr lang="en-US" altLang="zh-TW" dirty="0" smtClean="0"/>
            </a:br>
            <a:r>
              <a:rPr lang="en-US" altLang="zh-TW" dirty="0" smtClean="0"/>
              <a:t>	No:</a:t>
            </a:r>
            <a:br>
              <a:rPr lang="en-US" altLang="zh-TW" dirty="0" smtClean="0"/>
            </a:br>
            <a:r>
              <a:rPr lang="en-US" altLang="zh-TW" dirty="0" smtClean="0"/>
              <a:t>	Abstain:  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smtClean="0"/>
              <a:t>July 2012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742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34214</TotalTime>
  <Words>715</Words>
  <Application>Microsoft Office PowerPoint</Application>
  <PresentationFormat>如螢幕大小 (4:3)</PresentationFormat>
  <Paragraphs>109</Paragraphs>
  <Slides>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Response considerations in AP discovery</vt:lpstr>
      <vt:lpstr>Fast Network  Discovery (11-12/0153r9)</vt:lpstr>
      <vt:lpstr>Background and motivations</vt:lpstr>
      <vt:lpstr>PowerPoint 簡報</vt:lpstr>
      <vt:lpstr>Criterion of not responding to probe request</vt:lpstr>
      <vt:lpstr>PowerPoint 簡報</vt:lpstr>
      <vt:lpstr>Criterion of not responding to probe request</vt:lpstr>
      <vt:lpstr>Conclusion</vt:lpstr>
      <vt:lpstr>Straw Poll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Jing Hsieh(謝景融)</dc:creator>
  <cp:lastModifiedBy>Jing Hsieh(謝景融)</cp:lastModifiedBy>
  <cp:revision>199</cp:revision>
  <cp:lastPrinted>2012-06-28T08:22:08Z</cp:lastPrinted>
  <dcterms:created xsi:type="dcterms:W3CDTF">2012-05-07T07:23:09Z</dcterms:created>
  <dcterms:modified xsi:type="dcterms:W3CDTF">2012-07-06T13:03:17Z</dcterms:modified>
</cp:coreProperties>
</file>