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281" r:id="rId3"/>
    <p:sldId id="299" r:id="rId4"/>
    <p:sldId id="287" r:id="rId5"/>
    <p:sldId id="305" r:id="rId6"/>
    <p:sldId id="304" r:id="rId7"/>
    <p:sldId id="301" r:id="rId8"/>
    <p:sldId id="302" r:id="rId9"/>
    <p:sldId id="308" r:id="rId10"/>
    <p:sldId id="293" r:id="rId11"/>
    <p:sldId id="307"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65"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65"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65"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65"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65" charset="0"/>
        <a:ea typeface="+mn-ea"/>
        <a:cs typeface="+mn-cs"/>
      </a:defRPr>
    </a:lvl5pPr>
    <a:lvl6pPr marL="2286000" algn="l" defTabSz="914400" rtl="0" eaLnBrk="1" latinLnBrk="0" hangingPunct="1">
      <a:defRPr sz="1200" kern="1200">
        <a:solidFill>
          <a:schemeClr val="tx1"/>
        </a:solidFill>
        <a:latin typeface="Times New Roman" pitchFamily="-65" charset="0"/>
        <a:ea typeface="+mn-ea"/>
        <a:cs typeface="+mn-cs"/>
      </a:defRPr>
    </a:lvl6pPr>
    <a:lvl7pPr marL="2743200" algn="l" defTabSz="914400" rtl="0" eaLnBrk="1" latinLnBrk="0" hangingPunct="1">
      <a:defRPr sz="1200" kern="1200">
        <a:solidFill>
          <a:schemeClr val="tx1"/>
        </a:solidFill>
        <a:latin typeface="Times New Roman" pitchFamily="-65" charset="0"/>
        <a:ea typeface="+mn-ea"/>
        <a:cs typeface="+mn-cs"/>
      </a:defRPr>
    </a:lvl7pPr>
    <a:lvl8pPr marL="3200400" algn="l" defTabSz="914400" rtl="0" eaLnBrk="1" latinLnBrk="0" hangingPunct="1">
      <a:defRPr sz="1200" kern="1200">
        <a:solidFill>
          <a:schemeClr val="tx1"/>
        </a:solidFill>
        <a:latin typeface="Times New Roman" pitchFamily="-65" charset="0"/>
        <a:ea typeface="+mn-ea"/>
        <a:cs typeface="+mn-cs"/>
      </a:defRPr>
    </a:lvl8pPr>
    <a:lvl9pPr marL="3657600" algn="l" defTabSz="914400" rtl="0" eaLnBrk="1" latinLnBrk="0" hangingPunct="1">
      <a:defRPr sz="1200" kern="1200">
        <a:solidFill>
          <a:schemeClr val="tx1"/>
        </a:solidFill>
        <a:latin typeface="Times New Roman" pitchFamily="-65"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20"/>
    <p:restoredTop sz="94737" autoAdjust="0"/>
  </p:normalViewPr>
  <p:slideViewPr>
    <p:cSldViewPr>
      <p:cViewPr>
        <p:scale>
          <a:sx n="90" d="100"/>
          <a:sy n="90" d="100"/>
        </p:scale>
        <p:origin x="-804" y="-72"/>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592" y="-84"/>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860549" y="175081"/>
            <a:ext cx="1378326"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zh-CN" dirty="0"/>
              <a:t>doc.: IEEE </a:t>
            </a:r>
            <a:r>
              <a:rPr lang="en-US" altLang="zh-CN" dirty="0" smtClean="0"/>
              <a:t>802.11</a:t>
            </a:r>
            <a:endParaRPr lang="en-US" altLang="zh-CN"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zh-CN"/>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zh-CN"/>
              <a:t>Page </a:t>
            </a:r>
            <a:fld id="{5AB8E037-1A75-4EC4-AE6D-300D331DA7A8}" type="slidenum">
              <a:rPr lang="en-US" altLang="zh-CN"/>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zh-CN"/>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 xmlns:p14="http://schemas.microsoft.com/office/powerpoint/2010/main" val="19159469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zh-CN"/>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zh-CN"/>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ltLang="zh-CN"/>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Page </a:t>
            </a:r>
            <a:fld id="{4FAE7BC6-ACA7-4F00-A4FE-85277DE77CFD}" type="slidenum">
              <a:rPr lang="en-US" altLang="zh-CN"/>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zh-CN"/>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 xmlns:p14="http://schemas.microsoft.com/office/powerpoint/2010/main" val="261178996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56AA3176-F1EA-4D66-82F2-CE1FC2834A64}" type="slidenum">
              <a:rPr lang="en-US" altLang="zh-CN"/>
              <a:pPr/>
              <a:t>1</a:t>
            </a:fld>
            <a:endParaRPr lang="en-US" altLang="zh-CN"/>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B73F2F51-FCA9-47F2-8567-F7FB02918EEE}" type="slidenum">
              <a:rPr lang="en-US" altLang="zh-CN"/>
              <a:pPr/>
              <a:t>2</a:t>
            </a:fld>
            <a:endParaRPr lang="en-US" altLang="zh-CN"/>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zh-CN"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B73F2F51-FCA9-47F2-8567-F7FB02918EEE}" type="slidenum">
              <a:rPr lang="en-US" altLang="zh-CN"/>
              <a:pPr/>
              <a:t>4</a:t>
            </a:fld>
            <a:endParaRPr lang="en-US" altLang="zh-CN"/>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zh-CN"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B73F2F51-FCA9-47F2-8567-F7FB02918EEE}" type="slidenum">
              <a:rPr lang="en-US" altLang="zh-CN"/>
              <a:pPr/>
              <a:t>5</a:t>
            </a:fld>
            <a:endParaRPr lang="en-US" altLang="zh-CN"/>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zh-CN"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B73F2F51-FCA9-47F2-8567-F7FB02918EEE}" type="slidenum">
              <a:rPr lang="en-US" altLang="zh-CN"/>
              <a:pPr/>
              <a:t>6</a:t>
            </a:fld>
            <a:endParaRPr lang="en-US" altLang="zh-CN"/>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zh-CN"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B73F2F51-FCA9-47F2-8567-F7FB02918EEE}" type="slidenum">
              <a:rPr lang="en-US" altLang="zh-CN"/>
              <a:pPr/>
              <a:t>7</a:t>
            </a:fld>
            <a:endParaRPr lang="en-US" altLang="zh-CN"/>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zh-CN"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r>
              <a:rPr lang="en-US" altLang="zh-CN" dirty="0"/>
              <a:t>Month Year</a:t>
            </a:r>
          </a:p>
        </p:txBody>
      </p:sp>
      <p:sp>
        <p:nvSpPr>
          <p:cNvPr id="5" name="页脚占位符 4"/>
          <p:cNvSpPr>
            <a:spLocks noGrp="1"/>
          </p:cNvSpPr>
          <p:nvPr>
            <p:ph type="ftr" sz="quarter" idx="11"/>
          </p:nvPr>
        </p:nvSpPr>
        <p:spPr/>
        <p:txBody>
          <a:bodyPr/>
          <a:lstStyle>
            <a:lvl1pPr>
              <a:defRPr/>
            </a:lvl1pPr>
          </a:lstStyle>
          <a:p>
            <a:r>
              <a:rPr lang="en-US" altLang="zh-CN"/>
              <a:t>John Doe, Some Company</a:t>
            </a:r>
          </a:p>
        </p:txBody>
      </p:sp>
      <p:sp>
        <p:nvSpPr>
          <p:cNvPr id="6" name="灯片编号占位符 5"/>
          <p:cNvSpPr>
            <a:spLocks noGrp="1"/>
          </p:cNvSpPr>
          <p:nvPr>
            <p:ph type="sldNum" sz="quarter" idx="12"/>
          </p:nvPr>
        </p:nvSpPr>
        <p:spPr/>
        <p:txBody>
          <a:bodyPr/>
          <a:lstStyle>
            <a:lvl1pPr>
              <a:defRPr/>
            </a:lvl1pPr>
          </a:lstStyle>
          <a:p>
            <a:r>
              <a:rPr lang="en-US" altLang="zh-CN"/>
              <a:t>Slide </a:t>
            </a:r>
            <a:fld id="{062BA833-9F10-47F1-B922-860D571906CE}" type="slidenum">
              <a:rPr lang="en-US" altLang="zh-CN"/>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r>
              <a:rPr lang="en-US" altLang="zh-CN"/>
              <a:t>Month Year</a:t>
            </a:r>
          </a:p>
        </p:txBody>
      </p:sp>
      <p:sp>
        <p:nvSpPr>
          <p:cNvPr id="5" name="页脚占位符 4"/>
          <p:cNvSpPr>
            <a:spLocks noGrp="1"/>
          </p:cNvSpPr>
          <p:nvPr>
            <p:ph type="ftr" sz="quarter" idx="11"/>
          </p:nvPr>
        </p:nvSpPr>
        <p:spPr/>
        <p:txBody>
          <a:bodyPr/>
          <a:lstStyle>
            <a:lvl1pPr>
              <a:defRPr/>
            </a:lvl1pPr>
          </a:lstStyle>
          <a:p>
            <a:r>
              <a:rPr lang="en-US" altLang="zh-CN"/>
              <a:t>John Doe, Some Company</a:t>
            </a:r>
          </a:p>
        </p:txBody>
      </p:sp>
      <p:sp>
        <p:nvSpPr>
          <p:cNvPr id="6" name="灯片编号占位符 5"/>
          <p:cNvSpPr>
            <a:spLocks noGrp="1"/>
          </p:cNvSpPr>
          <p:nvPr>
            <p:ph type="sldNum" sz="quarter" idx="12"/>
          </p:nvPr>
        </p:nvSpPr>
        <p:spPr/>
        <p:txBody>
          <a:bodyPr/>
          <a:lstStyle>
            <a:lvl1pPr>
              <a:defRPr/>
            </a:lvl1pPr>
          </a:lstStyle>
          <a:p>
            <a:r>
              <a:rPr lang="en-US" altLang="zh-CN"/>
              <a:t>Slide </a:t>
            </a:r>
            <a:fld id="{A453D06B-0392-4754-B2A2-E91944336B6F}" type="slidenum">
              <a:rPr lang="en-US" altLang="zh-CN"/>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85800"/>
            <a:ext cx="1943100" cy="5410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85800"/>
            <a:ext cx="5676900"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r>
              <a:rPr lang="en-US" altLang="zh-CN"/>
              <a:t>Month Year</a:t>
            </a:r>
          </a:p>
        </p:txBody>
      </p:sp>
      <p:sp>
        <p:nvSpPr>
          <p:cNvPr id="5" name="页脚占位符 4"/>
          <p:cNvSpPr>
            <a:spLocks noGrp="1"/>
          </p:cNvSpPr>
          <p:nvPr>
            <p:ph type="ftr" sz="quarter" idx="11"/>
          </p:nvPr>
        </p:nvSpPr>
        <p:spPr/>
        <p:txBody>
          <a:bodyPr/>
          <a:lstStyle>
            <a:lvl1pPr>
              <a:defRPr/>
            </a:lvl1pPr>
          </a:lstStyle>
          <a:p>
            <a:r>
              <a:rPr lang="en-US" altLang="zh-CN"/>
              <a:t>John Doe, Some Company</a:t>
            </a:r>
          </a:p>
        </p:txBody>
      </p:sp>
      <p:sp>
        <p:nvSpPr>
          <p:cNvPr id="6" name="灯片编号占位符 5"/>
          <p:cNvSpPr>
            <a:spLocks noGrp="1"/>
          </p:cNvSpPr>
          <p:nvPr>
            <p:ph type="sldNum" sz="quarter" idx="12"/>
          </p:nvPr>
        </p:nvSpPr>
        <p:spPr/>
        <p:txBody>
          <a:bodyPr/>
          <a:lstStyle>
            <a:lvl1pPr>
              <a:defRPr/>
            </a:lvl1pPr>
          </a:lstStyle>
          <a:p>
            <a:r>
              <a:rPr lang="en-US" altLang="zh-CN"/>
              <a:t>Slide </a:t>
            </a:r>
            <a:fld id="{391E61B2-CF2B-4CC7-BF8B-1A81CD26C96C}"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单击此处编辑母版标题样式</a:t>
            </a:r>
            <a:endParaRPr lang="zh-CN" altLang="en-US" dirty="0"/>
          </a:p>
        </p:txBody>
      </p:sp>
      <p:sp>
        <p:nvSpPr>
          <p:cNvPr id="3" name="内容占位符 2"/>
          <p:cNvSpPr>
            <a:spLocks noGrp="1"/>
          </p:cNvSpPr>
          <p:nvPr>
            <p:ph idx="1"/>
          </p:nvPr>
        </p:nvSpPr>
        <p:spPr/>
        <p:txBody>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a:xfrm>
            <a:off x="696913" y="332601"/>
            <a:ext cx="942566" cy="276999"/>
          </a:xfrm>
        </p:spPr>
        <p:txBody>
          <a:bodyPr/>
          <a:lstStyle>
            <a:lvl1pPr>
              <a:defRPr/>
            </a:lvl1pPr>
          </a:lstStyle>
          <a:p>
            <a:r>
              <a:rPr lang="en-US" altLang="zh-CN" dirty="0" smtClean="0"/>
              <a:t>July 2012</a:t>
            </a:r>
            <a:endParaRPr lang="en-US" altLang="zh-CN" dirty="0"/>
          </a:p>
        </p:txBody>
      </p:sp>
      <p:sp>
        <p:nvSpPr>
          <p:cNvPr id="5" name="页脚占位符 4"/>
          <p:cNvSpPr>
            <a:spLocks noGrp="1"/>
          </p:cNvSpPr>
          <p:nvPr>
            <p:ph type="ftr" sz="quarter" idx="11"/>
          </p:nvPr>
        </p:nvSpPr>
        <p:spPr>
          <a:xfrm>
            <a:off x="6674824" y="6475413"/>
            <a:ext cx="1869101" cy="184666"/>
          </a:xfrm>
        </p:spPr>
        <p:txBody>
          <a:bodyPr/>
          <a:lstStyle>
            <a:lvl1pPr>
              <a:defRPr/>
            </a:lvl1pPr>
          </a:lstStyle>
          <a:p>
            <a:r>
              <a:rPr lang="en-US" altLang="zh-CN" dirty="0" err="1" smtClean="0"/>
              <a:t>Huawei</a:t>
            </a:r>
            <a:r>
              <a:rPr lang="en-US" altLang="zh-CN" dirty="0" smtClean="0"/>
              <a:t>, China Mobile, KDDI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F3492426-BCCD-4D74-9D7D-2414C4E79612}" type="slidenum">
              <a:rPr lang="en-US" altLang="zh-CN"/>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r>
              <a:rPr lang="en-US" altLang="zh-CN"/>
              <a:t>Month Year</a:t>
            </a:r>
          </a:p>
        </p:txBody>
      </p:sp>
      <p:sp>
        <p:nvSpPr>
          <p:cNvPr id="5" name="页脚占位符 4"/>
          <p:cNvSpPr>
            <a:spLocks noGrp="1"/>
          </p:cNvSpPr>
          <p:nvPr>
            <p:ph type="ftr" sz="quarter" idx="11"/>
          </p:nvPr>
        </p:nvSpPr>
        <p:spPr/>
        <p:txBody>
          <a:bodyPr/>
          <a:lstStyle>
            <a:lvl1pPr>
              <a:defRPr/>
            </a:lvl1pPr>
          </a:lstStyle>
          <a:p>
            <a:r>
              <a:rPr lang="en-US" altLang="zh-CN"/>
              <a:t>John Doe, Some Company</a:t>
            </a:r>
          </a:p>
        </p:txBody>
      </p:sp>
      <p:sp>
        <p:nvSpPr>
          <p:cNvPr id="6" name="灯片编号占位符 5"/>
          <p:cNvSpPr>
            <a:spLocks noGrp="1"/>
          </p:cNvSpPr>
          <p:nvPr>
            <p:ph type="sldNum" sz="quarter" idx="12"/>
          </p:nvPr>
        </p:nvSpPr>
        <p:spPr/>
        <p:txBody>
          <a:bodyPr/>
          <a:lstStyle>
            <a:lvl1pPr>
              <a:defRPr/>
            </a:lvl1pPr>
          </a:lstStyle>
          <a:p>
            <a:r>
              <a:rPr lang="en-US" altLang="zh-CN"/>
              <a:t>Slide </a:t>
            </a:r>
            <a:fld id="{3744C9AB-E25A-4FE4-B741-396676AD3104}" type="slidenum">
              <a:rPr lang="en-US" altLang="zh-CN"/>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r>
              <a:rPr lang="en-US" altLang="zh-CN"/>
              <a:t>Month Year</a:t>
            </a:r>
          </a:p>
        </p:txBody>
      </p:sp>
      <p:sp>
        <p:nvSpPr>
          <p:cNvPr id="6" name="页脚占位符 5"/>
          <p:cNvSpPr>
            <a:spLocks noGrp="1"/>
          </p:cNvSpPr>
          <p:nvPr>
            <p:ph type="ftr" sz="quarter" idx="11"/>
          </p:nvPr>
        </p:nvSpPr>
        <p:spPr/>
        <p:txBody>
          <a:bodyPr/>
          <a:lstStyle>
            <a:lvl1pPr>
              <a:defRPr/>
            </a:lvl1pPr>
          </a:lstStyle>
          <a:p>
            <a:r>
              <a:rPr lang="en-US" altLang="zh-CN"/>
              <a:t>John Doe, Some Company</a:t>
            </a:r>
          </a:p>
        </p:txBody>
      </p:sp>
      <p:sp>
        <p:nvSpPr>
          <p:cNvPr id="7" name="灯片编号占位符 6"/>
          <p:cNvSpPr>
            <a:spLocks noGrp="1"/>
          </p:cNvSpPr>
          <p:nvPr>
            <p:ph type="sldNum" sz="quarter" idx="12"/>
          </p:nvPr>
        </p:nvSpPr>
        <p:spPr/>
        <p:txBody>
          <a:bodyPr/>
          <a:lstStyle>
            <a:lvl1pPr>
              <a:defRPr/>
            </a:lvl1pPr>
          </a:lstStyle>
          <a:p>
            <a:r>
              <a:rPr lang="en-US" altLang="zh-CN"/>
              <a:t>Slide </a:t>
            </a:r>
            <a:fld id="{7CB830D7-064D-4C6A-847C-2C85C27CF7C7}" type="slidenum">
              <a:rPr lang="en-US" altLang="zh-CN"/>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r>
              <a:rPr lang="en-US" altLang="zh-CN"/>
              <a:t>Month Year</a:t>
            </a:r>
          </a:p>
        </p:txBody>
      </p:sp>
      <p:sp>
        <p:nvSpPr>
          <p:cNvPr id="8" name="页脚占位符 7"/>
          <p:cNvSpPr>
            <a:spLocks noGrp="1"/>
          </p:cNvSpPr>
          <p:nvPr>
            <p:ph type="ftr" sz="quarter" idx="11"/>
          </p:nvPr>
        </p:nvSpPr>
        <p:spPr/>
        <p:txBody>
          <a:bodyPr/>
          <a:lstStyle>
            <a:lvl1pPr>
              <a:defRPr/>
            </a:lvl1pPr>
          </a:lstStyle>
          <a:p>
            <a:r>
              <a:rPr lang="en-US" altLang="zh-CN"/>
              <a:t>John Doe, Some Company</a:t>
            </a:r>
          </a:p>
        </p:txBody>
      </p:sp>
      <p:sp>
        <p:nvSpPr>
          <p:cNvPr id="9" name="灯片编号占位符 8"/>
          <p:cNvSpPr>
            <a:spLocks noGrp="1"/>
          </p:cNvSpPr>
          <p:nvPr>
            <p:ph type="sldNum" sz="quarter" idx="12"/>
          </p:nvPr>
        </p:nvSpPr>
        <p:spPr/>
        <p:txBody>
          <a:bodyPr/>
          <a:lstStyle>
            <a:lvl1pPr>
              <a:defRPr/>
            </a:lvl1pPr>
          </a:lstStyle>
          <a:p>
            <a:r>
              <a:rPr lang="en-US" altLang="zh-CN"/>
              <a:t>Slide </a:t>
            </a:r>
            <a:fld id="{D9AFAE0B-AFAF-4C3B-A96D-B8A9C27E489E}" type="slidenum">
              <a:rPr lang="en-US" altLang="zh-CN"/>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r>
              <a:rPr lang="en-US" altLang="zh-CN"/>
              <a:t>Month Year</a:t>
            </a:r>
          </a:p>
        </p:txBody>
      </p:sp>
      <p:sp>
        <p:nvSpPr>
          <p:cNvPr id="4" name="页脚占位符 3"/>
          <p:cNvSpPr>
            <a:spLocks noGrp="1"/>
          </p:cNvSpPr>
          <p:nvPr>
            <p:ph type="ftr" sz="quarter" idx="11"/>
          </p:nvPr>
        </p:nvSpPr>
        <p:spPr/>
        <p:txBody>
          <a:bodyPr/>
          <a:lstStyle>
            <a:lvl1pPr>
              <a:defRPr/>
            </a:lvl1pPr>
          </a:lstStyle>
          <a:p>
            <a:r>
              <a:rPr lang="en-US" altLang="zh-CN"/>
              <a:t>John Doe, Some Company</a:t>
            </a:r>
          </a:p>
        </p:txBody>
      </p:sp>
      <p:sp>
        <p:nvSpPr>
          <p:cNvPr id="5" name="灯片编号占位符 4"/>
          <p:cNvSpPr>
            <a:spLocks noGrp="1"/>
          </p:cNvSpPr>
          <p:nvPr>
            <p:ph type="sldNum" sz="quarter" idx="12"/>
          </p:nvPr>
        </p:nvSpPr>
        <p:spPr/>
        <p:txBody>
          <a:bodyPr/>
          <a:lstStyle>
            <a:lvl1pPr>
              <a:defRPr/>
            </a:lvl1pPr>
          </a:lstStyle>
          <a:p>
            <a:r>
              <a:rPr lang="en-US" altLang="zh-CN"/>
              <a:t>Slide </a:t>
            </a:r>
            <a:fld id="{40B94E1F-E6BE-4C42-ACAB-29BFC7812439}" type="slidenum">
              <a:rPr lang="en-US" altLang="zh-CN"/>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r>
              <a:rPr lang="en-US" altLang="zh-CN"/>
              <a:t>Month Year</a:t>
            </a:r>
          </a:p>
        </p:txBody>
      </p:sp>
      <p:sp>
        <p:nvSpPr>
          <p:cNvPr id="3" name="页脚占位符 2"/>
          <p:cNvSpPr>
            <a:spLocks noGrp="1"/>
          </p:cNvSpPr>
          <p:nvPr>
            <p:ph type="ftr" sz="quarter" idx="11"/>
          </p:nvPr>
        </p:nvSpPr>
        <p:spPr/>
        <p:txBody>
          <a:bodyPr/>
          <a:lstStyle>
            <a:lvl1pPr>
              <a:defRPr/>
            </a:lvl1pPr>
          </a:lstStyle>
          <a:p>
            <a:r>
              <a:rPr lang="en-US" altLang="zh-CN"/>
              <a:t>John Doe, Some Company</a:t>
            </a:r>
          </a:p>
        </p:txBody>
      </p:sp>
      <p:sp>
        <p:nvSpPr>
          <p:cNvPr id="4" name="灯片编号占位符 3"/>
          <p:cNvSpPr>
            <a:spLocks noGrp="1"/>
          </p:cNvSpPr>
          <p:nvPr>
            <p:ph type="sldNum" sz="quarter" idx="12"/>
          </p:nvPr>
        </p:nvSpPr>
        <p:spPr/>
        <p:txBody>
          <a:bodyPr/>
          <a:lstStyle>
            <a:lvl1pPr>
              <a:defRPr/>
            </a:lvl1pPr>
          </a:lstStyle>
          <a:p>
            <a:r>
              <a:rPr lang="en-US" altLang="zh-CN"/>
              <a:t>Slide </a:t>
            </a:r>
            <a:fld id="{040E0CBB-CEA7-461A-80C6-1D2FD7651992}" type="slidenum">
              <a:rPr lang="en-US" altLang="zh-CN"/>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r>
              <a:rPr lang="en-US" altLang="zh-CN"/>
              <a:t>Month Year</a:t>
            </a:r>
          </a:p>
        </p:txBody>
      </p:sp>
      <p:sp>
        <p:nvSpPr>
          <p:cNvPr id="6" name="页脚占位符 5"/>
          <p:cNvSpPr>
            <a:spLocks noGrp="1"/>
          </p:cNvSpPr>
          <p:nvPr>
            <p:ph type="ftr" sz="quarter" idx="11"/>
          </p:nvPr>
        </p:nvSpPr>
        <p:spPr/>
        <p:txBody>
          <a:bodyPr/>
          <a:lstStyle>
            <a:lvl1pPr>
              <a:defRPr/>
            </a:lvl1pPr>
          </a:lstStyle>
          <a:p>
            <a:r>
              <a:rPr lang="en-US" altLang="zh-CN"/>
              <a:t>John Doe, Some Company</a:t>
            </a:r>
          </a:p>
        </p:txBody>
      </p:sp>
      <p:sp>
        <p:nvSpPr>
          <p:cNvPr id="7" name="灯片编号占位符 6"/>
          <p:cNvSpPr>
            <a:spLocks noGrp="1"/>
          </p:cNvSpPr>
          <p:nvPr>
            <p:ph type="sldNum" sz="quarter" idx="12"/>
          </p:nvPr>
        </p:nvSpPr>
        <p:spPr/>
        <p:txBody>
          <a:bodyPr/>
          <a:lstStyle>
            <a:lvl1pPr>
              <a:defRPr/>
            </a:lvl1pPr>
          </a:lstStyle>
          <a:p>
            <a:r>
              <a:rPr lang="en-US" altLang="zh-CN"/>
              <a:t>Slide </a:t>
            </a:r>
            <a:fld id="{9641EE8B-0E20-42E0-8C40-124C9FC67549}" type="slidenum">
              <a:rPr lang="en-US" altLang="zh-CN"/>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r>
              <a:rPr lang="en-US" altLang="zh-CN"/>
              <a:t>Month Year</a:t>
            </a:r>
          </a:p>
        </p:txBody>
      </p:sp>
      <p:sp>
        <p:nvSpPr>
          <p:cNvPr id="6" name="页脚占位符 5"/>
          <p:cNvSpPr>
            <a:spLocks noGrp="1"/>
          </p:cNvSpPr>
          <p:nvPr>
            <p:ph type="ftr" sz="quarter" idx="11"/>
          </p:nvPr>
        </p:nvSpPr>
        <p:spPr/>
        <p:txBody>
          <a:bodyPr/>
          <a:lstStyle>
            <a:lvl1pPr>
              <a:defRPr/>
            </a:lvl1pPr>
          </a:lstStyle>
          <a:p>
            <a:r>
              <a:rPr lang="en-US" altLang="zh-CN"/>
              <a:t>John Doe, Some Company</a:t>
            </a:r>
          </a:p>
        </p:txBody>
      </p:sp>
      <p:sp>
        <p:nvSpPr>
          <p:cNvPr id="7" name="灯片编号占位符 6"/>
          <p:cNvSpPr>
            <a:spLocks noGrp="1"/>
          </p:cNvSpPr>
          <p:nvPr>
            <p:ph type="sldNum" sz="quarter" idx="12"/>
          </p:nvPr>
        </p:nvSpPr>
        <p:spPr/>
        <p:txBody>
          <a:bodyPr/>
          <a:lstStyle>
            <a:lvl1pPr>
              <a:defRPr/>
            </a:lvl1pPr>
          </a:lstStyle>
          <a:p>
            <a:r>
              <a:rPr lang="en-US" altLang="zh-CN"/>
              <a:t>Slide </a:t>
            </a:r>
            <a:fld id="{6B3F46B1-210D-4509-9D86-63C489F2F355}"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CN" altLang="en-US" smtClean="0"/>
              <a:t>单击此处编辑母版标题样式</a:t>
            </a:r>
            <a:endParaRPr lang="en-US" altLang="zh-CN"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ltLang="zh-CN" smtClean="0"/>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ea typeface="宋体" charset="-122"/>
              </a:defRPr>
            </a:lvl1pPr>
          </a:lstStyle>
          <a:p>
            <a:r>
              <a:rPr lang="en-US" altLang="zh-CN"/>
              <a:t>Month Year</a:t>
            </a:r>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宋体" charset="-122"/>
              </a:defRPr>
            </a:lvl1pPr>
          </a:lstStyle>
          <a:p>
            <a:r>
              <a:rPr lang="en-US" altLang="zh-CN"/>
              <a:t>John Doe, Some Company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a:t>Slide </a:t>
            </a:r>
            <a:fld id="{739F18D2-AD72-4AA9-945B-0B00F3BDF15F}" type="slidenum">
              <a:rPr lang="en-US" altLang="zh-CN"/>
              <a:pPr/>
              <a:t>‹#›</a:t>
            </a:fld>
            <a:endParaRPr lang="en-US" altLang="zh-CN"/>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r>
              <a:rPr lang="en-US" altLang="zh-CN" sz="1800" b="1" dirty="0">
                <a:ea typeface="宋体" charset="-122"/>
              </a:rPr>
              <a:t>doc.: IEEE </a:t>
            </a:r>
            <a:r>
              <a:rPr lang="en-US" altLang="zh-CN" sz="1800" b="1" dirty="0" smtClean="0">
                <a:ea typeface="宋体" charset="-122"/>
              </a:rPr>
              <a:t>802.11-12/0779r3</a:t>
            </a:r>
            <a:endParaRPr lang="en-US" altLang="zh-CN" sz="18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zh-CN">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65" charset="0"/>
        </a:defRPr>
      </a:lvl2pPr>
      <a:lvl3pPr algn="ctr" rtl="0" eaLnBrk="1" fontAlgn="base" hangingPunct="1">
        <a:spcBef>
          <a:spcPct val="0"/>
        </a:spcBef>
        <a:spcAft>
          <a:spcPct val="0"/>
        </a:spcAft>
        <a:defRPr sz="3200" b="1">
          <a:solidFill>
            <a:schemeClr val="tx2"/>
          </a:solidFill>
          <a:latin typeface="Times New Roman" pitchFamily="-65" charset="0"/>
        </a:defRPr>
      </a:lvl3pPr>
      <a:lvl4pPr algn="ctr" rtl="0" eaLnBrk="1" fontAlgn="base" hangingPunct="1">
        <a:spcBef>
          <a:spcPct val="0"/>
        </a:spcBef>
        <a:spcAft>
          <a:spcPct val="0"/>
        </a:spcAft>
        <a:defRPr sz="3200" b="1">
          <a:solidFill>
            <a:schemeClr val="tx2"/>
          </a:solidFill>
          <a:latin typeface="Times New Roman" pitchFamily="-65" charset="0"/>
        </a:defRPr>
      </a:lvl4pPr>
      <a:lvl5pPr algn="ctr" rtl="0" eaLnBrk="1" fontAlgn="base" hangingPunct="1">
        <a:spcBef>
          <a:spcPct val="0"/>
        </a:spcBef>
        <a:spcAft>
          <a:spcPct val="0"/>
        </a:spcAft>
        <a:defRPr sz="3200" b="1">
          <a:solidFill>
            <a:schemeClr val="tx2"/>
          </a:solidFill>
          <a:latin typeface="Times New Roman" pitchFamily="-65" charset="0"/>
        </a:defRPr>
      </a:lvl5pPr>
      <a:lvl6pPr marL="457200" algn="ctr" rtl="0" eaLnBrk="1" fontAlgn="base" hangingPunct="1">
        <a:spcBef>
          <a:spcPct val="0"/>
        </a:spcBef>
        <a:spcAft>
          <a:spcPct val="0"/>
        </a:spcAft>
        <a:defRPr sz="3200" b="1">
          <a:solidFill>
            <a:schemeClr val="tx2"/>
          </a:solidFill>
          <a:latin typeface="Times New Roman" pitchFamily="-65" charset="0"/>
        </a:defRPr>
      </a:lvl6pPr>
      <a:lvl7pPr marL="914400" algn="ctr" rtl="0" eaLnBrk="1" fontAlgn="base" hangingPunct="1">
        <a:spcBef>
          <a:spcPct val="0"/>
        </a:spcBef>
        <a:spcAft>
          <a:spcPct val="0"/>
        </a:spcAft>
        <a:defRPr sz="3200" b="1">
          <a:solidFill>
            <a:schemeClr val="tx2"/>
          </a:solidFill>
          <a:latin typeface="Times New Roman" pitchFamily="-65" charset="0"/>
        </a:defRPr>
      </a:lvl7pPr>
      <a:lvl8pPr marL="1371600" algn="ctr" rtl="0" eaLnBrk="1" fontAlgn="base" hangingPunct="1">
        <a:spcBef>
          <a:spcPct val="0"/>
        </a:spcBef>
        <a:spcAft>
          <a:spcPct val="0"/>
        </a:spcAft>
        <a:defRPr sz="3200" b="1">
          <a:solidFill>
            <a:schemeClr val="tx2"/>
          </a:solidFill>
          <a:latin typeface="Times New Roman" pitchFamily="-65" charset="0"/>
        </a:defRPr>
      </a:lvl8pPr>
      <a:lvl9pPr marL="1828800" algn="ctr" rtl="0" eaLnBrk="1" fontAlgn="base" hangingPunct="1">
        <a:spcBef>
          <a:spcPct val="0"/>
        </a:spcBef>
        <a:spcAft>
          <a:spcPct val="0"/>
        </a:spcAft>
        <a:defRPr sz="3200" b="1">
          <a:solidFill>
            <a:schemeClr val="tx2"/>
          </a:solidFill>
          <a:latin typeface="Times New Roman" pitchFamily="-65"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barber@huawei.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yunoki@kddilabs.jp" TargetMode="External"/><Relationship Id="rId5" Type="http://schemas.openxmlformats.org/officeDocument/2006/relationships/hyperlink" Target="mailto:liudapeng@chinamobile.com" TargetMode="External"/><Relationship Id="rId4" Type="http://schemas.openxmlformats.org/officeDocument/2006/relationships/hyperlink" Target="mailto:ping.fang@huawei.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4"/>
          <p:cNvSpPr>
            <a:spLocks noGrp="1"/>
          </p:cNvSpPr>
          <p:nvPr>
            <p:ph type="ftr" sz="quarter" idx="11"/>
          </p:nvPr>
        </p:nvSpPr>
        <p:spPr>
          <a:xfrm>
            <a:off x="8543860" y="6475413"/>
            <a:ext cx="65" cy="184666"/>
          </a:xfrm>
        </p:spPr>
        <p:txBody>
          <a:bodyPr/>
          <a:lstStyle/>
          <a:p>
            <a:endParaRPr lang="en-US" altLang="zh-CN" dirty="0"/>
          </a:p>
        </p:txBody>
      </p:sp>
      <p:sp>
        <p:nvSpPr>
          <p:cNvPr id="8" name="灯片编号占位符 5"/>
          <p:cNvSpPr>
            <a:spLocks noGrp="1"/>
          </p:cNvSpPr>
          <p:nvPr>
            <p:ph type="sldNum" sz="quarter" idx="12"/>
          </p:nvPr>
        </p:nvSpPr>
        <p:spPr/>
        <p:txBody>
          <a:bodyPr/>
          <a:lstStyle/>
          <a:p>
            <a:r>
              <a:rPr lang="en-US" altLang="zh-CN"/>
              <a:t>Slide </a:t>
            </a:r>
            <a:fld id="{7E541D0B-CF74-4B68-82E3-58F79C6030FD}" type="slidenum">
              <a:rPr lang="en-US" altLang="zh-CN"/>
              <a:pPr/>
              <a:t>1</a:t>
            </a:fld>
            <a:endParaRPr lang="en-US" altLang="zh-CN"/>
          </a:p>
        </p:txBody>
      </p:sp>
      <p:sp>
        <p:nvSpPr>
          <p:cNvPr id="30722" name="Rectangle 2"/>
          <p:cNvSpPr>
            <a:spLocks noGrp="1" noChangeArrowheads="1"/>
          </p:cNvSpPr>
          <p:nvPr>
            <p:ph type="title"/>
          </p:nvPr>
        </p:nvSpPr>
        <p:spPr>
          <a:noFill/>
          <a:ln/>
        </p:spPr>
        <p:txBody>
          <a:bodyPr/>
          <a:lstStyle/>
          <a:p>
            <a:r>
              <a:rPr lang="en-US" altLang="zh-CN" dirty="0" smtClean="0">
                <a:ea typeface="宋体" charset="-122"/>
              </a:rPr>
              <a:t>Scanning from Specific Channel</a:t>
            </a:r>
            <a:endParaRPr lang="en-US" altLang="zh-CN" dirty="0">
              <a:ea typeface="宋体" charset="-122"/>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zh-CN" sz="2000" dirty="0">
                <a:ea typeface="宋体" charset="-122"/>
              </a:rPr>
              <a:t>Date:</a:t>
            </a:r>
            <a:r>
              <a:rPr lang="en-US" altLang="zh-CN" sz="2000" b="0" dirty="0">
                <a:ea typeface="宋体" charset="-122"/>
              </a:rPr>
              <a:t> </a:t>
            </a:r>
            <a:r>
              <a:rPr lang="en-US" altLang="zh-CN" sz="2000" b="0" dirty="0" smtClean="0">
                <a:ea typeface="宋体" charset="-122"/>
              </a:rPr>
              <a:t>2012-07-13</a:t>
            </a:r>
            <a:endParaRPr lang="en-US" altLang="zh-CN" sz="2000" b="0" dirty="0">
              <a:ea typeface="宋体" charset="-122"/>
            </a:endParaRPr>
          </a:p>
        </p:txBody>
      </p:sp>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zh-CN" sz="2000" b="1">
                <a:ea typeface="宋体" charset="-122"/>
              </a:rPr>
              <a:t>Authors:</a:t>
            </a:r>
            <a:endParaRPr lang="en-US" altLang="zh-CN" sz="2000">
              <a:ea typeface="宋体" charset="-122"/>
            </a:endParaRPr>
          </a:p>
        </p:txBody>
      </p:sp>
      <p:graphicFrame>
        <p:nvGraphicFramePr>
          <p:cNvPr id="9" name="表 9"/>
          <p:cNvGraphicFramePr>
            <a:graphicFrameLocks noGrp="1"/>
          </p:cNvGraphicFramePr>
          <p:nvPr>
            <p:extLst>
              <p:ext uri="{D42A27DB-BD31-4B8C-83A1-F6EECF244321}">
                <p14:modId xmlns="" xmlns:p14="http://schemas.microsoft.com/office/powerpoint/2010/main" val="1400439117"/>
              </p:ext>
            </p:extLst>
          </p:nvPr>
        </p:nvGraphicFramePr>
        <p:xfrm>
          <a:off x="609600" y="2362200"/>
          <a:ext cx="8148545" cy="2297430"/>
        </p:xfrm>
        <a:graphic>
          <a:graphicData uri="http://schemas.openxmlformats.org/drawingml/2006/table">
            <a:tbl>
              <a:tblPr/>
              <a:tblGrid>
                <a:gridCol w="1629056"/>
                <a:gridCol w="1505000"/>
                <a:gridCol w="1802082"/>
                <a:gridCol w="1292158"/>
                <a:gridCol w="1920249"/>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MS PGothic" pitchFamily="34" charset="-128"/>
                        </a:rPr>
                        <a:t>Name</a:t>
                      </a:r>
                      <a:endParaRPr kumimoji="1" lang="ja-JP" altLang="en-US" sz="16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Affiliations</a:t>
                      </a:r>
                      <a:endParaRPr kumimoji="1" lang="ja-JP" altLang="en-US" sz="16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MS PGothic" pitchFamily="34" charset="-128"/>
                        </a:rPr>
                        <a:t>Address</a:t>
                      </a:r>
                      <a:endParaRPr kumimoji="1" lang="ja-JP" altLang="en-US" sz="16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MS PGothic" pitchFamily="34" charset="-128"/>
                        </a:rPr>
                        <a:t>Phone</a:t>
                      </a:r>
                      <a:endParaRPr kumimoji="1" lang="ja-JP" altLang="en-US" sz="16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MS PGothic" pitchFamily="34" charset="-128"/>
                        </a:rPr>
                        <a:t>email</a:t>
                      </a:r>
                      <a:endParaRPr kumimoji="1" lang="ja-JP" altLang="en-US" sz="16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1200" kern="100" dirty="0" smtClean="0">
                          <a:solidFill>
                            <a:schemeClr val="tx1"/>
                          </a:solidFill>
                          <a:latin typeface="Times New Roman"/>
                          <a:ea typeface="MS Mincho"/>
                          <a:cs typeface="Times New Roman"/>
                        </a:rPr>
                        <a:t>Ping Fang</a:t>
                      </a:r>
                      <a:endParaRPr lang="en-US" altLang="ko-KR" sz="1200" kern="100" dirty="0" smtClean="0">
                        <a:solidFill>
                          <a:schemeClr val="tx1"/>
                        </a:solidFill>
                        <a:latin typeface="Times New Roman"/>
                        <a:ea typeface="MS Mincho"/>
                        <a:cs typeface="Times New Roman"/>
                      </a:endParaRPr>
                    </a:p>
                    <a:p>
                      <a:pPr marL="0" marR="0" lvl="0" indent="0" algn="l" defTabSz="457200" rtl="0" eaLnBrk="1" fontAlgn="base" latinLnBrk="0" hangingPunct="1">
                        <a:lnSpc>
                          <a:spcPct val="100000"/>
                        </a:lnSpc>
                        <a:spcBef>
                          <a:spcPct val="0"/>
                        </a:spcBef>
                        <a:spcAft>
                          <a:spcPct val="0"/>
                        </a:spcAft>
                        <a:buClrTx/>
                        <a:buSzTx/>
                        <a:buFontTx/>
                        <a:buNone/>
                        <a:tabLst/>
                      </a:pPr>
                      <a:r>
                        <a:rPr lang="en-US" altLang="zh-CN" sz="1200" kern="100" dirty="0" smtClean="0">
                          <a:solidFill>
                            <a:schemeClr val="tx1"/>
                          </a:solidFill>
                          <a:latin typeface="Times New Roman"/>
                          <a:ea typeface="MS Mincho"/>
                          <a:cs typeface="Times New Roman"/>
                        </a:rPr>
                        <a:t>Ji Chen</a:t>
                      </a:r>
                      <a:endParaRPr lang="zh-CN" altLang="zh-CN" sz="1200" kern="100" dirty="0" smtClean="0">
                        <a:solidFill>
                          <a:schemeClr val="tx1"/>
                        </a:solidFill>
                        <a:latin typeface="Times New Roman"/>
                        <a:ea typeface="MS Mincho"/>
                        <a:cs typeface="Times New Roman"/>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ko-KR" sz="1200" kern="100" dirty="0" err="1" smtClean="0">
                          <a:solidFill>
                            <a:schemeClr val="tx1"/>
                          </a:solidFill>
                          <a:latin typeface="Times New Roman"/>
                          <a:ea typeface="MS Mincho"/>
                          <a:cs typeface="Times New Roman"/>
                        </a:rPr>
                        <a:t>Huawei</a:t>
                      </a:r>
                      <a:r>
                        <a:rPr lang="en-US" altLang="ko-KR" sz="1200" kern="100" dirty="0" smtClean="0">
                          <a:solidFill>
                            <a:schemeClr val="tx1"/>
                          </a:solidFill>
                          <a:latin typeface="Times New Roman"/>
                          <a:ea typeface="MS Mincho"/>
                          <a:cs typeface="Times New Roman"/>
                        </a:rPr>
                        <a:t> Technologies Co.</a:t>
                      </a:r>
                      <a:r>
                        <a:rPr lang="en-US" altLang="ja-JP" sz="1200" kern="100" dirty="0" smtClean="0">
                          <a:solidFill>
                            <a:schemeClr val="tx1"/>
                          </a:solidFill>
                          <a:latin typeface="Times New Roman"/>
                          <a:ea typeface="MS Mincho"/>
                          <a:cs typeface="Times New Roman"/>
                        </a:rPr>
                        <a:t>, Ltd.</a:t>
                      </a:r>
                      <a:endParaRPr lang="ko-KR" altLang="ko-KR" sz="1200" kern="100" dirty="0" smtClean="0">
                        <a:solidFill>
                          <a:schemeClr val="tx1"/>
                        </a:solidFill>
                        <a:latin typeface="Times New Roman"/>
                        <a:ea typeface="MS Mincho"/>
                        <a:cs typeface="Times New Roman"/>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1200" kern="100" dirty="0" smtClean="0">
                          <a:solidFill>
                            <a:schemeClr val="tx1"/>
                          </a:solidFill>
                          <a:latin typeface="Times New Roman"/>
                          <a:ea typeface="MS Mincho"/>
                          <a:cs typeface="Times New Roman"/>
                        </a:rPr>
                        <a:t>Bldg 7, Vision Software Park, Road </a:t>
                      </a:r>
                      <a:r>
                        <a:rPr lang="en-US" altLang="ja-JP" sz="1200" kern="100" dirty="0" err="1" smtClean="0">
                          <a:solidFill>
                            <a:schemeClr val="tx1"/>
                          </a:solidFill>
                          <a:latin typeface="Times New Roman"/>
                          <a:ea typeface="MS Mincho"/>
                          <a:cs typeface="Times New Roman"/>
                        </a:rPr>
                        <a:t>Gaoxin</a:t>
                      </a:r>
                      <a:r>
                        <a:rPr lang="en-US" altLang="ja-JP" sz="1200" kern="100" dirty="0" smtClean="0">
                          <a:solidFill>
                            <a:schemeClr val="tx1"/>
                          </a:solidFill>
                          <a:latin typeface="Times New Roman"/>
                          <a:ea typeface="MS Mincho"/>
                          <a:cs typeface="Times New Roman"/>
                        </a:rPr>
                        <a:t> </a:t>
                      </a:r>
                      <a:r>
                        <a:rPr lang="en-US" altLang="ja-JP" sz="1200" kern="100" dirty="0" err="1" smtClean="0">
                          <a:solidFill>
                            <a:schemeClr val="tx1"/>
                          </a:solidFill>
                          <a:latin typeface="Times New Roman"/>
                          <a:ea typeface="MS Mincho"/>
                          <a:cs typeface="Times New Roman"/>
                        </a:rPr>
                        <a:t>Sourth</a:t>
                      </a:r>
                      <a:r>
                        <a:rPr lang="en-US" altLang="ja-JP" sz="1200" kern="100" dirty="0" smtClean="0">
                          <a:solidFill>
                            <a:schemeClr val="tx1"/>
                          </a:solidFill>
                          <a:latin typeface="Times New Roman"/>
                          <a:ea typeface="MS Mincho"/>
                          <a:cs typeface="Times New Roman"/>
                        </a:rPr>
                        <a:t> 9, </a:t>
                      </a:r>
                      <a:r>
                        <a:rPr lang="en-US" altLang="ja-JP" sz="1200" kern="100" dirty="0" err="1" smtClean="0">
                          <a:solidFill>
                            <a:schemeClr val="tx1"/>
                          </a:solidFill>
                          <a:latin typeface="Times New Roman"/>
                          <a:ea typeface="MS Mincho"/>
                          <a:cs typeface="Times New Roman"/>
                        </a:rPr>
                        <a:t>Nanshan</a:t>
                      </a:r>
                      <a:r>
                        <a:rPr lang="en-US" altLang="ja-JP" sz="1200" kern="100" dirty="0" smtClean="0">
                          <a:solidFill>
                            <a:schemeClr val="tx1"/>
                          </a:solidFill>
                          <a:latin typeface="Times New Roman"/>
                          <a:ea typeface="MS Mincho"/>
                          <a:cs typeface="Times New Roman"/>
                        </a:rPr>
                        <a:t> District, Shenzhen, Guangdong, China, 518057</a:t>
                      </a:r>
                      <a:endParaRPr lang="ko-KR" altLang="ko-KR" sz="1200" kern="100" dirty="0" smtClean="0">
                        <a:solidFill>
                          <a:schemeClr val="tx1"/>
                        </a:solidFill>
                        <a:latin typeface="Times New Roman"/>
                        <a:ea typeface="MS Mincho"/>
                        <a:cs typeface="Times New Roman"/>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ko-KR" altLang="en-US" sz="1200" kern="100" dirty="0" smtClean="0">
                          <a:solidFill>
                            <a:schemeClr val="tx1"/>
                          </a:solidFill>
                          <a:latin typeface="Times New Roman"/>
                          <a:ea typeface="MS Mincho"/>
                          <a:cs typeface="Times New Roman"/>
                        </a:rPr>
                        <a:t>+</a:t>
                      </a:r>
                      <a:r>
                        <a:rPr lang="en-US" altLang="ja-JP" sz="1200" kern="100" dirty="0" smtClean="0">
                          <a:solidFill>
                            <a:schemeClr val="tx1"/>
                          </a:solidFill>
                          <a:latin typeface="Times New Roman"/>
                          <a:ea typeface="MS Mincho"/>
                          <a:cs typeface="Times New Roman"/>
                        </a:rPr>
                        <a:t>86 755 36839346</a:t>
                      </a:r>
                      <a:endParaRPr lang="ko-KR" altLang="ko-KR" sz="1200" kern="100" dirty="0" smtClean="0">
                        <a:solidFill>
                          <a:schemeClr val="tx1"/>
                        </a:solidFill>
                        <a:latin typeface="Times New Roman"/>
                        <a:ea typeface="MS Mincho"/>
                        <a:cs typeface="Times New Roman"/>
                        <a:hlinkClick r:id="rId3"/>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1200" kern="100" dirty="0" smtClean="0">
                          <a:solidFill>
                            <a:schemeClr val="tx1"/>
                          </a:solidFill>
                          <a:latin typeface="Times New Roman"/>
                          <a:ea typeface="MS Mincho"/>
                          <a:cs typeface="Times New Roman"/>
                          <a:hlinkClick r:id="rId4"/>
                        </a:rPr>
                        <a:t>ping.fang@huawei.com</a:t>
                      </a:r>
                      <a:endParaRPr lang="en-US" altLang="ja-JP" sz="1200" kern="100" dirty="0" smtClean="0">
                        <a:solidFill>
                          <a:schemeClr val="tx1"/>
                        </a:solidFill>
                        <a:latin typeface="Times New Roman"/>
                        <a:ea typeface="MS Mincho"/>
                        <a:cs typeface="Times New Roman"/>
                      </a:endParaRPr>
                    </a:p>
                    <a:p>
                      <a:pPr marL="0" marR="0" lvl="0" indent="0" algn="l" defTabSz="914400" rtl="0" eaLnBrk="1" fontAlgn="base" latinLnBrk="0" hangingPunct="1">
                        <a:lnSpc>
                          <a:spcPct val="100000"/>
                        </a:lnSpc>
                        <a:spcBef>
                          <a:spcPct val="0"/>
                        </a:spcBef>
                        <a:spcAft>
                          <a:spcPct val="0"/>
                        </a:spcAft>
                        <a:buClrTx/>
                        <a:buSzTx/>
                        <a:buFontTx/>
                        <a:buNone/>
                        <a:tabLst/>
                      </a:pPr>
                      <a:r>
                        <a:rPr lang="en-US" altLang="ja-JP" sz="1200" kern="100" dirty="0" smtClean="0">
                          <a:solidFill>
                            <a:schemeClr val="tx1"/>
                          </a:solidFill>
                          <a:latin typeface="Times New Roman"/>
                          <a:ea typeface="MS Mincho"/>
                          <a:cs typeface="Times New Roman"/>
                          <a:hlinkClick r:id="rId3"/>
                        </a:rPr>
                        <a:t>ji.chen@huawei.com</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r>
                        <a:rPr lang="en-US" altLang="ja-JP" sz="1200" kern="100" dirty="0" smtClean="0">
                          <a:solidFill>
                            <a:schemeClr val="tx1"/>
                          </a:solidFill>
                          <a:latin typeface="Times New Roman"/>
                          <a:ea typeface="MS Mincho"/>
                          <a:cs typeface="Times New Roman"/>
                        </a:rPr>
                        <a:t>Dapeng Liu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altLang="ja-JP" sz="1200" kern="100" dirty="0" smtClean="0">
                          <a:solidFill>
                            <a:schemeClr val="tx1"/>
                          </a:solidFill>
                          <a:latin typeface="Times New Roman"/>
                          <a:ea typeface="MS Mincho"/>
                          <a:cs typeface="Times New Roman"/>
                        </a:rPr>
                        <a:t>China Mobile</a:t>
                      </a:r>
                      <a:endParaRPr lang="ja-JP" altLang="en-US" sz="1200" kern="100" dirty="0">
                        <a:solidFill>
                          <a:schemeClr val="tx1"/>
                        </a:solidFill>
                        <a:latin typeface="Times New Roman"/>
                        <a:ea typeface="MS Mincho"/>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zh-CN" sz="1200" kern="100" dirty="0" smtClean="0">
                          <a:solidFill>
                            <a:schemeClr val="tx1"/>
                          </a:solidFill>
                          <a:latin typeface="Times New Roman"/>
                          <a:ea typeface="MS Mincho"/>
                          <a:cs typeface="Times New Roman"/>
                        </a:rPr>
                        <a:t>32 </a:t>
                      </a:r>
                      <a:r>
                        <a:rPr lang="en-US" altLang="zh-CN" sz="1200" kern="100" dirty="0" err="1" smtClean="0">
                          <a:solidFill>
                            <a:schemeClr val="tx1"/>
                          </a:solidFill>
                          <a:latin typeface="Times New Roman"/>
                          <a:ea typeface="MS Mincho"/>
                          <a:cs typeface="Times New Roman"/>
                        </a:rPr>
                        <a:t>Xuanwumen</a:t>
                      </a:r>
                      <a:r>
                        <a:rPr lang="en-US" altLang="zh-CN" sz="1200" kern="100" dirty="0" smtClean="0">
                          <a:solidFill>
                            <a:schemeClr val="tx1"/>
                          </a:solidFill>
                          <a:latin typeface="Times New Roman"/>
                          <a:ea typeface="MS Mincho"/>
                          <a:cs typeface="Times New Roman"/>
                        </a:rPr>
                        <a:t> West Street </a:t>
                      </a:r>
                      <a:r>
                        <a:rPr lang="en-US" altLang="zh-CN" sz="1200" kern="100" dirty="0" err="1" smtClean="0">
                          <a:solidFill>
                            <a:schemeClr val="tx1"/>
                          </a:solidFill>
                          <a:latin typeface="Times New Roman"/>
                          <a:ea typeface="MS Mincho"/>
                          <a:cs typeface="Times New Roman"/>
                        </a:rPr>
                        <a:t>Beijng</a:t>
                      </a:r>
                      <a:r>
                        <a:rPr lang="en-US" altLang="zh-CN" sz="1200" kern="100" dirty="0" smtClean="0">
                          <a:solidFill>
                            <a:schemeClr val="tx1"/>
                          </a:solidFill>
                          <a:latin typeface="Times New Roman"/>
                          <a:ea typeface="MS Mincho"/>
                          <a:cs typeface="Times New Roman"/>
                        </a:rPr>
                        <a:t>, </a:t>
                      </a:r>
                      <a:r>
                        <a:rPr lang="en-US" altLang="zh-CN" sz="1200" kern="100" dirty="0" err="1" smtClean="0">
                          <a:solidFill>
                            <a:schemeClr val="tx1"/>
                          </a:solidFill>
                          <a:latin typeface="Times New Roman"/>
                          <a:ea typeface="MS Mincho"/>
                          <a:cs typeface="Times New Roman"/>
                        </a:rPr>
                        <a:t>Xicheng</a:t>
                      </a:r>
                      <a:r>
                        <a:rPr lang="en-US" altLang="zh-CN" sz="1200" kern="100" dirty="0" smtClean="0">
                          <a:solidFill>
                            <a:schemeClr val="tx1"/>
                          </a:solidFill>
                          <a:latin typeface="Times New Roman"/>
                          <a:ea typeface="MS Mincho"/>
                          <a:cs typeface="Times New Roman"/>
                        </a:rPr>
                        <a:t> District, 100053 China </a:t>
                      </a:r>
                      <a:endParaRPr lang="ja-JP" altLang="en-US" sz="1200" kern="100" dirty="0" smtClean="0">
                        <a:solidFill>
                          <a:schemeClr val="tx1"/>
                        </a:solidFill>
                        <a:latin typeface="Times New Roman"/>
                        <a:ea typeface="MS Mincho"/>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ja-JP" altLang="en-US" sz="1200" kern="100" dirty="0">
                        <a:solidFill>
                          <a:schemeClr val="tx1"/>
                        </a:solidFill>
                        <a:latin typeface="Times New Roman"/>
                        <a:ea typeface="MS Mincho"/>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altLang="ja-JP" sz="1200" kern="100" dirty="0" smtClean="0">
                          <a:solidFill>
                            <a:schemeClr val="tx1"/>
                          </a:solidFill>
                          <a:latin typeface="Times New Roman"/>
                          <a:ea typeface="MS Mincho"/>
                          <a:cs typeface="Times New Roman"/>
                          <a:hlinkClick r:id="rId5"/>
                        </a:rPr>
                        <a:t>liudapeng@chinamobile.com</a:t>
                      </a:r>
                      <a:endParaRPr lang="en-US" altLang="ja-JP" sz="1200" kern="100" dirty="0" smtClean="0">
                        <a:solidFill>
                          <a:schemeClr val="tx1"/>
                        </a:solidFill>
                        <a:latin typeface="Times New Roman"/>
                        <a:ea typeface="MS Mincho"/>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a:spcAft>
                          <a:spcPts val="0"/>
                        </a:spcAft>
                      </a:pPr>
                      <a:r>
                        <a:rPr lang="en-US" sz="1200" kern="100" dirty="0" err="1">
                          <a:latin typeface="Times New Roman"/>
                          <a:ea typeface="MS Mincho"/>
                          <a:cs typeface="Times New Roman"/>
                        </a:rPr>
                        <a:t>Katsuo</a:t>
                      </a:r>
                      <a:r>
                        <a:rPr lang="en-US" sz="1200" kern="100" dirty="0">
                          <a:latin typeface="Times New Roman"/>
                          <a:ea typeface="MS Mincho"/>
                          <a:cs typeface="Times New Roman"/>
                        </a:rPr>
                        <a:t> </a:t>
                      </a:r>
                      <a:r>
                        <a:rPr lang="en-US" sz="1200" kern="100" dirty="0" err="1">
                          <a:latin typeface="Times New Roman"/>
                          <a:ea typeface="MS Mincho"/>
                          <a:cs typeface="Times New Roman"/>
                        </a:rPr>
                        <a:t>Yunoki</a:t>
                      </a:r>
                      <a:endParaRPr lang="zh-CN" sz="800" kern="100" dirty="0">
                        <a:latin typeface="Times New Roman"/>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US" sz="1200" kern="100">
                          <a:latin typeface="Times New Roman"/>
                          <a:ea typeface="MS Mincho"/>
                          <a:cs typeface="Times New Roman"/>
                        </a:rPr>
                        <a:t>KDDI R&amp;D Laboratories</a:t>
                      </a:r>
                      <a:endParaRPr lang="zh-CN" sz="800" kern="100">
                        <a:latin typeface="Times New Roman"/>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pt-BR" sz="1200" kern="100" dirty="0">
                          <a:latin typeface="Times New Roman"/>
                          <a:ea typeface="MS Mincho"/>
                          <a:cs typeface="Times New Roman"/>
                        </a:rPr>
                        <a:t>3-10-10 Iidabashi, Chiyoda-ku, Tokyo, Japan</a:t>
                      </a:r>
                      <a:endParaRPr lang="zh-CN" sz="800" kern="100" dirty="0">
                        <a:latin typeface="Times New Roman"/>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endParaRPr lang="pt-BR" sz="1200" kern="100" dirty="0">
                        <a:latin typeface="Times New Roman"/>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pt-BR" sz="1200" kern="100" dirty="0" smtClean="0">
                          <a:latin typeface="Times New Roman"/>
                          <a:ea typeface="MS Mincho"/>
                          <a:cs typeface="Times New Roman"/>
                          <a:hlinkClick r:id="rId6"/>
                        </a:rPr>
                        <a:t>yunoki@kddilabs.jp</a:t>
                      </a:r>
                      <a:endParaRPr lang="pt-BR" sz="1200" kern="100" dirty="0" smtClean="0">
                        <a:latin typeface="Times New Roman"/>
                        <a:ea typeface="MS Mincho"/>
                        <a:cs typeface="Times New Roman"/>
                      </a:endParaRPr>
                    </a:p>
                    <a:p>
                      <a:pPr>
                        <a:spcAft>
                          <a:spcPts val="0"/>
                        </a:spcAft>
                      </a:pPr>
                      <a:endParaRPr lang="zh-CN" sz="800" kern="100" dirty="0">
                        <a:latin typeface="Times New Roman"/>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日期占位符 3"/>
          <p:cNvSpPr>
            <a:spLocks noGrp="1"/>
          </p:cNvSpPr>
          <p:nvPr>
            <p:ph type="dt" sz="half" idx="10"/>
          </p:nvPr>
        </p:nvSpPr>
        <p:spPr>
          <a:xfrm>
            <a:off x="722561" y="332601"/>
            <a:ext cx="942566" cy="276999"/>
          </a:xfrm>
        </p:spPr>
        <p:txBody>
          <a:bodyPr/>
          <a:lstStyle/>
          <a:p>
            <a:pPr algn="r"/>
            <a:r>
              <a:rPr lang="en-US" altLang="zh-CN" dirty="0" smtClean="0"/>
              <a:t>July 2012</a:t>
            </a:r>
            <a:endParaRPr lang="en-US" altLang="zh-C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July 2012</a:t>
            </a:r>
            <a:endParaRPr lang="en-US" altLang="zh-CN" dirty="0"/>
          </a:p>
        </p:txBody>
      </p:sp>
      <p:sp>
        <p:nvSpPr>
          <p:cNvPr id="5" name="页脚占位符 4"/>
          <p:cNvSpPr>
            <a:spLocks noGrp="1"/>
          </p:cNvSpPr>
          <p:nvPr>
            <p:ph type="ftr" sz="quarter" idx="11"/>
          </p:nvPr>
        </p:nvSpPr>
        <p:spPr>
          <a:xfrm>
            <a:off x="6674824" y="6475413"/>
            <a:ext cx="1869101" cy="184666"/>
          </a:xfrm>
        </p:spPr>
        <p:txBody>
          <a:bodyPr/>
          <a:lstStyle/>
          <a:p>
            <a:r>
              <a:rPr lang="en-US" altLang="zh-CN" dirty="0" err="1" smtClean="0"/>
              <a:t>Huawei</a:t>
            </a:r>
            <a:r>
              <a:rPr lang="en-US" altLang="zh-CN" dirty="0" smtClean="0"/>
              <a:t>, China Mobile, KDDI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F3492426-BCCD-4D74-9D7D-2414C4E79612}" type="slidenum">
              <a:rPr lang="en-US" altLang="zh-CN" smtClean="0"/>
              <a:pPr/>
              <a:t>10</a:t>
            </a:fld>
            <a:endParaRPr lang="en-US" altLang="zh-CN"/>
          </a:p>
        </p:txBody>
      </p:sp>
      <p:sp>
        <p:nvSpPr>
          <p:cNvPr id="7" name="Rectangle 2"/>
          <p:cNvSpPr>
            <a:spLocks noGrp="1" noChangeArrowheads="1"/>
          </p:cNvSpPr>
          <p:nvPr>
            <p:ph type="title"/>
          </p:nvPr>
        </p:nvSpPr>
        <p:spPr>
          <a:xfrm>
            <a:off x="685800" y="685800"/>
            <a:ext cx="7772400" cy="1066800"/>
          </a:xfrm>
        </p:spPr>
        <p:txBody>
          <a:bodyPr/>
          <a:lstStyle/>
          <a:p>
            <a:r>
              <a:rPr lang="en-GB" dirty="0" smtClean="0"/>
              <a:t>Straw Poll</a:t>
            </a:r>
            <a:endParaRPr lang="en-GB" dirty="0"/>
          </a:p>
        </p:txBody>
      </p:sp>
      <p:sp>
        <p:nvSpPr>
          <p:cNvPr id="8" name="Rectangle 3"/>
          <p:cNvSpPr txBox="1">
            <a:spLocks noChangeArrowheads="1"/>
          </p:cNvSpPr>
          <p:nvPr/>
        </p:nvSpPr>
        <p:spPr bwMode="auto">
          <a:xfrm>
            <a:off x="685800" y="1844824"/>
            <a:ext cx="784664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indent="-342900">
              <a:spcBef>
                <a:spcPct val="20000"/>
              </a:spcBef>
              <a:buFontTx/>
              <a:buChar char="•"/>
              <a:defRPr/>
            </a:pPr>
            <a:r>
              <a:rPr lang="en-US" altLang="zh-CN" sz="2400" b="1" kern="0" dirty="0" smtClean="0">
                <a:solidFill>
                  <a:srgbClr val="000000"/>
                </a:solidFill>
                <a:latin typeface="Times New Roman"/>
              </a:rPr>
              <a:t>Do you support adding the following text to the subsection of 6.1 in the </a:t>
            </a:r>
            <a:r>
              <a:rPr lang="en-US" altLang="zh-CN" sz="2400" b="1" kern="0" dirty="0" err="1" smtClean="0">
                <a:solidFill>
                  <a:srgbClr val="000000"/>
                </a:solidFill>
                <a:latin typeface="Times New Roman"/>
              </a:rPr>
              <a:t>TGai</a:t>
            </a:r>
            <a:r>
              <a:rPr lang="en-US" altLang="zh-CN" sz="2400" b="1" kern="0" dirty="0" smtClean="0">
                <a:solidFill>
                  <a:srgbClr val="000000"/>
                </a:solidFill>
                <a:latin typeface="Times New Roman"/>
              </a:rPr>
              <a:t> SFD, 12/0151r7:</a:t>
            </a:r>
          </a:p>
          <a:p>
            <a:pPr marL="800100" lvl="1" indent="-342900">
              <a:spcBef>
                <a:spcPct val="20000"/>
              </a:spcBef>
              <a:defRPr/>
            </a:pPr>
            <a:r>
              <a:rPr lang="en-US" altLang="zh-CN" sz="2400" b="1" kern="0" dirty="0" smtClean="0">
                <a:solidFill>
                  <a:srgbClr val="000000"/>
                </a:solidFill>
                <a:latin typeface="Times New Roman"/>
              </a:rPr>
              <a:t>11ai should have mechanism to support that AP select its working </a:t>
            </a:r>
            <a:r>
              <a:rPr lang="en-US" altLang="zh-CN" sz="2400" b="1" kern="0" dirty="0" smtClean="0">
                <a:solidFill>
                  <a:srgbClr val="000000"/>
                </a:solidFill>
                <a:latin typeface="Times New Roman"/>
              </a:rPr>
              <a:t>channel with hig</a:t>
            </a:r>
            <a:r>
              <a:rPr lang="en-US" altLang="zh-CN" sz="2400" b="1" kern="0" dirty="0" smtClean="0">
                <a:solidFill>
                  <a:srgbClr val="000000"/>
                </a:solidFill>
                <a:latin typeface="Times New Roman"/>
              </a:rPr>
              <a:t>h preference </a:t>
            </a:r>
            <a:r>
              <a:rPr lang="en-US" altLang="zh-CN" sz="2400" b="1" kern="0" dirty="0" smtClean="0">
                <a:solidFill>
                  <a:srgbClr val="000000"/>
                </a:solidFill>
                <a:latin typeface="Times New Roman"/>
              </a:rPr>
              <a:t>according </a:t>
            </a:r>
            <a:r>
              <a:rPr lang="en-US" altLang="zh-CN" sz="2400" b="1" kern="0" dirty="0" smtClean="0">
                <a:solidFill>
                  <a:srgbClr val="000000"/>
                </a:solidFill>
                <a:latin typeface="Times New Roman"/>
              </a:rPr>
              <a:t>to its SSID, and STA </a:t>
            </a:r>
            <a:r>
              <a:rPr lang="en-US" altLang="zh-CN" sz="2400" b="1" kern="0" dirty="0" smtClean="0">
                <a:solidFill>
                  <a:srgbClr val="000000"/>
                </a:solidFill>
                <a:latin typeface="Times New Roman"/>
              </a:rPr>
              <a:t>start scanning for </a:t>
            </a:r>
            <a:r>
              <a:rPr lang="en-US" altLang="zh-CN" sz="2400" b="1" kern="0" dirty="0" smtClean="0">
                <a:solidFill>
                  <a:srgbClr val="000000"/>
                </a:solidFill>
                <a:latin typeface="Times New Roman"/>
              </a:rPr>
              <a:t>a target AP with known SSID from the channel according to the SSID</a:t>
            </a:r>
          </a:p>
          <a:p>
            <a:pPr marL="342900" indent="-342900">
              <a:spcBef>
                <a:spcPct val="20000"/>
              </a:spcBef>
              <a:buFontTx/>
              <a:buChar char="•"/>
              <a:defRPr/>
            </a:pP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Yes</a:t>
            </a:r>
            <a:r>
              <a:rPr kumimoji="0" lang="en-US" sz="1800" b="1" i="0" u="none" strike="noStrike" kern="0" cap="none" spc="0" normalizeH="0" baseline="0" noProof="0" dirty="0" smtClean="0">
                <a:ln>
                  <a:noFill/>
                </a:ln>
                <a:solidFill>
                  <a:schemeClr val="tx1"/>
                </a:solidFill>
                <a:effectLst/>
                <a:uLnTx/>
                <a:uFillTx/>
                <a:latin typeface="+mn-lt"/>
                <a:ea typeface="+mn-ea"/>
                <a:cs typeface="+mn-cs"/>
              </a:rPr>
              <a:t>: 13</a:t>
            </a: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No</a:t>
            </a:r>
            <a:r>
              <a:rPr kumimoji="0" lang="en-US" sz="1800" b="1" i="0" u="none" strike="noStrike" kern="0" cap="none" spc="0" normalizeH="0" baseline="0" noProof="0" dirty="0" smtClean="0">
                <a:ln>
                  <a:noFill/>
                </a:ln>
                <a:solidFill>
                  <a:schemeClr val="tx1"/>
                </a:solidFill>
                <a:effectLst/>
                <a:uLnTx/>
                <a:uFillTx/>
                <a:latin typeface="+mn-lt"/>
                <a:ea typeface="+mn-ea"/>
                <a:cs typeface="+mn-cs"/>
              </a:rPr>
              <a:t>: 17</a:t>
            </a: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Abstain:8</a:t>
            </a: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July 2012</a:t>
            </a:r>
            <a:endParaRPr lang="en-US" altLang="zh-CN" dirty="0"/>
          </a:p>
        </p:txBody>
      </p:sp>
      <p:sp>
        <p:nvSpPr>
          <p:cNvPr id="5" name="页脚占位符 4"/>
          <p:cNvSpPr>
            <a:spLocks noGrp="1"/>
          </p:cNvSpPr>
          <p:nvPr>
            <p:ph type="ftr" sz="quarter" idx="11"/>
          </p:nvPr>
        </p:nvSpPr>
        <p:spPr>
          <a:xfrm>
            <a:off x="6674824" y="6475413"/>
            <a:ext cx="1869101" cy="184666"/>
          </a:xfrm>
        </p:spPr>
        <p:txBody>
          <a:bodyPr/>
          <a:lstStyle/>
          <a:p>
            <a:r>
              <a:rPr lang="en-US" altLang="zh-CN" dirty="0" err="1" smtClean="0"/>
              <a:t>Huawei</a:t>
            </a:r>
            <a:r>
              <a:rPr lang="en-US" altLang="zh-CN" dirty="0" smtClean="0"/>
              <a:t>, China Mobile, KDDI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F3492426-BCCD-4D74-9D7D-2414C4E79612}" type="slidenum">
              <a:rPr lang="en-US" altLang="zh-CN" smtClean="0"/>
              <a:pPr/>
              <a:t>11</a:t>
            </a:fld>
            <a:endParaRPr lang="en-US" altLang="zh-CN"/>
          </a:p>
        </p:txBody>
      </p:sp>
      <p:sp>
        <p:nvSpPr>
          <p:cNvPr id="7" name="Rectangle 2"/>
          <p:cNvSpPr>
            <a:spLocks noGrp="1" noChangeArrowheads="1"/>
          </p:cNvSpPr>
          <p:nvPr>
            <p:ph type="title"/>
          </p:nvPr>
        </p:nvSpPr>
        <p:spPr>
          <a:xfrm>
            <a:off x="685800" y="685800"/>
            <a:ext cx="7772400" cy="1066800"/>
          </a:xfrm>
        </p:spPr>
        <p:txBody>
          <a:bodyPr/>
          <a:lstStyle/>
          <a:p>
            <a:r>
              <a:rPr lang="en-GB" dirty="0" smtClean="0"/>
              <a:t>Motion</a:t>
            </a:r>
            <a:endParaRPr lang="en-GB" dirty="0"/>
          </a:p>
        </p:txBody>
      </p:sp>
      <p:sp>
        <p:nvSpPr>
          <p:cNvPr id="8" name="Rectangle 3"/>
          <p:cNvSpPr txBox="1">
            <a:spLocks noChangeArrowheads="1"/>
          </p:cNvSpPr>
          <p:nvPr/>
        </p:nvSpPr>
        <p:spPr bwMode="auto">
          <a:xfrm>
            <a:off x="685800" y="1844824"/>
            <a:ext cx="784664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indent="-342900">
              <a:spcBef>
                <a:spcPct val="20000"/>
              </a:spcBef>
              <a:buFontTx/>
              <a:buChar char="•"/>
              <a:defRPr/>
            </a:pPr>
            <a:r>
              <a:rPr lang="en-US" altLang="zh-CN" sz="2400" b="1" kern="0" dirty="0" smtClean="0">
                <a:solidFill>
                  <a:srgbClr val="000000"/>
                </a:solidFill>
                <a:latin typeface="Times New Roman"/>
              </a:rPr>
              <a:t>Do you support adding the following text to the subsection of 6.1 in the </a:t>
            </a:r>
            <a:r>
              <a:rPr lang="en-US" altLang="zh-CN" sz="2400" b="1" kern="0" dirty="0" err="1" smtClean="0">
                <a:solidFill>
                  <a:srgbClr val="000000"/>
                </a:solidFill>
                <a:latin typeface="Times New Roman"/>
              </a:rPr>
              <a:t>TGai</a:t>
            </a:r>
            <a:r>
              <a:rPr lang="en-US" altLang="zh-CN" sz="2400" b="1" kern="0" dirty="0" smtClean="0">
                <a:solidFill>
                  <a:srgbClr val="000000"/>
                </a:solidFill>
                <a:latin typeface="Times New Roman"/>
              </a:rPr>
              <a:t> SFD, 12/0151r7:</a:t>
            </a:r>
          </a:p>
          <a:p>
            <a:pPr marL="800100" lvl="1" indent="-342900">
              <a:spcBef>
                <a:spcPct val="20000"/>
              </a:spcBef>
              <a:defRPr/>
            </a:pPr>
            <a:r>
              <a:rPr lang="en-US" altLang="zh-CN" sz="2400" b="1" kern="0" dirty="0" smtClean="0">
                <a:solidFill>
                  <a:srgbClr val="000000"/>
                </a:solidFill>
                <a:latin typeface="Times New Roman"/>
              </a:rPr>
              <a:t>11ai should have mechanism to support that AP select its working channel according to its SSID, and STA scan a target AP with known SSID from the channel according to the SSID</a:t>
            </a:r>
          </a:p>
          <a:p>
            <a:pPr marL="342900" indent="-342900">
              <a:spcBef>
                <a:spcPct val="20000"/>
              </a:spcBef>
              <a:buFontTx/>
              <a:buChar char="•"/>
              <a:defRPr/>
            </a:pP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Yes:</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No:</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Abstain:</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68214" cy="276999"/>
          </a:xfrm>
        </p:spPr>
        <p:txBody>
          <a:bodyPr/>
          <a:lstStyle/>
          <a:p>
            <a:r>
              <a:rPr lang="en-US" altLang="zh-CN" dirty="0" smtClean="0"/>
              <a:t>July 2012</a:t>
            </a:r>
            <a:endParaRPr lang="en-US" altLang="zh-CN" dirty="0"/>
          </a:p>
        </p:txBody>
      </p:sp>
      <p:sp>
        <p:nvSpPr>
          <p:cNvPr id="5" name="页脚占位符 4"/>
          <p:cNvSpPr>
            <a:spLocks noGrp="1"/>
          </p:cNvSpPr>
          <p:nvPr>
            <p:ph type="ftr" sz="quarter" idx="11"/>
          </p:nvPr>
        </p:nvSpPr>
        <p:spPr>
          <a:xfrm>
            <a:off x="6674824" y="6475413"/>
            <a:ext cx="1869101" cy="184666"/>
          </a:xfrm>
        </p:spPr>
        <p:txBody>
          <a:bodyPr/>
          <a:lstStyle/>
          <a:p>
            <a:r>
              <a:rPr lang="en-US" altLang="zh-CN" dirty="0" err="1" smtClean="0"/>
              <a:t>Huawei</a:t>
            </a:r>
            <a:r>
              <a:rPr lang="en-US" altLang="zh-CN" dirty="0" smtClean="0"/>
              <a:t>, China Mobile, KDDI</a:t>
            </a:r>
            <a:endParaRPr lang="en-US" altLang="zh-CN" dirty="0"/>
          </a:p>
        </p:txBody>
      </p:sp>
      <p:sp>
        <p:nvSpPr>
          <p:cNvPr id="6" name="灯片编号占位符 5"/>
          <p:cNvSpPr>
            <a:spLocks noGrp="1"/>
          </p:cNvSpPr>
          <p:nvPr>
            <p:ph type="sldNum" sz="quarter" idx="12"/>
          </p:nvPr>
        </p:nvSpPr>
        <p:spPr/>
        <p:txBody>
          <a:bodyPr/>
          <a:lstStyle/>
          <a:p>
            <a:r>
              <a:rPr lang="en-US" altLang="zh-CN"/>
              <a:t>Slide </a:t>
            </a:r>
            <a:fld id="{C7255C58-EB94-40FB-A2A9-492CCD58C500}" type="slidenum">
              <a:rPr lang="en-US" altLang="zh-CN"/>
              <a:pPr/>
              <a:t>2</a:t>
            </a:fld>
            <a:endParaRPr lang="en-US" altLang="zh-CN"/>
          </a:p>
        </p:txBody>
      </p:sp>
      <p:sp>
        <p:nvSpPr>
          <p:cNvPr id="5122" name="Rectangle 2"/>
          <p:cNvSpPr>
            <a:spLocks noGrp="1" noChangeArrowheads="1"/>
          </p:cNvSpPr>
          <p:nvPr>
            <p:ph type="title"/>
          </p:nvPr>
        </p:nvSpPr>
        <p:spPr>
          <a:noFill/>
          <a:ln/>
        </p:spPr>
        <p:txBody>
          <a:bodyPr/>
          <a:lstStyle/>
          <a:p>
            <a:r>
              <a:rPr lang="en-US" altLang="zh-CN">
                <a:ea typeface="宋体" charset="-122"/>
              </a:rPr>
              <a:t>Abstract</a:t>
            </a:r>
          </a:p>
        </p:txBody>
      </p:sp>
      <p:sp>
        <p:nvSpPr>
          <p:cNvPr id="5123" name="Rectangle 3"/>
          <p:cNvSpPr>
            <a:spLocks noGrp="1" noChangeArrowheads="1"/>
          </p:cNvSpPr>
          <p:nvPr>
            <p:ph type="body" idx="1"/>
          </p:nvPr>
        </p:nvSpPr>
        <p:spPr>
          <a:noFill/>
          <a:ln/>
        </p:spPr>
        <p:txBody>
          <a:bodyPr/>
          <a:lstStyle/>
          <a:p>
            <a:pPr eaLnBrk="0" hangingPunct="0">
              <a:buFontTx/>
              <a:buChar char="•"/>
            </a:pPr>
            <a:r>
              <a:rPr lang="en-US" altLang="ja-JP" dirty="0" smtClean="0"/>
              <a:t>This contribution describes a technical proposal for </a:t>
            </a:r>
            <a:r>
              <a:rPr lang="en-US" altLang="ja-JP" dirty="0" err="1" smtClean="0"/>
              <a:t>Tgai</a:t>
            </a:r>
            <a:r>
              <a:rPr lang="en-US" altLang="ja-JP" dirty="0" smtClean="0"/>
              <a:t> AP discovery. In </a:t>
            </a:r>
            <a:r>
              <a:rPr lang="en-GB" altLang="ja-JP" dirty="0" smtClean="0"/>
              <a:t>this proposal,  channel priority per SSID is proposed. </a:t>
            </a:r>
            <a:r>
              <a:rPr lang="en-US" altLang="ja-JP" dirty="0" smtClean="0"/>
              <a:t> STA scans for a AP starting from a specific channel calculated from the target AP’s SSID, to improve the AP discovery efficiency. And channels can be decided by AP to have different priorities as its working channel.</a:t>
            </a:r>
            <a:endParaRPr lang="en-US" altLang="zh-C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July 2012</a:t>
            </a:r>
            <a:endParaRPr lang="en-US" altLang="zh-CN" dirty="0"/>
          </a:p>
        </p:txBody>
      </p:sp>
      <p:sp>
        <p:nvSpPr>
          <p:cNvPr id="5" name="页脚占位符 4"/>
          <p:cNvSpPr>
            <a:spLocks noGrp="1"/>
          </p:cNvSpPr>
          <p:nvPr>
            <p:ph type="ftr" sz="quarter" idx="11"/>
          </p:nvPr>
        </p:nvSpPr>
        <p:spPr>
          <a:xfrm>
            <a:off x="6674824" y="6475413"/>
            <a:ext cx="1869101" cy="184666"/>
          </a:xfrm>
        </p:spPr>
        <p:txBody>
          <a:bodyPr/>
          <a:lstStyle/>
          <a:p>
            <a:r>
              <a:rPr lang="en-US" altLang="zh-CN" dirty="0" err="1" smtClean="0"/>
              <a:t>Huawei</a:t>
            </a:r>
            <a:r>
              <a:rPr lang="en-US" altLang="zh-CN" dirty="0" smtClean="0"/>
              <a:t>, China Mobile, KDDI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F3492426-BCCD-4D74-9D7D-2414C4E79612}" type="slidenum">
              <a:rPr lang="en-US" altLang="zh-CN" smtClean="0"/>
              <a:pPr/>
              <a:t>3</a:t>
            </a:fld>
            <a:endParaRPr lang="en-US" altLang="zh-CN"/>
          </a:p>
        </p:txBody>
      </p:sp>
      <p:sp>
        <p:nvSpPr>
          <p:cNvPr id="7" name="Rectangle 2"/>
          <p:cNvSpPr>
            <a:spLocks noGrp="1" noChangeArrowheads="1"/>
          </p:cNvSpPr>
          <p:nvPr>
            <p:ph type="title"/>
          </p:nvPr>
        </p:nvSpPr>
        <p:spPr>
          <a:xfrm>
            <a:off x="685800" y="685800"/>
            <a:ext cx="7772400" cy="1066800"/>
          </a:xfrm>
          <a:noFill/>
          <a:ln/>
        </p:spPr>
        <p:txBody>
          <a:bodyPr/>
          <a:lstStyle/>
          <a:p>
            <a:r>
              <a:rPr lang="en-US" altLang="ja-JP" dirty="0" smtClean="0"/>
              <a:t>Conformance w/ </a:t>
            </a:r>
            <a:r>
              <a:rPr lang="en-US" altLang="ja-JP" dirty="0" err="1" smtClean="0"/>
              <a:t>TGai</a:t>
            </a:r>
            <a:r>
              <a:rPr lang="en-US" altLang="ja-JP" dirty="0" smtClean="0"/>
              <a:t> PAR &amp; 5C </a:t>
            </a:r>
            <a:endParaRPr lang="en-US" dirty="0"/>
          </a:p>
        </p:txBody>
      </p:sp>
      <p:graphicFrame>
        <p:nvGraphicFramePr>
          <p:cNvPr id="8" name="Tabelle 6"/>
          <p:cNvGraphicFramePr>
            <a:graphicFrameLocks noGrp="1"/>
          </p:cNvGraphicFramePr>
          <p:nvPr>
            <p:extLst>
              <p:ext uri="{D42A27DB-BD31-4B8C-83A1-F6EECF244321}">
                <p14:modId xmlns:p14="http://schemas.microsoft.com/office/powerpoint/2010/main" xmlns="" val="3431640252"/>
              </p:ext>
            </p:extLst>
          </p:nvPr>
        </p:nvGraphicFramePr>
        <p:xfrm>
          <a:off x="685800" y="1905000"/>
          <a:ext cx="7772400" cy="3733801"/>
        </p:xfrm>
        <a:graphic>
          <a:graphicData uri="http://schemas.openxmlformats.org/drawingml/2006/table">
            <a:tbl>
              <a:tblPr/>
              <a:tblGrid>
                <a:gridCol w="5848539"/>
                <a:gridCol w="1923861"/>
              </a:tblGrid>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rgbClr val="FFFFFF"/>
                          </a:solidFill>
                          <a:effectLst/>
                          <a:latin typeface="Times New Roman" charset="0"/>
                          <a:ea typeface="ＭＳ Ｐゴシック" charset="-128"/>
                        </a:rPr>
                        <a:t>Conformance Question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smtClean="0">
                          <a:ln>
                            <a:noFill/>
                          </a:ln>
                          <a:solidFill>
                            <a:srgbClr val="FFFFFF"/>
                          </a:solidFill>
                          <a:effectLst/>
                          <a:latin typeface="Times New Roman" charset="0"/>
                          <a:ea typeface="ＭＳ Ｐゴシック" charset="-128"/>
                        </a:rPr>
                        <a:t>Response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826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degrade the security offered by Robust Security Network Association (RSNA) already defined in 802.11?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change the MAC SAP interface?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require or introduce a change to the 802.1 architecture?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channel access mechanism?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PHY?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0625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Which of the following link set-up phases is addressed by the proposal?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 AP Discovery (2) Network Discovery (3) Link (re-)establishment / exchange of security related messages (4) Higher layer aspects, e.g. IP address assignment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r>
              <a:rPr lang="en-US" altLang="zh-CN"/>
              <a:t>Slide </a:t>
            </a:r>
            <a:fld id="{C7255C58-EB94-40FB-A2A9-492CCD58C500}" type="slidenum">
              <a:rPr lang="en-US" altLang="zh-CN"/>
              <a:pPr/>
              <a:t>4</a:t>
            </a:fld>
            <a:endParaRPr lang="en-US" altLang="zh-CN"/>
          </a:p>
        </p:txBody>
      </p:sp>
      <p:sp>
        <p:nvSpPr>
          <p:cNvPr id="9" name="日期占位符 3"/>
          <p:cNvSpPr>
            <a:spLocks noGrp="1"/>
          </p:cNvSpPr>
          <p:nvPr>
            <p:ph type="dt" sz="half" idx="10"/>
          </p:nvPr>
        </p:nvSpPr>
        <p:spPr>
          <a:xfrm>
            <a:off x="696913" y="332601"/>
            <a:ext cx="968214" cy="276999"/>
          </a:xfrm>
        </p:spPr>
        <p:txBody>
          <a:bodyPr/>
          <a:lstStyle/>
          <a:p>
            <a:r>
              <a:rPr lang="en-US" altLang="zh-CN" dirty="0" smtClean="0"/>
              <a:t>July 2012</a:t>
            </a:r>
            <a:endParaRPr lang="en-US" altLang="zh-CN" dirty="0"/>
          </a:p>
        </p:txBody>
      </p:sp>
      <p:sp>
        <p:nvSpPr>
          <p:cNvPr id="10" name="页脚占位符 4"/>
          <p:cNvSpPr>
            <a:spLocks noGrp="1"/>
          </p:cNvSpPr>
          <p:nvPr>
            <p:ph type="ftr" sz="quarter" idx="11"/>
          </p:nvPr>
        </p:nvSpPr>
        <p:spPr>
          <a:xfrm>
            <a:off x="6674824" y="6475413"/>
            <a:ext cx="1869101" cy="184666"/>
          </a:xfrm>
        </p:spPr>
        <p:txBody>
          <a:bodyPr/>
          <a:lstStyle/>
          <a:p>
            <a:r>
              <a:rPr lang="en-US" altLang="zh-CN" dirty="0" err="1" smtClean="0"/>
              <a:t>Huawei</a:t>
            </a:r>
            <a:r>
              <a:rPr lang="en-US" altLang="zh-CN" dirty="0" smtClean="0"/>
              <a:t>, China Mobile, KDDI</a:t>
            </a:r>
            <a:endParaRPr lang="en-US" altLang="zh-CN" dirty="0"/>
          </a:p>
        </p:txBody>
      </p:sp>
      <p:sp>
        <p:nvSpPr>
          <p:cNvPr id="11" name="Rectangle 2"/>
          <p:cNvSpPr>
            <a:spLocks noGrp="1" noChangeArrowheads="1"/>
          </p:cNvSpPr>
          <p:nvPr>
            <p:ph type="title"/>
          </p:nvPr>
        </p:nvSpPr>
        <p:spPr>
          <a:xfrm>
            <a:off x="827584" y="706686"/>
            <a:ext cx="7056784" cy="633412"/>
          </a:xfrm>
        </p:spPr>
        <p:txBody>
          <a:bodyPr/>
          <a:lstStyle/>
          <a:p>
            <a:pPr eaLnBrk="1" hangingPunct="1"/>
            <a:r>
              <a:rPr lang="en-US" altLang="zh-CN" dirty="0" smtClean="0"/>
              <a:t>Problem Statement</a:t>
            </a:r>
            <a:endParaRPr lang="zh-CN" altLang="en-US" dirty="0" smtClean="0"/>
          </a:p>
        </p:txBody>
      </p:sp>
      <p:sp>
        <p:nvSpPr>
          <p:cNvPr id="12" name="Rectangle 3"/>
          <p:cNvSpPr txBox="1">
            <a:spLocks noChangeArrowheads="1"/>
          </p:cNvSpPr>
          <p:nvPr/>
        </p:nvSpPr>
        <p:spPr bwMode="auto">
          <a:xfrm>
            <a:off x="611560" y="4869160"/>
            <a:ext cx="7776864" cy="1224136"/>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indent="-342900">
              <a:spcBef>
                <a:spcPct val="20000"/>
              </a:spcBef>
              <a:buFontTx/>
              <a:buChar char="•"/>
              <a:defRPr/>
            </a:pPr>
            <a:r>
              <a:rPr lang="en-US" altLang="zh-CN" sz="2000" dirty="0" smtClean="0">
                <a:latin typeface="+mn-lt"/>
              </a:rPr>
              <a:t>In above examples, the scanning time T1 and T2 in CH1 and CH2 are wasted.</a:t>
            </a:r>
            <a:endParaRPr lang="zh-CN" altLang="zh-CN" sz="2000" dirty="0" smtClean="0">
              <a:latin typeface="+mn-lt"/>
            </a:endParaRPr>
          </a:p>
          <a:p>
            <a:pPr marL="342900" marR="0" lvl="0" indent="-342900" defTabSz="914400" latinLnBrk="0">
              <a:spcBef>
                <a:spcPct val="20000"/>
              </a:spcBef>
              <a:buClrTx/>
              <a:buSzTx/>
              <a:buChar char="•"/>
              <a:tabLst/>
              <a:defRPr/>
            </a:pPr>
            <a:r>
              <a:rPr lang="en-US" altLang="zh-CN" sz="2000" dirty="0" smtClean="0">
                <a:latin typeface="+mn-lt"/>
              </a:rPr>
              <a:t>If a AP randomly selects a working channel, and STA scan for a AP starting with a randomly chosen channel, time can be wasted before the STA can find the target channel.</a:t>
            </a:r>
          </a:p>
        </p:txBody>
      </p:sp>
      <p:sp>
        <p:nvSpPr>
          <p:cNvPr id="13" name="Rectangle 2"/>
          <p:cNvSpPr>
            <a:spLocks noChangeArrowheads="1"/>
          </p:cNvSpPr>
          <p:nvPr/>
        </p:nvSpPr>
        <p:spPr bwMode="auto">
          <a:xfrm>
            <a:off x="0" y="432048"/>
            <a:ext cx="9144000" cy="0"/>
          </a:xfrm>
          <a:prstGeom prst="rect">
            <a:avLst/>
          </a:prstGeom>
          <a:noFill/>
          <a:ln w="9525">
            <a:noFill/>
            <a:miter lim="800000"/>
            <a:headEnd/>
            <a:tailEnd/>
          </a:ln>
        </p:spPr>
        <p:txBody>
          <a:bodyPr wrap="none" anchor="ctr">
            <a:spAutoFit/>
          </a:bodyPr>
          <a:lstStyle/>
          <a:p>
            <a:endParaRPr lang="zh-CN" altLang="en-US"/>
          </a:p>
        </p:txBody>
      </p:sp>
      <p:cxnSp>
        <p:nvCxnSpPr>
          <p:cNvPr id="14" name="直接连接符 13"/>
          <p:cNvCxnSpPr/>
          <p:nvPr/>
        </p:nvCxnSpPr>
        <p:spPr bwMode="auto">
          <a:xfrm>
            <a:off x="2123728" y="1484784"/>
            <a:ext cx="5400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5" name="TextBox 14"/>
          <p:cNvSpPr txBox="1"/>
          <p:nvPr/>
        </p:nvSpPr>
        <p:spPr>
          <a:xfrm>
            <a:off x="1331640" y="1340768"/>
            <a:ext cx="864096" cy="276999"/>
          </a:xfrm>
          <a:prstGeom prst="rect">
            <a:avLst/>
          </a:prstGeom>
          <a:noFill/>
        </p:spPr>
        <p:txBody>
          <a:bodyPr wrap="square" rtlCol="0">
            <a:spAutoFit/>
          </a:bodyPr>
          <a:lstStyle/>
          <a:p>
            <a:r>
              <a:rPr lang="en-US" altLang="zh-CN" dirty="0" smtClean="0"/>
              <a:t>AP in CH3</a:t>
            </a:r>
            <a:endParaRPr lang="zh-CN" altLang="en-US" dirty="0"/>
          </a:p>
        </p:txBody>
      </p:sp>
      <p:cxnSp>
        <p:nvCxnSpPr>
          <p:cNvPr id="18" name="直接连接符 17"/>
          <p:cNvCxnSpPr/>
          <p:nvPr/>
        </p:nvCxnSpPr>
        <p:spPr bwMode="auto">
          <a:xfrm>
            <a:off x="2123728" y="2420888"/>
            <a:ext cx="5400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9" name="直接箭头连接符 18"/>
          <p:cNvCxnSpPr/>
          <p:nvPr/>
        </p:nvCxnSpPr>
        <p:spPr bwMode="auto">
          <a:xfrm flipV="1">
            <a:off x="2483768" y="1988840"/>
            <a:ext cx="0" cy="43204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0" name="左大括号 19"/>
          <p:cNvSpPr/>
          <p:nvPr/>
        </p:nvSpPr>
        <p:spPr bwMode="auto">
          <a:xfrm rot="16200000">
            <a:off x="2915816" y="1988840"/>
            <a:ext cx="144016" cy="1008112"/>
          </a:xfrm>
          <a:prstGeom prst="leftBrac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65" charset="0"/>
            </a:endParaRPr>
          </a:p>
        </p:txBody>
      </p:sp>
      <p:sp>
        <p:nvSpPr>
          <p:cNvPr id="23" name="TextBox 22"/>
          <p:cNvSpPr txBox="1"/>
          <p:nvPr/>
        </p:nvSpPr>
        <p:spPr>
          <a:xfrm>
            <a:off x="1331640" y="2276872"/>
            <a:ext cx="864096" cy="276999"/>
          </a:xfrm>
          <a:prstGeom prst="rect">
            <a:avLst/>
          </a:prstGeom>
          <a:noFill/>
        </p:spPr>
        <p:txBody>
          <a:bodyPr wrap="square" rtlCol="0">
            <a:spAutoFit/>
          </a:bodyPr>
          <a:lstStyle/>
          <a:p>
            <a:r>
              <a:rPr lang="en-US" altLang="zh-CN" dirty="0" smtClean="0"/>
              <a:t>STA</a:t>
            </a:r>
            <a:endParaRPr lang="zh-CN" altLang="en-US" dirty="0"/>
          </a:p>
        </p:txBody>
      </p:sp>
      <p:sp>
        <p:nvSpPr>
          <p:cNvPr id="24" name="TextBox 23"/>
          <p:cNvSpPr txBox="1"/>
          <p:nvPr/>
        </p:nvSpPr>
        <p:spPr>
          <a:xfrm>
            <a:off x="2843808" y="2564904"/>
            <a:ext cx="360040" cy="276999"/>
          </a:xfrm>
          <a:prstGeom prst="rect">
            <a:avLst/>
          </a:prstGeom>
          <a:noFill/>
        </p:spPr>
        <p:txBody>
          <a:bodyPr wrap="square" rtlCol="0">
            <a:spAutoFit/>
          </a:bodyPr>
          <a:lstStyle/>
          <a:p>
            <a:r>
              <a:rPr lang="en-US" altLang="zh-CN" dirty="0" smtClean="0"/>
              <a:t>T1</a:t>
            </a:r>
            <a:endParaRPr lang="zh-CN" altLang="en-US" dirty="0"/>
          </a:p>
        </p:txBody>
      </p:sp>
      <p:cxnSp>
        <p:nvCxnSpPr>
          <p:cNvPr id="29" name="直接箭头连接符 28"/>
          <p:cNvCxnSpPr/>
          <p:nvPr/>
        </p:nvCxnSpPr>
        <p:spPr bwMode="auto">
          <a:xfrm flipV="1">
            <a:off x="3491880" y="1988840"/>
            <a:ext cx="0" cy="43204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0" name="直接箭头连接符 29"/>
          <p:cNvCxnSpPr/>
          <p:nvPr/>
        </p:nvCxnSpPr>
        <p:spPr bwMode="auto">
          <a:xfrm flipV="1">
            <a:off x="4499992" y="1484784"/>
            <a:ext cx="0" cy="936104"/>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4" name="直接箭头连接符 33"/>
          <p:cNvCxnSpPr/>
          <p:nvPr/>
        </p:nvCxnSpPr>
        <p:spPr bwMode="auto">
          <a:xfrm>
            <a:off x="5364088" y="1484784"/>
            <a:ext cx="0" cy="936104"/>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5" name="左大括号 34"/>
          <p:cNvSpPr/>
          <p:nvPr/>
        </p:nvSpPr>
        <p:spPr bwMode="auto">
          <a:xfrm rot="16200000">
            <a:off x="4932040" y="1988840"/>
            <a:ext cx="144016" cy="1008112"/>
          </a:xfrm>
          <a:prstGeom prst="leftBrac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65" charset="0"/>
            </a:endParaRPr>
          </a:p>
        </p:txBody>
      </p:sp>
      <p:sp>
        <p:nvSpPr>
          <p:cNvPr id="36" name="左大括号 35"/>
          <p:cNvSpPr/>
          <p:nvPr/>
        </p:nvSpPr>
        <p:spPr bwMode="auto">
          <a:xfrm rot="16200000">
            <a:off x="3923928" y="1988840"/>
            <a:ext cx="144016" cy="1008112"/>
          </a:xfrm>
          <a:prstGeom prst="leftBrac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65" charset="0"/>
            </a:endParaRPr>
          </a:p>
        </p:txBody>
      </p:sp>
      <p:sp>
        <p:nvSpPr>
          <p:cNvPr id="37" name="TextBox 36"/>
          <p:cNvSpPr txBox="1"/>
          <p:nvPr/>
        </p:nvSpPr>
        <p:spPr>
          <a:xfrm>
            <a:off x="3851920" y="2564904"/>
            <a:ext cx="360040" cy="276999"/>
          </a:xfrm>
          <a:prstGeom prst="rect">
            <a:avLst/>
          </a:prstGeom>
          <a:noFill/>
        </p:spPr>
        <p:txBody>
          <a:bodyPr wrap="square" rtlCol="0">
            <a:spAutoFit/>
          </a:bodyPr>
          <a:lstStyle/>
          <a:p>
            <a:r>
              <a:rPr lang="en-US" altLang="zh-CN" dirty="0" smtClean="0"/>
              <a:t>T2</a:t>
            </a:r>
            <a:endParaRPr lang="zh-CN" altLang="en-US" dirty="0"/>
          </a:p>
        </p:txBody>
      </p:sp>
      <p:sp>
        <p:nvSpPr>
          <p:cNvPr id="38" name="TextBox 37"/>
          <p:cNvSpPr txBox="1"/>
          <p:nvPr/>
        </p:nvSpPr>
        <p:spPr>
          <a:xfrm>
            <a:off x="4860032" y="2564904"/>
            <a:ext cx="360040" cy="276999"/>
          </a:xfrm>
          <a:prstGeom prst="rect">
            <a:avLst/>
          </a:prstGeom>
          <a:noFill/>
        </p:spPr>
        <p:txBody>
          <a:bodyPr wrap="square" rtlCol="0">
            <a:spAutoFit/>
          </a:bodyPr>
          <a:lstStyle/>
          <a:p>
            <a:r>
              <a:rPr lang="en-US" altLang="zh-CN" dirty="0" smtClean="0"/>
              <a:t>T3</a:t>
            </a:r>
            <a:endParaRPr lang="zh-CN" altLang="en-US" dirty="0"/>
          </a:p>
        </p:txBody>
      </p:sp>
      <p:sp>
        <p:nvSpPr>
          <p:cNvPr id="39" name="TextBox 38"/>
          <p:cNvSpPr txBox="1"/>
          <p:nvPr/>
        </p:nvSpPr>
        <p:spPr>
          <a:xfrm>
            <a:off x="3491880" y="1772816"/>
            <a:ext cx="864096" cy="646331"/>
          </a:xfrm>
          <a:prstGeom prst="rect">
            <a:avLst/>
          </a:prstGeom>
          <a:noFill/>
        </p:spPr>
        <p:txBody>
          <a:bodyPr wrap="square" rtlCol="0">
            <a:spAutoFit/>
          </a:bodyPr>
          <a:lstStyle/>
          <a:p>
            <a:r>
              <a:rPr lang="en-US" altLang="zh-CN" dirty="0" smtClean="0"/>
              <a:t>Probe Request</a:t>
            </a:r>
            <a:r>
              <a:rPr lang="zh-CN" altLang="en-US" dirty="0" smtClean="0"/>
              <a:t> </a:t>
            </a:r>
            <a:r>
              <a:rPr lang="en-US" altLang="zh-CN" dirty="0" smtClean="0"/>
              <a:t>in CH2</a:t>
            </a:r>
          </a:p>
        </p:txBody>
      </p:sp>
      <p:sp>
        <p:nvSpPr>
          <p:cNvPr id="40" name="TextBox 39"/>
          <p:cNvSpPr txBox="1"/>
          <p:nvPr/>
        </p:nvSpPr>
        <p:spPr>
          <a:xfrm>
            <a:off x="2483768" y="1772816"/>
            <a:ext cx="864096" cy="646331"/>
          </a:xfrm>
          <a:prstGeom prst="rect">
            <a:avLst/>
          </a:prstGeom>
          <a:noFill/>
        </p:spPr>
        <p:txBody>
          <a:bodyPr wrap="square" rtlCol="0">
            <a:spAutoFit/>
          </a:bodyPr>
          <a:lstStyle/>
          <a:p>
            <a:r>
              <a:rPr lang="en-US" altLang="zh-CN" dirty="0" smtClean="0"/>
              <a:t>Probe Request</a:t>
            </a:r>
            <a:r>
              <a:rPr lang="zh-CN" altLang="en-US" dirty="0" smtClean="0"/>
              <a:t> </a:t>
            </a:r>
            <a:r>
              <a:rPr lang="en-US" altLang="zh-CN" dirty="0" smtClean="0"/>
              <a:t>in CH1</a:t>
            </a:r>
          </a:p>
        </p:txBody>
      </p:sp>
      <p:sp>
        <p:nvSpPr>
          <p:cNvPr id="41" name="TextBox 40"/>
          <p:cNvSpPr txBox="1"/>
          <p:nvPr/>
        </p:nvSpPr>
        <p:spPr>
          <a:xfrm>
            <a:off x="4499992" y="1772816"/>
            <a:ext cx="864096" cy="646331"/>
          </a:xfrm>
          <a:prstGeom prst="rect">
            <a:avLst/>
          </a:prstGeom>
          <a:noFill/>
        </p:spPr>
        <p:txBody>
          <a:bodyPr wrap="square" rtlCol="0">
            <a:spAutoFit/>
          </a:bodyPr>
          <a:lstStyle/>
          <a:p>
            <a:r>
              <a:rPr lang="en-US" altLang="zh-CN" dirty="0" smtClean="0"/>
              <a:t>Probe Request</a:t>
            </a:r>
            <a:r>
              <a:rPr lang="zh-CN" altLang="en-US" dirty="0" smtClean="0"/>
              <a:t> </a:t>
            </a:r>
            <a:r>
              <a:rPr lang="en-US" altLang="zh-CN" dirty="0" smtClean="0"/>
              <a:t>in CH3</a:t>
            </a:r>
          </a:p>
        </p:txBody>
      </p:sp>
      <p:sp>
        <p:nvSpPr>
          <p:cNvPr id="42" name="TextBox 41"/>
          <p:cNvSpPr txBox="1"/>
          <p:nvPr/>
        </p:nvSpPr>
        <p:spPr>
          <a:xfrm>
            <a:off x="5364088" y="1484784"/>
            <a:ext cx="864096" cy="646331"/>
          </a:xfrm>
          <a:prstGeom prst="rect">
            <a:avLst/>
          </a:prstGeom>
          <a:noFill/>
        </p:spPr>
        <p:txBody>
          <a:bodyPr wrap="square" rtlCol="0">
            <a:spAutoFit/>
          </a:bodyPr>
          <a:lstStyle/>
          <a:p>
            <a:r>
              <a:rPr lang="en-US" altLang="zh-CN" dirty="0" smtClean="0"/>
              <a:t>Probe Response in CH3</a:t>
            </a:r>
          </a:p>
        </p:txBody>
      </p:sp>
      <p:sp>
        <p:nvSpPr>
          <p:cNvPr id="43" name="TextBox 42"/>
          <p:cNvSpPr txBox="1"/>
          <p:nvPr/>
        </p:nvSpPr>
        <p:spPr>
          <a:xfrm>
            <a:off x="3635896" y="2780928"/>
            <a:ext cx="2376264" cy="338554"/>
          </a:xfrm>
          <a:prstGeom prst="rect">
            <a:avLst/>
          </a:prstGeom>
          <a:noFill/>
        </p:spPr>
        <p:txBody>
          <a:bodyPr wrap="square" rtlCol="0">
            <a:spAutoFit/>
          </a:bodyPr>
          <a:lstStyle/>
          <a:p>
            <a:r>
              <a:rPr lang="en-US" altLang="zh-CN" sz="1600" dirty="0" smtClean="0"/>
              <a:t>Active Scan case</a:t>
            </a:r>
            <a:endParaRPr lang="zh-CN" altLang="en-US" sz="1600" dirty="0"/>
          </a:p>
        </p:txBody>
      </p:sp>
      <p:cxnSp>
        <p:nvCxnSpPr>
          <p:cNvPr id="44" name="直接连接符 43"/>
          <p:cNvCxnSpPr/>
          <p:nvPr/>
        </p:nvCxnSpPr>
        <p:spPr bwMode="auto">
          <a:xfrm>
            <a:off x="2123728" y="3356992"/>
            <a:ext cx="5400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5" name="TextBox 44"/>
          <p:cNvSpPr txBox="1"/>
          <p:nvPr/>
        </p:nvSpPr>
        <p:spPr>
          <a:xfrm>
            <a:off x="1331640" y="3212976"/>
            <a:ext cx="864096" cy="276999"/>
          </a:xfrm>
          <a:prstGeom prst="rect">
            <a:avLst/>
          </a:prstGeom>
          <a:noFill/>
        </p:spPr>
        <p:txBody>
          <a:bodyPr wrap="square" rtlCol="0">
            <a:spAutoFit/>
          </a:bodyPr>
          <a:lstStyle/>
          <a:p>
            <a:r>
              <a:rPr lang="en-US" altLang="zh-CN" dirty="0" smtClean="0"/>
              <a:t>AP in CH3</a:t>
            </a:r>
            <a:endParaRPr lang="zh-CN" altLang="en-US" dirty="0"/>
          </a:p>
        </p:txBody>
      </p:sp>
      <p:cxnSp>
        <p:nvCxnSpPr>
          <p:cNvPr id="46" name="直接连接符 45"/>
          <p:cNvCxnSpPr/>
          <p:nvPr/>
        </p:nvCxnSpPr>
        <p:spPr bwMode="auto">
          <a:xfrm>
            <a:off x="2123728" y="4293096"/>
            <a:ext cx="5400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8" name="左大括号 47"/>
          <p:cNvSpPr/>
          <p:nvPr/>
        </p:nvSpPr>
        <p:spPr bwMode="auto">
          <a:xfrm rot="16200000">
            <a:off x="2915816" y="3861048"/>
            <a:ext cx="144016" cy="1008112"/>
          </a:xfrm>
          <a:prstGeom prst="leftBrac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65" charset="0"/>
            </a:endParaRPr>
          </a:p>
        </p:txBody>
      </p:sp>
      <p:sp>
        <p:nvSpPr>
          <p:cNvPr id="49" name="TextBox 48"/>
          <p:cNvSpPr txBox="1"/>
          <p:nvPr/>
        </p:nvSpPr>
        <p:spPr>
          <a:xfrm>
            <a:off x="1331640" y="4149080"/>
            <a:ext cx="864096" cy="276999"/>
          </a:xfrm>
          <a:prstGeom prst="rect">
            <a:avLst/>
          </a:prstGeom>
          <a:noFill/>
        </p:spPr>
        <p:txBody>
          <a:bodyPr wrap="square" rtlCol="0">
            <a:spAutoFit/>
          </a:bodyPr>
          <a:lstStyle/>
          <a:p>
            <a:r>
              <a:rPr lang="en-US" altLang="zh-CN" dirty="0" smtClean="0"/>
              <a:t>STA</a:t>
            </a:r>
            <a:endParaRPr lang="zh-CN" altLang="en-US" dirty="0"/>
          </a:p>
        </p:txBody>
      </p:sp>
      <p:sp>
        <p:nvSpPr>
          <p:cNvPr id="50" name="TextBox 49"/>
          <p:cNvSpPr txBox="1"/>
          <p:nvPr/>
        </p:nvSpPr>
        <p:spPr>
          <a:xfrm>
            <a:off x="2843808" y="4437112"/>
            <a:ext cx="360040" cy="276999"/>
          </a:xfrm>
          <a:prstGeom prst="rect">
            <a:avLst/>
          </a:prstGeom>
          <a:noFill/>
        </p:spPr>
        <p:txBody>
          <a:bodyPr wrap="square" rtlCol="0">
            <a:spAutoFit/>
          </a:bodyPr>
          <a:lstStyle/>
          <a:p>
            <a:r>
              <a:rPr lang="en-US" altLang="zh-CN" dirty="0" smtClean="0"/>
              <a:t>T1</a:t>
            </a:r>
            <a:endParaRPr lang="zh-CN" altLang="en-US" dirty="0"/>
          </a:p>
        </p:txBody>
      </p:sp>
      <p:cxnSp>
        <p:nvCxnSpPr>
          <p:cNvPr id="53" name="直接箭头连接符 52"/>
          <p:cNvCxnSpPr/>
          <p:nvPr/>
        </p:nvCxnSpPr>
        <p:spPr bwMode="auto">
          <a:xfrm>
            <a:off x="5364088" y="3356992"/>
            <a:ext cx="0" cy="936104"/>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54" name="左大括号 53"/>
          <p:cNvSpPr/>
          <p:nvPr/>
        </p:nvSpPr>
        <p:spPr bwMode="auto">
          <a:xfrm rot="16200000">
            <a:off x="4932040" y="3861048"/>
            <a:ext cx="144016" cy="1008112"/>
          </a:xfrm>
          <a:prstGeom prst="leftBrac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65" charset="0"/>
            </a:endParaRPr>
          </a:p>
        </p:txBody>
      </p:sp>
      <p:sp>
        <p:nvSpPr>
          <p:cNvPr id="55" name="左大括号 54"/>
          <p:cNvSpPr/>
          <p:nvPr/>
        </p:nvSpPr>
        <p:spPr bwMode="auto">
          <a:xfrm rot="16200000">
            <a:off x="3923928" y="3861048"/>
            <a:ext cx="144016" cy="1008112"/>
          </a:xfrm>
          <a:prstGeom prst="leftBrac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65" charset="0"/>
            </a:endParaRPr>
          </a:p>
        </p:txBody>
      </p:sp>
      <p:sp>
        <p:nvSpPr>
          <p:cNvPr id="56" name="TextBox 55"/>
          <p:cNvSpPr txBox="1"/>
          <p:nvPr/>
        </p:nvSpPr>
        <p:spPr>
          <a:xfrm>
            <a:off x="3851920" y="4437112"/>
            <a:ext cx="360040" cy="276999"/>
          </a:xfrm>
          <a:prstGeom prst="rect">
            <a:avLst/>
          </a:prstGeom>
          <a:noFill/>
        </p:spPr>
        <p:txBody>
          <a:bodyPr wrap="square" rtlCol="0">
            <a:spAutoFit/>
          </a:bodyPr>
          <a:lstStyle/>
          <a:p>
            <a:r>
              <a:rPr lang="en-US" altLang="zh-CN" dirty="0" smtClean="0"/>
              <a:t>T2</a:t>
            </a:r>
            <a:endParaRPr lang="zh-CN" altLang="en-US" dirty="0"/>
          </a:p>
        </p:txBody>
      </p:sp>
      <p:sp>
        <p:nvSpPr>
          <p:cNvPr id="57" name="TextBox 56"/>
          <p:cNvSpPr txBox="1"/>
          <p:nvPr/>
        </p:nvSpPr>
        <p:spPr>
          <a:xfrm>
            <a:off x="4860032" y="4437112"/>
            <a:ext cx="360040" cy="276999"/>
          </a:xfrm>
          <a:prstGeom prst="rect">
            <a:avLst/>
          </a:prstGeom>
          <a:noFill/>
        </p:spPr>
        <p:txBody>
          <a:bodyPr wrap="square" rtlCol="0">
            <a:spAutoFit/>
          </a:bodyPr>
          <a:lstStyle/>
          <a:p>
            <a:r>
              <a:rPr lang="en-US" altLang="zh-CN" dirty="0" smtClean="0"/>
              <a:t>T3</a:t>
            </a:r>
            <a:endParaRPr lang="zh-CN" altLang="en-US" dirty="0"/>
          </a:p>
        </p:txBody>
      </p:sp>
      <p:sp>
        <p:nvSpPr>
          <p:cNvPr id="58" name="TextBox 57"/>
          <p:cNvSpPr txBox="1"/>
          <p:nvPr/>
        </p:nvSpPr>
        <p:spPr>
          <a:xfrm>
            <a:off x="3491880" y="3831431"/>
            <a:ext cx="864096" cy="461665"/>
          </a:xfrm>
          <a:prstGeom prst="rect">
            <a:avLst/>
          </a:prstGeom>
          <a:noFill/>
        </p:spPr>
        <p:txBody>
          <a:bodyPr wrap="square" rtlCol="0">
            <a:spAutoFit/>
          </a:bodyPr>
          <a:lstStyle/>
          <a:p>
            <a:r>
              <a:rPr lang="en-US" altLang="zh-CN" dirty="0" smtClean="0"/>
              <a:t>Listen in CH2</a:t>
            </a:r>
          </a:p>
        </p:txBody>
      </p:sp>
      <p:sp>
        <p:nvSpPr>
          <p:cNvPr id="59" name="TextBox 58"/>
          <p:cNvSpPr txBox="1"/>
          <p:nvPr/>
        </p:nvSpPr>
        <p:spPr>
          <a:xfrm>
            <a:off x="2483768" y="3831431"/>
            <a:ext cx="864096" cy="461665"/>
          </a:xfrm>
          <a:prstGeom prst="rect">
            <a:avLst/>
          </a:prstGeom>
          <a:noFill/>
        </p:spPr>
        <p:txBody>
          <a:bodyPr wrap="square" rtlCol="0">
            <a:spAutoFit/>
          </a:bodyPr>
          <a:lstStyle/>
          <a:p>
            <a:r>
              <a:rPr lang="en-US" altLang="zh-CN" dirty="0" smtClean="0"/>
              <a:t>Listen in CH1</a:t>
            </a:r>
          </a:p>
        </p:txBody>
      </p:sp>
      <p:sp>
        <p:nvSpPr>
          <p:cNvPr id="60" name="TextBox 59"/>
          <p:cNvSpPr txBox="1"/>
          <p:nvPr/>
        </p:nvSpPr>
        <p:spPr>
          <a:xfrm>
            <a:off x="4499992" y="3831431"/>
            <a:ext cx="864096" cy="461665"/>
          </a:xfrm>
          <a:prstGeom prst="rect">
            <a:avLst/>
          </a:prstGeom>
          <a:noFill/>
        </p:spPr>
        <p:txBody>
          <a:bodyPr wrap="square" rtlCol="0">
            <a:spAutoFit/>
          </a:bodyPr>
          <a:lstStyle/>
          <a:p>
            <a:r>
              <a:rPr lang="en-US" altLang="zh-CN" dirty="0" smtClean="0"/>
              <a:t>Listen in CH3</a:t>
            </a:r>
          </a:p>
        </p:txBody>
      </p:sp>
      <p:sp>
        <p:nvSpPr>
          <p:cNvPr id="61" name="TextBox 60"/>
          <p:cNvSpPr txBox="1"/>
          <p:nvPr/>
        </p:nvSpPr>
        <p:spPr>
          <a:xfrm>
            <a:off x="5364088" y="3356992"/>
            <a:ext cx="864096" cy="461665"/>
          </a:xfrm>
          <a:prstGeom prst="rect">
            <a:avLst/>
          </a:prstGeom>
          <a:noFill/>
        </p:spPr>
        <p:txBody>
          <a:bodyPr wrap="square" rtlCol="0">
            <a:spAutoFit/>
          </a:bodyPr>
          <a:lstStyle/>
          <a:p>
            <a:r>
              <a:rPr lang="en-US" altLang="zh-CN" dirty="0" smtClean="0"/>
              <a:t>Beacon in CH3</a:t>
            </a:r>
          </a:p>
        </p:txBody>
      </p:sp>
      <p:sp>
        <p:nvSpPr>
          <p:cNvPr id="62" name="TextBox 61"/>
          <p:cNvSpPr txBox="1"/>
          <p:nvPr/>
        </p:nvSpPr>
        <p:spPr>
          <a:xfrm>
            <a:off x="3635896" y="4653136"/>
            <a:ext cx="2376264" cy="338554"/>
          </a:xfrm>
          <a:prstGeom prst="rect">
            <a:avLst/>
          </a:prstGeom>
          <a:noFill/>
        </p:spPr>
        <p:txBody>
          <a:bodyPr wrap="square" rtlCol="0">
            <a:spAutoFit/>
          </a:bodyPr>
          <a:lstStyle/>
          <a:p>
            <a:r>
              <a:rPr lang="en-US" altLang="zh-CN" sz="1600" dirty="0" smtClean="0"/>
              <a:t>Passive Scan case</a:t>
            </a:r>
            <a:endParaRPr lang="zh-CN" alt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r>
              <a:rPr lang="en-US" altLang="zh-CN"/>
              <a:t>Slide </a:t>
            </a:r>
            <a:fld id="{C7255C58-EB94-40FB-A2A9-492CCD58C500}" type="slidenum">
              <a:rPr lang="en-US" altLang="zh-CN"/>
              <a:pPr/>
              <a:t>5</a:t>
            </a:fld>
            <a:endParaRPr lang="en-US" altLang="zh-CN"/>
          </a:p>
        </p:txBody>
      </p:sp>
      <p:sp>
        <p:nvSpPr>
          <p:cNvPr id="9" name="日期占位符 3"/>
          <p:cNvSpPr>
            <a:spLocks noGrp="1"/>
          </p:cNvSpPr>
          <p:nvPr>
            <p:ph type="dt" sz="half" idx="10"/>
          </p:nvPr>
        </p:nvSpPr>
        <p:spPr>
          <a:xfrm>
            <a:off x="696913" y="332601"/>
            <a:ext cx="968214" cy="276999"/>
          </a:xfrm>
        </p:spPr>
        <p:txBody>
          <a:bodyPr/>
          <a:lstStyle/>
          <a:p>
            <a:r>
              <a:rPr lang="en-US" altLang="zh-CN" dirty="0" smtClean="0"/>
              <a:t>July 2012</a:t>
            </a:r>
            <a:endParaRPr lang="en-US" altLang="zh-CN" dirty="0"/>
          </a:p>
        </p:txBody>
      </p:sp>
      <p:sp>
        <p:nvSpPr>
          <p:cNvPr id="10" name="页脚占位符 4"/>
          <p:cNvSpPr>
            <a:spLocks noGrp="1"/>
          </p:cNvSpPr>
          <p:nvPr>
            <p:ph type="ftr" sz="quarter" idx="11"/>
          </p:nvPr>
        </p:nvSpPr>
        <p:spPr>
          <a:xfrm>
            <a:off x="6674824" y="6475413"/>
            <a:ext cx="1869101" cy="184666"/>
          </a:xfrm>
        </p:spPr>
        <p:txBody>
          <a:bodyPr/>
          <a:lstStyle/>
          <a:p>
            <a:r>
              <a:rPr lang="en-US" altLang="zh-CN" dirty="0" err="1" smtClean="0"/>
              <a:t>Huawei</a:t>
            </a:r>
            <a:r>
              <a:rPr lang="en-US" altLang="zh-CN" dirty="0" smtClean="0"/>
              <a:t>, China Mobile, KDDI</a:t>
            </a:r>
            <a:endParaRPr lang="en-US" altLang="zh-CN" dirty="0"/>
          </a:p>
        </p:txBody>
      </p:sp>
      <p:sp>
        <p:nvSpPr>
          <p:cNvPr id="12" name="Rectangle 3"/>
          <p:cNvSpPr txBox="1">
            <a:spLocks noChangeArrowheads="1"/>
          </p:cNvSpPr>
          <p:nvPr/>
        </p:nvSpPr>
        <p:spPr bwMode="auto">
          <a:xfrm>
            <a:off x="683568" y="1988840"/>
            <a:ext cx="7056784" cy="4248472"/>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274638" lvl="0" indent="-274638">
              <a:spcBef>
                <a:spcPct val="20000"/>
              </a:spcBef>
              <a:buFontTx/>
              <a:buChar char="•"/>
            </a:pPr>
            <a:r>
              <a:rPr lang="en-US" altLang="zh-CN" sz="2400" b="1" kern="0" dirty="0" smtClean="0">
                <a:solidFill>
                  <a:srgbClr val="000000"/>
                </a:solidFill>
                <a:latin typeface="Times New Roman"/>
                <a:ea typeface="ＭＳ Ｐゴシック" pitchFamily="34" charset="-128"/>
              </a:rPr>
              <a:t>AP selects a specific channel as its working channel with higher priority per SSID.</a:t>
            </a:r>
          </a:p>
          <a:p>
            <a:pPr marL="742950" lvl="1" indent="-285750">
              <a:spcBef>
                <a:spcPct val="20000"/>
              </a:spcBef>
              <a:buChar char="–"/>
            </a:pPr>
            <a:r>
              <a:rPr lang="en-US" altLang="zh-CN" sz="2000" dirty="0" smtClean="0">
                <a:latin typeface="+mn-lt"/>
                <a:ea typeface="ＭＳ Ｐゴシック" charset="-128"/>
              </a:rPr>
              <a:t>The specific channel could be a channel calculated from the AP’s SSID.</a:t>
            </a:r>
          </a:p>
          <a:p>
            <a:pPr marL="274638" lvl="0" indent="-274638">
              <a:spcBef>
                <a:spcPct val="20000"/>
              </a:spcBef>
              <a:buFontTx/>
              <a:buChar char="•"/>
            </a:pPr>
            <a:r>
              <a:rPr lang="en-US" altLang="zh-CN" sz="2400" b="1" kern="0" dirty="0" smtClean="0">
                <a:solidFill>
                  <a:srgbClr val="000000"/>
                </a:solidFill>
                <a:latin typeface="Times New Roman"/>
                <a:ea typeface="ＭＳ Ｐゴシック" pitchFamily="34" charset="-128"/>
              </a:rPr>
              <a:t>STA scan for the target AP starting from the specific channel.</a:t>
            </a:r>
          </a:p>
          <a:p>
            <a:pPr marL="742950" lvl="1" indent="-285750">
              <a:spcBef>
                <a:spcPct val="20000"/>
              </a:spcBef>
              <a:buChar char="–"/>
            </a:pPr>
            <a:r>
              <a:rPr lang="en-US" altLang="zh-CN" sz="2000" dirty="0" smtClean="0">
                <a:ea typeface="ＭＳ Ｐゴシック" charset="-128"/>
              </a:rPr>
              <a:t>The specific channel is a channel calculated from the AP’s SSID, with the same rule as used by AP.</a:t>
            </a:r>
          </a:p>
          <a:p>
            <a:pPr marL="274638" lvl="0" indent="-274638">
              <a:spcBef>
                <a:spcPct val="20000"/>
              </a:spcBef>
            </a:pPr>
            <a:endParaRPr lang="en-US" altLang="zh-CN" sz="2400" b="1" kern="0" dirty="0" smtClean="0">
              <a:solidFill>
                <a:srgbClr val="000000"/>
              </a:solidFill>
              <a:latin typeface="Times New Roman"/>
              <a:ea typeface="ＭＳ Ｐゴシック" pitchFamily="34" charset="-128"/>
            </a:endParaRPr>
          </a:p>
          <a:p>
            <a:pPr marL="274638" lvl="0" indent="-274638">
              <a:spcBef>
                <a:spcPct val="20000"/>
              </a:spcBef>
              <a:buFontTx/>
              <a:buChar char="•"/>
            </a:pPr>
            <a:endParaRPr kumimoji="0" lang="zh-CN" altLang="zh-CN" sz="1800" b="0" i="0" u="none" strike="noStrike" kern="0" cap="none" spc="0" normalizeH="0" baseline="0" noProof="0" dirty="0" smtClean="0">
              <a:ln>
                <a:noFill/>
              </a:ln>
              <a:solidFill>
                <a:schemeClr val="tx1"/>
              </a:solidFill>
              <a:effectLst/>
              <a:uLnTx/>
              <a:uFillTx/>
              <a:latin typeface="Arial" pitchFamily="34" charset="0"/>
              <a:ea typeface="华文细黑" pitchFamily="2" charset="-122"/>
              <a:cs typeface="Arial" pitchFamily="34" charset="0"/>
            </a:endParaRPr>
          </a:p>
        </p:txBody>
      </p:sp>
      <p:sp>
        <p:nvSpPr>
          <p:cNvPr id="13" name="Rectangle 2"/>
          <p:cNvSpPr>
            <a:spLocks noChangeArrowheads="1"/>
          </p:cNvSpPr>
          <p:nvPr/>
        </p:nvSpPr>
        <p:spPr bwMode="auto">
          <a:xfrm>
            <a:off x="0" y="432048"/>
            <a:ext cx="9144000" cy="0"/>
          </a:xfrm>
          <a:prstGeom prst="rect">
            <a:avLst/>
          </a:prstGeom>
          <a:noFill/>
          <a:ln w="9525">
            <a:noFill/>
            <a:miter lim="800000"/>
            <a:headEnd/>
            <a:tailEnd/>
          </a:ln>
        </p:spPr>
        <p:txBody>
          <a:bodyPr wrap="none" anchor="ctr">
            <a:spAutoFit/>
          </a:bodyPr>
          <a:lstStyle/>
          <a:p>
            <a:endParaRPr lang="zh-CN" altLang="en-US"/>
          </a:p>
        </p:txBody>
      </p:sp>
      <p:sp>
        <p:nvSpPr>
          <p:cNvPr id="8" name="Title 1"/>
          <p:cNvSpPr txBox="1">
            <a:spLocks/>
          </p:cNvSpPr>
          <p:nvPr/>
        </p:nvSpPr>
        <p:spPr bwMode="auto">
          <a:xfrm>
            <a:off x="755576" y="980728"/>
            <a:ext cx="7920880" cy="746125"/>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lgn="ctr" eaLnBrk="1" hangingPunct="1"/>
            <a:r>
              <a:rPr lang="en-US" altLang="zh-CN" sz="3200" b="1" kern="0" dirty="0" smtClean="0">
                <a:solidFill>
                  <a:srgbClr val="000000"/>
                </a:solidFill>
                <a:latin typeface="Times New Roman"/>
                <a:ea typeface="+mj-ea"/>
                <a:cs typeface="+mj-cs"/>
              </a:rPr>
              <a:t>Proposed Solution 1</a:t>
            </a:r>
            <a:endParaRPr kumimoji="0" lang="en-US" altLang="zh-CN" sz="3200" b="1" i="0" u="none" strike="noStrike" kern="0" cap="none" spc="0" normalizeH="0" baseline="0" noProof="0" dirty="0" smtClean="0">
              <a:ln>
                <a:noFill/>
              </a:ln>
              <a:solidFill>
                <a:srgbClr val="000000"/>
              </a:solidFill>
              <a:effectLst/>
              <a:uLnTx/>
              <a:uFillTx/>
              <a:latin typeface="+mj-lt"/>
              <a:ea typeface="宋体" charset="-122"/>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r>
              <a:rPr lang="en-US" altLang="zh-CN"/>
              <a:t>Slide </a:t>
            </a:r>
            <a:fld id="{C7255C58-EB94-40FB-A2A9-492CCD58C500}" type="slidenum">
              <a:rPr lang="en-US" altLang="zh-CN"/>
              <a:pPr/>
              <a:t>6</a:t>
            </a:fld>
            <a:endParaRPr lang="en-US" altLang="zh-CN"/>
          </a:p>
        </p:txBody>
      </p:sp>
      <p:sp>
        <p:nvSpPr>
          <p:cNvPr id="9" name="日期占位符 3"/>
          <p:cNvSpPr>
            <a:spLocks noGrp="1"/>
          </p:cNvSpPr>
          <p:nvPr>
            <p:ph type="dt" sz="half" idx="10"/>
          </p:nvPr>
        </p:nvSpPr>
        <p:spPr>
          <a:xfrm>
            <a:off x="696913" y="332601"/>
            <a:ext cx="968214" cy="276999"/>
          </a:xfrm>
        </p:spPr>
        <p:txBody>
          <a:bodyPr/>
          <a:lstStyle/>
          <a:p>
            <a:r>
              <a:rPr lang="en-US" altLang="zh-CN" dirty="0" smtClean="0"/>
              <a:t>July 2012</a:t>
            </a:r>
            <a:endParaRPr lang="en-US" altLang="zh-CN" dirty="0"/>
          </a:p>
        </p:txBody>
      </p:sp>
      <p:sp>
        <p:nvSpPr>
          <p:cNvPr id="10" name="页脚占位符 4"/>
          <p:cNvSpPr>
            <a:spLocks noGrp="1"/>
          </p:cNvSpPr>
          <p:nvPr>
            <p:ph type="ftr" sz="quarter" idx="11"/>
          </p:nvPr>
        </p:nvSpPr>
        <p:spPr>
          <a:xfrm>
            <a:off x="6674824" y="6475413"/>
            <a:ext cx="1869101" cy="184666"/>
          </a:xfrm>
        </p:spPr>
        <p:txBody>
          <a:bodyPr/>
          <a:lstStyle/>
          <a:p>
            <a:r>
              <a:rPr lang="en-US" altLang="zh-CN" dirty="0" err="1" smtClean="0"/>
              <a:t>Huawei</a:t>
            </a:r>
            <a:r>
              <a:rPr lang="en-US" altLang="zh-CN" dirty="0" smtClean="0"/>
              <a:t>, China Mobile, KDDI</a:t>
            </a:r>
            <a:endParaRPr lang="en-US" altLang="zh-CN" dirty="0"/>
          </a:p>
        </p:txBody>
      </p:sp>
      <p:sp>
        <p:nvSpPr>
          <p:cNvPr id="12" name="Rectangle 3"/>
          <p:cNvSpPr txBox="1">
            <a:spLocks noChangeArrowheads="1"/>
          </p:cNvSpPr>
          <p:nvPr/>
        </p:nvSpPr>
        <p:spPr bwMode="auto">
          <a:xfrm>
            <a:off x="1043608" y="5517232"/>
            <a:ext cx="7200800" cy="72008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274638" indent="-274638">
              <a:spcBef>
                <a:spcPct val="20000"/>
              </a:spcBef>
              <a:buFontTx/>
              <a:buChar char="•"/>
            </a:pPr>
            <a:r>
              <a:rPr lang="en-US" altLang="zh-CN" sz="2400" b="1" kern="0" dirty="0" smtClean="0">
                <a:solidFill>
                  <a:srgbClr val="000000"/>
                </a:solidFill>
                <a:latin typeface="Times New Roman"/>
                <a:ea typeface="ＭＳ Ｐゴシック" pitchFamily="34" charset="-128"/>
              </a:rPr>
              <a:t>STA starts to scan from a specific channel, then the target AP could be found within T1.</a:t>
            </a:r>
          </a:p>
          <a:p>
            <a:pPr marL="274638" lvl="0" indent="-274638">
              <a:spcBef>
                <a:spcPct val="20000"/>
              </a:spcBef>
              <a:buFontTx/>
              <a:buChar char="•"/>
            </a:pPr>
            <a:endParaRPr kumimoji="0" lang="zh-CN" altLang="zh-CN" sz="1800" b="0" i="0" u="none" strike="noStrike" kern="0" cap="none" spc="0" normalizeH="0" baseline="0" noProof="0" dirty="0" smtClean="0">
              <a:ln>
                <a:noFill/>
              </a:ln>
              <a:solidFill>
                <a:schemeClr val="tx1"/>
              </a:solidFill>
              <a:effectLst/>
              <a:uLnTx/>
              <a:uFillTx/>
              <a:latin typeface="Arial" pitchFamily="34" charset="0"/>
              <a:ea typeface="华文细黑" pitchFamily="2" charset="-122"/>
              <a:cs typeface="Arial" pitchFamily="34" charset="0"/>
            </a:endParaRPr>
          </a:p>
        </p:txBody>
      </p:sp>
      <p:sp>
        <p:nvSpPr>
          <p:cNvPr id="13" name="Rectangle 2"/>
          <p:cNvSpPr>
            <a:spLocks noChangeArrowheads="1"/>
          </p:cNvSpPr>
          <p:nvPr/>
        </p:nvSpPr>
        <p:spPr bwMode="auto">
          <a:xfrm>
            <a:off x="0" y="432048"/>
            <a:ext cx="9144000" cy="0"/>
          </a:xfrm>
          <a:prstGeom prst="rect">
            <a:avLst/>
          </a:prstGeom>
          <a:noFill/>
          <a:ln w="9525">
            <a:noFill/>
            <a:miter lim="800000"/>
            <a:headEnd/>
            <a:tailEnd/>
          </a:ln>
        </p:spPr>
        <p:txBody>
          <a:bodyPr wrap="none" anchor="ctr">
            <a:spAutoFit/>
          </a:bodyPr>
          <a:lstStyle/>
          <a:p>
            <a:endParaRPr lang="zh-CN" altLang="en-US"/>
          </a:p>
        </p:txBody>
      </p:sp>
      <p:sp>
        <p:nvSpPr>
          <p:cNvPr id="8" name="Title 1"/>
          <p:cNvSpPr txBox="1">
            <a:spLocks/>
          </p:cNvSpPr>
          <p:nvPr/>
        </p:nvSpPr>
        <p:spPr bwMode="auto">
          <a:xfrm>
            <a:off x="755576" y="882675"/>
            <a:ext cx="7920880" cy="746125"/>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algn="ctr" eaLnBrk="1" hangingPunct="1"/>
            <a:r>
              <a:rPr lang="en-US" altLang="zh-CN" sz="3200" b="1" kern="0" dirty="0" smtClean="0">
                <a:solidFill>
                  <a:srgbClr val="000000"/>
                </a:solidFill>
                <a:latin typeface="Times New Roman"/>
              </a:rPr>
              <a:t>Proposed Solution 2</a:t>
            </a:r>
            <a:endParaRPr lang="en-US" altLang="zh-CN" sz="3200" b="1" kern="0" dirty="0" smtClean="0">
              <a:solidFill>
                <a:srgbClr val="000000"/>
              </a:solidFill>
              <a:ea typeface="宋体" charset="-122"/>
            </a:endParaRPr>
          </a:p>
        </p:txBody>
      </p:sp>
      <p:cxnSp>
        <p:nvCxnSpPr>
          <p:cNvPr id="11" name="直接连接符 10"/>
          <p:cNvCxnSpPr/>
          <p:nvPr/>
        </p:nvCxnSpPr>
        <p:spPr bwMode="auto">
          <a:xfrm>
            <a:off x="2123728" y="1916832"/>
            <a:ext cx="5400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4" name="TextBox 13"/>
          <p:cNvSpPr txBox="1"/>
          <p:nvPr/>
        </p:nvSpPr>
        <p:spPr>
          <a:xfrm>
            <a:off x="1331640" y="1772816"/>
            <a:ext cx="864096" cy="276999"/>
          </a:xfrm>
          <a:prstGeom prst="rect">
            <a:avLst/>
          </a:prstGeom>
          <a:noFill/>
        </p:spPr>
        <p:txBody>
          <a:bodyPr wrap="square" rtlCol="0">
            <a:spAutoFit/>
          </a:bodyPr>
          <a:lstStyle/>
          <a:p>
            <a:r>
              <a:rPr lang="en-US" altLang="zh-CN" dirty="0" smtClean="0"/>
              <a:t>AP in CH3</a:t>
            </a:r>
            <a:endParaRPr lang="zh-CN" altLang="en-US" dirty="0"/>
          </a:p>
        </p:txBody>
      </p:sp>
      <p:cxnSp>
        <p:nvCxnSpPr>
          <p:cNvPr id="15" name="直接连接符 14"/>
          <p:cNvCxnSpPr/>
          <p:nvPr/>
        </p:nvCxnSpPr>
        <p:spPr bwMode="auto">
          <a:xfrm>
            <a:off x="2123728" y="2852936"/>
            <a:ext cx="5400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TextBox 17"/>
          <p:cNvSpPr txBox="1"/>
          <p:nvPr/>
        </p:nvSpPr>
        <p:spPr>
          <a:xfrm>
            <a:off x="1331640" y="2708920"/>
            <a:ext cx="864096" cy="276999"/>
          </a:xfrm>
          <a:prstGeom prst="rect">
            <a:avLst/>
          </a:prstGeom>
          <a:noFill/>
        </p:spPr>
        <p:txBody>
          <a:bodyPr wrap="square" rtlCol="0">
            <a:spAutoFit/>
          </a:bodyPr>
          <a:lstStyle/>
          <a:p>
            <a:r>
              <a:rPr lang="en-US" altLang="zh-CN" dirty="0" smtClean="0"/>
              <a:t>STA</a:t>
            </a:r>
            <a:endParaRPr lang="zh-CN" altLang="en-US" dirty="0"/>
          </a:p>
        </p:txBody>
      </p:sp>
      <p:cxnSp>
        <p:nvCxnSpPr>
          <p:cNvPr id="21" name="直接箭头连接符 20"/>
          <p:cNvCxnSpPr/>
          <p:nvPr/>
        </p:nvCxnSpPr>
        <p:spPr bwMode="auto">
          <a:xfrm flipV="1">
            <a:off x="2555776" y="1916832"/>
            <a:ext cx="0" cy="936104"/>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2" name="直接箭头连接符 21"/>
          <p:cNvCxnSpPr/>
          <p:nvPr/>
        </p:nvCxnSpPr>
        <p:spPr bwMode="auto">
          <a:xfrm>
            <a:off x="3419872" y="1916832"/>
            <a:ext cx="0" cy="936104"/>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3" name="左大括号 22"/>
          <p:cNvSpPr/>
          <p:nvPr/>
        </p:nvSpPr>
        <p:spPr bwMode="auto">
          <a:xfrm rot="16200000">
            <a:off x="2987824" y="2420888"/>
            <a:ext cx="144016" cy="1008112"/>
          </a:xfrm>
          <a:prstGeom prst="leftBrac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65" charset="0"/>
            </a:endParaRPr>
          </a:p>
        </p:txBody>
      </p:sp>
      <p:sp>
        <p:nvSpPr>
          <p:cNvPr id="26" name="TextBox 25"/>
          <p:cNvSpPr txBox="1"/>
          <p:nvPr/>
        </p:nvSpPr>
        <p:spPr>
          <a:xfrm>
            <a:off x="2915816" y="2996952"/>
            <a:ext cx="360040" cy="276999"/>
          </a:xfrm>
          <a:prstGeom prst="rect">
            <a:avLst/>
          </a:prstGeom>
          <a:noFill/>
        </p:spPr>
        <p:txBody>
          <a:bodyPr wrap="square" rtlCol="0">
            <a:spAutoFit/>
          </a:bodyPr>
          <a:lstStyle/>
          <a:p>
            <a:r>
              <a:rPr lang="en-US" altLang="zh-CN" dirty="0" smtClean="0"/>
              <a:t>T1</a:t>
            </a:r>
            <a:endParaRPr lang="zh-CN" altLang="en-US" dirty="0"/>
          </a:p>
        </p:txBody>
      </p:sp>
      <p:sp>
        <p:nvSpPr>
          <p:cNvPr id="29" name="TextBox 28"/>
          <p:cNvSpPr txBox="1"/>
          <p:nvPr/>
        </p:nvSpPr>
        <p:spPr>
          <a:xfrm>
            <a:off x="2555776" y="2204864"/>
            <a:ext cx="864096" cy="646331"/>
          </a:xfrm>
          <a:prstGeom prst="rect">
            <a:avLst/>
          </a:prstGeom>
          <a:noFill/>
        </p:spPr>
        <p:txBody>
          <a:bodyPr wrap="square" rtlCol="0">
            <a:spAutoFit/>
          </a:bodyPr>
          <a:lstStyle/>
          <a:p>
            <a:r>
              <a:rPr lang="en-US" altLang="zh-CN" dirty="0" smtClean="0"/>
              <a:t>Probe Request</a:t>
            </a:r>
            <a:r>
              <a:rPr lang="zh-CN" altLang="en-US" dirty="0" smtClean="0"/>
              <a:t> </a:t>
            </a:r>
            <a:r>
              <a:rPr lang="en-US" altLang="zh-CN" dirty="0" smtClean="0"/>
              <a:t>in CH3</a:t>
            </a:r>
          </a:p>
        </p:txBody>
      </p:sp>
      <p:sp>
        <p:nvSpPr>
          <p:cNvPr id="30" name="TextBox 29"/>
          <p:cNvSpPr txBox="1"/>
          <p:nvPr/>
        </p:nvSpPr>
        <p:spPr>
          <a:xfrm>
            <a:off x="3419872" y="1916832"/>
            <a:ext cx="864096" cy="646331"/>
          </a:xfrm>
          <a:prstGeom prst="rect">
            <a:avLst/>
          </a:prstGeom>
          <a:noFill/>
        </p:spPr>
        <p:txBody>
          <a:bodyPr wrap="square" rtlCol="0">
            <a:spAutoFit/>
          </a:bodyPr>
          <a:lstStyle/>
          <a:p>
            <a:r>
              <a:rPr lang="en-US" altLang="zh-CN" dirty="0" smtClean="0"/>
              <a:t>Probe Response in CH3</a:t>
            </a:r>
          </a:p>
        </p:txBody>
      </p:sp>
      <p:sp>
        <p:nvSpPr>
          <p:cNvPr id="31" name="TextBox 30"/>
          <p:cNvSpPr txBox="1"/>
          <p:nvPr/>
        </p:nvSpPr>
        <p:spPr>
          <a:xfrm>
            <a:off x="3635896" y="3140968"/>
            <a:ext cx="2376264" cy="338554"/>
          </a:xfrm>
          <a:prstGeom prst="rect">
            <a:avLst/>
          </a:prstGeom>
          <a:noFill/>
        </p:spPr>
        <p:txBody>
          <a:bodyPr wrap="square" rtlCol="0">
            <a:spAutoFit/>
          </a:bodyPr>
          <a:lstStyle/>
          <a:p>
            <a:r>
              <a:rPr lang="en-US" altLang="zh-CN" sz="1600" dirty="0" smtClean="0"/>
              <a:t>Active Scan case</a:t>
            </a:r>
            <a:endParaRPr lang="zh-CN" altLang="en-US" sz="1600" dirty="0"/>
          </a:p>
        </p:txBody>
      </p:sp>
      <p:cxnSp>
        <p:nvCxnSpPr>
          <p:cNvPr id="32" name="直接连接符 31"/>
          <p:cNvCxnSpPr/>
          <p:nvPr/>
        </p:nvCxnSpPr>
        <p:spPr bwMode="auto">
          <a:xfrm>
            <a:off x="2123728" y="3789040"/>
            <a:ext cx="5400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3" name="TextBox 32"/>
          <p:cNvSpPr txBox="1"/>
          <p:nvPr/>
        </p:nvSpPr>
        <p:spPr>
          <a:xfrm>
            <a:off x="1331640" y="3645024"/>
            <a:ext cx="864096" cy="276999"/>
          </a:xfrm>
          <a:prstGeom prst="rect">
            <a:avLst/>
          </a:prstGeom>
          <a:noFill/>
        </p:spPr>
        <p:txBody>
          <a:bodyPr wrap="square" rtlCol="0">
            <a:spAutoFit/>
          </a:bodyPr>
          <a:lstStyle/>
          <a:p>
            <a:r>
              <a:rPr lang="en-US" altLang="zh-CN" dirty="0" smtClean="0"/>
              <a:t>AP in CH3</a:t>
            </a:r>
            <a:endParaRPr lang="zh-CN" altLang="en-US" dirty="0"/>
          </a:p>
        </p:txBody>
      </p:sp>
      <p:cxnSp>
        <p:nvCxnSpPr>
          <p:cNvPr id="34" name="直接连接符 33"/>
          <p:cNvCxnSpPr/>
          <p:nvPr/>
        </p:nvCxnSpPr>
        <p:spPr bwMode="auto">
          <a:xfrm>
            <a:off x="2123728" y="4725144"/>
            <a:ext cx="5400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6" name="TextBox 35"/>
          <p:cNvSpPr txBox="1"/>
          <p:nvPr/>
        </p:nvSpPr>
        <p:spPr>
          <a:xfrm>
            <a:off x="1331640" y="4581128"/>
            <a:ext cx="864096" cy="276999"/>
          </a:xfrm>
          <a:prstGeom prst="rect">
            <a:avLst/>
          </a:prstGeom>
          <a:noFill/>
        </p:spPr>
        <p:txBody>
          <a:bodyPr wrap="square" rtlCol="0">
            <a:spAutoFit/>
          </a:bodyPr>
          <a:lstStyle/>
          <a:p>
            <a:r>
              <a:rPr lang="en-US" altLang="zh-CN" dirty="0" smtClean="0"/>
              <a:t>STA</a:t>
            </a:r>
            <a:endParaRPr lang="zh-CN" altLang="en-US" dirty="0"/>
          </a:p>
        </p:txBody>
      </p:sp>
      <p:cxnSp>
        <p:nvCxnSpPr>
          <p:cNvPr id="38" name="直接箭头连接符 37"/>
          <p:cNvCxnSpPr/>
          <p:nvPr/>
        </p:nvCxnSpPr>
        <p:spPr bwMode="auto">
          <a:xfrm>
            <a:off x="3419872" y="3789040"/>
            <a:ext cx="0" cy="936104"/>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9" name="左大括号 38"/>
          <p:cNvSpPr/>
          <p:nvPr/>
        </p:nvSpPr>
        <p:spPr bwMode="auto">
          <a:xfrm rot="16200000">
            <a:off x="2987824" y="4293096"/>
            <a:ext cx="144016" cy="1008112"/>
          </a:xfrm>
          <a:prstGeom prst="leftBrac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65" charset="0"/>
            </a:endParaRPr>
          </a:p>
        </p:txBody>
      </p:sp>
      <p:sp>
        <p:nvSpPr>
          <p:cNvPr id="42" name="TextBox 41"/>
          <p:cNvSpPr txBox="1"/>
          <p:nvPr/>
        </p:nvSpPr>
        <p:spPr>
          <a:xfrm>
            <a:off x="2915816" y="4869160"/>
            <a:ext cx="360040" cy="276999"/>
          </a:xfrm>
          <a:prstGeom prst="rect">
            <a:avLst/>
          </a:prstGeom>
          <a:noFill/>
        </p:spPr>
        <p:txBody>
          <a:bodyPr wrap="square" rtlCol="0">
            <a:spAutoFit/>
          </a:bodyPr>
          <a:lstStyle/>
          <a:p>
            <a:r>
              <a:rPr lang="en-US" altLang="zh-CN" dirty="0" smtClean="0"/>
              <a:t>T1</a:t>
            </a:r>
            <a:endParaRPr lang="zh-CN" altLang="en-US" dirty="0"/>
          </a:p>
        </p:txBody>
      </p:sp>
      <p:sp>
        <p:nvSpPr>
          <p:cNvPr id="45" name="TextBox 44"/>
          <p:cNvSpPr txBox="1"/>
          <p:nvPr/>
        </p:nvSpPr>
        <p:spPr>
          <a:xfrm>
            <a:off x="2555776" y="4263479"/>
            <a:ext cx="864096" cy="461665"/>
          </a:xfrm>
          <a:prstGeom prst="rect">
            <a:avLst/>
          </a:prstGeom>
          <a:noFill/>
        </p:spPr>
        <p:txBody>
          <a:bodyPr wrap="square" rtlCol="0">
            <a:spAutoFit/>
          </a:bodyPr>
          <a:lstStyle/>
          <a:p>
            <a:r>
              <a:rPr lang="en-US" altLang="zh-CN" dirty="0" smtClean="0"/>
              <a:t>Listen in CH3</a:t>
            </a:r>
          </a:p>
        </p:txBody>
      </p:sp>
      <p:sp>
        <p:nvSpPr>
          <p:cNvPr id="46" name="TextBox 45"/>
          <p:cNvSpPr txBox="1"/>
          <p:nvPr/>
        </p:nvSpPr>
        <p:spPr>
          <a:xfrm>
            <a:off x="3419872" y="3789040"/>
            <a:ext cx="864096" cy="461665"/>
          </a:xfrm>
          <a:prstGeom prst="rect">
            <a:avLst/>
          </a:prstGeom>
          <a:noFill/>
        </p:spPr>
        <p:txBody>
          <a:bodyPr wrap="square" rtlCol="0">
            <a:spAutoFit/>
          </a:bodyPr>
          <a:lstStyle/>
          <a:p>
            <a:r>
              <a:rPr lang="en-US" altLang="zh-CN" dirty="0" smtClean="0"/>
              <a:t>Beacon in CH3</a:t>
            </a:r>
          </a:p>
        </p:txBody>
      </p:sp>
      <p:sp>
        <p:nvSpPr>
          <p:cNvPr id="51" name="TextBox 50"/>
          <p:cNvSpPr txBox="1"/>
          <p:nvPr/>
        </p:nvSpPr>
        <p:spPr>
          <a:xfrm>
            <a:off x="3707904" y="5013176"/>
            <a:ext cx="2376264" cy="338554"/>
          </a:xfrm>
          <a:prstGeom prst="rect">
            <a:avLst/>
          </a:prstGeom>
          <a:noFill/>
        </p:spPr>
        <p:txBody>
          <a:bodyPr wrap="square" rtlCol="0">
            <a:spAutoFit/>
          </a:bodyPr>
          <a:lstStyle/>
          <a:p>
            <a:r>
              <a:rPr lang="en-US" altLang="zh-CN" sz="1600" dirty="0" smtClean="0"/>
              <a:t>Passive Scan case</a:t>
            </a:r>
            <a:endParaRPr lang="zh-CN" altLang="en-US"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r>
              <a:rPr lang="en-US" altLang="zh-CN"/>
              <a:t>Slide </a:t>
            </a:r>
            <a:fld id="{C7255C58-EB94-40FB-A2A9-492CCD58C500}" type="slidenum">
              <a:rPr lang="en-US" altLang="zh-CN"/>
              <a:pPr/>
              <a:t>7</a:t>
            </a:fld>
            <a:endParaRPr lang="en-US" altLang="zh-CN"/>
          </a:p>
        </p:txBody>
      </p:sp>
      <p:sp>
        <p:nvSpPr>
          <p:cNvPr id="9" name="日期占位符 3"/>
          <p:cNvSpPr>
            <a:spLocks noGrp="1"/>
          </p:cNvSpPr>
          <p:nvPr>
            <p:ph type="dt" sz="half" idx="10"/>
          </p:nvPr>
        </p:nvSpPr>
        <p:spPr>
          <a:xfrm>
            <a:off x="696913" y="332601"/>
            <a:ext cx="968214" cy="276999"/>
          </a:xfrm>
        </p:spPr>
        <p:txBody>
          <a:bodyPr/>
          <a:lstStyle/>
          <a:p>
            <a:r>
              <a:rPr lang="en-US" altLang="zh-CN" dirty="0" smtClean="0"/>
              <a:t>July 2012</a:t>
            </a:r>
            <a:endParaRPr lang="en-US" altLang="zh-CN" dirty="0"/>
          </a:p>
        </p:txBody>
      </p:sp>
      <p:sp>
        <p:nvSpPr>
          <p:cNvPr id="10" name="页脚占位符 4"/>
          <p:cNvSpPr>
            <a:spLocks noGrp="1"/>
          </p:cNvSpPr>
          <p:nvPr>
            <p:ph type="ftr" sz="quarter" idx="11"/>
          </p:nvPr>
        </p:nvSpPr>
        <p:spPr>
          <a:xfrm>
            <a:off x="6674824" y="6475413"/>
            <a:ext cx="1869101" cy="184666"/>
          </a:xfrm>
        </p:spPr>
        <p:txBody>
          <a:bodyPr/>
          <a:lstStyle/>
          <a:p>
            <a:r>
              <a:rPr lang="en-US" altLang="zh-CN" dirty="0" err="1" smtClean="0"/>
              <a:t>Huawei</a:t>
            </a:r>
            <a:r>
              <a:rPr lang="en-US" altLang="zh-CN" dirty="0" smtClean="0"/>
              <a:t>, China Mobile, KDDI</a:t>
            </a:r>
            <a:endParaRPr lang="en-US" altLang="zh-CN" dirty="0"/>
          </a:p>
        </p:txBody>
      </p:sp>
      <p:sp>
        <p:nvSpPr>
          <p:cNvPr id="12" name="Rectangle 3"/>
          <p:cNvSpPr txBox="1">
            <a:spLocks noChangeArrowheads="1"/>
          </p:cNvSpPr>
          <p:nvPr/>
        </p:nvSpPr>
        <p:spPr bwMode="auto">
          <a:xfrm>
            <a:off x="755576" y="1700808"/>
            <a:ext cx="7488832" cy="4248472"/>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274638" lvl="0" indent="-274638">
              <a:spcBef>
                <a:spcPct val="20000"/>
              </a:spcBef>
              <a:buFontTx/>
              <a:buChar char="•"/>
            </a:pPr>
            <a:r>
              <a:rPr lang="en-US" altLang="zh-CN" sz="2400" b="1" kern="0" dirty="0" smtClean="0">
                <a:solidFill>
                  <a:srgbClr val="000000"/>
                </a:solidFill>
                <a:latin typeface="Times New Roman"/>
                <a:ea typeface="ＭＳ Ｐゴシック" pitchFamily="34" charset="-128"/>
              </a:rPr>
              <a:t>What if the specific channel is not available when AP select its working channel?</a:t>
            </a:r>
          </a:p>
          <a:p>
            <a:pPr marL="742950" lvl="1" indent="-285750">
              <a:spcBef>
                <a:spcPct val="20000"/>
              </a:spcBef>
              <a:buChar char="–"/>
            </a:pPr>
            <a:r>
              <a:rPr lang="en-US" altLang="zh-CN" sz="2000" dirty="0" smtClean="0">
                <a:latin typeface="+mn-lt"/>
                <a:ea typeface="ＭＳ Ｐゴシック" charset="-128"/>
              </a:rPr>
              <a:t>AP could select the second, third, fourth, … specific channel, as its working channel.</a:t>
            </a:r>
          </a:p>
          <a:p>
            <a:pPr marL="742950" lvl="1" indent="-285750">
              <a:spcBef>
                <a:spcPct val="20000"/>
              </a:spcBef>
              <a:buChar char="–"/>
            </a:pPr>
            <a:r>
              <a:rPr lang="en-US" altLang="zh-CN" sz="2000" dirty="0" smtClean="0">
                <a:latin typeface="+mn-lt"/>
                <a:ea typeface="ＭＳ Ｐゴシック" charset="-128"/>
              </a:rPr>
              <a:t>The second, third, fourth, … specific channel could be decided from the AP’s SSID.</a:t>
            </a:r>
          </a:p>
          <a:p>
            <a:pPr marL="274638" lvl="0" indent="-274638">
              <a:spcBef>
                <a:spcPct val="20000"/>
              </a:spcBef>
              <a:buFontTx/>
              <a:buChar char="•"/>
            </a:pPr>
            <a:r>
              <a:rPr lang="en-US" altLang="zh-CN" sz="2400" b="1" kern="0" dirty="0" smtClean="0">
                <a:solidFill>
                  <a:srgbClr val="000000"/>
                </a:solidFill>
                <a:latin typeface="Times New Roman"/>
                <a:ea typeface="ＭＳ Ｐゴシック" pitchFamily="34" charset="-128"/>
              </a:rPr>
              <a:t>What if the target AP can not be found in the specific channel by a STA?</a:t>
            </a:r>
          </a:p>
          <a:p>
            <a:pPr marL="742950" lvl="1" indent="-285750">
              <a:spcBef>
                <a:spcPct val="20000"/>
              </a:spcBef>
              <a:buFontTx/>
              <a:buChar char="–"/>
            </a:pPr>
            <a:r>
              <a:rPr lang="en-US" altLang="zh-CN" sz="2000" dirty="0" smtClean="0">
                <a:latin typeface="+mn-lt"/>
                <a:ea typeface="ＭＳ Ｐゴシック" charset="-128"/>
              </a:rPr>
              <a:t>STA could continue the scan in the second, third, fourth, … specific channel.</a:t>
            </a:r>
          </a:p>
          <a:p>
            <a:pPr marL="742950" lvl="1" indent="-285750">
              <a:spcBef>
                <a:spcPct val="20000"/>
              </a:spcBef>
              <a:buFontTx/>
              <a:buChar char="–"/>
            </a:pPr>
            <a:r>
              <a:rPr lang="en-US" altLang="zh-CN" sz="2000" dirty="0" smtClean="0">
                <a:ea typeface="ＭＳ Ｐゴシック" charset="-128"/>
              </a:rPr>
              <a:t>The second, third, fourth, … specific channel could be calculated from the  target AP’s SSID, with same rule as used by AP</a:t>
            </a:r>
            <a:endParaRPr lang="en-US" altLang="zh-CN" sz="2000" dirty="0" smtClean="0">
              <a:latin typeface="+mn-lt"/>
              <a:ea typeface="ＭＳ Ｐゴシック" charset="-128"/>
            </a:endParaRPr>
          </a:p>
          <a:p>
            <a:pPr marL="274638" lvl="0" indent="-274638">
              <a:spcBef>
                <a:spcPct val="20000"/>
              </a:spcBef>
            </a:pPr>
            <a:endParaRPr lang="en-US" altLang="zh-CN" sz="2400" b="1" kern="0" dirty="0" smtClean="0">
              <a:solidFill>
                <a:srgbClr val="000000"/>
              </a:solidFill>
              <a:latin typeface="Times New Roman"/>
              <a:ea typeface="ＭＳ Ｐゴシック" pitchFamily="34" charset="-128"/>
            </a:endParaRPr>
          </a:p>
          <a:p>
            <a:pPr marL="274638" lvl="0" indent="-274638">
              <a:spcBef>
                <a:spcPct val="20000"/>
              </a:spcBef>
              <a:buFontTx/>
              <a:buChar char="•"/>
            </a:pPr>
            <a:endParaRPr kumimoji="0" lang="zh-CN" altLang="zh-CN" sz="1800" b="0" i="0" u="none" strike="noStrike" kern="0" cap="none" spc="0" normalizeH="0" baseline="0" noProof="0" dirty="0" smtClean="0">
              <a:ln>
                <a:noFill/>
              </a:ln>
              <a:solidFill>
                <a:schemeClr val="tx1"/>
              </a:solidFill>
              <a:effectLst/>
              <a:uLnTx/>
              <a:uFillTx/>
              <a:latin typeface="Arial" pitchFamily="34" charset="0"/>
              <a:ea typeface="华文细黑" pitchFamily="2" charset="-122"/>
              <a:cs typeface="Arial" pitchFamily="34" charset="0"/>
            </a:endParaRPr>
          </a:p>
        </p:txBody>
      </p:sp>
      <p:sp>
        <p:nvSpPr>
          <p:cNvPr id="13" name="Rectangle 2"/>
          <p:cNvSpPr>
            <a:spLocks noChangeArrowheads="1"/>
          </p:cNvSpPr>
          <p:nvPr/>
        </p:nvSpPr>
        <p:spPr bwMode="auto">
          <a:xfrm>
            <a:off x="0" y="432048"/>
            <a:ext cx="9144000" cy="0"/>
          </a:xfrm>
          <a:prstGeom prst="rect">
            <a:avLst/>
          </a:prstGeom>
          <a:noFill/>
          <a:ln w="9525">
            <a:noFill/>
            <a:miter lim="800000"/>
            <a:headEnd/>
            <a:tailEnd/>
          </a:ln>
        </p:spPr>
        <p:txBody>
          <a:bodyPr wrap="none" anchor="ctr">
            <a:spAutoFit/>
          </a:bodyPr>
          <a:lstStyle/>
          <a:p>
            <a:endParaRPr lang="zh-CN" altLang="en-US"/>
          </a:p>
        </p:txBody>
      </p:sp>
      <p:sp>
        <p:nvSpPr>
          <p:cNvPr id="8" name="Title 1"/>
          <p:cNvSpPr txBox="1">
            <a:spLocks/>
          </p:cNvSpPr>
          <p:nvPr/>
        </p:nvSpPr>
        <p:spPr bwMode="auto">
          <a:xfrm>
            <a:off x="755576" y="908720"/>
            <a:ext cx="7920880" cy="746125"/>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lgn="ctr" eaLnBrk="1" hangingPunct="1"/>
            <a:r>
              <a:rPr lang="en-US" altLang="zh-CN" sz="3200" b="1" kern="0" noProof="0" dirty="0" smtClean="0">
                <a:solidFill>
                  <a:srgbClr val="000000"/>
                </a:solidFill>
                <a:latin typeface="Times New Roman"/>
                <a:ea typeface="+mj-ea"/>
                <a:cs typeface="+mj-cs"/>
              </a:rPr>
              <a:t>Error handling</a:t>
            </a:r>
            <a:endParaRPr kumimoji="0" lang="en-US" altLang="zh-CN" sz="3200" b="1" i="0" u="none" strike="noStrike" kern="0" cap="none" spc="0" normalizeH="0" baseline="0" noProof="0" dirty="0" smtClean="0">
              <a:ln>
                <a:noFill/>
              </a:ln>
              <a:solidFill>
                <a:srgbClr val="000000"/>
              </a:solidFill>
              <a:effectLst/>
              <a:uLnTx/>
              <a:uFillTx/>
              <a:latin typeface="+mj-lt"/>
              <a:ea typeface="宋体" charset="-122"/>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fi-FI" altLang="zh-CN" dirty="0" smtClean="0"/>
              <a:t>Summary</a:t>
            </a:r>
            <a:endParaRPr lang="zh-CN" altLang="en-US" dirty="0"/>
          </a:p>
        </p:txBody>
      </p:sp>
      <p:sp>
        <p:nvSpPr>
          <p:cNvPr id="3" name="内容占位符 2"/>
          <p:cNvSpPr>
            <a:spLocks noGrp="1"/>
          </p:cNvSpPr>
          <p:nvPr>
            <p:ph idx="1"/>
          </p:nvPr>
        </p:nvSpPr>
        <p:spPr/>
        <p:txBody>
          <a:bodyPr/>
          <a:lstStyle/>
          <a:p>
            <a:r>
              <a:rPr lang="en-US" altLang="zh-CN" dirty="0" smtClean="0"/>
              <a:t>AP selects a specific channel as its working channel according to its SSID, and STA scan for the target AP start from this specific channel to speed up the AP/network discovery.</a:t>
            </a:r>
            <a:endParaRPr lang="zh-CN" altLang="en-US" dirty="0"/>
          </a:p>
        </p:txBody>
      </p:sp>
      <p:sp>
        <p:nvSpPr>
          <p:cNvPr id="4" name="日期占位符 3"/>
          <p:cNvSpPr>
            <a:spLocks noGrp="1"/>
          </p:cNvSpPr>
          <p:nvPr>
            <p:ph type="dt" sz="half" idx="10"/>
          </p:nvPr>
        </p:nvSpPr>
        <p:spPr/>
        <p:txBody>
          <a:bodyPr/>
          <a:lstStyle/>
          <a:p>
            <a:r>
              <a:rPr lang="en-US" altLang="zh-CN" dirty="0" smtClean="0"/>
              <a:t>July 2012</a:t>
            </a:r>
            <a:endParaRPr lang="en-US" altLang="zh-CN" dirty="0"/>
          </a:p>
        </p:txBody>
      </p:sp>
      <p:sp>
        <p:nvSpPr>
          <p:cNvPr id="5" name="页脚占位符 4"/>
          <p:cNvSpPr>
            <a:spLocks noGrp="1"/>
          </p:cNvSpPr>
          <p:nvPr>
            <p:ph type="ftr" sz="quarter" idx="11"/>
          </p:nvPr>
        </p:nvSpPr>
        <p:spPr>
          <a:xfrm>
            <a:off x="6674824" y="6475413"/>
            <a:ext cx="1869101" cy="184666"/>
          </a:xfrm>
        </p:spPr>
        <p:txBody>
          <a:bodyPr/>
          <a:lstStyle/>
          <a:p>
            <a:r>
              <a:rPr lang="en-US" altLang="zh-CN" dirty="0" err="1" smtClean="0"/>
              <a:t>Huawei</a:t>
            </a:r>
            <a:r>
              <a:rPr lang="en-US" altLang="zh-CN" dirty="0" smtClean="0"/>
              <a:t>, China Mobile, KDDI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F3492426-BCCD-4D74-9D7D-2414C4E79612}" type="slidenum">
              <a:rPr lang="en-US" altLang="zh-CN" smtClean="0"/>
              <a:pPr/>
              <a:t>8</a:t>
            </a:fld>
            <a:endParaRPr lang="en-US" altLang="zh-CN"/>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Q&amp;A-1 </a:t>
            </a:r>
            <a:endParaRPr lang="zh-CN" altLang="en-US" dirty="0"/>
          </a:p>
        </p:txBody>
      </p:sp>
      <p:sp>
        <p:nvSpPr>
          <p:cNvPr id="3" name="内容占位符 2"/>
          <p:cNvSpPr>
            <a:spLocks noGrp="1"/>
          </p:cNvSpPr>
          <p:nvPr>
            <p:ph idx="1"/>
          </p:nvPr>
        </p:nvSpPr>
        <p:spPr/>
        <p:txBody>
          <a:bodyPr/>
          <a:lstStyle/>
          <a:p>
            <a:r>
              <a:rPr lang="en-US" altLang="zh-CN" dirty="0" smtClean="0"/>
              <a:t>Q: How will this work for an AP with multiple SSIDs?</a:t>
            </a:r>
          </a:p>
          <a:p>
            <a:r>
              <a:rPr lang="en-US" altLang="zh-CN" dirty="0" smtClean="0"/>
              <a:t>For this kind of AP with multiple SSIDs,  you can decide the working channel based on one of the SSIDs, so to speed up AP discovery for that SSID, but for the rest of the SSIDs, compare to the randomly scanning, you can still get some gain (for that specific SSID).</a:t>
            </a:r>
          </a:p>
        </p:txBody>
      </p:sp>
      <p:sp>
        <p:nvSpPr>
          <p:cNvPr id="4" name="日期占位符 3"/>
          <p:cNvSpPr>
            <a:spLocks noGrp="1"/>
          </p:cNvSpPr>
          <p:nvPr>
            <p:ph type="dt" sz="half" idx="10"/>
          </p:nvPr>
        </p:nvSpPr>
        <p:spPr/>
        <p:txBody>
          <a:bodyPr/>
          <a:lstStyle/>
          <a:p>
            <a:r>
              <a:rPr lang="en-US" altLang="zh-CN" smtClean="0"/>
              <a:t>July 2012</a:t>
            </a:r>
            <a:endParaRPr lang="en-US" altLang="zh-CN" dirty="0"/>
          </a:p>
        </p:txBody>
      </p:sp>
      <p:sp>
        <p:nvSpPr>
          <p:cNvPr id="5" name="页脚占位符 4"/>
          <p:cNvSpPr>
            <a:spLocks noGrp="1"/>
          </p:cNvSpPr>
          <p:nvPr>
            <p:ph type="ftr" sz="quarter" idx="11"/>
          </p:nvPr>
        </p:nvSpPr>
        <p:spPr/>
        <p:txBody>
          <a:bodyPr/>
          <a:lstStyle/>
          <a:p>
            <a:r>
              <a:rPr lang="en-US" altLang="zh-CN" smtClean="0"/>
              <a:t>Huawei, China Mobile, KDDI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F3492426-BCCD-4D74-9D7D-2414C4E79612}" type="slidenum">
              <a:rPr lang="en-US" altLang="zh-CN" smtClean="0"/>
              <a:pPr/>
              <a:t>9</a:t>
            </a:fld>
            <a:endParaRPr lang="en-US" altLang="zh-CN"/>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65"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65"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2418</TotalTime>
  <Words>970</Words>
  <Application>Microsoft Office PowerPoint</Application>
  <PresentationFormat>全屏显示(4:3)</PresentationFormat>
  <Paragraphs>165</Paragraphs>
  <Slides>11</Slides>
  <Notes>6</Notes>
  <HiddenSlides>0</HiddenSlides>
  <MMClips>0</MMClips>
  <ScaleCrop>false</ScaleCrop>
  <HeadingPairs>
    <vt:vector size="4" baseType="variant">
      <vt:variant>
        <vt:lpstr>主题</vt:lpstr>
      </vt:variant>
      <vt:variant>
        <vt:i4>1</vt:i4>
      </vt:variant>
      <vt:variant>
        <vt:lpstr>幻灯片标题</vt:lpstr>
      </vt:variant>
      <vt:variant>
        <vt:i4>11</vt:i4>
      </vt:variant>
    </vt:vector>
  </HeadingPairs>
  <TitlesOfParts>
    <vt:vector size="12" baseType="lpstr">
      <vt:lpstr>802-11-Submission</vt:lpstr>
      <vt:lpstr>Scanning from Specific Channel</vt:lpstr>
      <vt:lpstr>Abstract</vt:lpstr>
      <vt:lpstr>Conformance w/ TGai PAR &amp; 5C </vt:lpstr>
      <vt:lpstr>Problem Statement</vt:lpstr>
      <vt:lpstr>幻灯片 5</vt:lpstr>
      <vt:lpstr>幻灯片 6</vt:lpstr>
      <vt:lpstr>幻灯片 7</vt:lpstr>
      <vt:lpstr>Summary</vt:lpstr>
      <vt:lpstr>Q&amp;A-1 </vt:lpstr>
      <vt:lpstr>Straw Poll</vt:lpstr>
      <vt:lpstr>Motion</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huawei</dc:creator>
  <cp:lastModifiedBy>f66059</cp:lastModifiedBy>
  <cp:revision>213</cp:revision>
  <cp:lastPrinted>1998-02-10T13:28:06Z</cp:lastPrinted>
  <dcterms:created xsi:type="dcterms:W3CDTF">2011-11-01T05:42:00Z</dcterms:created>
  <dcterms:modified xsi:type="dcterms:W3CDTF">2012-07-18T21:38:00Z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(3)/nNN+2AqbpDqxLhctD6dSDrBghBMq08+OxfHJYtG/RHOl30Zg6iArxrjBlwW/EyyUoQ9Q+bm_x000d_
PSTn20U5z2OtJIUDI4+c8XDkr5ZzO4+bCkckt8nPiJ1Yfx7TxAv96IBk3jLGK6IaUtdJwZjk_x000d_
9T44f5QfFQsptfFbQ4PXBL+9mYPPexWqNyv8bTtwlBIoVQTsXaOXZS9YbBPdmpIk+H5gWwr9_x000d_
gKu47GOT6HTFyQNZpC</vt:lpwstr>
  </property>
  <property fmtid="{D5CDD505-2E9C-101B-9397-08002B2CF9AE}" pid="3" name="_ms_pID_7253431">
    <vt:lpwstr>LMipckPLEdTN0YnPXAs5yXVsITLNF5eaSz0tckANBrwpIE1APAoVGD_x000d_
mc2ErRmxzcZ42xTF9n+A5wx4xSOOlzBh+FX0i/hdPXWUNg4RzROftLVyKXpzINQgVu1D9EXB_x000d_
oZFFU5W9lmFuU0PdDhJyq+0f1J2OT2oHyoGw0vnf5TZxG5qsNCjEiMcXqaSilEWrbLI4aC6p_x000d_
CIOFpPyr+SY1lTvd9a4OewEUWR0tZc16pXwT</vt:lpwstr>
  </property>
  <property fmtid="{D5CDD505-2E9C-101B-9397-08002B2CF9AE}" pid="4" name="_ms_pID_7253432">
    <vt:lpwstr>Blu5SmLV16RFhEycsv3qYzPlUCkje+qlmKd3_x000d_
MB9QwywXCyJOPjUlTBRN7oD+N2aXXxkB7HunRdZ6op+6vC3Iyb4/8GcuhZrBMyJPueTZ/0od_x000d_
ZpjAisRiw/uLZqVnsGDacEBjseQVglYhgpGxZGFDKvspBc/8IcfqulLWnYKeTj36lAjy1K0J_x000d_
LV0bjECcwC0aIQ==</vt:lpwstr>
  </property>
  <property fmtid="{D5CDD505-2E9C-101B-9397-08002B2CF9AE}" pid="5" name="sflag">
    <vt:lpwstr>1342628734</vt:lpwstr>
  </property>
</Properties>
</file>