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62" r:id="rId4"/>
    <p:sldId id="269" r:id="rId5"/>
    <p:sldId id="270" r:id="rId6"/>
    <p:sldId id="271" r:id="rId7"/>
    <p:sldId id="263" r:id="rId8"/>
    <p:sldId id="273" r:id="rId9"/>
    <p:sldId id="274" r:id="rId10"/>
    <p:sldId id="268" r:id="rId11"/>
    <p:sldId id="264" r:id="rId12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70" d="100"/>
          <a:sy n="70" d="100"/>
        </p:scale>
        <p:origin x="-1800" y="-48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-3125" y="-8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802.11-12/xxxxr0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Jarkko Kneckt, Nokia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c"/>
          <p:cNvSpPr txBox="1"/>
          <p:nvPr/>
        </p:nvSpPr>
        <p:spPr>
          <a:xfrm>
            <a:off x="0" y="9064625"/>
            <a:ext cx="69342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>
              <a:solidFill>
                <a:srgbClr val="3E843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3827222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802.11-12/xxxxr0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Jarkko Kneckt, Nokia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" name="fc"/>
          <p:cNvSpPr txBox="1"/>
          <p:nvPr/>
        </p:nvSpPr>
        <p:spPr>
          <a:xfrm>
            <a:off x="0" y="9064625"/>
            <a:ext cx="69342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4287586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Jarkko Kneckt, Nokia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Jarkko Kneckt, Nokia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Jarkko Kneckt, Nokia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Jarkko Kneckt, Nokia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Jarkko Kneckt, Nokia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7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Jarkko Kneckt, Nokia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8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Jarkko Kneckt, Nokia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11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Nokia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fc"/>
          <p:cNvSpPr txBox="1"/>
          <p:nvPr userDrawn="1"/>
        </p:nvSpPr>
        <p:spPr>
          <a:xfrm>
            <a:off x="0" y="6642100"/>
            <a:ext cx="91440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Nokia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2012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Nokia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2012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Nokia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2012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Nokia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Nokia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Nokia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11-12/772r1</a:t>
            </a:r>
          </a:p>
        </p:txBody>
      </p:sp>
      <p:sp>
        <p:nvSpPr>
          <p:cNvPr id="2" name="fc"/>
          <p:cNvSpPr txBox="1"/>
          <p:nvPr userDrawn="1"/>
        </p:nvSpPr>
        <p:spPr>
          <a:xfrm>
            <a:off x="0" y="6642100"/>
            <a:ext cx="91440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July 2012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Non-HT Duplicate PPDU </a:t>
            </a:r>
            <a:r>
              <a:rPr lang="en-GB" dirty="0" smtClean="0"/>
              <a:t>FILS </a:t>
            </a:r>
            <a:r>
              <a:rPr lang="en-GB" dirty="0"/>
              <a:t>Advertisement </a:t>
            </a:r>
            <a:r>
              <a:rPr lang="en-GB" dirty="0" smtClean="0"/>
              <a:t>Frame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63973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2012-07-18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7204523"/>
              </p:ext>
            </p:extLst>
          </p:nvPr>
        </p:nvGraphicFramePr>
        <p:xfrm>
          <a:off x="514350" y="2276475"/>
          <a:ext cx="8077200" cy="2695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9" name="Document" r:id="rId4" imgW="8258040" imgH="2760311" progId="Word.Document.8">
                  <p:embed/>
                </p:oleObj>
              </mc:Choice>
              <mc:Fallback>
                <p:oleObj name="Document" r:id="rId4" imgW="8258040" imgH="2760311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350" y="2276475"/>
                        <a:ext cx="8077200" cy="2695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Advantages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fi-FI" dirty="0" smtClean="0"/>
              <a:t>More channels are scanned in a single scanning operation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The discovery is faster, for instance 80 MHz may be scanned instead of 20 MHz 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The amount of scanning operations is reduced</a:t>
            </a:r>
          </a:p>
          <a:p>
            <a:pPr lvl="2">
              <a:buFont typeface="Arial" pitchFamily="34" charset="0"/>
              <a:buChar char="•"/>
            </a:pPr>
            <a:r>
              <a:rPr lang="fi-FI" dirty="0" smtClean="0"/>
              <a:t>This makes discovery delays acceptable to FILS Requirements, i.e. </a:t>
            </a:r>
            <a:r>
              <a:rPr lang="fi-FI" dirty="0"/>
              <a:t>i</a:t>
            </a:r>
            <a:r>
              <a:rPr lang="fi-FI" dirty="0" smtClean="0"/>
              <a:t>nitial link setup &lt; 100ms</a:t>
            </a:r>
          </a:p>
          <a:p>
            <a:pPr>
              <a:buFont typeface="Arial" pitchFamily="34" charset="0"/>
              <a:buChar char="•"/>
            </a:pPr>
            <a:r>
              <a:rPr lang="fi-FI" dirty="0" smtClean="0"/>
              <a:t>The mechanism is simple, no PHY changes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No new PPDU type is needed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Transmission and reception are already defined in 802.11ac</a:t>
            </a:r>
          </a:p>
          <a:p>
            <a:pPr lvl="1"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2659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July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11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Motion</a:t>
            </a:r>
            <a:endParaRPr lang="en-GB" dirty="0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fi-FI" dirty="0" smtClean="0"/>
              <a:t>Move to add the following text to the clause 6 of TGai  </a:t>
            </a:r>
            <a:r>
              <a:rPr lang="fi-FI" dirty="0"/>
              <a:t>S</a:t>
            </a:r>
            <a:r>
              <a:rPr lang="fi-FI" dirty="0" smtClean="0"/>
              <a:t>pecification </a:t>
            </a:r>
            <a:r>
              <a:rPr lang="fi-FI" dirty="0"/>
              <a:t>F</a:t>
            </a:r>
            <a:r>
              <a:rPr lang="fi-FI" dirty="0" smtClean="0"/>
              <a:t>ramework document (</a:t>
            </a:r>
            <a:r>
              <a:rPr lang="fi-FI" dirty="0" smtClean="0"/>
              <a:t>11-12/0151r09):</a:t>
            </a:r>
            <a:endParaRPr lang="fi-FI" dirty="0" smtClean="0"/>
          </a:p>
          <a:p>
            <a:r>
              <a:rPr lang="fi-FI" dirty="0" smtClean="0"/>
              <a:t>” </a:t>
            </a:r>
            <a:r>
              <a:rPr lang="fi-FI" dirty="0" smtClean="0"/>
              <a:t>FILS Discovery frames may be transmitted </a:t>
            </a:r>
            <a:r>
              <a:rPr lang="fi-FI" dirty="0" smtClean="0"/>
              <a:t>as </a:t>
            </a:r>
            <a:r>
              <a:rPr lang="fi-FI" dirty="0" smtClean="0"/>
              <a:t>non-HT </a:t>
            </a:r>
            <a:r>
              <a:rPr lang="fi-FI" dirty="0" smtClean="0"/>
              <a:t>duplicate PPDUs at </a:t>
            </a:r>
            <a:r>
              <a:rPr lang="fi-FI" dirty="0" smtClean="0"/>
              <a:t>each 20 MHz of the 20</a:t>
            </a:r>
            <a:r>
              <a:rPr lang="fi-FI" dirty="0" smtClean="0"/>
              <a:t>, 40, 80 and </a:t>
            </a:r>
            <a:r>
              <a:rPr lang="fi-FI" dirty="0" smtClean="0"/>
              <a:t>160 MHz (given the DFS ownership of the transmitter) at 5GHz band”</a:t>
            </a:r>
          </a:p>
          <a:p>
            <a:r>
              <a:rPr lang="fi-FI" dirty="0" smtClean="0"/>
              <a:t>Moved: Jarkko</a:t>
            </a:r>
          </a:p>
          <a:p>
            <a:r>
              <a:rPr lang="fi-FI" dirty="0" smtClean="0"/>
              <a:t>Seconded: Phillip</a:t>
            </a:r>
          </a:p>
          <a:p>
            <a:r>
              <a:rPr lang="fi-FI" dirty="0" smtClean="0"/>
              <a:t>Yes: 22</a:t>
            </a:r>
          </a:p>
          <a:p>
            <a:r>
              <a:rPr lang="fi-FI" dirty="0" smtClean="0"/>
              <a:t>No: 1</a:t>
            </a:r>
          </a:p>
          <a:p>
            <a:r>
              <a:rPr lang="fi-FI" dirty="0" smtClean="0"/>
              <a:t>Abstain: 6 Motion Passes.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July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The very high throughput (VHT) enables transmission bandwidths of 20, 40, 80 and 160 MHz </a:t>
            </a:r>
          </a:p>
          <a:p>
            <a:pPr lvl="1"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Currently BSS is discoverable only at the primary channel (20 MHz), even if BSS transmits frames at 80 MHz</a:t>
            </a:r>
          </a:p>
          <a:p>
            <a:pPr lvl="1"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The BSS should be discoverable at the whole bandwidth in which the BSS operates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The </a:t>
            </a:r>
            <a:r>
              <a:rPr lang="en-GB" dirty="0"/>
              <a:t>larger </a:t>
            </a:r>
            <a:r>
              <a:rPr lang="en-GB" dirty="0" smtClean="0"/>
              <a:t>scanned bandwidth per operation reduces the number of scanning operations speeds-up the scanning</a:t>
            </a:r>
          </a:p>
          <a:p>
            <a:pPr lvl="1"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This ensures initial link setup within 100 ms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July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fi-FI" dirty="0" smtClean="0"/>
              <a:t>Background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 smtClean="0"/>
              <a:t>The discovery delay may be calculated: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Number of scanning operations * time per scanning operation</a:t>
            </a:r>
          </a:p>
          <a:p>
            <a:pPr lvl="2">
              <a:buFont typeface="Times New Roman" pitchFamily="16" charset="0"/>
              <a:buChar char="•"/>
            </a:pPr>
            <a:r>
              <a:rPr lang="en-GB" dirty="0" smtClean="0"/>
              <a:t> It is important to reduce the number of scanning operations as well as shorten the time per scanning operation</a:t>
            </a:r>
            <a:endParaRPr lang="en-GB" dirty="0"/>
          </a:p>
          <a:p>
            <a:pPr>
              <a:buFont typeface="Times New Roman" pitchFamily="16" charset="0"/>
              <a:buChar char="•"/>
            </a:pPr>
            <a:r>
              <a:rPr lang="en-GB" dirty="0"/>
              <a:t>The 802.11ai has </a:t>
            </a:r>
            <a:r>
              <a:rPr lang="en-GB" dirty="0" smtClean="0"/>
              <a:t>provided solutions to </a:t>
            </a:r>
            <a:r>
              <a:rPr lang="en-GB" dirty="0"/>
              <a:t>speed-up discovery in a </a:t>
            </a:r>
            <a:r>
              <a:rPr lang="en-GB" dirty="0" smtClean="0"/>
              <a:t>scanned channel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However</a:t>
            </a:r>
            <a:r>
              <a:rPr lang="en-GB" dirty="0"/>
              <a:t>, one channel is scanned at a </a:t>
            </a:r>
            <a:r>
              <a:rPr lang="en-GB" dirty="0" smtClean="0"/>
              <a:t>time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The scanning messages may hint the next channel to be scanned</a:t>
            </a:r>
          </a:p>
          <a:p>
            <a:pPr>
              <a:buFont typeface="Times New Roman" pitchFamily="16" charset="0"/>
              <a:buChar char="•"/>
            </a:pP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July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fi-FI" dirty="0" smtClean="0"/>
              <a:t>Motivation, channels  at 5 GHz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endParaRPr lang="en-GB" dirty="0" smtClean="0"/>
          </a:p>
          <a:p>
            <a:pPr>
              <a:buFont typeface="Times New Roman" pitchFamily="16" charset="0"/>
              <a:buChar char="•"/>
            </a:pPr>
            <a:endParaRPr lang="en-GB" dirty="0"/>
          </a:p>
          <a:p>
            <a:pPr marL="0" indent="0"/>
            <a:endParaRPr lang="en-GB" dirty="0"/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5 GHz has many channels to be scanned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Some mechanism to reduce the number of scanning operations is needed to speed-up the scanning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The turquoise colour shows the channelization of the VHT STA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VHT STA is capable to use 20, 40, 80 and 160 MHz transmission bandwidths as shown </a:t>
            </a:r>
          </a:p>
          <a:p>
            <a:pPr>
              <a:buFont typeface="Times New Roman" pitchFamily="16" charset="0"/>
              <a:buChar char="•"/>
            </a:pPr>
            <a:endParaRPr lang="en-GB" dirty="0" smtClean="0"/>
          </a:p>
        </p:txBody>
      </p:sp>
      <p:grpSp>
        <p:nvGrpSpPr>
          <p:cNvPr id="90" name="Group 89"/>
          <p:cNvGrpSpPr/>
          <p:nvPr/>
        </p:nvGrpSpPr>
        <p:grpSpPr>
          <a:xfrm>
            <a:off x="635000" y="1446213"/>
            <a:ext cx="8001000" cy="2220912"/>
            <a:chOff x="635000" y="1446213"/>
            <a:chExt cx="8001000" cy="2220912"/>
          </a:xfrm>
        </p:grpSpPr>
        <p:sp>
          <p:nvSpPr>
            <p:cNvPr id="91" name="Rectangle à coins arrondis 144"/>
            <p:cNvSpPr/>
            <p:nvPr/>
          </p:nvSpPr>
          <p:spPr bwMode="auto">
            <a:xfrm>
              <a:off x="5461000" y="1841500"/>
              <a:ext cx="863600" cy="1435100"/>
            </a:xfrm>
            <a:prstGeom prst="roundRect">
              <a:avLst/>
            </a:prstGeom>
            <a:solidFill>
              <a:schemeClr val="bg2">
                <a:lumMod val="60000"/>
                <a:lumOff val="40000"/>
              </a:schemeClr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0" hangingPunct="0"/>
              <a:endParaRPr lang="fr-FR" b="1"/>
            </a:p>
          </p:txBody>
        </p:sp>
        <p:sp>
          <p:nvSpPr>
            <p:cNvPr id="92" name="Trapezoid 7"/>
            <p:cNvSpPr/>
            <p:nvPr/>
          </p:nvSpPr>
          <p:spPr bwMode="auto">
            <a:xfrm>
              <a:off x="2159000" y="2455863"/>
              <a:ext cx="228600" cy="212725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93" name="Trapezoid 8"/>
            <p:cNvSpPr/>
            <p:nvPr/>
          </p:nvSpPr>
          <p:spPr bwMode="auto">
            <a:xfrm>
              <a:off x="2387600" y="2455863"/>
              <a:ext cx="228600" cy="212725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94" name="Trapezoid 9"/>
            <p:cNvSpPr/>
            <p:nvPr/>
          </p:nvSpPr>
          <p:spPr bwMode="auto">
            <a:xfrm>
              <a:off x="2616200" y="2455863"/>
              <a:ext cx="228600" cy="212725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95" name="Trapezoid 10"/>
            <p:cNvSpPr/>
            <p:nvPr/>
          </p:nvSpPr>
          <p:spPr bwMode="auto">
            <a:xfrm>
              <a:off x="2844800" y="2455863"/>
              <a:ext cx="228600" cy="212725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96" name="Trapezoid 11"/>
            <p:cNvSpPr/>
            <p:nvPr/>
          </p:nvSpPr>
          <p:spPr bwMode="auto">
            <a:xfrm>
              <a:off x="3073400" y="2455863"/>
              <a:ext cx="228600" cy="212725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97" name="Trapezoid 12"/>
            <p:cNvSpPr/>
            <p:nvPr/>
          </p:nvSpPr>
          <p:spPr bwMode="auto">
            <a:xfrm>
              <a:off x="3302000" y="2455863"/>
              <a:ext cx="228600" cy="212725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98" name="Trapezoid 13"/>
            <p:cNvSpPr/>
            <p:nvPr/>
          </p:nvSpPr>
          <p:spPr bwMode="auto">
            <a:xfrm>
              <a:off x="3530600" y="2455863"/>
              <a:ext cx="228600" cy="212725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99" name="Trapezoid 14"/>
            <p:cNvSpPr/>
            <p:nvPr/>
          </p:nvSpPr>
          <p:spPr bwMode="auto">
            <a:xfrm>
              <a:off x="3759200" y="2455863"/>
              <a:ext cx="228600" cy="212725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00" name="Trapezoid 15"/>
            <p:cNvSpPr/>
            <p:nvPr/>
          </p:nvSpPr>
          <p:spPr bwMode="auto">
            <a:xfrm>
              <a:off x="4292600" y="2455863"/>
              <a:ext cx="228600" cy="212725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01" name="Trapezoid 16"/>
            <p:cNvSpPr/>
            <p:nvPr/>
          </p:nvSpPr>
          <p:spPr bwMode="auto">
            <a:xfrm>
              <a:off x="4521200" y="2455863"/>
              <a:ext cx="228600" cy="212725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02" name="Trapezoid 17"/>
            <p:cNvSpPr/>
            <p:nvPr/>
          </p:nvSpPr>
          <p:spPr bwMode="auto">
            <a:xfrm>
              <a:off x="4749800" y="2455863"/>
              <a:ext cx="228600" cy="212725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03" name="Trapezoid 18"/>
            <p:cNvSpPr/>
            <p:nvPr/>
          </p:nvSpPr>
          <p:spPr bwMode="auto">
            <a:xfrm>
              <a:off x="4978400" y="2455863"/>
              <a:ext cx="228600" cy="212725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04" name="Trapezoid 19"/>
            <p:cNvSpPr/>
            <p:nvPr/>
          </p:nvSpPr>
          <p:spPr bwMode="auto">
            <a:xfrm>
              <a:off x="5207000" y="2455863"/>
              <a:ext cx="228600" cy="212725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05" name="Trapezoid 20"/>
            <p:cNvSpPr/>
            <p:nvPr/>
          </p:nvSpPr>
          <p:spPr bwMode="auto">
            <a:xfrm>
              <a:off x="5435600" y="2455863"/>
              <a:ext cx="228600" cy="212725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06" name="Trapezoid 21"/>
            <p:cNvSpPr/>
            <p:nvPr/>
          </p:nvSpPr>
          <p:spPr bwMode="auto">
            <a:xfrm>
              <a:off x="5664200" y="2455863"/>
              <a:ext cx="228600" cy="212725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07" name="Trapezoid 22"/>
            <p:cNvSpPr/>
            <p:nvPr/>
          </p:nvSpPr>
          <p:spPr bwMode="auto">
            <a:xfrm>
              <a:off x="5892800" y="2455863"/>
              <a:ext cx="228600" cy="212725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08" name="Trapezoid 23"/>
            <p:cNvSpPr/>
            <p:nvPr/>
          </p:nvSpPr>
          <p:spPr bwMode="auto">
            <a:xfrm>
              <a:off x="6121400" y="2455863"/>
              <a:ext cx="228600" cy="212725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09" name="Trapezoid 24"/>
            <p:cNvSpPr/>
            <p:nvPr/>
          </p:nvSpPr>
          <p:spPr bwMode="auto">
            <a:xfrm>
              <a:off x="6350000" y="2455863"/>
              <a:ext cx="228600" cy="212725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10" name="Trapezoid 25"/>
            <p:cNvSpPr/>
            <p:nvPr/>
          </p:nvSpPr>
          <p:spPr bwMode="auto">
            <a:xfrm>
              <a:off x="6578600" y="2455863"/>
              <a:ext cx="228600" cy="212725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11" name="Trapezoid 26"/>
            <p:cNvSpPr/>
            <p:nvPr/>
          </p:nvSpPr>
          <p:spPr bwMode="auto">
            <a:xfrm>
              <a:off x="7112000" y="2455863"/>
              <a:ext cx="228600" cy="212725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12" name="Trapezoid 27"/>
            <p:cNvSpPr/>
            <p:nvPr/>
          </p:nvSpPr>
          <p:spPr bwMode="auto">
            <a:xfrm>
              <a:off x="7340600" y="2455863"/>
              <a:ext cx="228600" cy="212725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13" name="Trapezoid 28"/>
            <p:cNvSpPr/>
            <p:nvPr/>
          </p:nvSpPr>
          <p:spPr bwMode="auto">
            <a:xfrm>
              <a:off x="7569200" y="2455863"/>
              <a:ext cx="228600" cy="212725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14" name="Trapezoid 29"/>
            <p:cNvSpPr/>
            <p:nvPr/>
          </p:nvSpPr>
          <p:spPr bwMode="auto">
            <a:xfrm>
              <a:off x="7797800" y="2455863"/>
              <a:ext cx="228600" cy="212725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15" name="Trapezoid 30"/>
            <p:cNvSpPr/>
            <p:nvPr/>
          </p:nvSpPr>
          <p:spPr bwMode="auto">
            <a:xfrm>
              <a:off x="8026400" y="2455863"/>
              <a:ext cx="228600" cy="212725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16" name="Trapezoid 31"/>
            <p:cNvSpPr/>
            <p:nvPr/>
          </p:nvSpPr>
          <p:spPr bwMode="auto">
            <a:xfrm>
              <a:off x="2159000" y="2719388"/>
              <a:ext cx="457200" cy="212725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17" name="Trapezoid 32"/>
            <p:cNvSpPr/>
            <p:nvPr/>
          </p:nvSpPr>
          <p:spPr bwMode="auto">
            <a:xfrm>
              <a:off x="2616200" y="2719388"/>
              <a:ext cx="457200" cy="212725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18" name="Trapezoid 33"/>
            <p:cNvSpPr/>
            <p:nvPr/>
          </p:nvSpPr>
          <p:spPr bwMode="auto">
            <a:xfrm>
              <a:off x="3073400" y="2719388"/>
              <a:ext cx="457200" cy="212725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19" name="Trapezoid 34"/>
            <p:cNvSpPr/>
            <p:nvPr/>
          </p:nvSpPr>
          <p:spPr bwMode="auto">
            <a:xfrm>
              <a:off x="3530600" y="2719388"/>
              <a:ext cx="457200" cy="212725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20" name="Trapezoid 35"/>
            <p:cNvSpPr/>
            <p:nvPr/>
          </p:nvSpPr>
          <p:spPr bwMode="auto">
            <a:xfrm>
              <a:off x="4292600" y="2719388"/>
              <a:ext cx="457200" cy="212725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21" name="Trapezoid 36"/>
            <p:cNvSpPr/>
            <p:nvPr/>
          </p:nvSpPr>
          <p:spPr bwMode="auto">
            <a:xfrm>
              <a:off x="4749800" y="2719388"/>
              <a:ext cx="457200" cy="212725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22" name="Trapezoid 37"/>
            <p:cNvSpPr/>
            <p:nvPr/>
          </p:nvSpPr>
          <p:spPr bwMode="auto">
            <a:xfrm>
              <a:off x="5207000" y="2719388"/>
              <a:ext cx="457200" cy="212725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23" name="Trapezoid 38"/>
            <p:cNvSpPr/>
            <p:nvPr/>
          </p:nvSpPr>
          <p:spPr bwMode="auto">
            <a:xfrm>
              <a:off x="5664200" y="2719388"/>
              <a:ext cx="457200" cy="212725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24" name="Trapezoid 39"/>
            <p:cNvSpPr/>
            <p:nvPr/>
          </p:nvSpPr>
          <p:spPr bwMode="auto">
            <a:xfrm>
              <a:off x="6121400" y="2719388"/>
              <a:ext cx="457200" cy="212725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25" name="Trapezoid 40"/>
            <p:cNvSpPr/>
            <p:nvPr/>
          </p:nvSpPr>
          <p:spPr bwMode="auto">
            <a:xfrm>
              <a:off x="7112000" y="2719388"/>
              <a:ext cx="457200" cy="212725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26" name="Trapezoid 41"/>
            <p:cNvSpPr/>
            <p:nvPr/>
          </p:nvSpPr>
          <p:spPr bwMode="auto">
            <a:xfrm>
              <a:off x="7569200" y="2719388"/>
              <a:ext cx="457200" cy="212725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27" name="Trapezoid 42"/>
            <p:cNvSpPr/>
            <p:nvPr/>
          </p:nvSpPr>
          <p:spPr bwMode="auto">
            <a:xfrm>
              <a:off x="2159000" y="2982913"/>
              <a:ext cx="914400" cy="212725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28" name="Trapezoid 43"/>
            <p:cNvSpPr/>
            <p:nvPr/>
          </p:nvSpPr>
          <p:spPr bwMode="auto">
            <a:xfrm>
              <a:off x="3073400" y="2982913"/>
              <a:ext cx="914400" cy="212725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29" name="Trapezoid 44"/>
            <p:cNvSpPr/>
            <p:nvPr/>
          </p:nvSpPr>
          <p:spPr bwMode="auto">
            <a:xfrm>
              <a:off x="4292600" y="3005137"/>
              <a:ext cx="914400" cy="212725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30" name="Trapezoid 46"/>
            <p:cNvSpPr/>
            <p:nvPr/>
          </p:nvSpPr>
          <p:spPr bwMode="auto">
            <a:xfrm>
              <a:off x="7112000" y="2982913"/>
              <a:ext cx="914400" cy="212725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1400" dirty="0"/>
            </a:p>
          </p:txBody>
        </p:sp>
        <p:sp>
          <p:nvSpPr>
            <p:cNvPr id="131" name="TextBox 221"/>
            <p:cNvSpPr txBox="1">
              <a:spLocks noChangeArrowheads="1"/>
            </p:cNvSpPr>
            <p:nvPr/>
          </p:nvSpPr>
          <p:spPr bwMode="auto">
            <a:xfrm rot="10800000">
              <a:off x="6578600" y="1998663"/>
              <a:ext cx="2159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lIns="0" tIns="36576" rIns="0" bIns="0"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altLang="ja-JP" sz="1400">
                  <a:latin typeface="Times New Roman" pitchFamily="18" charset="0"/>
                </a:rPr>
                <a:t>140</a:t>
              </a:r>
            </a:p>
          </p:txBody>
        </p:sp>
        <p:sp>
          <p:nvSpPr>
            <p:cNvPr id="132" name="TextBox 222"/>
            <p:cNvSpPr txBox="1">
              <a:spLocks noChangeArrowheads="1"/>
            </p:cNvSpPr>
            <p:nvPr/>
          </p:nvSpPr>
          <p:spPr bwMode="auto">
            <a:xfrm rot="10800000">
              <a:off x="6350000" y="1998663"/>
              <a:ext cx="2159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lIns="0" tIns="36576" rIns="0" bIns="0"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altLang="ja-JP" sz="1400">
                  <a:latin typeface="Times New Roman" pitchFamily="18" charset="0"/>
                </a:rPr>
                <a:t>136</a:t>
              </a:r>
            </a:p>
          </p:txBody>
        </p:sp>
        <p:sp>
          <p:nvSpPr>
            <p:cNvPr id="133" name="TextBox 223"/>
            <p:cNvSpPr txBox="1">
              <a:spLocks noChangeArrowheads="1"/>
            </p:cNvSpPr>
            <p:nvPr/>
          </p:nvSpPr>
          <p:spPr bwMode="auto">
            <a:xfrm rot="10800000">
              <a:off x="6121400" y="1998663"/>
              <a:ext cx="2159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lIns="0" tIns="36576" rIns="0" bIns="0"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altLang="ja-JP" sz="1400">
                  <a:latin typeface="Times New Roman" pitchFamily="18" charset="0"/>
                </a:rPr>
                <a:t>132</a:t>
              </a:r>
            </a:p>
          </p:txBody>
        </p:sp>
        <p:sp>
          <p:nvSpPr>
            <p:cNvPr id="134" name="TextBox 224"/>
            <p:cNvSpPr txBox="1">
              <a:spLocks noChangeArrowheads="1"/>
            </p:cNvSpPr>
            <p:nvPr/>
          </p:nvSpPr>
          <p:spPr bwMode="auto">
            <a:xfrm rot="10800000">
              <a:off x="5892800" y="1998663"/>
              <a:ext cx="2159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lIns="0" tIns="36576" rIns="0" bIns="0"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altLang="ja-JP" sz="1400">
                  <a:latin typeface="Times New Roman" pitchFamily="18" charset="0"/>
                </a:rPr>
                <a:t>128</a:t>
              </a:r>
            </a:p>
          </p:txBody>
        </p:sp>
        <p:sp>
          <p:nvSpPr>
            <p:cNvPr id="135" name="TextBox 225"/>
            <p:cNvSpPr txBox="1">
              <a:spLocks noChangeArrowheads="1"/>
            </p:cNvSpPr>
            <p:nvPr/>
          </p:nvSpPr>
          <p:spPr bwMode="auto">
            <a:xfrm rot="10800000">
              <a:off x="5664200" y="1998663"/>
              <a:ext cx="2159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lIns="0" tIns="36576" rIns="0" bIns="0"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altLang="ja-JP" sz="1400">
                  <a:latin typeface="Times New Roman" pitchFamily="18" charset="0"/>
                </a:rPr>
                <a:t>124</a:t>
              </a:r>
            </a:p>
          </p:txBody>
        </p:sp>
        <p:sp>
          <p:nvSpPr>
            <p:cNvPr id="136" name="TextBox 226"/>
            <p:cNvSpPr txBox="1">
              <a:spLocks noChangeArrowheads="1"/>
            </p:cNvSpPr>
            <p:nvPr/>
          </p:nvSpPr>
          <p:spPr bwMode="auto">
            <a:xfrm rot="10800000">
              <a:off x="5435600" y="1998663"/>
              <a:ext cx="2159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lIns="0" tIns="36576" rIns="0" bIns="0"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altLang="ja-JP" sz="1400">
                  <a:latin typeface="Times New Roman" pitchFamily="18" charset="0"/>
                </a:rPr>
                <a:t>120</a:t>
              </a:r>
            </a:p>
          </p:txBody>
        </p:sp>
        <p:sp>
          <p:nvSpPr>
            <p:cNvPr id="137" name="TextBox 227"/>
            <p:cNvSpPr txBox="1">
              <a:spLocks noChangeArrowheads="1"/>
            </p:cNvSpPr>
            <p:nvPr/>
          </p:nvSpPr>
          <p:spPr bwMode="auto">
            <a:xfrm rot="10800000">
              <a:off x="5207000" y="1998663"/>
              <a:ext cx="2159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lIns="0" tIns="36576" rIns="0" bIns="0"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altLang="ja-JP" sz="1400">
                  <a:latin typeface="Times New Roman" pitchFamily="18" charset="0"/>
                </a:rPr>
                <a:t>116</a:t>
              </a:r>
            </a:p>
          </p:txBody>
        </p:sp>
        <p:sp>
          <p:nvSpPr>
            <p:cNvPr id="138" name="TextBox 228"/>
            <p:cNvSpPr txBox="1">
              <a:spLocks noChangeArrowheads="1"/>
            </p:cNvSpPr>
            <p:nvPr/>
          </p:nvSpPr>
          <p:spPr bwMode="auto">
            <a:xfrm rot="10800000">
              <a:off x="4978400" y="1998663"/>
              <a:ext cx="2159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lIns="0" tIns="36576" rIns="0" bIns="0"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altLang="ja-JP" sz="1400">
                  <a:latin typeface="Times New Roman" pitchFamily="18" charset="0"/>
                </a:rPr>
                <a:t>112</a:t>
              </a:r>
            </a:p>
          </p:txBody>
        </p:sp>
        <p:sp>
          <p:nvSpPr>
            <p:cNvPr id="139" name="TextBox 229"/>
            <p:cNvSpPr txBox="1">
              <a:spLocks noChangeArrowheads="1"/>
            </p:cNvSpPr>
            <p:nvPr/>
          </p:nvSpPr>
          <p:spPr bwMode="auto">
            <a:xfrm rot="10800000">
              <a:off x="4749800" y="1998663"/>
              <a:ext cx="2159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lIns="0" tIns="36576" rIns="0" bIns="0"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altLang="ja-JP" sz="1400">
                  <a:latin typeface="Times New Roman" pitchFamily="18" charset="0"/>
                </a:rPr>
                <a:t>108</a:t>
              </a:r>
            </a:p>
          </p:txBody>
        </p:sp>
        <p:sp>
          <p:nvSpPr>
            <p:cNvPr id="140" name="TextBox 230"/>
            <p:cNvSpPr txBox="1">
              <a:spLocks noChangeArrowheads="1"/>
            </p:cNvSpPr>
            <p:nvPr/>
          </p:nvSpPr>
          <p:spPr bwMode="auto">
            <a:xfrm rot="10800000">
              <a:off x="4521200" y="1998663"/>
              <a:ext cx="2159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lIns="0" tIns="36576" rIns="0" bIns="0"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altLang="ja-JP" sz="1400">
                  <a:latin typeface="Times New Roman" pitchFamily="18" charset="0"/>
                </a:rPr>
                <a:t>104</a:t>
              </a:r>
            </a:p>
          </p:txBody>
        </p:sp>
        <p:sp>
          <p:nvSpPr>
            <p:cNvPr id="141" name="TextBox 231"/>
            <p:cNvSpPr txBox="1">
              <a:spLocks noChangeArrowheads="1"/>
            </p:cNvSpPr>
            <p:nvPr/>
          </p:nvSpPr>
          <p:spPr bwMode="auto">
            <a:xfrm rot="10800000">
              <a:off x="4292600" y="1998663"/>
              <a:ext cx="2159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lIns="0" tIns="36576" rIns="0" bIns="0"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altLang="ja-JP" sz="1400">
                  <a:latin typeface="Times New Roman" pitchFamily="18" charset="0"/>
                </a:rPr>
                <a:t>100</a:t>
              </a:r>
            </a:p>
          </p:txBody>
        </p:sp>
        <p:sp>
          <p:nvSpPr>
            <p:cNvPr id="142" name="TextBox 232"/>
            <p:cNvSpPr txBox="1">
              <a:spLocks noChangeArrowheads="1"/>
            </p:cNvSpPr>
            <p:nvPr/>
          </p:nvSpPr>
          <p:spPr bwMode="auto">
            <a:xfrm rot="10800000">
              <a:off x="8026400" y="1998663"/>
              <a:ext cx="2159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lIns="0" tIns="36576" rIns="0" bIns="0"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altLang="ja-JP" sz="1400">
                  <a:latin typeface="Times New Roman" pitchFamily="18" charset="0"/>
                </a:rPr>
                <a:t>165</a:t>
              </a:r>
              <a:endParaRPr lang="en-US" altLang="ja-JP" sz="1400" baseline="30000">
                <a:latin typeface="Times New Roman" pitchFamily="18" charset="0"/>
              </a:endParaRPr>
            </a:p>
          </p:txBody>
        </p:sp>
        <p:sp>
          <p:nvSpPr>
            <p:cNvPr id="143" name="TextBox 233"/>
            <p:cNvSpPr txBox="1">
              <a:spLocks noChangeArrowheads="1"/>
            </p:cNvSpPr>
            <p:nvPr/>
          </p:nvSpPr>
          <p:spPr bwMode="auto">
            <a:xfrm rot="10800000">
              <a:off x="7797800" y="1998663"/>
              <a:ext cx="2159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lIns="0" tIns="36576" rIns="0" bIns="0"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altLang="ja-JP" sz="1400">
                  <a:latin typeface="Times New Roman" pitchFamily="18" charset="0"/>
                </a:rPr>
                <a:t>161</a:t>
              </a:r>
            </a:p>
          </p:txBody>
        </p:sp>
        <p:sp>
          <p:nvSpPr>
            <p:cNvPr id="144" name="TextBox 234"/>
            <p:cNvSpPr txBox="1">
              <a:spLocks noChangeArrowheads="1"/>
            </p:cNvSpPr>
            <p:nvPr/>
          </p:nvSpPr>
          <p:spPr bwMode="auto">
            <a:xfrm rot="10800000">
              <a:off x="7569200" y="1998663"/>
              <a:ext cx="2159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lIns="0" tIns="36576" rIns="0" bIns="0"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altLang="ja-JP" sz="1400">
                  <a:latin typeface="Times New Roman" pitchFamily="18" charset="0"/>
                </a:rPr>
                <a:t>157</a:t>
              </a:r>
            </a:p>
          </p:txBody>
        </p:sp>
        <p:sp>
          <p:nvSpPr>
            <p:cNvPr id="145" name="TextBox 235"/>
            <p:cNvSpPr txBox="1">
              <a:spLocks noChangeArrowheads="1"/>
            </p:cNvSpPr>
            <p:nvPr/>
          </p:nvSpPr>
          <p:spPr bwMode="auto">
            <a:xfrm rot="10800000">
              <a:off x="7340600" y="1998663"/>
              <a:ext cx="2159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lIns="0" tIns="36576" rIns="0" bIns="0"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altLang="ja-JP" sz="1400">
                  <a:latin typeface="Times New Roman" pitchFamily="18" charset="0"/>
                </a:rPr>
                <a:t>153</a:t>
              </a:r>
            </a:p>
          </p:txBody>
        </p:sp>
        <p:sp>
          <p:nvSpPr>
            <p:cNvPr id="146" name="TextBox 236"/>
            <p:cNvSpPr txBox="1">
              <a:spLocks noChangeArrowheads="1"/>
            </p:cNvSpPr>
            <p:nvPr/>
          </p:nvSpPr>
          <p:spPr bwMode="auto">
            <a:xfrm rot="10800000">
              <a:off x="7112000" y="1998663"/>
              <a:ext cx="2159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lIns="0" tIns="36576" rIns="0" bIns="0"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altLang="ja-JP" sz="1400">
                  <a:latin typeface="Times New Roman" pitchFamily="18" charset="0"/>
                </a:rPr>
                <a:t>149</a:t>
              </a:r>
            </a:p>
          </p:txBody>
        </p:sp>
        <p:sp>
          <p:nvSpPr>
            <p:cNvPr id="147" name="TextBox 237"/>
            <p:cNvSpPr txBox="1">
              <a:spLocks noChangeArrowheads="1"/>
            </p:cNvSpPr>
            <p:nvPr/>
          </p:nvSpPr>
          <p:spPr bwMode="auto">
            <a:xfrm rot="10800000">
              <a:off x="3759200" y="1998663"/>
              <a:ext cx="2159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lIns="0" tIns="36576" rIns="0" bIns="0"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altLang="ja-JP" sz="1400">
                  <a:latin typeface="Times New Roman" pitchFamily="18" charset="0"/>
                </a:rPr>
                <a:t>64</a:t>
              </a:r>
            </a:p>
          </p:txBody>
        </p:sp>
        <p:sp>
          <p:nvSpPr>
            <p:cNvPr id="148" name="TextBox 238"/>
            <p:cNvSpPr txBox="1">
              <a:spLocks noChangeArrowheads="1"/>
            </p:cNvSpPr>
            <p:nvPr/>
          </p:nvSpPr>
          <p:spPr bwMode="auto">
            <a:xfrm rot="10800000">
              <a:off x="3530600" y="1998663"/>
              <a:ext cx="2159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lIns="0" tIns="36576" rIns="0" bIns="0"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altLang="ja-JP" sz="1400">
                  <a:latin typeface="Times New Roman" pitchFamily="18" charset="0"/>
                </a:rPr>
                <a:t>60</a:t>
              </a:r>
            </a:p>
          </p:txBody>
        </p:sp>
        <p:sp>
          <p:nvSpPr>
            <p:cNvPr id="149" name="TextBox 239"/>
            <p:cNvSpPr txBox="1">
              <a:spLocks noChangeArrowheads="1"/>
            </p:cNvSpPr>
            <p:nvPr/>
          </p:nvSpPr>
          <p:spPr bwMode="auto">
            <a:xfrm rot="10800000">
              <a:off x="3302000" y="1998663"/>
              <a:ext cx="2159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lIns="0" tIns="36576" rIns="0" bIns="0"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altLang="ja-JP" sz="1400">
                  <a:latin typeface="Times New Roman" pitchFamily="18" charset="0"/>
                </a:rPr>
                <a:t>56</a:t>
              </a:r>
            </a:p>
          </p:txBody>
        </p:sp>
        <p:sp>
          <p:nvSpPr>
            <p:cNvPr id="150" name="TextBox 240"/>
            <p:cNvSpPr txBox="1">
              <a:spLocks noChangeArrowheads="1"/>
            </p:cNvSpPr>
            <p:nvPr/>
          </p:nvSpPr>
          <p:spPr bwMode="auto">
            <a:xfrm rot="10800000">
              <a:off x="3073400" y="1998663"/>
              <a:ext cx="2159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lIns="0" tIns="36576" rIns="0" bIns="0"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altLang="ja-JP" sz="1400">
                  <a:latin typeface="Times New Roman" pitchFamily="18" charset="0"/>
                </a:rPr>
                <a:t>52</a:t>
              </a:r>
            </a:p>
          </p:txBody>
        </p:sp>
        <p:sp>
          <p:nvSpPr>
            <p:cNvPr id="151" name="TextBox 241"/>
            <p:cNvSpPr txBox="1">
              <a:spLocks noChangeArrowheads="1"/>
            </p:cNvSpPr>
            <p:nvPr/>
          </p:nvSpPr>
          <p:spPr bwMode="auto">
            <a:xfrm rot="10800000">
              <a:off x="2844800" y="1998663"/>
              <a:ext cx="2159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lIns="0" tIns="36576" rIns="0" bIns="0"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altLang="ja-JP" sz="1400">
                  <a:latin typeface="Times New Roman" pitchFamily="18" charset="0"/>
                </a:rPr>
                <a:t>48</a:t>
              </a:r>
            </a:p>
          </p:txBody>
        </p:sp>
        <p:sp>
          <p:nvSpPr>
            <p:cNvPr id="152" name="TextBox 242"/>
            <p:cNvSpPr txBox="1">
              <a:spLocks noChangeArrowheads="1"/>
            </p:cNvSpPr>
            <p:nvPr/>
          </p:nvSpPr>
          <p:spPr bwMode="auto">
            <a:xfrm rot="10800000">
              <a:off x="2616200" y="1998663"/>
              <a:ext cx="2159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lIns="0" tIns="36576" rIns="0" bIns="0"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altLang="ja-JP" sz="1400">
                  <a:latin typeface="Times New Roman" pitchFamily="18" charset="0"/>
                </a:rPr>
                <a:t>44</a:t>
              </a:r>
            </a:p>
          </p:txBody>
        </p:sp>
        <p:sp>
          <p:nvSpPr>
            <p:cNvPr id="153" name="TextBox 243"/>
            <p:cNvSpPr txBox="1">
              <a:spLocks noChangeArrowheads="1"/>
            </p:cNvSpPr>
            <p:nvPr/>
          </p:nvSpPr>
          <p:spPr bwMode="auto">
            <a:xfrm rot="10800000">
              <a:off x="2387600" y="1998663"/>
              <a:ext cx="2159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lIns="0" tIns="36576" rIns="0" bIns="0"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altLang="ja-JP" sz="1400">
                  <a:latin typeface="Times New Roman" pitchFamily="18" charset="0"/>
                </a:rPr>
                <a:t>40</a:t>
              </a:r>
            </a:p>
          </p:txBody>
        </p:sp>
        <p:sp>
          <p:nvSpPr>
            <p:cNvPr id="154" name="TextBox 244"/>
            <p:cNvSpPr txBox="1">
              <a:spLocks noChangeArrowheads="1"/>
            </p:cNvSpPr>
            <p:nvPr/>
          </p:nvSpPr>
          <p:spPr bwMode="auto">
            <a:xfrm rot="10800000">
              <a:off x="2159000" y="1998663"/>
              <a:ext cx="2159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lIns="0" tIns="36576" rIns="0" bIns="0"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altLang="ja-JP" sz="1400">
                  <a:latin typeface="Times New Roman" pitchFamily="18" charset="0"/>
                </a:rPr>
                <a:t>36</a:t>
              </a:r>
            </a:p>
          </p:txBody>
        </p:sp>
        <p:sp>
          <p:nvSpPr>
            <p:cNvPr id="155" name="TextBox 265"/>
            <p:cNvSpPr txBox="1">
              <a:spLocks noChangeArrowheads="1"/>
            </p:cNvSpPr>
            <p:nvPr/>
          </p:nvSpPr>
          <p:spPr bwMode="auto">
            <a:xfrm>
              <a:off x="635000" y="2144713"/>
              <a:ext cx="1284288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r"/>
              <a:r>
                <a:rPr lang="en-US" altLang="ja-JP" sz="1400">
                  <a:latin typeface="Times New Roman" pitchFamily="18" charset="0"/>
                </a:rPr>
                <a:t>IEEE channel #</a:t>
              </a:r>
            </a:p>
          </p:txBody>
        </p:sp>
        <p:sp>
          <p:nvSpPr>
            <p:cNvPr id="156" name="TextBox 265"/>
            <p:cNvSpPr txBox="1">
              <a:spLocks noChangeArrowheads="1"/>
            </p:cNvSpPr>
            <p:nvPr/>
          </p:nvSpPr>
          <p:spPr bwMode="auto">
            <a:xfrm>
              <a:off x="1168400" y="2449513"/>
              <a:ext cx="762000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r"/>
              <a:r>
                <a:rPr lang="en-US" altLang="ja-JP" sz="1400" dirty="0">
                  <a:latin typeface="Times New Roman" pitchFamily="18" charset="0"/>
                </a:rPr>
                <a:t>20 MHz</a:t>
              </a:r>
            </a:p>
          </p:txBody>
        </p:sp>
        <p:sp>
          <p:nvSpPr>
            <p:cNvPr id="157" name="TextBox 266"/>
            <p:cNvSpPr txBox="1">
              <a:spLocks noChangeArrowheads="1"/>
            </p:cNvSpPr>
            <p:nvPr/>
          </p:nvSpPr>
          <p:spPr bwMode="auto">
            <a:xfrm>
              <a:off x="1168400" y="2728913"/>
              <a:ext cx="762000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r"/>
              <a:r>
                <a:rPr lang="en-US" altLang="ja-JP" sz="1400">
                  <a:latin typeface="Times New Roman" pitchFamily="18" charset="0"/>
                </a:rPr>
                <a:t>40 MHz</a:t>
              </a:r>
            </a:p>
          </p:txBody>
        </p:sp>
        <p:sp>
          <p:nvSpPr>
            <p:cNvPr id="158" name="TextBox 266"/>
            <p:cNvSpPr txBox="1">
              <a:spLocks noChangeArrowheads="1"/>
            </p:cNvSpPr>
            <p:nvPr/>
          </p:nvSpPr>
          <p:spPr bwMode="auto">
            <a:xfrm>
              <a:off x="1168400" y="2982912"/>
              <a:ext cx="762000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r"/>
              <a:r>
                <a:rPr lang="en-US" altLang="ja-JP" sz="1400">
                  <a:latin typeface="Times New Roman" pitchFamily="18" charset="0"/>
                </a:rPr>
                <a:t>80 MHz</a:t>
              </a:r>
            </a:p>
          </p:txBody>
        </p:sp>
        <p:sp>
          <p:nvSpPr>
            <p:cNvPr id="159" name="TextBox 266"/>
            <p:cNvSpPr txBox="1">
              <a:spLocks noChangeArrowheads="1"/>
            </p:cNvSpPr>
            <p:nvPr/>
          </p:nvSpPr>
          <p:spPr bwMode="auto">
            <a:xfrm>
              <a:off x="1701800" y="1712913"/>
              <a:ext cx="914400" cy="431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/>
              <a:r>
                <a:rPr lang="en-US" altLang="ja-JP" sz="1400">
                  <a:latin typeface="Times New Roman" pitchFamily="18" charset="0"/>
                </a:rPr>
                <a:t>5170</a:t>
              </a:r>
            </a:p>
            <a:p>
              <a:pPr algn="ctr"/>
              <a:r>
                <a:rPr lang="en-US" altLang="ja-JP" sz="1400">
                  <a:latin typeface="Times New Roman" pitchFamily="18" charset="0"/>
                </a:rPr>
                <a:t>MHz</a:t>
              </a:r>
            </a:p>
          </p:txBody>
        </p:sp>
        <p:sp>
          <p:nvSpPr>
            <p:cNvPr id="160" name="TextBox 266"/>
            <p:cNvSpPr txBox="1">
              <a:spLocks noChangeArrowheads="1"/>
            </p:cNvSpPr>
            <p:nvPr/>
          </p:nvSpPr>
          <p:spPr bwMode="auto">
            <a:xfrm>
              <a:off x="3454400" y="1712913"/>
              <a:ext cx="914400" cy="431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/>
              <a:r>
                <a:rPr lang="en-US" altLang="ja-JP" sz="1400">
                  <a:latin typeface="Times New Roman" pitchFamily="18" charset="0"/>
                </a:rPr>
                <a:t>5330</a:t>
              </a:r>
            </a:p>
            <a:p>
              <a:pPr algn="ctr"/>
              <a:r>
                <a:rPr lang="en-US" altLang="ja-JP" sz="1400">
                  <a:latin typeface="Times New Roman" pitchFamily="18" charset="0"/>
                </a:rPr>
                <a:t>MHz</a:t>
              </a:r>
            </a:p>
          </p:txBody>
        </p:sp>
        <p:sp>
          <p:nvSpPr>
            <p:cNvPr id="161" name="TextBox 266"/>
            <p:cNvSpPr txBox="1">
              <a:spLocks noChangeArrowheads="1"/>
            </p:cNvSpPr>
            <p:nvPr/>
          </p:nvSpPr>
          <p:spPr bwMode="auto">
            <a:xfrm>
              <a:off x="3911600" y="1712913"/>
              <a:ext cx="914400" cy="431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/>
              <a:r>
                <a:rPr lang="en-US" altLang="ja-JP" sz="1400">
                  <a:latin typeface="Times New Roman" pitchFamily="18" charset="0"/>
                </a:rPr>
                <a:t>5490</a:t>
              </a:r>
            </a:p>
            <a:p>
              <a:pPr algn="ctr"/>
              <a:r>
                <a:rPr lang="en-US" altLang="ja-JP" sz="1400">
                  <a:latin typeface="Times New Roman" pitchFamily="18" charset="0"/>
                </a:rPr>
                <a:t>MHz</a:t>
              </a:r>
            </a:p>
          </p:txBody>
        </p:sp>
        <p:sp>
          <p:nvSpPr>
            <p:cNvPr id="162" name="TextBox 266"/>
            <p:cNvSpPr txBox="1">
              <a:spLocks noChangeArrowheads="1"/>
            </p:cNvSpPr>
            <p:nvPr/>
          </p:nvSpPr>
          <p:spPr bwMode="auto">
            <a:xfrm>
              <a:off x="6273800" y="1712913"/>
              <a:ext cx="914400" cy="431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/>
              <a:r>
                <a:rPr lang="en-US" altLang="ja-JP" sz="1400">
                  <a:latin typeface="Times New Roman" pitchFamily="18" charset="0"/>
                </a:rPr>
                <a:t>5710</a:t>
              </a:r>
            </a:p>
            <a:p>
              <a:pPr algn="ctr"/>
              <a:r>
                <a:rPr lang="en-US" altLang="ja-JP" sz="1400">
                  <a:latin typeface="Times New Roman" pitchFamily="18" charset="0"/>
                </a:rPr>
                <a:t>MHz</a:t>
              </a:r>
            </a:p>
          </p:txBody>
        </p:sp>
        <p:sp>
          <p:nvSpPr>
            <p:cNvPr id="163" name="TextBox 266"/>
            <p:cNvSpPr txBox="1">
              <a:spLocks noChangeArrowheads="1"/>
            </p:cNvSpPr>
            <p:nvPr/>
          </p:nvSpPr>
          <p:spPr bwMode="auto">
            <a:xfrm>
              <a:off x="6858000" y="1712913"/>
              <a:ext cx="914400" cy="431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/>
              <a:r>
                <a:rPr lang="en-US" altLang="ja-JP" sz="1400">
                  <a:latin typeface="Times New Roman" pitchFamily="18" charset="0"/>
                </a:rPr>
                <a:t>5735</a:t>
              </a:r>
            </a:p>
            <a:p>
              <a:pPr algn="ctr"/>
              <a:r>
                <a:rPr lang="en-US" altLang="ja-JP" sz="1400">
                  <a:latin typeface="Times New Roman" pitchFamily="18" charset="0"/>
                </a:rPr>
                <a:t>MHz</a:t>
              </a:r>
            </a:p>
          </p:txBody>
        </p:sp>
        <p:sp>
          <p:nvSpPr>
            <p:cNvPr id="164" name="TextBox 266"/>
            <p:cNvSpPr txBox="1">
              <a:spLocks noChangeArrowheads="1"/>
            </p:cNvSpPr>
            <p:nvPr/>
          </p:nvSpPr>
          <p:spPr bwMode="auto">
            <a:xfrm>
              <a:off x="7874000" y="1712913"/>
              <a:ext cx="762000" cy="431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/>
              <a:r>
                <a:rPr lang="en-US" altLang="ja-JP" sz="1400">
                  <a:latin typeface="Times New Roman" pitchFamily="18" charset="0"/>
                </a:rPr>
                <a:t>5835</a:t>
              </a:r>
            </a:p>
            <a:p>
              <a:pPr algn="ctr"/>
              <a:r>
                <a:rPr lang="en-US" altLang="ja-JP" sz="1400">
                  <a:latin typeface="Times New Roman" pitchFamily="18" charset="0"/>
                </a:rPr>
                <a:t>MHz</a:t>
              </a:r>
            </a:p>
          </p:txBody>
        </p:sp>
        <p:grpSp>
          <p:nvGrpSpPr>
            <p:cNvPr id="165" name="Group 81"/>
            <p:cNvGrpSpPr>
              <a:grpSpLocks/>
            </p:cNvGrpSpPr>
            <p:nvPr/>
          </p:nvGrpSpPr>
          <p:grpSpPr bwMode="auto">
            <a:xfrm>
              <a:off x="2159000" y="2132013"/>
              <a:ext cx="6096000" cy="1219200"/>
              <a:chOff x="1981200" y="4953000"/>
              <a:chExt cx="6096000" cy="1447800"/>
            </a:xfrm>
          </p:grpSpPr>
          <p:cxnSp>
            <p:nvCxnSpPr>
              <p:cNvPr id="170" name="Straight Connector 137"/>
              <p:cNvCxnSpPr>
                <a:cxnSpLocks noChangeShapeType="1"/>
              </p:cNvCxnSpPr>
              <p:nvPr/>
            </p:nvCxnSpPr>
            <p:spPr bwMode="auto">
              <a:xfrm rot="5400000" flipH="1" flipV="1">
                <a:off x="1257300" y="5676900"/>
                <a:ext cx="1447800" cy="0"/>
              </a:xfrm>
              <a:prstGeom prst="line">
                <a:avLst/>
              </a:prstGeom>
              <a:noFill/>
              <a:ln w="12700" algn="ctr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71" name="Straight Connector 138"/>
              <p:cNvCxnSpPr>
                <a:cxnSpLocks noChangeShapeType="1"/>
              </p:cNvCxnSpPr>
              <p:nvPr/>
            </p:nvCxnSpPr>
            <p:spPr bwMode="auto">
              <a:xfrm rot="5400000" flipH="1" flipV="1">
                <a:off x="3086100" y="5676900"/>
                <a:ext cx="1447800" cy="0"/>
              </a:xfrm>
              <a:prstGeom prst="line">
                <a:avLst/>
              </a:prstGeom>
              <a:noFill/>
              <a:ln w="12700" algn="ctr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72" name="Straight Connector 139"/>
              <p:cNvCxnSpPr>
                <a:cxnSpLocks noChangeShapeType="1"/>
              </p:cNvCxnSpPr>
              <p:nvPr/>
            </p:nvCxnSpPr>
            <p:spPr bwMode="auto">
              <a:xfrm rot="5400000" flipH="1" flipV="1">
                <a:off x="3390900" y="5676900"/>
                <a:ext cx="1447800" cy="0"/>
              </a:xfrm>
              <a:prstGeom prst="line">
                <a:avLst/>
              </a:prstGeom>
              <a:noFill/>
              <a:ln w="12700" algn="ctr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73" name="Straight Connector 140"/>
              <p:cNvCxnSpPr>
                <a:cxnSpLocks noChangeShapeType="1"/>
              </p:cNvCxnSpPr>
              <p:nvPr/>
            </p:nvCxnSpPr>
            <p:spPr bwMode="auto">
              <a:xfrm rot="5400000" flipH="1" flipV="1">
                <a:off x="5905500" y="5676900"/>
                <a:ext cx="1447800" cy="0"/>
              </a:xfrm>
              <a:prstGeom prst="line">
                <a:avLst/>
              </a:prstGeom>
              <a:noFill/>
              <a:ln w="12700" algn="ctr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74" name="Straight Connector 141"/>
              <p:cNvCxnSpPr>
                <a:cxnSpLocks noChangeShapeType="1"/>
              </p:cNvCxnSpPr>
              <p:nvPr/>
            </p:nvCxnSpPr>
            <p:spPr bwMode="auto">
              <a:xfrm rot="5400000" flipH="1" flipV="1">
                <a:off x="6210300" y="5676900"/>
                <a:ext cx="1447800" cy="0"/>
              </a:xfrm>
              <a:prstGeom prst="line">
                <a:avLst/>
              </a:prstGeom>
              <a:noFill/>
              <a:ln w="12700" algn="ctr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75" name="Straight Connector 142"/>
              <p:cNvCxnSpPr>
                <a:cxnSpLocks noChangeShapeType="1"/>
              </p:cNvCxnSpPr>
              <p:nvPr/>
            </p:nvCxnSpPr>
            <p:spPr bwMode="auto">
              <a:xfrm rot="5400000" flipH="1" flipV="1">
                <a:off x="7353300" y="5676900"/>
                <a:ext cx="1447800" cy="0"/>
              </a:xfrm>
              <a:prstGeom prst="line">
                <a:avLst/>
              </a:prstGeom>
              <a:noFill/>
              <a:ln w="12700" algn="ctr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166" name="TextBox 266"/>
            <p:cNvSpPr txBox="1">
              <a:spLocks noChangeArrowheads="1"/>
            </p:cNvSpPr>
            <p:nvPr/>
          </p:nvSpPr>
          <p:spPr bwMode="auto">
            <a:xfrm>
              <a:off x="5448300" y="1446213"/>
              <a:ext cx="914400" cy="431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/>
              <a:r>
                <a:rPr lang="en-US" altLang="ja-JP" sz="1400" dirty="0" smtClean="0">
                  <a:latin typeface="Times New Roman" pitchFamily="18" charset="0"/>
                </a:rPr>
                <a:t>Weather </a:t>
              </a:r>
              <a:r>
                <a:rPr lang="en-US" altLang="ja-JP" sz="1400" dirty="0">
                  <a:latin typeface="Times New Roman" pitchFamily="18" charset="0"/>
                </a:rPr>
                <a:t>radars</a:t>
              </a:r>
            </a:p>
          </p:txBody>
        </p:sp>
        <p:sp>
          <p:nvSpPr>
            <p:cNvPr id="167" name="Accolade ouvrante 146"/>
            <p:cNvSpPr/>
            <p:nvPr/>
          </p:nvSpPr>
          <p:spPr bwMode="auto">
            <a:xfrm rot="16200000">
              <a:off x="7562850" y="2673350"/>
              <a:ext cx="190500" cy="1320800"/>
            </a:xfrm>
            <a:prstGeom prst="leftBrace">
              <a:avLst>
                <a:gd name="adj1" fmla="val 8333"/>
                <a:gd name="adj2" fmla="val 48095"/>
              </a:avLst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0" hangingPunct="0"/>
              <a:endParaRPr lang="fr-FR" b="1"/>
            </a:p>
          </p:txBody>
        </p:sp>
        <p:sp>
          <p:nvSpPr>
            <p:cNvPr id="168" name="ZoneTexte 147"/>
            <p:cNvSpPr txBox="1">
              <a:spLocks noChangeArrowheads="1"/>
            </p:cNvSpPr>
            <p:nvPr/>
          </p:nvSpPr>
          <p:spPr bwMode="auto">
            <a:xfrm>
              <a:off x="7264400" y="3390900"/>
              <a:ext cx="884238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fr-FR"/>
                <a:t>only in US</a:t>
              </a:r>
            </a:p>
          </p:txBody>
        </p:sp>
        <p:sp>
          <p:nvSpPr>
            <p:cNvPr id="169" name="Trapezoid 44"/>
            <p:cNvSpPr/>
            <p:nvPr/>
          </p:nvSpPr>
          <p:spPr bwMode="auto">
            <a:xfrm>
              <a:off x="5207000" y="2995612"/>
              <a:ext cx="914400" cy="212725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1600" dirty="0"/>
            </a:p>
          </p:txBody>
        </p:sp>
      </p:grpSp>
    </p:spTree>
    <p:extLst>
      <p:ext uri="{BB962C8B-B14F-4D97-AF65-F5344CB8AC3E}">
        <p14:creationId xmlns:p14="http://schemas.microsoft.com/office/powerpoint/2010/main" val="27088389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Recap, VHT transmissions summary as defined in 802.11ac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fi-FI" dirty="0" smtClean="0"/>
              <a:t>Each STA obtains TXOPs in its primary channel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The channel status (busy /idle) of other channels does not affect to backoff calculation</a:t>
            </a:r>
          </a:p>
          <a:p>
            <a:pPr>
              <a:buFont typeface="Arial" pitchFamily="34" charset="0"/>
              <a:buChar char="•"/>
            </a:pPr>
            <a:r>
              <a:rPr lang="fi-FI" dirty="0" smtClean="0"/>
              <a:t>Larger transmission bandwidth may be used, if CCA of the indicates channel idle a PIFS before the TXOP</a:t>
            </a:r>
          </a:p>
          <a:p>
            <a:pPr>
              <a:buFont typeface="Arial" pitchFamily="34" charset="0"/>
              <a:buChar char="•"/>
            </a:pPr>
            <a:r>
              <a:rPr lang="fi-FI" dirty="0" smtClean="0"/>
              <a:t>The channels are taken into use on specific order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The primary channel may be freely selected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The primary channel defines the secondary20 and secondary40 channels as shown in previous slide</a:t>
            </a:r>
          </a:p>
          <a:p>
            <a:pPr lvl="1"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9825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Recap, VHT receptions summary as defined in 802.11ac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56792"/>
            <a:ext cx="7770813" cy="4113213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fi-FI" dirty="0" smtClean="0"/>
              <a:t>Each transmission has a preamble that is transmitted as separate copy for each 20 MHz band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The preamble indicates the PPDU type and transmission bandwidth</a:t>
            </a:r>
          </a:p>
          <a:p>
            <a:pPr>
              <a:buFont typeface="Arial" pitchFamily="34" charset="0"/>
              <a:buChar char="•"/>
            </a:pPr>
            <a:r>
              <a:rPr lang="fi-FI" dirty="0" smtClean="0"/>
              <a:t>The STA obtains a copy of preamble on its primary channel</a:t>
            </a:r>
          </a:p>
          <a:p>
            <a:pPr lvl="1">
              <a:buFont typeface="Arial" pitchFamily="34" charset="0"/>
              <a:buChar char="•"/>
            </a:pPr>
            <a:r>
              <a:rPr lang="fi-FI" dirty="0"/>
              <a:t>The VHT PPDU payload is </a:t>
            </a:r>
            <a:r>
              <a:rPr lang="fi-FI" dirty="0" smtClean="0"/>
              <a:t>receivable (</a:t>
            </a:r>
            <a:r>
              <a:rPr lang="fi-FI" dirty="0"/>
              <a:t>decoded </a:t>
            </a:r>
            <a:r>
              <a:rPr lang="fi-FI" dirty="0" smtClean="0"/>
              <a:t>correctly) only </a:t>
            </a:r>
            <a:r>
              <a:rPr lang="fi-FI" dirty="0"/>
              <a:t>if the receiver has the same primary channel as the transmitter</a:t>
            </a:r>
          </a:p>
          <a:p>
            <a:pPr lvl="1">
              <a:buFont typeface="Arial" pitchFamily="34" charset="0"/>
              <a:buChar char="•"/>
            </a:pPr>
            <a:endParaRPr lang="fi-FI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 bwMode="auto">
          <a:xfrm>
            <a:off x="1835696" y="5949280"/>
            <a:ext cx="1368152" cy="432048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fi-FI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Preamble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833811" y="5517232"/>
            <a:ext cx="1368152" cy="432048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fi-FI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Preamble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833811" y="5080967"/>
            <a:ext cx="1368152" cy="432048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fi-FI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Preamble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1835696" y="4644702"/>
            <a:ext cx="1368152" cy="432048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fi-FI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Preamble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3203848" y="4644702"/>
            <a:ext cx="2304256" cy="1736626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i-FI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lang="fi-FI" dirty="0"/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fi-FI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Payload / Data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41694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July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547421"/>
            <a:ext cx="2398702" cy="180975"/>
          </a:xfrm>
        </p:spPr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233815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7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fi-FI" dirty="0" smtClean="0"/>
              <a:t>Recap, Non-HT Duplicate PPDU as defined in 802.11n/ac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28800"/>
            <a:ext cx="7772400" cy="4208463"/>
          </a:xfrm>
          <a:ln/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fi-FI" dirty="0" smtClean="0"/>
              <a:t>802.11n defines non-HT duplicate PPDU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The PPDU duplicates the 20 MHz wide MPDUs to larger bandwidth making, each 20 MHz is receiveable as separate frame</a:t>
            </a:r>
          </a:p>
          <a:p>
            <a:pPr lvl="2">
              <a:buFont typeface="Arial" pitchFamily="34" charset="0"/>
              <a:buChar char="•"/>
            </a:pPr>
            <a:r>
              <a:rPr lang="fi-FI" dirty="0"/>
              <a:t>40MHz wide non-HT duplicate PPDU consist of two 20MHz PPDUs</a:t>
            </a:r>
          </a:p>
          <a:p>
            <a:pPr lvl="2">
              <a:buFont typeface="Arial" pitchFamily="34" charset="0"/>
              <a:buChar char="•"/>
            </a:pPr>
            <a:r>
              <a:rPr lang="fi-FI" dirty="0"/>
              <a:t>80 MHz wide non-HT duplicate PPDU consist of four 20MHz </a:t>
            </a:r>
            <a:r>
              <a:rPr lang="fi-FI" dirty="0" smtClean="0"/>
              <a:t>PPDUs</a:t>
            </a:r>
          </a:p>
          <a:p>
            <a:pPr lvl="1">
              <a:buFont typeface="Arial" pitchFamily="34" charset="0"/>
              <a:buChar char="•"/>
            </a:pPr>
            <a:r>
              <a:rPr lang="fi-FI" dirty="0"/>
              <a:t>The reception of the frame is the same as 20MHz PPDU</a:t>
            </a:r>
          </a:p>
          <a:p>
            <a:pPr lvl="2">
              <a:buFont typeface="Arial" pitchFamily="34" charset="0"/>
              <a:buChar char="•"/>
            </a:pPr>
            <a:r>
              <a:rPr lang="fi-FI" dirty="0"/>
              <a:t>The receiver need not to have the same primary channel as the transmitter</a:t>
            </a:r>
          </a:p>
          <a:p>
            <a:pPr lvl="2">
              <a:buFont typeface="Arial" pitchFamily="34" charset="0"/>
              <a:buChar char="•"/>
            </a:pPr>
            <a:r>
              <a:rPr lang="fi-FI" dirty="0" smtClean="0"/>
              <a:t>802.11ac uses RTS and CTS frames that are non-HT duplicate PPDUs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4900600" y="4848014"/>
            <a:ext cx="1872208" cy="43605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fi-FI" dirty="0" smtClean="0"/>
              <a:t>Payload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4900600" y="5269697"/>
            <a:ext cx="1872208" cy="43605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fi-FI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Payload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4899087" y="5705751"/>
            <a:ext cx="1872208" cy="43605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fi-FI" dirty="0" smtClean="0"/>
              <a:t>Payload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4897202" y="6141805"/>
            <a:ext cx="1872208" cy="43605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fi-FI" dirty="0" smtClean="0"/>
              <a:t>Payload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03648" y="5203487"/>
            <a:ext cx="18722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Primary channel of the transmitter</a:t>
            </a:r>
            <a:endParaRPr lang="en-US" sz="1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 bwMode="auto">
          <a:xfrm>
            <a:off x="2771800" y="5495874"/>
            <a:ext cx="79208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4" name="Rectangle 23"/>
          <p:cNvSpPr/>
          <p:nvPr/>
        </p:nvSpPr>
        <p:spPr bwMode="auto">
          <a:xfrm>
            <a:off x="3530935" y="6148164"/>
            <a:ext cx="1368152" cy="432048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fi-FI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Preamble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3529050" y="5716116"/>
            <a:ext cx="1368152" cy="432048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fi-FI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Preamble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3529050" y="5279851"/>
            <a:ext cx="1368152" cy="432048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fi-FI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Preamble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3530935" y="4843586"/>
            <a:ext cx="1368152" cy="432048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fi-FI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Preamble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July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948264" y="6547421"/>
            <a:ext cx="1802641" cy="180975"/>
          </a:xfrm>
        </p:spPr>
        <p:txBody>
          <a:bodyPr/>
          <a:lstStyle/>
          <a:p>
            <a:r>
              <a:rPr lang="en-GB" dirty="0" smtClean="0"/>
              <a:t>Jarkko Kneckt, Nokia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3120852" y="5971357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8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fi-FI" dirty="0" smtClean="0"/>
              <a:t>Non-HT Duplicate PPDU to enhance passive scanning 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fi-FI" dirty="0" smtClean="0"/>
              <a:t>FILS Advertisement frame has been discussed to speed-up the passive scanning of the BSS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The FILS Advertisement frame </a:t>
            </a:r>
            <a:r>
              <a:rPr lang="fi-FI" dirty="0"/>
              <a:t>transmitted as non-HT Duplicate PPDU makes </a:t>
            </a:r>
            <a:r>
              <a:rPr lang="fi-FI" dirty="0" smtClean="0"/>
              <a:t>the BSS discoverable for its whole transmission bandwidth</a:t>
            </a:r>
          </a:p>
          <a:p>
            <a:pPr lvl="1">
              <a:buFont typeface="Arial" pitchFamily="34" charset="0"/>
              <a:buChar char="•"/>
            </a:pPr>
            <a:r>
              <a:rPr lang="fi-FI" dirty="0"/>
              <a:t>Larger bandwidth is the only differentiating feature for FILS Advertisement frame from Measurement Pilot or Probe Response frames</a:t>
            </a:r>
          </a:p>
          <a:p>
            <a:pPr lvl="1">
              <a:buFont typeface="Arial" pitchFamily="34" charset="0"/>
              <a:buChar char="•"/>
            </a:pPr>
            <a:endParaRPr lang="fi-FI" dirty="0" smtClean="0"/>
          </a:p>
        </p:txBody>
      </p:sp>
      <p:sp>
        <p:nvSpPr>
          <p:cNvPr id="2" name="Rectangle 1"/>
          <p:cNvSpPr/>
          <p:nvPr/>
        </p:nvSpPr>
        <p:spPr bwMode="auto">
          <a:xfrm>
            <a:off x="3676464" y="4585556"/>
            <a:ext cx="3919872" cy="43605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fi-FI" dirty="0" smtClean="0"/>
              <a:t>Payload/FILS Advertisement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3676464" y="5007239"/>
            <a:ext cx="3919872" cy="43605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kumimoji="0" lang="fi-FI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Payload</a:t>
            </a:r>
            <a:r>
              <a:rPr lang="fi-FI" dirty="0"/>
              <a:t>/FILS Advertisement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3674951" y="5443293"/>
            <a:ext cx="3919872" cy="43605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fi-FI" dirty="0" smtClean="0"/>
              <a:t>Payload</a:t>
            </a:r>
            <a:r>
              <a:rPr lang="fi-FI" dirty="0"/>
              <a:t>/FILS Advertisement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3673066" y="5879347"/>
            <a:ext cx="3919872" cy="43605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fi-FI" dirty="0" smtClean="0"/>
              <a:t>Payload</a:t>
            </a:r>
            <a:r>
              <a:rPr lang="fi-FI" dirty="0"/>
              <a:t>/FILS Advertisement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9512" y="4941029"/>
            <a:ext cx="18722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Primary channel of the transmitter</a:t>
            </a:r>
            <a:endParaRPr lang="en-US" sz="1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 bwMode="auto">
          <a:xfrm>
            <a:off x="1547664" y="5233416"/>
            <a:ext cx="79208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4" name="Rectangle 23"/>
          <p:cNvSpPr/>
          <p:nvPr/>
        </p:nvSpPr>
        <p:spPr bwMode="auto">
          <a:xfrm>
            <a:off x="2306799" y="5885706"/>
            <a:ext cx="1368152" cy="432048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fi-FI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Preamble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2304914" y="5453658"/>
            <a:ext cx="1368152" cy="432048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fi-FI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Preamble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2304914" y="5017393"/>
            <a:ext cx="1368152" cy="432048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fi-FI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Preamble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2306799" y="4581128"/>
            <a:ext cx="1368152" cy="432048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fi-FI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Preamble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5263868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Link Setup after reception of FILS Advertisement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fi-FI" dirty="0"/>
              <a:t>A STA may transmit frames to FILS Advertisement frame transmitter, when it has the same primary channel as FILS Advertisement transmitter</a:t>
            </a:r>
          </a:p>
          <a:p>
            <a:pPr lvl="1">
              <a:buFont typeface="Arial" pitchFamily="34" charset="0"/>
              <a:buChar char="•"/>
            </a:pPr>
            <a:r>
              <a:rPr lang="fi-FI" dirty="0"/>
              <a:t>Normal FILS signaling is performed at the same primary </a:t>
            </a:r>
            <a:r>
              <a:rPr lang="fi-FI" dirty="0" smtClean="0"/>
              <a:t>channel</a:t>
            </a:r>
          </a:p>
          <a:p>
            <a:pPr lvl="1">
              <a:buFont typeface="Arial" pitchFamily="34" charset="0"/>
              <a:buChar char="•"/>
            </a:pPr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8528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2264</TotalTime>
  <Words>957</Words>
  <Application>Microsoft Office PowerPoint</Application>
  <PresentationFormat>On-screen Show (4:3)</PresentationFormat>
  <Paragraphs>195</Paragraphs>
  <Slides>11</Slides>
  <Notes>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802-11-Submission</vt:lpstr>
      <vt:lpstr>Document</vt:lpstr>
      <vt:lpstr>Non-HT Duplicate PPDU FILS Advertisement Frame</vt:lpstr>
      <vt:lpstr>Abstract</vt:lpstr>
      <vt:lpstr>Background</vt:lpstr>
      <vt:lpstr>Motivation, channels  at 5 GHz</vt:lpstr>
      <vt:lpstr>Recap, VHT transmissions summary as defined in 802.11ac</vt:lpstr>
      <vt:lpstr>Recap, VHT receptions summary as defined in 802.11ac</vt:lpstr>
      <vt:lpstr>Recap, Non-HT Duplicate PPDU as defined in 802.11n/ac</vt:lpstr>
      <vt:lpstr>Non-HT Duplicate PPDU to enhance passive scanning </vt:lpstr>
      <vt:lpstr>Link Setup after reception of FILS Advertisement </vt:lpstr>
      <vt:lpstr>Advantages</vt:lpstr>
      <vt:lpstr>Motion</vt:lpstr>
    </vt:vector>
  </TitlesOfParts>
  <Company>NOKIA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Wide Responses</dc:title>
  <dc:creator>Kneckt Jarkko (Nokia-NRC/Helsinki)</dc:creator>
  <cp:lastModifiedBy>Kneckt Jarkko (Nokia-NRC/Helsinki)</cp:lastModifiedBy>
  <cp:revision>58</cp:revision>
  <cp:lastPrinted>1601-01-01T00:00:00Z</cp:lastPrinted>
  <dcterms:created xsi:type="dcterms:W3CDTF">2012-04-11T13:40:52Z</dcterms:created>
  <dcterms:modified xsi:type="dcterms:W3CDTF">2012-07-18T22:21:54Z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64c699f4-2a91-4cd5-9249-97d92059553a</vt:lpwstr>
  </property>
  <property fmtid="{D5CDD505-2E9C-101B-9397-08002B2CF9AE}" pid="3" name="NokiaConfidentiality">
    <vt:lpwstr>Public</vt:lpwstr>
  </property>
</Properties>
</file>