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38"/>
  </p:notesMasterIdLst>
  <p:handoutMasterIdLst>
    <p:handoutMasterId r:id="rId39"/>
  </p:handoutMasterIdLst>
  <p:sldIdLst>
    <p:sldId id="2113" r:id="rId2"/>
    <p:sldId id="2149" r:id="rId3"/>
    <p:sldId id="2169" r:id="rId4"/>
    <p:sldId id="2181" r:id="rId5"/>
    <p:sldId id="2170" r:id="rId6"/>
    <p:sldId id="2184" r:id="rId7"/>
    <p:sldId id="2174" r:id="rId8"/>
    <p:sldId id="2118" r:id="rId9"/>
    <p:sldId id="2152" r:id="rId10"/>
    <p:sldId id="2175" r:id="rId11"/>
    <p:sldId id="2153" r:id="rId12"/>
    <p:sldId id="2207" r:id="rId13"/>
    <p:sldId id="2208" r:id="rId14"/>
    <p:sldId id="2185" r:id="rId15"/>
    <p:sldId id="2209" r:id="rId16"/>
    <p:sldId id="2210" r:id="rId17"/>
    <p:sldId id="2206" r:id="rId18"/>
    <p:sldId id="2151" r:id="rId19"/>
    <p:sldId id="2203" r:id="rId20"/>
    <p:sldId id="2204" r:id="rId21"/>
    <p:sldId id="2178" r:id="rId22"/>
    <p:sldId id="2205" r:id="rId23"/>
    <p:sldId id="2182" r:id="rId24"/>
    <p:sldId id="2180" r:id="rId25"/>
    <p:sldId id="2183" r:id="rId26"/>
    <p:sldId id="2196" r:id="rId27"/>
    <p:sldId id="2199" r:id="rId28"/>
    <p:sldId id="2201" r:id="rId29"/>
    <p:sldId id="2213" r:id="rId30"/>
    <p:sldId id="2216" r:id="rId31"/>
    <p:sldId id="2218" r:id="rId32"/>
    <p:sldId id="2217" r:id="rId33"/>
    <p:sldId id="2212" r:id="rId34"/>
    <p:sldId id="2211" r:id="rId35"/>
    <p:sldId id="2214" r:id="rId36"/>
    <p:sldId id="2215" r:id="rId37"/>
  </p:sldIdLst>
  <p:sldSz cx="9144000" cy="6858000" type="screen4x3"/>
  <p:notesSz cx="7053263" cy="93091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33"/>
    <a:srgbClr val="FF9966"/>
    <a:srgbClr val="33CC33"/>
    <a:srgbClr val="66FF99"/>
    <a:srgbClr val="C0C0C0"/>
    <a:srgbClr val="B2B2B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89" autoAdjust="0"/>
    <p:restoredTop sz="86410" autoAdjust="0"/>
  </p:normalViewPr>
  <p:slideViewPr>
    <p:cSldViewPr snapToGrid="0">
      <p:cViewPr>
        <p:scale>
          <a:sx n="66" d="100"/>
          <a:sy n="66" d="100"/>
        </p:scale>
        <p:origin x="-1374" y="-840"/>
      </p:cViewPr>
      <p:guideLst>
        <p:guide orient="horz" pos="2160"/>
        <p:guide pos="288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100" d="100"/>
        <a:sy n="100" d="100"/>
      </p:scale>
      <p:origin x="0" y="5958"/>
    </p:cViewPr>
  </p:sorterViewPr>
  <p:notesViewPr>
    <p:cSldViewPr snapToGrid="0">
      <p:cViewPr>
        <p:scale>
          <a:sx n="100" d="100"/>
          <a:sy n="100" d="100"/>
        </p:scale>
        <p:origin x="-1134" y="-72"/>
      </p:cViewPr>
      <p:guideLst>
        <p:guide orient="horz" pos="2166"/>
        <p:guide pos="293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151131" y="175589"/>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46880" eaLnBrk="0" hangingPunct="0">
              <a:defRPr sz="1400"/>
            </a:lvl1pPr>
          </a:lstStyle>
          <a:p>
            <a:r>
              <a:rPr lang="en-US" smtClean="0"/>
              <a:t>doc.: IEEE 802.11-12/0703r0</a:t>
            </a:r>
            <a:endParaRPr lang="en-US"/>
          </a:p>
        </p:txBody>
      </p:sp>
      <p:sp>
        <p:nvSpPr>
          <p:cNvPr id="3075" name="Rectangle 3"/>
          <p:cNvSpPr>
            <a:spLocks noGrp="1" noChangeArrowheads="1"/>
          </p:cNvSpPr>
          <p:nvPr>
            <p:ph type="dt" sz="quarter" idx="1"/>
          </p:nvPr>
        </p:nvSpPr>
        <p:spPr bwMode="auto">
          <a:xfrm>
            <a:off x="706275" y="175589"/>
            <a:ext cx="964944"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46880" eaLnBrk="0" hangingPunct="0">
              <a:defRPr sz="1400"/>
            </a:lvl1pPr>
          </a:lstStyle>
          <a:p>
            <a:r>
              <a:rPr lang="en-US" smtClean="0"/>
              <a:t>May  2012</a:t>
            </a:r>
            <a:endParaRPr lang="en-US"/>
          </a:p>
        </p:txBody>
      </p:sp>
      <p:sp>
        <p:nvSpPr>
          <p:cNvPr id="3076" name="Rectangle 4"/>
          <p:cNvSpPr>
            <a:spLocks noGrp="1" noChangeArrowheads="1"/>
          </p:cNvSpPr>
          <p:nvPr>
            <p:ph type="ftr" sz="quarter" idx="2"/>
          </p:nvPr>
        </p:nvSpPr>
        <p:spPr bwMode="auto">
          <a:xfrm>
            <a:off x="4855439" y="9011096"/>
            <a:ext cx="1570552" cy="18290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46880" eaLnBrk="0" hangingPunct="0">
              <a:defRPr sz="1200" b="0"/>
            </a:lvl1pPr>
          </a:lstStyle>
          <a:p>
            <a:pPr>
              <a:defRPr/>
            </a:pPr>
            <a:r>
              <a:rPr lang="en-US"/>
              <a:t>Bruce Kraemer (Marvell)</a:t>
            </a:r>
          </a:p>
        </p:txBody>
      </p:sp>
      <p:sp>
        <p:nvSpPr>
          <p:cNvPr id="3077" name="Rectangle 5"/>
          <p:cNvSpPr>
            <a:spLocks noGrp="1" noChangeArrowheads="1"/>
          </p:cNvSpPr>
          <p:nvPr>
            <p:ph type="sldNum" sz="quarter" idx="3"/>
          </p:nvPr>
        </p:nvSpPr>
        <p:spPr bwMode="auto">
          <a:xfrm>
            <a:off x="3191116" y="9011096"/>
            <a:ext cx="5177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46880" eaLnBrk="0" hangingPunct="0">
              <a:defRPr sz="1200" b="0"/>
            </a:lvl1pPr>
          </a:lstStyle>
          <a:p>
            <a:pPr>
              <a:defRPr/>
            </a:pPr>
            <a:r>
              <a:rPr lang="en-US"/>
              <a:t>Page </a:t>
            </a:r>
            <a:fld id="{12F9469A-64C8-437F-90D9-A1499E97FE37}" type="slidenum">
              <a:rPr lang="en-US"/>
              <a:pPr>
                <a:defRPr/>
              </a:pPr>
              <a:t>‹#›</a:t>
            </a:fld>
            <a:endParaRPr lang="en-US"/>
          </a:p>
        </p:txBody>
      </p:sp>
      <p:sp>
        <p:nvSpPr>
          <p:cNvPr id="50182" name="Line 6"/>
          <p:cNvSpPr>
            <a:spLocks noChangeShapeType="1"/>
          </p:cNvSpPr>
          <p:nvPr/>
        </p:nvSpPr>
        <p:spPr bwMode="auto">
          <a:xfrm>
            <a:off x="704695" y="387879"/>
            <a:ext cx="5643874" cy="0"/>
          </a:xfrm>
          <a:prstGeom prst="line">
            <a:avLst/>
          </a:prstGeom>
          <a:noFill/>
          <a:ln w="12700">
            <a:solidFill>
              <a:schemeClr val="tx1"/>
            </a:solidFill>
            <a:round/>
            <a:headEnd type="none" w="sm" len="sm"/>
            <a:tailEnd type="none" w="sm" len="sm"/>
          </a:ln>
          <a:extLst/>
        </p:spPr>
        <p:txBody>
          <a:bodyPr wrap="none" lIns="90901" tIns="45450" rIns="90901" bIns="45450" anchor="ctr"/>
          <a:lstStyle/>
          <a:p>
            <a:pPr algn="ctr" eaLnBrk="0" hangingPunct="0">
              <a:defRPr/>
            </a:pPr>
            <a:endParaRPr lang="en-US"/>
          </a:p>
        </p:txBody>
      </p:sp>
      <p:sp>
        <p:nvSpPr>
          <p:cNvPr id="50183" name="Rectangle 7"/>
          <p:cNvSpPr>
            <a:spLocks noChangeArrowheads="1"/>
          </p:cNvSpPr>
          <p:nvPr/>
        </p:nvSpPr>
        <p:spPr bwMode="auto">
          <a:xfrm>
            <a:off x="704695" y="9011096"/>
            <a:ext cx="714174" cy="182902"/>
          </a:xfrm>
          <a:prstGeom prst="rect">
            <a:avLst/>
          </a:prstGeom>
          <a:noFill/>
          <a:ln>
            <a:noFill/>
          </a:ln>
          <a:extLst/>
        </p:spPr>
        <p:txBody>
          <a:bodyPr wrap="none" lIns="0" tIns="0" rIns="0" bIns="0">
            <a:spAutoFit/>
          </a:bodyPr>
          <a:lstStyle/>
          <a:p>
            <a:pPr defTabSz="946880" eaLnBrk="0" hangingPunct="0">
              <a:defRPr/>
            </a:pPr>
            <a:r>
              <a:rPr lang="en-US" sz="1200" b="0"/>
              <a:t>Submission</a:t>
            </a:r>
          </a:p>
        </p:txBody>
      </p:sp>
      <p:sp>
        <p:nvSpPr>
          <p:cNvPr id="50184" name="Line 8"/>
          <p:cNvSpPr>
            <a:spLocks noChangeShapeType="1"/>
          </p:cNvSpPr>
          <p:nvPr/>
        </p:nvSpPr>
        <p:spPr bwMode="auto">
          <a:xfrm>
            <a:off x="704694" y="9000058"/>
            <a:ext cx="5801878" cy="0"/>
          </a:xfrm>
          <a:prstGeom prst="line">
            <a:avLst/>
          </a:prstGeom>
          <a:noFill/>
          <a:ln w="12700">
            <a:solidFill>
              <a:schemeClr val="tx1"/>
            </a:solidFill>
            <a:round/>
            <a:headEnd type="none" w="sm" len="sm"/>
            <a:tailEnd type="none" w="sm" len="sm"/>
          </a:ln>
          <a:extLst/>
        </p:spPr>
        <p:txBody>
          <a:bodyPr wrap="none" lIns="90901" tIns="45450" rIns="90901" bIns="45450" anchor="ctr"/>
          <a:lstStyle/>
          <a:p>
            <a:pPr algn="ctr" eaLnBrk="0" hangingPunct="0">
              <a:defRPr/>
            </a:pPr>
            <a:endParaRPr lang="en-US"/>
          </a:p>
        </p:txBody>
      </p:sp>
    </p:spTree>
    <p:extLst>
      <p:ext uri="{BB962C8B-B14F-4D97-AF65-F5344CB8AC3E}">
        <p14:creationId xmlns:p14="http://schemas.microsoft.com/office/powerpoint/2010/main" val="15544183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193792" y="95175"/>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46880" eaLnBrk="0" hangingPunct="0">
              <a:defRPr sz="1400"/>
            </a:lvl1pPr>
          </a:lstStyle>
          <a:p>
            <a:pPr>
              <a:defRPr/>
            </a:pPr>
            <a:r>
              <a:rPr lang="en-US" smtClean="0"/>
              <a:t>doc.: IEEE 802.11-12/0703r0</a:t>
            </a:r>
            <a:endParaRPr lang="en-US"/>
          </a:p>
        </p:txBody>
      </p:sp>
      <p:sp>
        <p:nvSpPr>
          <p:cNvPr id="2051" name="Rectangle 3"/>
          <p:cNvSpPr>
            <a:spLocks noGrp="1" noChangeArrowheads="1"/>
          </p:cNvSpPr>
          <p:nvPr>
            <p:ph type="dt" idx="1"/>
          </p:nvPr>
        </p:nvSpPr>
        <p:spPr bwMode="auto">
          <a:xfrm>
            <a:off x="665194" y="96182"/>
            <a:ext cx="982780" cy="214437"/>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defTabSz="946880" eaLnBrk="0" hangingPunct="0">
              <a:defRPr sz="1400"/>
            </a:lvl1pPr>
          </a:lstStyle>
          <a:p>
            <a:pPr>
              <a:defRPr/>
            </a:pPr>
            <a:r>
              <a:rPr lang="en-US" smtClean="0"/>
              <a:t>May  2012</a:t>
            </a:r>
            <a:endParaRPr lang="en-US"/>
          </a:p>
        </p:txBody>
      </p:sp>
      <p:sp>
        <p:nvSpPr>
          <p:cNvPr id="10244" name="Rectangle 4"/>
          <p:cNvSpPr>
            <a:spLocks noGrp="1" noRot="1" noChangeAspect="1" noChangeArrowheads="1" noTextEdit="1"/>
          </p:cNvSpPr>
          <p:nvPr>
            <p:ph type="sldImg" idx="2"/>
          </p:nvPr>
        </p:nvSpPr>
        <p:spPr bwMode="auto">
          <a:xfrm>
            <a:off x="1204913" y="703263"/>
            <a:ext cx="4643437" cy="3481387"/>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0120" y="4422769"/>
            <a:ext cx="5173025" cy="4189410"/>
          </a:xfrm>
          <a:prstGeom prst="rect">
            <a:avLst/>
          </a:prstGeom>
          <a:noFill/>
          <a:ln w="9525">
            <a:noFill/>
            <a:miter lim="800000"/>
            <a:headEnd/>
            <a:tailEnd/>
          </a:ln>
          <a:effectLst/>
        </p:spPr>
        <p:txBody>
          <a:bodyPr vert="horz" wrap="square" lIns="94996" tIns="46694" rIns="94996" bIns="4669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4351409" y="9014249"/>
            <a:ext cx="2038241" cy="18290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62394" lvl="4" algn="r" defTabSz="946880" eaLnBrk="0" hangingPunct="0">
              <a:defRPr sz="1200" b="0"/>
            </a:lvl5pPr>
          </a:lstStyle>
          <a:p>
            <a:pPr lvl="4">
              <a:defRPr/>
            </a:pPr>
            <a:r>
              <a:rPr lang="en-US"/>
              <a:t>Bruce Kraemer (Marvell)</a:t>
            </a:r>
          </a:p>
        </p:txBody>
      </p:sp>
      <p:sp>
        <p:nvSpPr>
          <p:cNvPr id="2055" name="Rectangle 7"/>
          <p:cNvSpPr>
            <a:spLocks noGrp="1" noChangeArrowheads="1"/>
          </p:cNvSpPr>
          <p:nvPr>
            <p:ph type="sldNum" sz="quarter" idx="5"/>
          </p:nvPr>
        </p:nvSpPr>
        <p:spPr bwMode="auto">
          <a:xfrm>
            <a:off x="3280627" y="9014249"/>
            <a:ext cx="5177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46880" eaLnBrk="0" hangingPunct="0">
              <a:defRPr sz="1200" b="0"/>
            </a:lvl1pPr>
          </a:lstStyle>
          <a:p>
            <a:pPr>
              <a:defRPr/>
            </a:pPr>
            <a:r>
              <a:rPr lang="en-US"/>
              <a:t>Page </a:t>
            </a:r>
            <a:fld id="{D7C42B00-256B-48F9-BB9E-3B9EE3019872}" type="slidenum">
              <a:rPr lang="en-US"/>
              <a:pPr>
                <a:defRPr/>
              </a:pPr>
              <a:t>‹#›</a:t>
            </a:fld>
            <a:endParaRPr lang="en-US"/>
          </a:p>
        </p:txBody>
      </p:sp>
      <p:sp>
        <p:nvSpPr>
          <p:cNvPr id="39944" name="Rectangle 8"/>
          <p:cNvSpPr>
            <a:spLocks noChangeArrowheads="1"/>
          </p:cNvSpPr>
          <p:nvPr/>
        </p:nvSpPr>
        <p:spPr bwMode="auto">
          <a:xfrm>
            <a:off x="736295" y="9014249"/>
            <a:ext cx="714174" cy="182902"/>
          </a:xfrm>
          <a:prstGeom prst="rect">
            <a:avLst/>
          </a:prstGeom>
          <a:noFill/>
          <a:ln>
            <a:noFill/>
          </a:ln>
          <a:extLst/>
        </p:spPr>
        <p:txBody>
          <a:bodyPr wrap="none" lIns="0" tIns="0" rIns="0" bIns="0">
            <a:spAutoFit/>
          </a:bodyPr>
          <a:lstStyle/>
          <a:p>
            <a:pPr defTabSz="927943" eaLnBrk="0" hangingPunct="0">
              <a:defRPr/>
            </a:pPr>
            <a:r>
              <a:rPr lang="en-US" sz="1200" b="0"/>
              <a:t>Submission</a:t>
            </a:r>
          </a:p>
        </p:txBody>
      </p:sp>
      <p:sp>
        <p:nvSpPr>
          <p:cNvPr id="39945" name="Line 9"/>
          <p:cNvSpPr>
            <a:spLocks noChangeShapeType="1"/>
          </p:cNvSpPr>
          <p:nvPr/>
        </p:nvSpPr>
        <p:spPr bwMode="auto">
          <a:xfrm>
            <a:off x="736295" y="9012672"/>
            <a:ext cx="5580673" cy="0"/>
          </a:xfrm>
          <a:prstGeom prst="line">
            <a:avLst/>
          </a:prstGeom>
          <a:noFill/>
          <a:ln w="12700">
            <a:solidFill>
              <a:schemeClr val="tx1"/>
            </a:solidFill>
            <a:round/>
            <a:headEnd type="none" w="sm" len="sm"/>
            <a:tailEnd type="none" w="sm" len="sm"/>
          </a:ln>
          <a:extLst/>
        </p:spPr>
        <p:txBody>
          <a:bodyPr wrap="none" lIns="90901" tIns="45450" rIns="90901" bIns="45450" anchor="ctr"/>
          <a:lstStyle/>
          <a:p>
            <a:pPr algn="ctr" eaLnBrk="0" hangingPunct="0">
              <a:defRPr/>
            </a:pPr>
            <a:endParaRPr lang="en-US"/>
          </a:p>
        </p:txBody>
      </p:sp>
      <p:sp>
        <p:nvSpPr>
          <p:cNvPr id="39946" name="Line 10"/>
          <p:cNvSpPr>
            <a:spLocks noChangeShapeType="1"/>
          </p:cNvSpPr>
          <p:nvPr/>
        </p:nvSpPr>
        <p:spPr bwMode="auto">
          <a:xfrm>
            <a:off x="658874" y="296428"/>
            <a:ext cx="5735516" cy="0"/>
          </a:xfrm>
          <a:prstGeom prst="line">
            <a:avLst/>
          </a:prstGeom>
          <a:noFill/>
          <a:ln w="12700">
            <a:solidFill>
              <a:schemeClr val="tx1"/>
            </a:solidFill>
            <a:round/>
            <a:headEnd type="none" w="sm" len="sm"/>
            <a:tailEnd type="none" w="sm" len="sm"/>
          </a:ln>
          <a:extLst/>
        </p:spPr>
        <p:txBody>
          <a:bodyPr wrap="none" lIns="90901" tIns="45450" rIns="90901" bIns="45450" anchor="ctr"/>
          <a:lstStyle/>
          <a:p>
            <a:pPr algn="ctr" eaLnBrk="0" hangingPunct="0">
              <a:defRPr/>
            </a:pPr>
            <a:endParaRPr lang="en-US"/>
          </a:p>
        </p:txBody>
      </p:sp>
    </p:spTree>
    <p:extLst>
      <p:ext uri="{BB962C8B-B14F-4D97-AF65-F5344CB8AC3E}">
        <p14:creationId xmlns:p14="http://schemas.microsoft.com/office/powerpoint/2010/main" val="65795817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hdr" sz="quarter"/>
          </p:nvPr>
        </p:nvSpPr>
        <p:spPr>
          <a:noFill/>
        </p:spPr>
        <p:txBody>
          <a:bodyPr/>
          <a:lstStyle/>
          <a:p>
            <a:r>
              <a:rPr lang="en-US" smtClean="0"/>
              <a:t>doc.: IEEE 802.11-12/0703r0</a:t>
            </a:r>
            <a:endParaRPr lang="en-US" smtClean="0"/>
          </a:p>
        </p:txBody>
      </p:sp>
      <p:sp>
        <p:nvSpPr>
          <p:cNvPr id="13314" name="Rectangle 3"/>
          <p:cNvSpPr>
            <a:spLocks noGrp="1" noChangeArrowheads="1"/>
          </p:cNvSpPr>
          <p:nvPr>
            <p:ph type="dt" sz="quarter" idx="1"/>
          </p:nvPr>
        </p:nvSpPr>
        <p:spPr>
          <a:noFill/>
        </p:spPr>
        <p:txBody>
          <a:bodyPr/>
          <a:lstStyle/>
          <a:p>
            <a:r>
              <a:rPr lang="en-US" smtClean="0"/>
              <a:t>May  2012</a:t>
            </a:r>
            <a:endParaRPr lang="en-US" smtClean="0"/>
          </a:p>
        </p:txBody>
      </p:sp>
      <p:sp>
        <p:nvSpPr>
          <p:cNvPr id="13315" name="Rectangle 6"/>
          <p:cNvSpPr>
            <a:spLocks noGrp="1" noChangeArrowheads="1"/>
          </p:cNvSpPr>
          <p:nvPr>
            <p:ph type="ftr" sz="quarter" idx="4"/>
          </p:nvPr>
        </p:nvSpPr>
        <p:spPr>
          <a:noFill/>
        </p:spPr>
        <p:txBody>
          <a:bodyPr/>
          <a:lstStyle/>
          <a:p>
            <a:pPr lvl="4"/>
            <a:r>
              <a:rPr lang="en-US" smtClean="0"/>
              <a:t>Bruce Kraemer (Marvell)</a:t>
            </a:r>
          </a:p>
        </p:txBody>
      </p:sp>
      <p:sp>
        <p:nvSpPr>
          <p:cNvPr id="13316" name="Rectangle 7"/>
          <p:cNvSpPr>
            <a:spLocks noGrp="1" noChangeArrowheads="1"/>
          </p:cNvSpPr>
          <p:nvPr>
            <p:ph type="sldNum" sz="quarter" idx="5"/>
          </p:nvPr>
        </p:nvSpPr>
        <p:spPr>
          <a:xfrm>
            <a:off x="3384429" y="9014249"/>
            <a:ext cx="413968" cy="182902"/>
          </a:xfrm>
          <a:noFill/>
        </p:spPr>
        <p:txBody>
          <a:bodyPr/>
          <a:lstStyle/>
          <a:p>
            <a:r>
              <a:rPr lang="en-US" smtClean="0"/>
              <a:t>Page </a:t>
            </a:r>
            <a:fld id="{2AF03FDA-AC91-428E-9BBF-33BCBA2A9C63}" type="slidenum">
              <a:rPr lang="en-US" smtClean="0"/>
              <a:pPr/>
              <a:t>1</a:t>
            </a:fld>
            <a:endParaRPr lang="en-US" smtClean="0"/>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802.11-12/0703r0</a:t>
            </a:r>
            <a:endParaRPr lang="en-US"/>
          </a:p>
        </p:txBody>
      </p:sp>
      <p:sp>
        <p:nvSpPr>
          <p:cNvPr id="5" name="Date Placeholder 4"/>
          <p:cNvSpPr>
            <a:spLocks noGrp="1"/>
          </p:cNvSpPr>
          <p:nvPr>
            <p:ph type="dt" idx="11"/>
          </p:nvPr>
        </p:nvSpPr>
        <p:spPr/>
        <p:txBody>
          <a:bodyPr/>
          <a:lstStyle/>
          <a:p>
            <a:pPr>
              <a:defRPr/>
            </a:pPr>
            <a:r>
              <a:rPr lang="en-US" smtClean="0"/>
              <a:t>May  2012</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D7C42B00-256B-48F9-BB9E-3B9EE3019872}" type="slidenum">
              <a:rPr lang="en-US" smtClean="0"/>
              <a:pPr>
                <a:defRPr/>
              </a:pPr>
              <a:t>34</a:t>
            </a:fld>
            <a:endParaRPr lang="en-US"/>
          </a:p>
        </p:txBody>
      </p:sp>
    </p:spTree>
    <p:extLst>
      <p:ext uri="{BB962C8B-B14F-4D97-AF65-F5344CB8AC3E}">
        <p14:creationId xmlns:p14="http://schemas.microsoft.com/office/powerpoint/2010/main" val="731659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p>
            <a:pPr eaLnBrk="0" hangingPunct="0">
              <a:defRPr/>
            </a:pPr>
            <a:r>
              <a:rPr lang="en-US" sz="1200" b="0"/>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a:xfrm>
            <a:off x="696913" y="332601"/>
            <a:ext cx="1340110" cy="276999"/>
          </a:xfrm>
        </p:spPr>
        <p:txBody>
          <a:bodyPr/>
          <a:lstStyle>
            <a:lvl1pPr>
              <a:defRPr/>
            </a:lvl1pPr>
          </a:lstStyle>
          <a:p>
            <a:pPr>
              <a:defRPr/>
            </a:pPr>
            <a:r>
              <a:rPr lang="en-US" smtClean="0"/>
              <a:t>May  2012</a:t>
            </a:r>
            <a:endParaRPr lang="en-US" dirty="0"/>
          </a:p>
        </p:txBody>
      </p:sp>
      <p:sp>
        <p:nvSpPr>
          <p:cNvPr id="9" name="Rectangle 5"/>
          <p:cNvSpPr>
            <a:spLocks noGrp="1" noChangeArrowheads="1"/>
          </p:cNvSpPr>
          <p:nvPr>
            <p:ph type="ftr" sz="quarter" idx="11"/>
          </p:nvPr>
        </p:nvSpPr>
        <p:spPr/>
        <p:txBody>
          <a:bodyPr/>
          <a:lstStyle>
            <a:lvl1pPr>
              <a:defRPr/>
            </a:lvl1pPr>
          </a:lstStyle>
          <a:p>
            <a:pPr>
              <a:defRPr/>
            </a:pPr>
            <a:r>
              <a:rPr lang="en-US"/>
              <a:t>Bruce Kraemer, Marvell</a:t>
            </a:r>
          </a:p>
        </p:txBody>
      </p:sp>
      <p:sp>
        <p:nvSpPr>
          <p:cNvPr id="10" name="Rectangle 6"/>
          <p:cNvSpPr>
            <a:spLocks noGrp="1" noChangeArrowheads="1"/>
          </p:cNvSpPr>
          <p:nvPr>
            <p:ph type="sldNum" sz="quarter" idx="12"/>
          </p:nvPr>
        </p:nvSpPr>
        <p:spPr/>
        <p:txBody>
          <a:bodyPr/>
          <a:lstStyle>
            <a:lvl1pPr>
              <a:defRPr/>
            </a:lvl1pPr>
          </a:lstStyle>
          <a:p>
            <a:pPr>
              <a:defRPr/>
            </a:pPr>
            <a:r>
              <a:rPr lang="en-US"/>
              <a:t>Slide </a:t>
            </a:r>
            <a:fld id="{32A0D6A0-AE04-4A90-9085-51EFDDF396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p>
            <a:pPr eaLnBrk="0" hangingPunct="0">
              <a:defRPr/>
            </a:pPr>
            <a:r>
              <a:rPr lang="en-US" sz="1200" b="0"/>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8" name="Rectangle 4"/>
          <p:cNvSpPr>
            <a:spLocks noGrp="1" noChangeArrowheads="1"/>
          </p:cNvSpPr>
          <p:nvPr>
            <p:ph type="dt" sz="half" idx="10"/>
          </p:nvPr>
        </p:nvSpPr>
        <p:spPr>
          <a:xfrm>
            <a:off x="696913" y="332601"/>
            <a:ext cx="1340110" cy="276999"/>
          </a:xfrm>
        </p:spPr>
        <p:txBody>
          <a:bodyPr/>
          <a:lstStyle>
            <a:lvl1pPr>
              <a:defRPr/>
            </a:lvl1pPr>
          </a:lstStyle>
          <a:p>
            <a:pPr>
              <a:defRPr/>
            </a:pPr>
            <a:r>
              <a:rPr lang="en-US" smtClean="0"/>
              <a:t>May  2012</a:t>
            </a:r>
            <a:endParaRPr lang="en-US" dirty="0"/>
          </a:p>
        </p:txBody>
      </p:sp>
      <p:sp>
        <p:nvSpPr>
          <p:cNvPr id="9" name="Rectangle 5"/>
          <p:cNvSpPr>
            <a:spLocks noGrp="1" noChangeArrowheads="1"/>
          </p:cNvSpPr>
          <p:nvPr>
            <p:ph type="ftr" sz="quarter" idx="11"/>
          </p:nvPr>
        </p:nvSpPr>
        <p:spPr/>
        <p:txBody>
          <a:bodyPr/>
          <a:lstStyle>
            <a:lvl1pPr>
              <a:defRPr/>
            </a:lvl1pPr>
          </a:lstStyle>
          <a:p>
            <a:pPr>
              <a:defRPr/>
            </a:pPr>
            <a:r>
              <a:rPr lang="en-US"/>
              <a:t>Bruce Kraemer, Marvell</a:t>
            </a:r>
          </a:p>
        </p:txBody>
      </p:sp>
      <p:sp>
        <p:nvSpPr>
          <p:cNvPr id="10" name="Rectangle 6"/>
          <p:cNvSpPr>
            <a:spLocks noGrp="1" noChangeArrowheads="1"/>
          </p:cNvSpPr>
          <p:nvPr>
            <p:ph type="sldNum" sz="quarter" idx="12"/>
          </p:nvPr>
        </p:nvSpPr>
        <p:spPr/>
        <p:txBody>
          <a:bodyPr/>
          <a:lstStyle>
            <a:lvl1pPr>
              <a:defRPr/>
            </a:lvl1pPr>
          </a:lstStyle>
          <a:p>
            <a:pPr>
              <a:defRPr/>
            </a:pPr>
            <a:r>
              <a:rPr lang="en-US"/>
              <a:t>Slide </a:t>
            </a:r>
            <a:fld id="{B7B2142F-ADC9-4AE1-84ED-F3FFEB1C3B7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6"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7"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p>
            <a:pPr eaLnBrk="0" hangingPunct="0">
              <a:defRPr/>
            </a:pPr>
            <a:r>
              <a:rPr lang="en-US" sz="1200" b="0"/>
              <a:t>Submission</a:t>
            </a:r>
          </a:p>
        </p:txBody>
      </p:sp>
      <p:sp>
        <p:nvSpPr>
          <p:cNvPr id="8"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p:spPr>
        <p:txBody>
          <a:bodyPr wrap="none" anchor="ctr"/>
          <a:lstStyle/>
          <a:p>
            <a:pPr algn="ctr" eaLnBrk="0" hangingPunct="0">
              <a:defRPr/>
            </a:pPr>
            <a:endParaRPr lang="en-US"/>
          </a:p>
        </p:txBody>
      </p:sp>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dt" sz="half" idx="10"/>
          </p:nvPr>
        </p:nvSpPr>
        <p:spPr>
          <a:xfrm>
            <a:off x="696913" y="332601"/>
            <a:ext cx="1340110" cy="276999"/>
          </a:xfrm>
        </p:spPr>
        <p:txBody>
          <a:bodyPr/>
          <a:lstStyle>
            <a:lvl1pPr>
              <a:defRPr/>
            </a:lvl1pPr>
          </a:lstStyle>
          <a:p>
            <a:r>
              <a:rPr lang="en-US" smtClean="0"/>
              <a:t>May  2012</a:t>
            </a:r>
            <a:endParaRPr lang="en-US" dirty="0"/>
          </a:p>
        </p:txBody>
      </p:sp>
      <p:sp>
        <p:nvSpPr>
          <p:cNvPr id="10" name="Rectangle 5"/>
          <p:cNvSpPr>
            <a:spLocks noGrp="1" noChangeArrowheads="1"/>
          </p:cNvSpPr>
          <p:nvPr>
            <p:ph type="ftr" sz="quarter" idx="11"/>
          </p:nvPr>
        </p:nvSpPr>
        <p:spPr/>
        <p:txBody>
          <a:bodyPr/>
          <a:lstStyle>
            <a:lvl1pPr>
              <a:defRPr/>
            </a:lvl1pPr>
          </a:lstStyle>
          <a:p>
            <a:pPr>
              <a:defRPr/>
            </a:pPr>
            <a:r>
              <a:rPr lang="en-US"/>
              <a:t>Bruce Kraemer, Marvell</a:t>
            </a:r>
          </a:p>
        </p:txBody>
      </p:sp>
      <p:sp>
        <p:nvSpPr>
          <p:cNvPr id="11" name="Rectangle 6"/>
          <p:cNvSpPr>
            <a:spLocks noGrp="1" noChangeArrowheads="1"/>
          </p:cNvSpPr>
          <p:nvPr>
            <p:ph type="sldNum" sz="quarter" idx="12"/>
          </p:nvPr>
        </p:nvSpPr>
        <p:spPr/>
        <p:txBody>
          <a:bodyPr/>
          <a:lstStyle>
            <a:lvl1pPr>
              <a:defRPr/>
            </a:lvl1pPr>
          </a:lstStyle>
          <a:p>
            <a:pPr>
              <a:defRPr/>
            </a:pPr>
            <a:r>
              <a:rPr lang="en-US"/>
              <a:t>Slide </a:t>
            </a:r>
            <a:fld id="{11E9C05C-0B54-485E-9CC6-C003E25E2F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9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75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4"/>
          <p:cNvSpPr>
            <a:spLocks noGrp="1" noChangeArrowheads="1"/>
          </p:cNvSpPr>
          <p:nvPr>
            <p:ph type="dt" sz="half" idx="2"/>
          </p:nvPr>
        </p:nvSpPr>
        <p:spPr bwMode="auto">
          <a:xfrm>
            <a:off x="696913" y="332601"/>
            <a:ext cx="1025922" cy="276999"/>
          </a:xfrm>
          <a:prstGeom prst="rect">
            <a:avLst/>
          </a:prstGeom>
          <a:ln>
            <a:miter lim="800000"/>
            <a:headEnd/>
            <a:tailEnd/>
          </a:ln>
        </p:spPr>
        <p:txBody>
          <a:bodyPr vert="horz" wrap="none" lIns="0" tIns="0" rIns="0" bIns="0" numCol="1" anchor="b" anchorCtr="0" compatLnSpc="1">
            <a:prstTxWarp prst="textNoShape">
              <a:avLst/>
            </a:prstTxWarp>
            <a:spAutoFit/>
          </a:bodyPr>
          <a:lstStyle>
            <a:lvl1pPr eaLnBrk="0" hangingPunct="0">
              <a:defRPr sz="1800"/>
            </a:lvl1pPr>
          </a:lstStyle>
          <a:p>
            <a:r>
              <a:rPr lang="en-US" smtClean="0"/>
              <a:t>May  2012</a:t>
            </a:r>
            <a:endParaRPr lang="en-US" dirty="0"/>
          </a:p>
        </p:txBody>
      </p:sp>
      <p:sp>
        <p:nvSpPr>
          <p:cNvPr id="12" name="Rectangle 5"/>
          <p:cNvSpPr>
            <a:spLocks noGrp="1" noChangeArrowheads="1"/>
          </p:cNvSpPr>
          <p:nvPr>
            <p:ph type="ftr" sz="quarter" idx="3"/>
          </p:nvPr>
        </p:nvSpPr>
        <p:spPr bwMode="auto">
          <a:xfrm>
            <a:off x="8077200" y="6475413"/>
            <a:ext cx="466725" cy="182562"/>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eaLnBrk="0" hangingPunct="0">
              <a:defRPr sz="1200" b="0"/>
            </a:lvl1pPr>
          </a:lstStyle>
          <a:p>
            <a:pPr>
              <a:defRPr/>
            </a:pPr>
            <a:r>
              <a:rPr lang="en-US"/>
              <a:t>Bruce Kraemer, Marvell</a:t>
            </a:r>
          </a:p>
        </p:txBody>
      </p:sp>
      <p:sp>
        <p:nvSpPr>
          <p:cNvPr id="13" name="Rectangle 6"/>
          <p:cNvSpPr>
            <a:spLocks noGrp="1" noChangeArrowheads="1"/>
          </p:cNvSpPr>
          <p:nvPr>
            <p:ph type="sldNum" sz="quarter" idx="4"/>
          </p:nvPr>
        </p:nvSpPr>
        <p:spPr bwMode="auto">
          <a:xfrm>
            <a:off x="4344988" y="6475413"/>
            <a:ext cx="530225" cy="182562"/>
          </a:xfrm>
          <a:prstGeom prst="rect">
            <a:avLst/>
          </a:prstGeom>
          <a:ln>
            <a:miter lim="800000"/>
            <a:headEnd/>
            <a:tailEnd/>
          </a:ln>
        </p:spPr>
        <p:txBody>
          <a:bodyPr vert="horz" wrap="none" lIns="0" tIns="0" rIns="0" bIns="0" numCol="1" anchor="t" anchorCtr="0" compatLnSpc="1">
            <a:prstTxWarp prst="textNoShape">
              <a:avLst/>
            </a:prstTxWarp>
            <a:spAutoFit/>
          </a:bodyPr>
          <a:lstStyle>
            <a:lvl1pPr algn="ctr" eaLnBrk="0" hangingPunct="0">
              <a:defRPr sz="1200" b="0"/>
            </a:lvl1pPr>
          </a:lstStyle>
          <a:p>
            <a:pPr>
              <a:defRPr/>
            </a:pPr>
            <a:r>
              <a:rPr lang="en-US"/>
              <a:t>Slide </a:t>
            </a:r>
            <a:fld id="{52C5218D-7FE4-4B14-BED1-75DDEE3AE1ED}" type="slidenum">
              <a:rPr lang="en-US"/>
              <a:pPr>
                <a:defRPr/>
              </a:pPr>
              <a:t>‹#›</a:t>
            </a:fld>
            <a:endParaRPr lang="en-US"/>
          </a:p>
        </p:txBody>
      </p:sp>
      <p:sp>
        <p:nvSpPr>
          <p:cNvPr id="7" name="Rectangle 7"/>
          <p:cNvSpPr>
            <a:spLocks noChangeArrowheads="1"/>
          </p:cNvSpPr>
          <p:nvPr userDrawn="1"/>
        </p:nvSpPr>
        <p:spPr bwMode="auto">
          <a:xfrm>
            <a:off x="5138549" y="311964"/>
            <a:ext cx="3295839" cy="276999"/>
          </a:xfrm>
          <a:prstGeom prst="rect">
            <a:avLst/>
          </a:prstGeom>
          <a:noFill/>
          <a:ln>
            <a:noFill/>
          </a:ln>
          <a:extLst/>
        </p:spPr>
        <p:txBody>
          <a:bodyPr wrap="none" lIns="0" tIns="0" rIns="0" bIns="0" anchor="b">
            <a:spAutoFit/>
          </a:bodyPr>
          <a:lstStyle/>
          <a:p>
            <a:pPr marL="457200" lvl="4" algn="r" eaLnBrk="0" hangingPunct="0">
              <a:defRPr/>
            </a:pPr>
            <a:r>
              <a:rPr lang="en-US" sz="1800" dirty="0"/>
              <a:t>doc.: IEEE </a:t>
            </a:r>
            <a:r>
              <a:rPr lang="en-US" sz="1800" dirty="0" smtClean="0"/>
              <a:t>802.11-12-0703r0</a:t>
            </a:r>
            <a:endParaRPr lang="en-US" sz="1800" dirty="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osgug.ucaiug.org/UtiliComm/Shared%20Documents/SG-NET%20PAP%20work-in-progress/Database-wip/database/SGNet-2010mod29Aug2011-5.1.zi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osgug.ucaiug.org/UtiliComm/Shared%20Documents/Forms/AllItems.aspx?RootFolder=/UtiliComm/Shared%20Documents/Latest_Release_Deliverables&amp;FolderCTID=&amp;View=%7bDB95205C-1142-45B1-97C0-A4DD7F9EC4DA%7d" TargetMode="Externa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2.bin"/><Relationship Id="rId7" Type="http://schemas.openxmlformats.org/officeDocument/2006/relationships/oleObject" Target="../embeddings/Microsoft_Word_97_-_2003_Document1.doc"/><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package" Target="../embeddings/Microsoft_Excel_Worksheet1.xlsx"/><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osgug.ucaiug.org/UtiliComm/Shared%20Documents/SG-NET%20PAP%20work-in-progress/Database-wip/database/SGNet-2010mod29Aug2011-5.1.zi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collaborate.nist.gov/twiki-sggrid/pub/SmartGrid/PAP02Objective2/Consolidated_NIST_Wireless_Characteristics_Matrix-V5.xls" TargetMode="External"/><Relationship Id="rId2" Type="http://schemas.openxmlformats.org/officeDocument/2006/relationships/hyperlink" Target="http://collaborate.nist.gov/twiki-sggrid/pub/SmartGrid/PAP02Wireless/NISTIR7761.pdf" TargetMode="External"/><Relationship Id="rId1" Type="http://schemas.openxmlformats.org/officeDocument/2006/relationships/slideLayout" Target="../slideLayouts/slideLayout3.xml"/><Relationship Id="rId5" Type="http://schemas.openxmlformats.org/officeDocument/2006/relationships/hyperlink" Target="http://collaborate.nist.gov/twiki-sggrid/bin/view/SmartGrid/PAP02Wireless" TargetMode="External"/><Relationship Id="rId4" Type="http://schemas.openxmlformats.org/officeDocument/2006/relationships/hyperlink" Target="http://osgug.ucaiug.org/UtiliComm/Shared%20Documents/Interim_Release_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collaborate.nist.gov/twiki-sggrid/bin/view/SmartGrid/SGIPCosSIFNISTIR7761?sortcol=1;table=1;up=0#sorted_table" TargetMode="External"/><Relationship Id="rId2" Type="http://schemas.openxmlformats.org/officeDocument/2006/relationships/hyperlink" Target="http://collaborate.nist.gov/twiki-sggrid/bin/view/SmartGrid/SGIPCosSIFNISTIR7761?sortcol=0;table=1;up=0#sorted_table" TargetMode="External"/><Relationship Id="rId1" Type="http://schemas.openxmlformats.org/officeDocument/2006/relationships/slideLayout" Target="../slideLayouts/slideLayout3.xml"/><Relationship Id="rId5" Type="http://schemas.openxmlformats.org/officeDocument/2006/relationships/hyperlink" Target="http://collaborate.nist.gov/twiki-sggrid/bin/view/SmartGrid/SGIPCosSIFNISTIR7761" TargetMode="External"/><Relationship Id="rId4" Type="http://schemas.openxmlformats.org/officeDocument/2006/relationships/hyperlink" Target="http://collaborate.nist.gov/twiki-sggrid/pub/SmartGrid/PAP02Objective3/NIST_PAP2_Guidelines_for_Assessing_Wireless_Standards_for_Smart_Grid_Applications_1.0.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5"/>
          <p:cNvSpPr>
            <a:spLocks noGrp="1"/>
          </p:cNvSpPr>
          <p:nvPr>
            <p:ph type="ftr" sz="quarter" idx="11"/>
          </p:nvPr>
        </p:nvSpPr>
        <p:spPr>
          <a:noFill/>
        </p:spPr>
        <p:txBody>
          <a:bodyPr/>
          <a:lstStyle/>
          <a:p>
            <a:r>
              <a:rPr lang="en-US" smtClean="0"/>
              <a:t>Bruce Kraemer, Marvell</a:t>
            </a:r>
          </a:p>
        </p:txBody>
      </p:sp>
      <p:sp>
        <p:nvSpPr>
          <p:cNvPr id="12291" name="Slide Number Placeholder 6"/>
          <p:cNvSpPr>
            <a:spLocks noGrp="1"/>
          </p:cNvSpPr>
          <p:nvPr>
            <p:ph type="sldNum" sz="quarter" idx="12"/>
          </p:nvPr>
        </p:nvSpPr>
        <p:spPr>
          <a:noFill/>
        </p:spPr>
        <p:txBody>
          <a:bodyPr/>
          <a:lstStyle/>
          <a:p>
            <a:r>
              <a:rPr lang="en-US" smtClean="0"/>
              <a:t>Slide </a:t>
            </a:r>
            <a:fld id="{FB2444D0-2606-4C10-BC77-8992A7AC267E}" type="slidenum">
              <a:rPr lang="en-US" smtClean="0"/>
              <a:pPr/>
              <a:t>1</a:t>
            </a:fld>
            <a:endParaRPr lang="en-US" smtClean="0"/>
          </a:p>
        </p:txBody>
      </p:sp>
      <p:sp>
        <p:nvSpPr>
          <p:cNvPr id="12292" name="Rectangle 321"/>
          <p:cNvSpPr>
            <a:spLocks noGrp="1" noChangeArrowheads="1"/>
          </p:cNvSpPr>
          <p:nvPr>
            <p:ph type="title"/>
          </p:nvPr>
        </p:nvSpPr>
        <p:spPr>
          <a:xfrm>
            <a:off x="338138" y="685800"/>
            <a:ext cx="8632825" cy="849313"/>
          </a:xfrm>
        </p:spPr>
        <p:txBody>
          <a:bodyPr/>
          <a:lstStyle/>
          <a:p>
            <a:r>
              <a:rPr lang="en-US" dirty="0" smtClean="0">
                <a:latin typeface="Times New Roman" pitchFamily="18" charset="0"/>
              </a:rPr>
              <a:t>Smart Grid SC– </a:t>
            </a:r>
            <a:r>
              <a:rPr lang="en-US" dirty="0" smtClean="0">
                <a:latin typeface="Times New Roman" pitchFamily="18" charset="0"/>
              </a:rPr>
              <a:t>May </a:t>
            </a:r>
            <a:r>
              <a:rPr lang="en-US" dirty="0" smtClean="0">
                <a:latin typeface="Times New Roman" pitchFamily="18" charset="0"/>
              </a:rPr>
              <a:t>2012</a:t>
            </a:r>
          </a:p>
        </p:txBody>
      </p:sp>
      <p:sp>
        <p:nvSpPr>
          <p:cNvPr id="12293" name="Rectangle 322"/>
          <p:cNvSpPr>
            <a:spLocks noGrp="1" noChangeArrowheads="1"/>
          </p:cNvSpPr>
          <p:nvPr>
            <p:ph type="body" sz="half" idx="1"/>
          </p:nvPr>
        </p:nvSpPr>
        <p:spPr>
          <a:xfrm>
            <a:off x="685800" y="2994025"/>
            <a:ext cx="3810000" cy="446088"/>
          </a:xfrm>
        </p:spPr>
        <p:txBody>
          <a:bodyPr/>
          <a:lstStyle/>
          <a:p>
            <a:pPr algn="ctr">
              <a:buFontTx/>
              <a:buNone/>
            </a:pPr>
            <a:r>
              <a:rPr lang="en-US" sz="2000" dirty="0" smtClean="0">
                <a:latin typeface="Times New Roman" pitchFamily="18" charset="0"/>
              </a:rPr>
              <a:t>Date:</a:t>
            </a:r>
            <a:r>
              <a:rPr lang="en-US" sz="2000" b="0" dirty="0" smtClean="0">
                <a:latin typeface="Times New Roman" pitchFamily="18" charset="0"/>
              </a:rPr>
              <a:t> </a:t>
            </a:r>
            <a:r>
              <a:rPr lang="en-US" sz="2000" b="0" dirty="0" smtClean="0">
                <a:latin typeface="Times New Roman" pitchFamily="18" charset="0"/>
              </a:rPr>
              <a:t>16 May </a:t>
            </a:r>
            <a:r>
              <a:rPr lang="en-US" sz="2000" b="0" dirty="0" smtClean="0">
                <a:latin typeface="Times New Roman" pitchFamily="18" charset="0"/>
              </a:rPr>
              <a:t>2012</a:t>
            </a:r>
          </a:p>
        </p:txBody>
      </p:sp>
      <p:sp>
        <p:nvSpPr>
          <p:cNvPr id="12294" name="Text Box 330"/>
          <p:cNvSpPr txBox="1">
            <a:spLocks noChangeArrowheads="1"/>
          </p:cNvSpPr>
          <p:nvPr/>
        </p:nvSpPr>
        <p:spPr bwMode="auto">
          <a:xfrm>
            <a:off x="177800" y="3538538"/>
            <a:ext cx="8394700" cy="396875"/>
          </a:xfrm>
          <a:prstGeom prst="rect">
            <a:avLst/>
          </a:prstGeom>
          <a:noFill/>
          <a:ln w="9525">
            <a:noFill/>
            <a:miter lim="800000"/>
            <a:headEnd/>
            <a:tailEnd/>
          </a:ln>
        </p:spPr>
        <p:txBody>
          <a:bodyPr>
            <a:spAutoFit/>
          </a:bodyPr>
          <a:lstStyle/>
          <a:p>
            <a:pPr eaLnBrk="0" hangingPunct="0"/>
            <a:r>
              <a:rPr lang="en-US" sz="2000" dirty="0"/>
              <a:t>Discussion topics during </a:t>
            </a:r>
            <a:r>
              <a:rPr lang="en-US" sz="2000" dirty="0" smtClean="0"/>
              <a:t>May ECSG Session in Atlanta </a:t>
            </a:r>
            <a:endParaRPr lang="en-US" sz="2000" dirty="0"/>
          </a:p>
        </p:txBody>
      </p:sp>
      <p:graphicFrame>
        <p:nvGraphicFramePr>
          <p:cNvPr id="1725817" name="Group 377"/>
          <p:cNvGraphicFramePr>
            <a:graphicFrameLocks noGrp="1"/>
          </p:cNvGraphicFramePr>
          <p:nvPr>
            <p:ph sz="half" idx="2"/>
          </p:nvPr>
        </p:nvGraphicFramePr>
        <p:xfrm>
          <a:off x="336550" y="1763713"/>
          <a:ext cx="8553450" cy="1220787"/>
        </p:xfrm>
        <a:graphic>
          <a:graphicData uri="http://schemas.openxmlformats.org/drawingml/2006/table">
            <a:tbl>
              <a:tblPr/>
              <a:tblGrid>
                <a:gridCol w="1711325"/>
                <a:gridCol w="1709738"/>
                <a:gridCol w="1711325"/>
                <a:gridCol w="1528762"/>
                <a:gridCol w="1892300"/>
              </a:tblGrid>
              <a:tr h="39644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Name</a:t>
                      </a:r>
                    </a:p>
                  </a:txBody>
                  <a:tcPr marT="45744" marB="4574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Company</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Address</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Phone</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email</a:t>
                      </a:r>
                    </a:p>
                  </a:txBody>
                  <a:tcPr marT="45744" marB="4574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714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Bruce Kraemer</a:t>
                      </a:r>
                    </a:p>
                  </a:txBody>
                  <a:tcPr marT="45744" marB="4574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Marvell</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5488 Marvell Lane,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Santa Clara, CA, 95054</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+1-321-751-3988</a:t>
                      </a: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rPr>
                        <a:t>bkraemer@marvell.com</a:t>
                      </a:r>
                    </a:p>
                  </a:txBody>
                  <a:tcPr marT="45744" marB="4574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271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Times New Roman" pitchFamily="18" charset="0"/>
                      </a:endParaRPr>
                    </a:p>
                  </a:txBody>
                  <a:tcPr marT="45744" marB="45744"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2321" name="Text Box 330"/>
          <p:cNvSpPr txBox="1">
            <a:spLocks noChangeArrowheads="1"/>
          </p:cNvSpPr>
          <p:nvPr/>
        </p:nvSpPr>
        <p:spPr bwMode="auto">
          <a:xfrm>
            <a:off x="417285" y="4043363"/>
            <a:ext cx="8155215" cy="769441"/>
          </a:xfrm>
          <a:prstGeom prst="rect">
            <a:avLst/>
          </a:prstGeom>
          <a:noFill/>
          <a:ln w="9525">
            <a:noFill/>
            <a:miter lim="800000"/>
            <a:headEnd/>
            <a:tailEnd/>
          </a:ln>
        </p:spPr>
        <p:txBody>
          <a:bodyPr wrap="square">
            <a:spAutoFit/>
          </a:bodyPr>
          <a:lstStyle/>
          <a:p>
            <a:pPr eaLnBrk="0" hangingPunct="0"/>
            <a:r>
              <a:rPr lang="en-US" sz="2000" dirty="0" smtClean="0"/>
              <a:t>Topic Abstract</a:t>
            </a:r>
            <a:r>
              <a:rPr lang="en-US" sz="2000" dirty="0"/>
              <a:t>: </a:t>
            </a:r>
          </a:p>
          <a:p>
            <a:pPr eaLnBrk="0" hangingPunct="0"/>
            <a:r>
              <a:rPr lang="en-US" dirty="0" smtClean="0"/>
              <a:t>NIST PAP2 activities of interest to 802</a:t>
            </a:r>
            <a:r>
              <a:rPr lang="en-US" dirty="0" smtClean="0"/>
              <a:t>			</a:t>
            </a:r>
            <a:endParaRPr lang="en-US" dirty="0"/>
          </a:p>
        </p:txBody>
      </p:sp>
      <p:sp>
        <p:nvSpPr>
          <p:cNvPr id="2" name="Date Placeholder 1"/>
          <p:cNvSpPr>
            <a:spLocks noGrp="1"/>
          </p:cNvSpPr>
          <p:nvPr>
            <p:ph type="dt" sz="half" idx="10"/>
          </p:nvPr>
        </p:nvSpPr>
        <p:spPr/>
        <p:txBody>
          <a:bodyPr/>
          <a:lstStyle/>
          <a:p>
            <a:r>
              <a:rPr lang="en-US" smtClean="0"/>
              <a:t>May  2012</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p:txBody>
          <a:bodyPr/>
          <a:lstStyle/>
          <a:p>
            <a:r>
              <a:rPr lang="en-US" dirty="0" smtClean="0">
                <a:latin typeface="Times New Roman" pitchFamily="18" charset="0"/>
              </a:rPr>
              <a:t>Annexes</a:t>
            </a:r>
          </a:p>
        </p:txBody>
      </p:sp>
      <p:sp>
        <p:nvSpPr>
          <p:cNvPr id="70659" name="Content Placeholder 2"/>
          <p:cNvSpPr>
            <a:spLocks noGrp="1"/>
          </p:cNvSpPr>
          <p:nvPr>
            <p:ph idx="4294967295"/>
          </p:nvPr>
        </p:nvSpPr>
        <p:spPr>
          <a:xfrm>
            <a:off x="130628" y="1981200"/>
            <a:ext cx="9013371" cy="4114800"/>
          </a:xfrm>
        </p:spPr>
        <p:txBody>
          <a:bodyPr/>
          <a:lstStyle/>
          <a:p>
            <a:pPr marL="0" indent="0">
              <a:buFontTx/>
              <a:buNone/>
            </a:pPr>
            <a:r>
              <a:rPr lang="en-US" sz="2200" dirty="0" smtClean="0">
                <a:latin typeface="Times New Roman" pitchFamily="18" charset="0"/>
              </a:rPr>
              <a:t>ANNEX A IEEE 802.11 </a:t>
            </a:r>
          </a:p>
          <a:p>
            <a:pPr marL="0" indent="0">
              <a:buFontTx/>
              <a:buNone/>
            </a:pPr>
            <a:r>
              <a:rPr lang="en-US" sz="2200" dirty="0" smtClean="0">
                <a:latin typeface="Times New Roman" pitchFamily="18" charset="0"/>
              </a:rPr>
              <a:t>ANNEX B 3GPP LONG TERM EVOLUTION (LTE) </a:t>
            </a:r>
          </a:p>
          <a:p>
            <a:pPr marL="0" indent="0">
              <a:buFontTx/>
              <a:buNone/>
            </a:pPr>
            <a:r>
              <a:rPr lang="en-US" sz="2200" dirty="0" smtClean="0">
                <a:latin typeface="Times New Roman" pitchFamily="18" charset="0"/>
              </a:rPr>
              <a:t>ANNEX C 3GPP HIGH SPEED PACKET ACCESS (HSPA) </a:t>
            </a:r>
          </a:p>
          <a:p>
            <a:pPr marL="0" indent="0">
              <a:buFontTx/>
              <a:buNone/>
            </a:pPr>
            <a:r>
              <a:rPr lang="en-US" sz="2200" dirty="0" smtClean="0">
                <a:latin typeface="Times New Roman" pitchFamily="18" charset="0"/>
              </a:rPr>
              <a:t>ANNEX D CDMA2000 1X AND HIGH RATE PACKET DATA (HRPD) </a:t>
            </a:r>
          </a:p>
          <a:p>
            <a:pPr marL="0" indent="0">
              <a:buFontTx/>
              <a:buNone/>
            </a:pPr>
            <a:r>
              <a:rPr lang="en-US" sz="2200" dirty="0" smtClean="0">
                <a:latin typeface="Times New Roman" pitchFamily="18" charset="0"/>
              </a:rPr>
              <a:t>ANNEX E IEEE 802.16/WIMAX NETWORK </a:t>
            </a:r>
          </a:p>
          <a:p>
            <a:pPr marL="0" indent="0">
              <a:buFontTx/>
              <a:buNone/>
            </a:pPr>
            <a:endParaRPr lang="en-US" sz="2200" dirty="0" smtClean="0">
              <a:latin typeface="Times New Roman" pitchFamily="18" charset="0"/>
            </a:endParaRPr>
          </a:p>
        </p:txBody>
      </p:sp>
      <p:sp>
        <p:nvSpPr>
          <p:cNvPr id="70660" name="Date Placeholder 3"/>
          <p:cNvSpPr txBox="1">
            <a:spLocks noGrp="1"/>
          </p:cNvSpPr>
          <p:nvPr/>
        </p:nvSpPr>
        <p:spPr bwMode="auto">
          <a:xfrm>
            <a:off x="696913" y="332601"/>
            <a:ext cx="1340110" cy="276999"/>
          </a:xfrm>
          <a:prstGeom prst="rect">
            <a:avLst/>
          </a:prstGeom>
          <a:noFill/>
          <a:ln w="9525">
            <a:noFill/>
            <a:miter lim="800000"/>
            <a:headEnd/>
            <a:tailEnd/>
          </a:ln>
        </p:spPr>
        <p:txBody>
          <a:bodyPr wrap="none" lIns="0" tIns="0" rIns="0" bIns="0" anchor="b">
            <a:spAutoFit/>
          </a:bodyPr>
          <a:lstStyle/>
          <a:p>
            <a:pPr eaLnBrk="0" hangingPunct="0"/>
            <a:r>
              <a:rPr lang="en-US" sz="1800" dirty="0" smtClean="0"/>
              <a:t>January 2012</a:t>
            </a:r>
            <a:endParaRPr lang="en-GB" sz="1800" dirty="0"/>
          </a:p>
        </p:txBody>
      </p:sp>
      <p:sp>
        <p:nvSpPr>
          <p:cNvPr id="70662" name="Slide Number Placeholder 5"/>
          <p:cNvSpPr txBox="1">
            <a:spLocks noGrp="1"/>
          </p:cNvSpPr>
          <p:nvPr/>
        </p:nvSpPr>
        <p:spPr bwMode="auto">
          <a:xfrm>
            <a:off x="4395788" y="6475413"/>
            <a:ext cx="428625" cy="182562"/>
          </a:xfrm>
          <a:prstGeom prst="rect">
            <a:avLst/>
          </a:prstGeom>
          <a:noFill/>
          <a:ln w="9525">
            <a:noFill/>
            <a:miter lim="800000"/>
            <a:headEnd/>
            <a:tailEnd/>
          </a:ln>
        </p:spPr>
        <p:txBody>
          <a:bodyPr wrap="none" lIns="0" tIns="0" rIns="0" bIns="0">
            <a:spAutoFit/>
          </a:bodyPr>
          <a:lstStyle/>
          <a:p>
            <a:pPr algn="ctr" eaLnBrk="0" hangingPunct="0"/>
            <a:r>
              <a:rPr lang="en-GB" sz="1200" b="0"/>
              <a:t>Slide </a:t>
            </a:r>
            <a:fld id="{024F6161-EE81-4BB2-A12C-C1FE744C72CA}" type="slidenum">
              <a:rPr lang="en-GB" sz="1200" b="0"/>
              <a:pPr algn="ctr" eaLnBrk="0" hangingPunct="0"/>
              <a:t>10</a:t>
            </a:fld>
            <a:endParaRPr lang="en-GB" sz="1200" b="0"/>
          </a:p>
        </p:txBody>
      </p:sp>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11E9C05C-0B54-485E-9CC6-C003E25E2F9A}" type="slidenum">
              <a:rPr lang="en-US" smtClean="0"/>
              <a:pPr>
                <a:defRPr/>
              </a:pPr>
              <a:t>10</a:t>
            </a:fld>
            <a:endParaRPr lang="en-US"/>
          </a:p>
        </p:txBody>
      </p:sp>
      <p:sp>
        <p:nvSpPr>
          <p:cNvPr id="4" name="Date Placeholder 3"/>
          <p:cNvSpPr>
            <a:spLocks noGrp="1"/>
          </p:cNvSpPr>
          <p:nvPr>
            <p:ph type="dt" sz="half" idx="10"/>
          </p:nvPr>
        </p:nvSpPr>
        <p:spPr/>
        <p:txBody>
          <a:bodyPr/>
          <a:lstStyle/>
          <a:p>
            <a:r>
              <a:rPr lang="en-US" smtClean="0"/>
              <a:t>May  2012</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latin typeface="Times New Roman" pitchFamily="18" charset="0"/>
              </a:rPr>
              <a:t>Guideline 1 to 2 Differences</a:t>
            </a:r>
          </a:p>
        </p:txBody>
      </p:sp>
      <p:sp>
        <p:nvSpPr>
          <p:cNvPr id="21506" name="Text Placeholder 2"/>
          <p:cNvSpPr>
            <a:spLocks noGrp="1"/>
          </p:cNvSpPr>
          <p:nvPr>
            <p:ph type="body" sz="half" idx="1"/>
          </p:nvPr>
        </p:nvSpPr>
        <p:spPr>
          <a:xfrm>
            <a:off x="0" y="1714500"/>
            <a:ext cx="9027886" cy="4381500"/>
          </a:xfrm>
        </p:spPr>
        <p:txBody>
          <a:bodyPr/>
          <a:lstStyle/>
          <a:p>
            <a:r>
              <a:rPr lang="en-US" dirty="0" smtClean="0">
                <a:latin typeface="Times New Roman" pitchFamily="18" charset="0"/>
              </a:rPr>
              <a:t>Provide a significantly better method for  analyzing/comparing the performance of a wireless technology in a representative physical environment with a specified data load scenario</a:t>
            </a:r>
          </a:p>
          <a:p>
            <a:pPr lvl="1"/>
            <a:r>
              <a:rPr lang="en-US" sz="2400" dirty="0" smtClean="0">
                <a:latin typeface="Times New Roman" pitchFamily="18" charset="0"/>
              </a:rPr>
              <a:t>Utilize realistic data loading (developed by OpenSG)</a:t>
            </a:r>
          </a:p>
          <a:p>
            <a:pPr lvl="1"/>
            <a:r>
              <a:rPr lang="en-US" sz="2400" dirty="0">
                <a:latin typeface="Times New Roman" pitchFamily="18" charset="0"/>
              </a:rPr>
              <a:t>Correct definitions contained in Section 4</a:t>
            </a:r>
          </a:p>
          <a:p>
            <a:pPr lvl="1"/>
            <a:r>
              <a:rPr lang="en-US" sz="2400" dirty="0" smtClean="0">
                <a:latin typeface="Times New Roman" pitchFamily="18" charset="0"/>
              </a:rPr>
              <a:t>Significantly extend the technology modeling (SDO sub com</a:t>
            </a:r>
            <a:r>
              <a:rPr lang="en-US" sz="2400" dirty="0">
                <a:latin typeface="Times New Roman" pitchFamily="18" charset="0"/>
              </a:rPr>
              <a:t>) in Section </a:t>
            </a:r>
            <a:r>
              <a:rPr lang="en-US" sz="2400" dirty="0" smtClean="0">
                <a:latin typeface="Times New Roman" pitchFamily="18" charset="0"/>
              </a:rPr>
              <a:t>5</a:t>
            </a:r>
            <a:endParaRPr lang="en-US" sz="2400" dirty="0">
              <a:latin typeface="Times New Roman" pitchFamily="18" charset="0"/>
            </a:endParaRPr>
          </a:p>
          <a:p>
            <a:pPr lvl="1"/>
            <a:endParaRPr lang="en-US" sz="2400" dirty="0" smtClean="0">
              <a:latin typeface="Times New Roman" pitchFamily="18" charset="0"/>
            </a:endParaRPr>
          </a:p>
          <a:p>
            <a:endParaRPr lang="en-US" dirty="0" smtClean="0">
              <a:latin typeface="Times New Roman" pitchFamily="18" charset="0"/>
            </a:endParaRPr>
          </a:p>
        </p:txBody>
      </p:sp>
      <p:sp>
        <p:nvSpPr>
          <p:cNvPr id="21508" name="Footer Placeholder 5"/>
          <p:cNvSpPr>
            <a:spLocks noGrp="1"/>
          </p:cNvSpPr>
          <p:nvPr>
            <p:ph type="ftr" sz="quarter" idx="11"/>
          </p:nvPr>
        </p:nvSpPr>
        <p:spPr>
          <a:noFill/>
        </p:spPr>
        <p:txBody>
          <a:bodyPr/>
          <a:lstStyle/>
          <a:p>
            <a:r>
              <a:rPr lang="en-US" smtClean="0"/>
              <a:t>Bruce Kraemer, Marvell</a:t>
            </a:r>
          </a:p>
        </p:txBody>
      </p:sp>
      <p:sp>
        <p:nvSpPr>
          <p:cNvPr id="21509" name="Slide Number Placeholder 6"/>
          <p:cNvSpPr>
            <a:spLocks noGrp="1"/>
          </p:cNvSpPr>
          <p:nvPr>
            <p:ph type="sldNum" sz="quarter" idx="12"/>
          </p:nvPr>
        </p:nvSpPr>
        <p:spPr>
          <a:xfrm>
            <a:off x="4357688" y="6475413"/>
            <a:ext cx="504825" cy="182562"/>
          </a:xfrm>
          <a:noFill/>
        </p:spPr>
        <p:txBody>
          <a:bodyPr/>
          <a:lstStyle/>
          <a:p>
            <a:r>
              <a:rPr lang="en-US" smtClean="0"/>
              <a:t>Slide </a:t>
            </a:r>
            <a:fld id="{7DD383B5-9665-43C7-9317-8D8B05CFD54B}" type="slidenum">
              <a:rPr lang="en-US" smtClean="0"/>
              <a:pPr/>
              <a:t>11</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smtClean="0"/>
              <a:t>May  2012</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85800" y="685800"/>
            <a:ext cx="7772400" cy="812800"/>
          </a:xfrm>
        </p:spPr>
        <p:txBody>
          <a:bodyPr/>
          <a:lstStyle/>
          <a:p>
            <a:r>
              <a:rPr lang="en-US" dirty="0" smtClean="0">
                <a:latin typeface="Times New Roman" pitchFamily="18" charset="0"/>
              </a:rPr>
              <a:t>UCAIUG</a:t>
            </a:r>
          </a:p>
        </p:txBody>
      </p:sp>
      <p:sp>
        <p:nvSpPr>
          <p:cNvPr id="27650" name="Text Placeholder 2"/>
          <p:cNvSpPr>
            <a:spLocks noGrp="1"/>
          </p:cNvSpPr>
          <p:nvPr>
            <p:ph type="body" sz="half" idx="1"/>
          </p:nvPr>
        </p:nvSpPr>
        <p:spPr>
          <a:xfrm>
            <a:off x="299357" y="1482271"/>
            <a:ext cx="8470900" cy="4711700"/>
          </a:xfrm>
        </p:spPr>
        <p:txBody>
          <a:bodyPr/>
          <a:lstStyle/>
          <a:p>
            <a:r>
              <a:rPr lang="en-US" sz="1800" dirty="0" smtClean="0">
                <a:latin typeface="Times New Roman" pitchFamily="18" charset="0"/>
              </a:rPr>
              <a:t>•</a:t>
            </a:r>
            <a:r>
              <a:rPr lang="en-US" sz="1800" dirty="0"/>
              <a:t>The UCA</a:t>
            </a:r>
            <a:r>
              <a:rPr lang="en-US" sz="1800" baseline="30000" dirty="0"/>
              <a:t>®</a:t>
            </a:r>
            <a:r>
              <a:rPr lang="en-US" sz="1800" dirty="0"/>
              <a:t> International Users Group is a not-for-profit corporation consisting of utility user and supplier companies that is dedicated to promoting the integration and interoperability of electric/gas/water utility systems through the use of international standards-based technology. It is a User Group for IEC 61850, the Common Information Model – Generic Interface Definition (CIM/GID as per IEC 61970/61968), advanced metering and demand response via </a:t>
            </a:r>
            <a:r>
              <a:rPr lang="en-US" sz="1800" dirty="0" err="1"/>
              <a:t>OpenDR</a:t>
            </a:r>
            <a:r>
              <a:rPr lang="en-US" sz="1800" dirty="0"/>
              <a:t>. </a:t>
            </a:r>
          </a:p>
          <a:p>
            <a:r>
              <a:rPr lang="en-US" sz="1800" dirty="0"/>
              <a:t>Our Mission: To enable utility integration through the deployment of open standards by providing a forum in which the various stakeholders in the utility industry can work cooperatively together as members of a common organization to: Influence, select, and/or endorse open and public standards appropriate to the utility market based upon the needs of the membership. Specify, develop and/or accredit product/system-testing programs that facilitate the field interoperability of products and systems based upon these standards. Implement educational and promotional activities that increase awareness and deployment of these standards in the utility industry.</a:t>
            </a:r>
          </a:p>
        </p:txBody>
      </p:sp>
      <p:sp>
        <p:nvSpPr>
          <p:cNvPr id="27652" name="Footer Placeholder 5"/>
          <p:cNvSpPr>
            <a:spLocks noGrp="1"/>
          </p:cNvSpPr>
          <p:nvPr>
            <p:ph type="ftr" sz="quarter" idx="11"/>
          </p:nvPr>
        </p:nvSpPr>
        <p:spPr>
          <a:noFill/>
        </p:spPr>
        <p:txBody>
          <a:bodyPr/>
          <a:lstStyle/>
          <a:p>
            <a:r>
              <a:rPr lang="en-US" smtClean="0"/>
              <a:t>Bruce Kraemer, Marvell</a:t>
            </a:r>
          </a:p>
        </p:txBody>
      </p:sp>
      <p:sp>
        <p:nvSpPr>
          <p:cNvPr id="27653" name="Slide Number Placeholder 6"/>
          <p:cNvSpPr>
            <a:spLocks noGrp="1"/>
          </p:cNvSpPr>
          <p:nvPr>
            <p:ph type="sldNum" sz="quarter" idx="12"/>
          </p:nvPr>
        </p:nvSpPr>
        <p:spPr>
          <a:xfrm>
            <a:off x="4357688" y="6475413"/>
            <a:ext cx="504825" cy="182562"/>
          </a:xfrm>
          <a:noFill/>
        </p:spPr>
        <p:txBody>
          <a:bodyPr/>
          <a:lstStyle/>
          <a:p>
            <a:r>
              <a:rPr lang="en-US" smtClean="0"/>
              <a:t>Slide </a:t>
            </a:r>
            <a:fld id="{027BB308-4241-4144-ABA3-E1B0A9906736}" type="slidenum">
              <a:rPr lang="en-US" smtClean="0"/>
              <a:pPr/>
              <a:t>12</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smtClean="0"/>
              <a:t>May  2012</a:t>
            </a:r>
            <a:endParaRPr lang="en-US" dirty="0"/>
          </a:p>
        </p:txBody>
      </p:sp>
    </p:spTree>
    <p:extLst>
      <p:ext uri="{BB962C8B-B14F-4D97-AF65-F5344CB8AC3E}">
        <p14:creationId xmlns:p14="http://schemas.microsoft.com/office/powerpoint/2010/main" val="3546651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noFill/>
        </p:spPr>
        <p:txBody>
          <a:bodyPr/>
          <a:lstStyle/>
          <a:p>
            <a:r>
              <a:rPr lang="en-US" smtClean="0"/>
              <a:t>Bruce Kraemer, Marvell</a:t>
            </a:r>
          </a:p>
        </p:txBody>
      </p:sp>
      <p:sp>
        <p:nvSpPr>
          <p:cNvPr id="28676" name="Slide Number Placeholder 5"/>
          <p:cNvSpPr>
            <a:spLocks noGrp="1"/>
          </p:cNvSpPr>
          <p:nvPr>
            <p:ph type="sldNum" sz="quarter" idx="12"/>
          </p:nvPr>
        </p:nvSpPr>
        <p:spPr>
          <a:xfrm>
            <a:off x="4357688" y="6475413"/>
            <a:ext cx="504825" cy="182562"/>
          </a:xfrm>
          <a:noFill/>
        </p:spPr>
        <p:txBody>
          <a:bodyPr/>
          <a:lstStyle/>
          <a:p>
            <a:r>
              <a:rPr lang="en-US" smtClean="0"/>
              <a:t>Slide </a:t>
            </a:r>
            <a:fld id="{162C7E68-1D15-4473-8B56-A9224DF58F56}" type="slidenum">
              <a:rPr lang="en-US" smtClean="0"/>
              <a:pPr/>
              <a:t>13</a:t>
            </a:fld>
            <a:endParaRPr lang="en-US" smtClean="0"/>
          </a:p>
        </p:txBody>
      </p:sp>
      <p:sp>
        <p:nvSpPr>
          <p:cNvPr id="28677" name="TextBox 6"/>
          <p:cNvSpPr txBox="1">
            <a:spLocks noChangeArrowheads="1"/>
          </p:cNvSpPr>
          <p:nvPr/>
        </p:nvSpPr>
        <p:spPr bwMode="auto">
          <a:xfrm>
            <a:off x="301625" y="3875982"/>
            <a:ext cx="8194675" cy="1569660"/>
          </a:xfrm>
          <a:prstGeom prst="rect">
            <a:avLst/>
          </a:prstGeom>
          <a:noFill/>
          <a:ln w="9525">
            <a:noFill/>
            <a:miter lim="800000"/>
            <a:headEnd/>
            <a:tailEnd/>
          </a:ln>
        </p:spPr>
        <p:txBody>
          <a:bodyPr>
            <a:spAutoFit/>
          </a:bodyPr>
          <a:lstStyle/>
          <a:p>
            <a:pPr eaLnBrk="0" hangingPunct="0"/>
            <a:r>
              <a:rPr lang="en-US" dirty="0">
                <a:hlinkClick r:id="rId2"/>
              </a:rPr>
              <a:t>http://</a:t>
            </a:r>
            <a:r>
              <a:rPr lang="en-US" dirty="0" smtClean="0">
                <a:hlinkClick r:id="rId2"/>
              </a:rPr>
              <a:t>osgug.ucaiug.org/UtiliComm/Shared%20Documents/SG-NET%20PAP%20work-in-progress/Database-wip/database/SGNet-2010mod29Aug2011-5.1.zip</a:t>
            </a:r>
            <a:endParaRPr lang="en-US" dirty="0" smtClean="0"/>
          </a:p>
          <a:p>
            <a:pPr eaLnBrk="0" hangingPunct="0"/>
            <a:endParaRPr lang="en-US" dirty="0"/>
          </a:p>
        </p:txBody>
      </p:sp>
      <p:sp>
        <p:nvSpPr>
          <p:cNvPr id="3" name="TextBox 2"/>
          <p:cNvSpPr txBox="1"/>
          <p:nvPr/>
        </p:nvSpPr>
        <p:spPr>
          <a:xfrm>
            <a:off x="551543" y="1786653"/>
            <a:ext cx="3331361" cy="1938992"/>
          </a:xfrm>
          <a:prstGeom prst="rect">
            <a:avLst/>
          </a:prstGeom>
          <a:noFill/>
        </p:spPr>
        <p:txBody>
          <a:bodyPr wrap="none" rtlCol="0">
            <a:spAutoFit/>
          </a:bodyPr>
          <a:lstStyle/>
          <a:p>
            <a:r>
              <a:rPr lang="en-US" dirty="0" smtClean="0"/>
              <a:t>Latest data descriptions</a:t>
            </a:r>
          </a:p>
          <a:p>
            <a:r>
              <a:rPr lang="en-US" dirty="0" smtClean="0"/>
              <a:t>Actors</a:t>
            </a:r>
          </a:p>
          <a:p>
            <a:r>
              <a:rPr lang="en-US" dirty="0" smtClean="0"/>
              <a:t>Flows </a:t>
            </a:r>
          </a:p>
          <a:p>
            <a:r>
              <a:rPr lang="en-US" dirty="0" smtClean="0"/>
              <a:t>Data size</a:t>
            </a:r>
          </a:p>
          <a:p>
            <a:r>
              <a:rPr lang="en-US" dirty="0" smtClean="0"/>
              <a:t>Security levels</a:t>
            </a:r>
            <a:endParaRPr lang="en-US" dirty="0"/>
          </a:p>
        </p:txBody>
      </p:sp>
      <p:sp>
        <p:nvSpPr>
          <p:cNvPr id="5" name="TextBox 4"/>
          <p:cNvSpPr txBox="1"/>
          <p:nvPr/>
        </p:nvSpPr>
        <p:spPr>
          <a:xfrm>
            <a:off x="1026833" y="959338"/>
            <a:ext cx="5697394" cy="461665"/>
          </a:xfrm>
          <a:prstGeom prst="rect">
            <a:avLst/>
          </a:prstGeom>
          <a:noFill/>
        </p:spPr>
        <p:txBody>
          <a:bodyPr wrap="none" rtlCol="0">
            <a:spAutoFit/>
          </a:bodyPr>
          <a:lstStyle/>
          <a:p>
            <a:r>
              <a:rPr lang="en-US" dirty="0" smtClean="0"/>
              <a:t>Open SG    Utility Data Flow  information</a:t>
            </a:r>
            <a:endParaRPr lang="en-US" dirty="0"/>
          </a:p>
        </p:txBody>
      </p:sp>
      <p:sp>
        <p:nvSpPr>
          <p:cNvPr id="6" name="Date Placeholder 5"/>
          <p:cNvSpPr>
            <a:spLocks noGrp="1"/>
          </p:cNvSpPr>
          <p:nvPr>
            <p:ph type="dt" sz="half" idx="10"/>
          </p:nvPr>
        </p:nvSpPr>
        <p:spPr>
          <a:xfrm>
            <a:off x="696913" y="332601"/>
            <a:ext cx="1340110" cy="276999"/>
          </a:xfrm>
        </p:spPr>
        <p:txBody>
          <a:bodyPr/>
          <a:lstStyle/>
          <a:p>
            <a:pPr>
              <a:defRPr/>
            </a:pPr>
            <a:r>
              <a:rPr lang="en-US" smtClean="0"/>
              <a:t>May  2012</a:t>
            </a:r>
            <a:endParaRPr lang="en-US" dirty="0"/>
          </a:p>
        </p:txBody>
      </p:sp>
    </p:spTree>
    <p:extLst>
      <p:ext uri="{BB962C8B-B14F-4D97-AF65-F5344CB8AC3E}">
        <p14:creationId xmlns:p14="http://schemas.microsoft.com/office/powerpoint/2010/main" val="2681004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42900" y="685800"/>
            <a:ext cx="8623300" cy="867229"/>
          </a:xfrm>
        </p:spPr>
        <p:txBody>
          <a:bodyPr/>
          <a:lstStyle/>
          <a:p>
            <a:r>
              <a:rPr lang="en-US" dirty="0" smtClean="0">
                <a:latin typeface="Times New Roman" pitchFamily="18" charset="0"/>
              </a:rPr>
              <a:t>SDO Sub group</a:t>
            </a:r>
          </a:p>
        </p:txBody>
      </p:sp>
      <p:sp>
        <p:nvSpPr>
          <p:cNvPr id="18434" name="Text Placeholder 2"/>
          <p:cNvSpPr>
            <a:spLocks noGrp="1"/>
          </p:cNvSpPr>
          <p:nvPr>
            <p:ph type="body" sz="half" idx="1"/>
          </p:nvPr>
        </p:nvSpPr>
        <p:spPr>
          <a:xfrm>
            <a:off x="341086" y="1676399"/>
            <a:ext cx="8420100" cy="4680857"/>
          </a:xfrm>
        </p:spPr>
        <p:txBody>
          <a:bodyPr/>
          <a:lstStyle/>
          <a:p>
            <a:r>
              <a:rPr lang="en-US" dirty="0" smtClean="0"/>
              <a:t>SDO </a:t>
            </a:r>
            <a:r>
              <a:rPr lang="en-US" dirty="0"/>
              <a:t>Sub-group </a:t>
            </a:r>
          </a:p>
          <a:p>
            <a:r>
              <a:rPr lang="en-US" dirty="0"/>
              <a:t>Purpose: Sub-group open to anyone with technical knowledge interested in contributing to clarifying SDO terms and generating estimates for covered equipment </a:t>
            </a:r>
          </a:p>
          <a:p>
            <a:r>
              <a:rPr lang="en-US" dirty="0"/>
              <a:t>When: Occurs every Monday effective 8/8/2011 from 9:00 AM to 10:30 AM (UTC-08:00) Pacific Time (US &amp; Canada). </a:t>
            </a:r>
          </a:p>
          <a:p>
            <a:r>
              <a:rPr lang="en-US" dirty="0"/>
              <a:t>Conference Bridge: +1-858-658-1111 Conference ID: 3827472 Passcode: 0681 </a:t>
            </a:r>
            <a:endParaRPr lang="en-US" dirty="0">
              <a:effectLst/>
            </a:endParaRPr>
          </a:p>
        </p:txBody>
      </p:sp>
      <p:sp>
        <p:nvSpPr>
          <p:cNvPr id="18436" name="Footer Placeholder 5"/>
          <p:cNvSpPr>
            <a:spLocks noGrp="1"/>
          </p:cNvSpPr>
          <p:nvPr>
            <p:ph type="ftr" sz="quarter" idx="11"/>
          </p:nvPr>
        </p:nvSpPr>
        <p:spPr>
          <a:noFill/>
        </p:spPr>
        <p:txBody>
          <a:bodyPr/>
          <a:lstStyle/>
          <a:p>
            <a:r>
              <a:rPr lang="en-US" smtClean="0"/>
              <a:t>Bruce Kraemer, Marvell</a:t>
            </a:r>
          </a:p>
        </p:txBody>
      </p:sp>
      <p:sp>
        <p:nvSpPr>
          <p:cNvPr id="18437" name="Slide Number Placeholder 6"/>
          <p:cNvSpPr>
            <a:spLocks noGrp="1"/>
          </p:cNvSpPr>
          <p:nvPr>
            <p:ph type="sldNum" sz="quarter" idx="12"/>
          </p:nvPr>
        </p:nvSpPr>
        <p:spPr>
          <a:xfrm>
            <a:off x="4357688" y="6475413"/>
            <a:ext cx="504825" cy="182562"/>
          </a:xfrm>
          <a:noFill/>
        </p:spPr>
        <p:txBody>
          <a:bodyPr/>
          <a:lstStyle/>
          <a:p>
            <a:r>
              <a:rPr lang="en-US" smtClean="0"/>
              <a:t>Slide </a:t>
            </a:r>
            <a:fld id="{A6514A72-0038-4AAD-B6BA-AC7CDC98BBA1}" type="slidenum">
              <a:rPr lang="en-US" smtClean="0"/>
              <a:pPr/>
              <a:t>14</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smtClean="0"/>
              <a:t>May  2012</a:t>
            </a:r>
            <a:endParaRPr lang="en-US" dirty="0"/>
          </a:p>
        </p:txBody>
      </p:sp>
    </p:spTree>
    <p:extLst>
      <p:ext uri="{BB962C8B-B14F-4D97-AF65-F5344CB8AC3E}">
        <p14:creationId xmlns:p14="http://schemas.microsoft.com/office/powerpoint/2010/main" val="1025746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85800" y="685800"/>
            <a:ext cx="7772400" cy="596900"/>
          </a:xfrm>
        </p:spPr>
        <p:txBody>
          <a:bodyPr/>
          <a:lstStyle/>
          <a:p>
            <a:r>
              <a:rPr lang="en-US" smtClean="0">
                <a:latin typeface="Times New Roman" pitchFamily="18" charset="0"/>
              </a:rPr>
              <a:t>Guideline Sections</a:t>
            </a:r>
          </a:p>
        </p:txBody>
      </p:sp>
      <p:sp>
        <p:nvSpPr>
          <p:cNvPr id="20482" name="Text Placeholder 2"/>
          <p:cNvSpPr>
            <a:spLocks noGrp="1"/>
          </p:cNvSpPr>
          <p:nvPr>
            <p:ph type="body" sz="half" idx="1"/>
          </p:nvPr>
        </p:nvSpPr>
        <p:spPr>
          <a:xfrm>
            <a:off x="393700" y="1498600"/>
            <a:ext cx="8331200" cy="4597400"/>
          </a:xfrm>
        </p:spPr>
        <p:txBody>
          <a:bodyPr/>
          <a:lstStyle/>
          <a:p>
            <a:r>
              <a:rPr lang="en-US" dirty="0" smtClean="0">
                <a:latin typeface="Times New Roman" pitchFamily="18" charset="0"/>
              </a:rPr>
              <a:t>Sect 2 Acronyms and Definitions </a:t>
            </a:r>
          </a:p>
          <a:p>
            <a:r>
              <a:rPr lang="en-US" dirty="0" smtClean="0">
                <a:latin typeface="Times New Roman" pitchFamily="18" charset="0"/>
              </a:rPr>
              <a:t>Sect 3 SG Conceptual Model &amp; Business Requirements </a:t>
            </a:r>
          </a:p>
          <a:p>
            <a:r>
              <a:rPr lang="en-US" dirty="0" smtClean="0">
                <a:latin typeface="Times New Roman" pitchFamily="18" charset="0"/>
              </a:rPr>
              <a:t>Sect 4 Wireless Technology </a:t>
            </a:r>
          </a:p>
          <a:p>
            <a:r>
              <a:rPr lang="en-US" dirty="0" smtClean="0">
                <a:latin typeface="Times New Roman" pitchFamily="18" charset="0"/>
              </a:rPr>
              <a:t>Sect 5 Modeling &amp; Evaluation Approach </a:t>
            </a:r>
          </a:p>
          <a:p>
            <a:r>
              <a:rPr lang="en-US" dirty="0" smtClean="0">
                <a:latin typeface="Times New Roman" pitchFamily="18" charset="0"/>
              </a:rPr>
              <a:t>Sect 6 Factors to Consider </a:t>
            </a:r>
          </a:p>
          <a:p>
            <a:r>
              <a:rPr lang="en-US" dirty="0" smtClean="0">
                <a:latin typeface="Times New Roman" pitchFamily="18" charset="0"/>
              </a:rPr>
              <a:t>Sect 7 Conclusions</a:t>
            </a:r>
          </a:p>
          <a:p>
            <a:r>
              <a:rPr lang="en-US" dirty="0" smtClean="0">
                <a:latin typeface="Times New Roman" pitchFamily="18" charset="0"/>
              </a:rPr>
              <a:t>Sect 8 References</a:t>
            </a:r>
          </a:p>
          <a:p>
            <a:r>
              <a:rPr lang="en-US" dirty="0" smtClean="0">
                <a:latin typeface="Times New Roman" pitchFamily="18" charset="0"/>
              </a:rPr>
              <a:t>Sect 9 Bibliography</a:t>
            </a:r>
          </a:p>
          <a:p>
            <a:r>
              <a:rPr lang="en-US" dirty="0" smtClean="0">
                <a:latin typeface="Times New Roman" pitchFamily="18" charset="0"/>
              </a:rPr>
              <a:t>Annex (e.g. A, B, C, D, E)</a:t>
            </a:r>
          </a:p>
        </p:txBody>
      </p:sp>
      <p:sp>
        <p:nvSpPr>
          <p:cNvPr id="20484" name="Footer Placeholder 5"/>
          <p:cNvSpPr>
            <a:spLocks noGrp="1"/>
          </p:cNvSpPr>
          <p:nvPr>
            <p:ph type="ftr" sz="quarter" idx="11"/>
          </p:nvPr>
        </p:nvSpPr>
        <p:spPr>
          <a:noFill/>
        </p:spPr>
        <p:txBody>
          <a:bodyPr/>
          <a:lstStyle/>
          <a:p>
            <a:r>
              <a:rPr lang="en-US" smtClean="0"/>
              <a:t>Bruce Kraemer, Marvell</a:t>
            </a:r>
          </a:p>
        </p:txBody>
      </p:sp>
      <p:sp>
        <p:nvSpPr>
          <p:cNvPr id="20485" name="Slide Number Placeholder 6"/>
          <p:cNvSpPr>
            <a:spLocks noGrp="1"/>
          </p:cNvSpPr>
          <p:nvPr>
            <p:ph type="sldNum" sz="quarter" idx="12"/>
          </p:nvPr>
        </p:nvSpPr>
        <p:spPr>
          <a:xfrm>
            <a:off x="4357688" y="6475413"/>
            <a:ext cx="504825" cy="182562"/>
          </a:xfrm>
          <a:noFill/>
        </p:spPr>
        <p:txBody>
          <a:bodyPr/>
          <a:lstStyle/>
          <a:p>
            <a:r>
              <a:rPr lang="en-US" smtClean="0"/>
              <a:t>Slide </a:t>
            </a:r>
            <a:fld id="{7BC2309F-CF4A-4783-9EA7-A2777CE45494}" type="slidenum">
              <a:rPr lang="en-US" smtClean="0"/>
              <a:pPr/>
              <a:t>15</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smtClean="0"/>
              <a:t>May  2012</a:t>
            </a:r>
            <a:endParaRPr lang="en-US" dirty="0"/>
          </a:p>
        </p:txBody>
      </p:sp>
      <p:sp>
        <p:nvSpPr>
          <p:cNvPr id="3" name="Rectangle 2"/>
          <p:cNvSpPr/>
          <p:nvPr/>
        </p:nvSpPr>
        <p:spPr bwMode="auto">
          <a:xfrm>
            <a:off x="275771" y="2452914"/>
            <a:ext cx="6139543" cy="1262743"/>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 name="TextBox 3"/>
          <p:cNvSpPr txBox="1"/>
          <p:nvPr/>
        </p:nvSpPr>
        <p:spPr>
          <a:xfrm>
            <a:off x="6604000" y="2701053"/>
            <a:ext cx="2090637" cy="461665"/>
          </a:xfrm>
          <a:prstGeom prst="rect">
            <a:avLst/>
          </a:prstGeom>
          <a:noFill/>
        </p:spPr>
        <p:txBody>
          <a:bodyPr wrap="none" rtlCol="0">
            <a:spAutoFit/>
          </a:bodyPr>
          <a:lstStyle/>
          <a:p>
            <a:r>
              <a:rPr lang="en-US" dirty="0" smtClean="0"/>
              <a:t>Re-write focus</a:t>
            </a:r>
            <a:endParaRPr lang="en-US" dirty="0"/>
          </a:p>
        </p:txBody>
      </p:sp>
    </p:spTree>
    <p:extLst>
      <p:ext uri="{BB962C8B-B14F-4D97-AF65-F5344CB8AC3E}">
        <p14:creationId xmlns:p14="http://schemas.microsoft.com/office/powerpoint/2010/main" val="1675678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p:txBody>
          <a:bodyPr/>
          <a:lstStyle/>
          <a:p>
            <a:r>
              <a:rPr lang="en-US" dirty="0" smtClean="0">
                <a:latin typeface="Times New Roman" pitchFamily="18" charset="0"/>
              </a:rPr>
              <a:t>Annexes</a:t>
            </a:r>
          </a:p>
        </p:txBody>
      </p:sp>
      <p:sp>
        <p:nvSpPr>
          <p:cNvPr id="70659" name="Content Placeholder 2"/>
          <p:cNvSpPr>
            <a:spLocks noGrp="1"/>
          </p:cNvSpPr>
          <p:nvPr>
            <p:ph idx="4294967295"/>
          </p:nvPr>
        </p:nvSpPr>
        <p:spPr>
          <a:xfrm>
            <a:off x="130628" y="1981200"/>
            <a:ext cx="9013371" cy="4114800"/>
          </a:xfrm>
        </p:spPr>
        <p:txBody>
          <a:bodyPr/>
          <a:lstStyle/>
          <a:p>
            <a:pPr marL="0" indent="0">
              <a:buFontTx/>
              <a:buNone/>
            </a:pPr>
            <a:r>
              <a:rPr lang="en-US" sz="2200" dirty="0" smtClean="0">
                <a:latin typeface="Times New Roman" pitchFamily="18" charset="0"/>
              </a:rPr>
              <a:t>ANNEX A IEEE 802.11 </a:t>
            </a:r>
          </a:p>
          <a:p>
            <a:pPr marL="0" indent="0">
              <a:buFontTx/>
              <a:buNone/>
            </a:pPr>
            <a:r>
              <a:rPr lang="en-US" sz="2200" dirty="0" smtClean="0">
                <a:latin typeface="Times New Roman" pitchFamily="18" charset="0"/>
              </a:rPr>
              <a:t>ANNEX B 3GPP LONG TERM EVOLUTION (LTE) </a:t>
            </a:r>
          </a:p>
          <a:p>
            <a:pPr marL="0" indent="0">
              <a:buFontTx/>
              <a:buNone/>
            </a:pPr>
            <a:r>
              <a:rPr lang="en-US" sz="2200" dirty="0" smtClean="0">
                <a:latin typeface="Times New Roman" pitchFamily="18" charset="0"/>
              </a:rPr>
              <a:t>ANNEX C 3GPP HIGH SPEED PACKET ACCESS (HSPA) </a:t>
            </a:r>
          </a:p>
          <a:p>
            <a:pPr marL="0" indent="0">
              <a:buFontTx/>
              <a:buNone/>
            </a:pPr>
            <a:r>
              <a:rPr lang="en-US" sz="2200" dirty="0" smtClean="0">
                <a:latin typeface="Times New Roman" pitchFamily="18" charset="0"/>
              </a:rPr>
              <a:t>ANNEX D CDMA2000 1X AND HIGH RATE PACKET DATA (HRPD) </a:t>
            </a:r>
          </a:p>
          <a:p>
            <a:pPr marL="0" indent="0">
              <a:buFontTx/>
              <a:buNone/>
            </a:pPr>
            <a:r>
              <a:rPr lang="en-US" sz="2200" dirty="0" smtClean="0">
                <a:latin typeface="Times New Roman" pitchFamily="18" charset="0"/>
              </a:rPr>
              <a:t>ANNEX E IEEE 802.16/WIMAX NETWORK </a:t>
            </a:r>
          </a:p>
          <a:p>
            <a:pPr marL="0" indent="0">
              <a:buFontTx/>
              <a:buNone/>
            </a:pPr>
            <a:endParaRPr lang="en-US" sz="2200" dirty="0" smtClean="0">
              <a:latin typeface="Times New Roman" pitchFamily="18" charset="0"/>
            </a:endParaRPr>
          </a:p>
        </p:txBody>
      </p:sp>
      <p:sp>
        <p:nvSpPr>
          <p:cNvPr id="70660" name="Date Placeholder 3"/>
          <p:cNvSpPr txBox="1">
            <a:spLocks noGrp="1"/>
          </p:cNvSpPr>
          <p:nvPr/>
        </p:nvSpPr>
        <p:spPr bwMode="auto">
          <a:xfrm>
            <a:off x="696913" y="332601"/>
            <a:ext cx="1340110" cy="276999"/>
          </a:xfrm>
          <a:prstGeom prst="rect">
            <a:avLst/>
          </a:prstGeom>
          <a:noFill/>
          <a:ln w="9525">
            <a:noFill/>
            <a:miter lim="800000"/>
            <a:headEnd/>
            <a:tailEnd/>
          </a:ln>
        </p:spPr>
        <p:txBody>
          <a:bodyPr wrap="none" lIns="0" tIns="0" rIns="0" bIns="0" anchor="b">
            <a:spAutoFit/>
          </a:bodyPr>
          <a:lstStyle/>
          <a:p>
            <a:pPr eaLnBrk="0" hangingPunct="0"/>
            <a:r>
              <a:rPr lang="en-US" sz="1800" dirty="0" smtClean="0"/>
              <a:t>January 2012</a:t>
            </a:r>
            <a:endParaRPr lang="en-GB" sz="1800" dirty="0"/>
          </a:p>
        </p:txBody>
      </p:sp>
      <p:sp>
        <p:nvSpPr>
          <p:cNvPr id="70662" name="Slide Number Placeholder 5"/>
          <p:cNvSpPr txBox="1">
            <a:spLocks noGrp="1"/>
          </p:cNvSpPr>
          <p:nvPr/>
        </p:nvSpPr>
        <p:spPr bwMode="auto">
          <a:xfrm>
            <a:off x="4395788" y="6475413"/>
            <a:ext cx="428625" cy="182562"/>
          </a:xfrm>
          <a:prstGeom prst="rect">
            <a:avLst/>
          </a:prstGeom>
          <a:noFill/>
          <a:ln w="9525">
            <a:noFill/>
            <a:miter lim="800000"/>
            <a:headEnd/>
            <a:tailEnd/>
          </a:ln>
        </p:spPr>
        <p:txBody>
          <a:bodyPr wrap="none" lIns="0" tIns="0" rIns="0" bIns="0">
            <a:spAutoFit/>
          </a:bodyPr>
          <a:lstStyle/>
          <a:p>
            <a:pPr algn="ctr" eaLnBrk="0" hangingPunct="0"/>
            <a:r>
              <a:rPr lang="en-GB" sz="1200" b="0"/>
              <a:t>Slide </a:t>
            </a:r>
            <a:fld id="{024F6161-EE81-4BB2-A12C-C1FE744C72CA}" type="slidenum">
              <a:rPr lang="en-GB" sz="1200" b="0"/>
              <a:pPr algn="ctr" eaLnBrk="0" hangingPunct="0"/>
              <a:t>16</a:t>
            </a:fld>
            <a:endParaRPr lang="en-GB" sz="1200" b="0"/>
          </a:p>
        </p:txBody>
      </p:sp>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11E9C05C-0B54-485E-9CC6-C003E25E2F9A}" type="slidenum">
              <a:rPr lang="en-US" smtClean="0"/>
              <a:pPr>
                <a:defRPr/>
              </a:pPr>
              <a:t>16</a:t>
            </a:fld>
            <a:endParaRPr lang="en-US"/>
          </a:p>
        </p:txBody>
      </p:sp>
      <p:sp>
        <p:nvSpPr>
          <p:cNvPr id="4" name="Date Placeholder 3"/>
          <p:cNvSpPr>
            <a:spLocks noGrp="1"/>
          </p:cNvSpPr>
          <p:nvPr>
            <p:ph type="dt" sz="half" idx="10"/>
          </p:nvPr>
        </p:nvSpPr>
        <p:spPr/>
        <p:txBody>
          <a:bodyPr/>
          <a:lstStyle/>
          <a:p>
            <a:r>
              <a:rPr lang="en-US" smtClean="0"/>
              <a:t>May  2012</a:t>
            </a:r>
            <a:endParaRPr lang="en-US" dirty="0"/>
          </a:p>
        </p:txBody>
      </p:sp>
    </p:spTree>
    <p:extLst>
      <p:ext uri="{BB962C8B-B14F-4D97-AF65-F5344CB8AC3E}">
        <p14:creationId xmlns:p14="http://schemas.microsoft.com/office/powerpoint/2010/main" val="1506911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p:cNvSpPr>
            <a:spLocks noGrp="1"/>
          </p:cNvSpPr>
          <p:nvPr>
            <p:ph type="sldNum" sz="quarter" idx="12"/>
          </p:nvPr>
        </p:nvSpPr>
        <p:spPr>
          <a:xfrm>
            <a:off x="4393695" y="6475413"/>
            <a:ext cx="432812" cy="184666"/>
          </a:xfrm>
          <a:noFill/>
        </p:spPr>
        <p:txBody>
          <a:bodyPr/>
          <a:lstStyle/>
          <a:p>
            <a:r>
              <a:rPr lang="en-US" dirty="0" smtClean="0"/>
              <a:t>Slide </a:t>
            </a:r>
            <a:fld id="{77B7040A-EBB2-45BF-B06B-C388A636F7EC}" type="slidenum">
              <a:rPr lang="en-US" smtClean="0"/>
              <a:pPr/>
              <a:t>17</a:t>
            </a:fld>
            <a:endParaRPr lang="en-US" dirty="0" smtClean="0"/>
          </a:p>
        </p:txBody>
      </p:sp>
      <p:sp>
        <p:nvSpPr>
          <p:cNvPr id="5" name="Rectangle 4"/>
          <p:cNvSpPr/>
          <p:nvPr/>
        </p:nvSpPr>
        <p:spPr>
          <a:xfrm>
            <a:off x="2186679" y="1943100"/>
            <a:ext cx="4499822" cy="1754326"/>
          </a:xfrm>
          <a:prstGeom prst="rect">
            <a:avLst/>
          </a:prstGeom>
          <a:noFill/>
        </p:spPr>
        <p:txBody>
          <a:bodyPr wrap="none">
            <a:spAutoFit/>
          </a:bodyPr>
          <a:lstStyle/>
          <a:p>
            <a:pPr algn="ctr" eaLnBrk="0" hangingPunct="0">
              <a:defRPr/>
            </a:pPr>
            <a:r>
              <a:rPr lang="en-US" sz="5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NIST SGIP </a:t>
            </a:r>
          </a:p>
          <a:p>
            <a:pPr algn="ctr" eaLnBrk="0" hangingPunct="0">
              <a:defRPr/>
            </a:pPr>
            <a:r>
              <a:rPr lang="en-US" sz="5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PAP02 </a:t>
            </a:r>
            <a:r>
              <a:rPr lang="en-US" sz="54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Update</a:t>
            </a:r>
          </a:p>
        </p:txBody>
      </p:sp>
      <p:sp>
        <p:nvSpPr>
          <p:cNvPr id="15364" name="Footer Placeholder 2"/>
          <p:cNvSpPr>
            <a:spLocks noGrp="1"/>
          </p:cNvSpPr>
          <p:nvPr>
            <p:ph type="ftr" sz="quarter" idx="11"/>
          </p:nvPr>
        </p:nvSpPr>
        <p:spPr>
          <a:noFill/>
        </p:spPr>
        <p:txBody>
          <a:bodyPr/>
          <a:lstStyle/>
          <a:p>
            <a:r>
              <a:rPr lang="en-US" smtClean="0"/>
              <a:t>Bruce Kraemer, Marvell</a:t>
            </a:r>
          </a:p>
        </p:txBody>
      </p:sp>
      <p:sp>
        <p:nvSpPr>
          <p:cNvPr id="2" name="Date Placeholder 1"/>
          <p:cNvSpPr>
            <a:spLocks noGrp="1"/>
          </p:cNvSpPr>
          <p:nvPr>
            <p:ph type="dt" sz="half" idx="10"/>
          </p:nvPr>
        </p:nvSpPr>
        <p:spPr/>
        <p:txBody>
          <a:bodyPr/>
          <a:lstStyle/>
          <a:p>
            <a:pPr>
              <a:defRPr/>
            </a:pPr>
            <a:r>
              <a:rPr lang="en-US" smtClean="0"/>
              <a:t>May  2012</a:t>
            </a:r>
            <a:endParaRPr lang="en-US" dirty="0"/>
          </a:p>
        </p:txBody>
      </p:sp>
    </p:spTree>
    <p:extLst>
      <p:ext uri="{BB962C8B-B14F-4D97-AF65-F5344CB8AC3E}">
        <p14:creationId xmlns:p14="http://schemas.microsoft.com/office/powerpoint/2010/main" val="4073942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48343" y="685800"/>
            <a:ext cx="8519886" cy="1066800"/>
          </a:xfrm>
        </p:spPr>
        <p:txBody>
          <a:bodyPr/>
          <a:lstStyle/>
          <a:p>
            <a:r>
              <a:rPr lang="en-US" dirty="0" smtClean="0">
                <a:latin typeface="Times New Roman" pitchFamily="18" charset="0"/>
              </a:rPr>
              <a:t>PAP02 Guideline – January Schedule Overview</a:t>
            </a:r>
          </a:p>
        </p:txBody>
      </p:sp>
      <p:sp>
        <p:nvSpPr>
          <p:cNvPr id="22530" name="Text Placeholder 2"/>
          <p:cNvSpPr>
            <a:spLocks noGrp="1"/>
          </p:cNvSpPr>
          <p:nvPr>
            <p:ph type="body" sz="half" idx="1"/>
          </p:nvPr>
        </p:nvSpPr>
        <p:spPr>
          <a:xfrm>
            <a:off x="469900" y="1689100"/>
            <a:ext cx="8420100" cy="4406900"/>
          </a:xfrm>
        </p:spPr>
        <p:txBody>
          <a:bodyPr/>
          <a:lstStyle/>
          <a:p>
            <a:r>
              <a:rPr lang="en-US" dirty="0" smtClean="0">
                <a:latin typeface="Times New Roman" pitchFamily="18" charset="0"/>
              </a:rPr>
              <a:t>Wireless Guideline 1 published – Jan 13, 2011</a:t>
            </a:r>
          </a:p>
          <a:p>
            <a:endParaRPr lang="en-US" dirty="0" smtClean="0">
              <a:latin typeface="Times New Roman" pitchFamily="18" charset="0"/>
            </a:endParaRPr>
          </a:p>
          <a:p>
            <a:r>
              <a:rPr lang="en-US" dirty="0" smtClean="0">
                <a:latin typeface="Times New Roman" pitchFamily="18" charset="0"/>
              </a:rPr>
              <a:t>Finalize wireless model – Oct 7, 2011</a:t>
            </a:r>
          </a:p>
          <a:p>
            <a:r>
              <a:rPr lang="en-US" dirty="0" smtClean="0">
                <a:latin typeface="Times New Roman" pitchFamily="18" charset="0"/>
              </a:rPr>
              <a:t>Revise Sections 2,3,4,5,6,7,8,9,Annex  - March 16, 2012</a:t>
            </a:r>
          </a:p>
          <a:p>
            <a:r>
              <a:rPr lang="en-US" dirty="0" smtClean="0">
                <a:latin typeface="Times New Roman" pitchFamily="18" charset="0"/>
              </a:rPr>
              <a:t>Collect all details on modeling scenarios – Nov 4, 2011</a:t>
            </a:r>
          </a:p>
          <a:p>
            <a:r>
              <a:rPr lang="en-US" dirty="0" smtClean="0">
                <a:latin typeface="Times New Roman" pitchFamily="18" charset="0"/>
              </a:rPr>
              <a:t>Exercise, refine, output model results – Feb 3, 2012</a:t>
            </a:r>
          </a:p>
          <a:p>
            <a:r>
              <a:rPr lang="en-US" dirty="0" smtClean="0">
                <a:latin typeface="Times New Roman" pitchFamily="18" charset="0"/>
              </a:rPr>
              <a:t>PAP02 vote on Guideline 2</a:t>
            </a:r>
          </a:p>
          <a:p>
            <a:r>
              <a:rPr lang="en-US" dirty="0" smtClean="0">
                <a:latin typeface="Times New Roman" pitchFamily="18" charset="0"/>
              </a:rPr>
              <a:t>Submit Guideline 2 to </a:t>
            </a:r>
            <a:r>
              <a:rPr lang="en-US" dirty="0" err="1" smtClean="0">
                <a:latin typeface="Times New Roman" pitchFamily="18" charset="0"/>
              </a:rPr>
              <a:t>CoS</a:t>
            </a:r>
            <a:r>
              <a:rPr lang="en-US" dirty="0" smtClean="0">
                <a:latin typeface="Times New Roman" pitchFamily="18" charset="0"/>
              </a:rPr>
              <a:t> process – April 16, 2012</a:t>
            </a:r>
          </a:p>
          <a:p>
            <a:endParaRPr lang="en-US" dirty="0" smtClean="0">
              <a:latin typeface="Times New Roman" pitchFamily="18" charset="0"/>
            </a:endParaRPr>
          </a:p>
          <a:p>
            <a:r>
              <a:rPr lang="en-US" dirty="0" smtClean="0">
                <a:latin typeface="Times New Roman" pitchFamily="18" charset="0"/>
              </a:rPr>
              <a:t>Wireless Guideline 2 published – Aug 10, 2012</a:t>
            </a:r>
          </a:p>
          <a:p>
            <a:endParaRPr lang="en-US" dirty="0" smtClean="0">
              <a:latin typeface="Times New Roman" pitchFamily="18" charset="0"/>
            </a:endParaRPr>
          </a:p>
        </p:txBody>
      </p:sp>
      <p:sp>
        <p:nvSpPr>
          <p:cNvPr id="22532" name="Footer Placeholder 5"/>
          <p:cNvSpPr>
            <a:spLocks noGrp="1"/>
          </p:cNvSpPr>
          <p:nvPr>
            <p:ph type="ftr" sz="quarter" idx="11"/>
          </p:nvPr>
        </p:nvSpPr>
        <p:spPr>
          <a:noFill/>
        </p:spPr>
        <p:txBody>
          <a:bodyPr/>
          <a:lstStyle/>
          <a:p>
            <a:r>
              <a:rPr lang="en-US" smtClean="0"/>
              <a:t>Bruce Kraemer, Marvell</a:t>
            </a:r>
          </a:p>
        </p:txBody>
      </p:sp>
      <p:sp>
        <p:nvSpPr>
          <p:cNvPr id="22533" name="Slide Number Placeholder 6"/>
          <p:cNvSpPr>
            <a:spLocks noGrp="1"/>
          </p:cNvSpPr>
          <p:nvPr>
            <p:ph type="sldNum" sz="quarter" idx="12"/>
          </p:nvPr>
        </p:nvSpPr>
        <p:spPr>
          <a:xfrm>
            <a:off x="4357688" y="6475413"/>
            <a:ext cx="504825" cy="182562"/>
          </a:xfrm>
          <a:noFill/>
        </p:spPr>
        <p:txBody>
          <a:bodyPr/>
          <a:lstStyle/>
          <a:p>
            <a:r>
              <a:rPr lang="en-US" smtClean="0"/>
              <a:t>Slide </a:t>
            </a:r>
            <a:fld id="{204259C1-B27A-43EE-86BF-94FA29D35FF7}" type="slidenum">
              <a:rPr lang="en-US" smtClean="0"/>
              <a:pPr/>
              <a:t>18</a:t>
            </a:fld>
            <a:endParaRPr lang="en-US" smtClean="0"/>
          </a:p>
        </p:txBody>
      </p:sp>
      <p:sp>
        <p:nvSpPr>
          <p:cNvPr id="2" name="Date Placeholder 1"/>
          <p:cNvSpPr>
            <a:spLocks noGrp="1"/>
          </p:cNvSpPr>
          <p:nvPr>
            <p:ph type="dt" sz="half" idx="10"/>
          </p:nvPr>
        </p:nvSpPr>
        <p:spPr/>
        <p:txBody>
          <a:bodyPr/>
          <a:lstStyle/>
          <a:p>
            <a:r>
              <a:rPr lang="en-US" smtClean="0"/>
              <a:t>May  2012</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48343" y="685800"/>
            <a:ext cx="8519886" cy="1066800"/>
          </a:xfrm>
        </p:spPr>
        <p:txBody>
          <a:bodyPr/>
          <a:lstStyle/>
          <a:p>
            <a:r>
              <a:rPr lang="en-US" dirty="0" smtClean="0">
                <a:latin typeface="Times New Roman" pitchFamily="18" charset="0"/>
              </a:rPr>
              <a:t>PAP02 Guideline – March Schedule Overview</a:t>
            </a:r>
          </a:p>
        </p:txBody>
      </p:sp>
      <p:sp>
        <p:nvSpPr>
          <p:cNvPr id="22530" name="Text Placeholder 2"/>
          <p:cNvSpPr>
            <a:spLocks noGrp="1"/>
          </p:cNvSpPr>
          <p:nvPr>
            <p:ph type="body" sz="half" idx="1"/>
          </p:nvPr>
        </p:nvSpPr>
        <p:spPr>
          <a:xfrm>
            <a:off x="469900" y="1689100"/>
            <a:ext cx="8420100" cy="4406900"/>
          </a:xfrm>
        </p:spPr>
        <p:txBody>
          <a:bodyPr/>
          <a:lstStyle/>
          <a:p>
            <a:r>
              <a:rPr lang="en-US" dirty="0" smtClean="0">
                <a:latin typeface="Times New Roman" pitchFamily="18" charset="0"/>
              </a:rPr>
              <a:t>Wireless Guideline 1 published – Jan 13, 2011</a:t>
            </a:r>
          </a:p>
          <a:p>
            <a:r>
              <a:rPr lang="en-US" dirty="0">
                <a:latin typeface="Times New Roman" pitchFamily="18" charset="0"/>
              </a:rPr>
              <a:t>Revise Sections 2,3,4,5,6,7,8,9,Annex</a:t>
            </a:r>
            <a:endParaRPr lang="en-US" dirty="0" smtClean="0">
              <a:latin typeface="Times New Roman" pitchFamily="18" charset="0"/>
            </a:endParaRPr>
          </a:p>
          <a:p>
            <a:r>
              <a:rPr lang="en-US" dirty="0" smtClean="0">
                <a:latin typeface="Times New Roman" pitchFamily="18" charset="0"/>
              </a:rPr>
              <a:t>Model Assessment Tool ready for use– April 13, 2012</a:t>
            </a:r>
          </a:p>
          <a:p>
            <a:r>
              <a:rPr lang="en-US" dirty="0" smtClean="0">
                <a:latin typeface="Times New Roman" pitchFamily="18" charset="0"/>
              </a:rPr>
              <a:t>Exercise, refine, output model results – May-June, 2012</a:t>
            </a:r>
          </a:p>
          <a:p>
            <a:r>
              <a:rPr lang="en-US" dirty="0" smtClean="0">
                <a:latin typeface="Times New Roman" pitchFamily="18" charset="0"/>
              </a:rPr>
              <a:t>Draft ready for Group review – August 24, 2012</a:t>
            </a:r>
          </a:p>
          <a:p>
            <a:r>
              <a:rPr lang="en-US" dirty="0" smtClean="0">
                <a:latin typeface="Times New Roman" pitchFamily="18" charset="0"/>
              </a:rPr>
              <a:t>PAP02 vote on Guideline 2 – October 5, 2012</a:t>
            </a:r>
          </a:p>
          <a:p>
            <a:r>
              <a:rPr lang="en-US" dirty="0" smtClean="0">
                <a:latin typeface="Times New Roman" pitchFamily="18" charset="0"/>
              </a:rPr>
              <a:t>Submit Guideline 2 to </a:t>
            </a:r>
            <a:r>
              <a:rPr lang="en-US" dirty="0" err="1" smtClean="0">
                <a:latin typeface="Times New Roman" pitchFamily="18" charset="0"/>
              </a:rPr>
              <a:t>CoS</a:t>
            </a:r>
            <a:r>
              <a:rPr lang="en-US" dirty="0" smtClean="0">
                <a:latin typeface="Times New Roman" pitchFamily="18" charset="0"/>
              </a:rPr>
              <a:t> process – October 8, 2012</a:t>
            </a:r>
          </a:p>
          <a:p>
            <a:r>
              <a:rPr lang="en-US" dirty="0" smtClean="0">
                <a:latin typeface="Times New Roman" pitchFamily="18" charset="0"/>
              </a:rPr>
              <a:t>Wireless Guideline 2 published – February 22, 2013</a:t>
            </a:r>
          </a:p>
          <a:p>
            <a:endParaRPr lang="en-US" dirty="0" smtClean="0">
              <a:latin typeface="Times New Roman" pitchFamily="18" charset="0"/>
            </a:endParaRPr>
          </a:p>
        </p:txBody>
      </p:sp>
      <p:sp>
        <p:nvSpPr>
          <p:cNvPr id="22532" name="Footer Placeholder 5"/>
          <p:cNvSpPr>
            <a:spLocks noGrp="1"/>
          </p:cNvSpPr>
          <p:nvPr>
            <p:ph type="ftr" sz="quarter" idx="11"/>
          </p:nvPr>
        </p:nvSpPr>
        <p:spPr>
          <a:noFill/>
        </p:spPr>
        <p:txBody>
          <a:bodyPr/>
          <a:lstStyle/>
          <a:p>
            <a:r>
              <a:rPr lang="en-US" smtClean="0"/>
              <a:t>Bruce Kraemer, Marvell</a:t>
            </a:r>
          </a:p>
        </p:txBody>
      </p:sp>
      <p:sp>
        <p:nvSpPr>
          <p:cNvPr id="22533" name="Slide Number Placeholder 6"/>
          <p:cNvSpPr>
            <a:spLocks noGrp="1"/>
          </p:cNvSpPr>
          <p:nvPr>
            <p:ph type="sldNum" sz="quarter" idx="12"/>
          </p:nvPr>
        </p:nvSpPr>
        <p:spPr>
          <a:xfrm>
            <a:off x="4357688" y="6475413"/>
            <a:ext cx="504825" cy="182562"/>
          </a:xfrm>
          <a:noFill/>
        </p:spPr>
        <p:txBody>
          <a:bodyPr/>
          <a:lstStyle/>
          <a:p>
            <a:r>
              <a:rPr lang="en-US" smtClean="0"/>
              <a:t>Slide </a:t>
            </a:r>
            <a:fld id="{204259C1-B27A-43EE-86BF-94FA29D35FF7}" type="slidenum">
              <a:rPr lang="en-US" smtClean="0"/>
              <a:pPr/>
              <a:t>19</a:t>
            </a:fld>
            <a:endParaRPr lang="en-US" smtClean="0"/>
          </a:p>
        </p:txBody>
      </p:sp>
      <p:sp>
        <p:nvSpPr>
          <p:cNvPr id="2" name="Date Placeholder 1"/>
          <p:cNvSpPr>
            <a:spLocks noGrp="1"/>
          </p:cNvSpPr>
          <p:nvPr>
            <p:ph type="dt" sz="half" idx="10"/>
          </p:nvPr>
        </p:nvSpPr>
        <p:spPr/>
        <p:txBody>
          <a:bodyPr/>
          <a:lstStyle/>
          <a:p>
            <a:r>
              <a:rPr lang="en-US" smtClean="0"/>
              <a:t>May  2012</a:t>
            </a:r>
            <a:endParaRPr lang="en-US"/>
          </a:p>
        </p:txBody>
      </p:sp>
    </p:spTree>
    <p:extLst>
      <p:ext uri="{BB962C8B-B14F-4D97-AF65-F5344CB8AC3E}">
        <p14:creationId xmlns:p14="http://schemas.microsoft.com/office/powerpoint/2010/main" val="2734383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685800" y="685800"/>
            <a:ext cx="7772400" cy="717550"/>
          </a:xfrm>
        </p:spPr>
        <p:txBody>
          <a:bodyPr/>
          <a:lstStyle/>
          <a:p>
            <a:r>
              <a:rPr lang="en-US" dirty="0" smtClean="0">
                <a:latin typeface="Times New Roman" pitchFamily="18" charset="0"/>
              </a:rPr>
              <a:t>Agenda</a:t>
            </a:r>
            <a:endParaRPr lang="en-US" dirty="0" smtClean="0">
              <a:latin typeface="Times New Roman" pitchFamily="18" charset="0"/>
            </a:endParaRPr>
          </a:p>
        </p:txBody>
      </p:sp>
      <p:sp>
        <p:nvSpPr>
          <p:cNvPr id="14338" name="Text Placeholder 2"/>
          <p:cNvSpPr>
            <a:spLocks noGrp="1"/>
          </p:cNvSpPr>
          <p:nvPr>
            <p:ph type="body" sz="half" idx="1"/>
          </p:nvPr>
        </p:nvSpPr>
        <p:spPr>
          <a:xfrm>
            <a:off x="493713" y="1611313"/>
            <a:ext cx="8156575" cy="4411662"/>
          </a:xfrm>
        </p:spPr>
        <p:txBody>
          <a:bodyPr/>
          <a:lstStyle/>
          <a:p>
            <a:pPr>
              <a:buFontTx/>
              <a:buNone/>
            </a:pPr>
            <a:r>
              <a:rPr lang="en-US" sz="2000" dirty="0" smtClean="0">
                <a:latin typeface="Times New Roman" pitchFamily="18" charset="0"/>
              </a:rPr>
              <a:t>High level</a:t>
            </a:r>
          </a:p>
          <a:p>
            <a:r>
              <a:rPr lang="en-US" sz="2000" dirty="0" smtClean="0">
                <a:latin typeface="Times New Roman" pitchFamily="18" charset="0"/>
              </a:rPr>
              <a:t>PAP02 GOALS, Work plan, Schedule, </a:t>
            </a:r>
          </a:p>
          <a:p>
            <a:endParaRPr lang="en-US" sz="2000" dirty="0" smtClean="0">
              <a:latin typeface="Times New Roman" pitchFamily="18" charset="0"/>
            </a:endParaRPr>
          </a:p>
          <a:p>
            <a:pPr>
              <a:buFontTx/>
              <a:buNone/>
            </a:pPr>
            <a:r>
              <a:rPr lang="en-US" sz="2000" dirty="0" smtClean="0">
                <a:latin typeface="Times New Roman" pitchFamily="18" charset="0"/>
              </a:rPr>
              <a:t>Discussion of details as appropriate</a:t>
            </a:r>
          </a:p>
          <a:p>
            <a:r>
              <a:rPr lang="en-US" sz="2000" dirty="0" smtClean="0">
                <a:latin typeface="Times New Roman" pitchFamily="18" charset="0"/>
              </a:rPr>
              <a:t>Catalog of Standards</a:t>
            </a:r>
          </a:p>
          <a:p>
            <a:r>
              <a:rPr lang="en-US" sz="2000" dirty="0" smtClean="0">
                <a:latin typeface="Times New Roman" pitchFamily="18" charset="0"/>
              </a:rPr>
              <a:t>Modeling Tool</a:t>
            </a:r>
          </a:p>
          <a:p>
            <a:r>
              <a:rPr lang="en-US" sz="2000" dirty="0" smtClean="0">
                <a:latin typeface="Times New Roman" pitchFamily="18" charset="0"/>
              </a:rPr>
              <a:t>PAP02 Intro</a:t>
            </a:r>
          </a:p>
          <a:p>
            <a:r>
              <a:rPr lang="en-US" sz="2000" dirty="0" smtClean="0">
                <a:latin typeface="Times New Roman" pitchFamily="18" charset="0"/>
              </a:rPr>
              <a:t>Cyber Security</a:t>
            </a:r>
          </a:p>
          <a:p>
            <a:r>
              <a:rPr lang="en-US" sz="2000" dirty="0" smtClean="0">
                <a:latin typeface="Times New Roman" pitchFamily="18" charset="0"/>
              </a:rPr>
              <a:t>Publications and References</a:t>
            </a:r>
          </a:p>
          <a:p>
            <a:endParaRPr lang="en-US" sz="2000" dirty="0" smtClean="0">
              <a:latin typeface="Times New Roman" pitchFamily="18" charset="0"/>
            </a:endParaRPr>
          </a:p>
        </p:txBody>
      </p:sp>
      <p:sp>
        <p:nvSpPr>
          <p:cNvPr id="14340" name="Footer Placeholder 5"/>
          <p:cNvSpPr>
            <a:spLocks noGrp="1"/>
          </p:cNvSpPr>
          <p:nvPr>
            <p:ph type="ftr" sz="quarter" idx="11"/>
          </p:nvPr>
        </p:nvSpPr>
        <p:spPr>
          <a:noFill/>
        </p:spPr>
        <p:txBody>
          <a:bodyPr/>
          <a:lstStyle/>
          <a:p>
            <a:r>
              <a:rPr lang="en-US" smtClean="0"/>
              <a:t>Bruce Kraemer, Marvell</a:t>
            </a:r>
          </a:p>
        </p:txBody>
      </p:sp>
      <p:sp>
        <p:nvSpPr>
          <p:cNvPr id="14341" name="Slide Number Placeholder 6"/>
          <p:cNvSpPr>
            <a:spLocks noGrp="1"/>
          </p:cNvSpPr>
          <p:nvPr>
            <p:ph type="sldNum" sz="quarter" idx="12"/>
          </p:nvPr>
        </p:nvSpPr>
        <p:spPr>
          <a:noFill/>
        </p:spPr>
        <p:txBody>
          <a:bodyPr/>
          <a:lstStyle/>
          <a:p>
            <a:r>
              <a:rPr lang="en-US" smtClean="0"/>
              <a:t>Slide </a:t>
            </a:r>
            <a:fld id="{4CA8FCA1-A0CF-45B3-94F0-C98C35E3FF74}" type="slidenum">
              <a:rPr lang="en-US" smtClean="0"/>
              <a:pPr/>
              <a:t>2</a:t>
            </a:fld>
            <a:endParaRPr lang="en-US" smtClean="0"/>
          </a:p>
        </p:txBody>
      </p:sp>
      <p:sp>
        <p:nvSpPr>
          <p:cNvPr id="2" name="Date Placeholder 1"/>
          <p:cNvSpPr>
            <a:spLocks noGrp="1"/>
          </p:cNvSpPr>
          <p:nvPr>
            <p:ph type="dt" sz="half" idx="10"/>
          </p:nvPr>
        </p:nvSpPr>
        <p:spPr/>
        <p:txBody>
          <a:bodyPr/>
          <a:lstStyle/>
          <a:p>
            <a:r>
              <a:rPr lang="en-US" smtClean="0"/>
              <a:t>May  2012</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78543"/>
          </a:xfrm>
        </p:spPr>
        <p:txBody>
          <a:bodyPr/>
          <a:lstStyle/>
          <a:p>
            <a:r>
              <a:rPr lang="en-US" dirty="0" smtClean="0"/>
              <a:t>OpenSG Status</a:t>
            </a:r>
            <a:endParaRPr lang="en-US" dirty="0"/>
          </a:p>
        </p:txBody>
      </p:sp>
      <p:sp>
        <p:nvSpPr>
          <p:cNvPr id="3" name="Text Placeholder 2"/>
          <p:cNvSpPr>
            <a:spLocks noGrp="1"/>
          </p:cNvSpPr>
          <p:nvPr>
            <p:ph type="body" sz="half" idx="1"/>
          </p:nvPr>
        </p:nvSpPr>
        <p:spPr>
          <a:xfrm>
            <a:off x="537029" y="1480457"/>
            <a:ext cx="8128000" cy="4615543"/>
          </a:xfrm>
        </p:spPr>
        <p:txBody>
          <a:bodyPr/>
          <a:lstStyle/>
          <a:p>
            <a:pPr marL="0" indent="0">
              <a:buNone/>
            </a:pPr>
            <a:r>
              <a:rPr lang="en-US" sz="1200" dirty="0"/>
              <a:t>SG Network TF is please to announce the release of SG Requirements Release 5.1 documentation set that contains the Smart Grid Application Requirements and especially the architectural non-functional telecomm communication network requirements. This version is an incremental release of the content as measured against the 5.0 release 23Aug2011 and contains: </a:t>
            </a:r>
            <a:br>
              <a:rPr lang="en-US" sz="1200" dirty="0"/>
            </a:br>
            <a:r>
              <a:rPr lang="en-US" sz="1200" dirty="0"/>
              <a:t>19 payload-groupings (use cases) </a:t>
            </a:r>
            <a:br>
              <a:rPr lang="en-US" sz="1200" dirty="0"/>
            </a:br>
            <a:r>
              <a:rPr lang="en-US" sz="1200" dirty="0"/>
              <a:t>204 payloads (asymmetric messages </a:t>
            </a:r>
            <a:br>
              <a:rPr lang="en-US" sz="1200" dirty="0"/>
            </a:br>
            <a:r>
              <a:rPr lang="en-US" sz="1200" dirty="0"/>
              <a:t>500 payload-parent-sets </a:t>
            </a:r>
            <a:br>
              <a:rPr lang="en-US" sz="1200" dirty="0"/>
            </a:br>
            <a:r>
              <a:rPr lang="en-US" sz="1200" dirty="0"/>
              <a:t>7854 requirement rows (parent and child) </a:t>
            </a:r>
            <a:br>
              <a:rPr lang="en-US" sz="1200" dirty="0"/>
            </a:br>
            <a:r>
              <a:rPr lang="en-US" sz="1200" dirty="0"/>
              <a:t>payload tab that contains payload: description, attributes, security LICs, security C-I-A risk levels, business rationale for the C-I-A risk values </a:t>
            </a:r>
            <a:br>
              <a:rPr lang="en-US" sz="1200" dirty="0"/>
            </a:br>
            <a:r>
              <a:rPr lang="en-US" sz="1200" dirty="0"/>
              <a:t/>
            </a:r>
            <a:br>
              <a:rPr lang="en-US" sz="1200" dirty="0"/>
            </a:br>
            <a:r>
              <a:rPr lang="en-US" sz="1200" dirty="0"/>
              <a:t>The release 5.1 documentation set of files are listed in the following </a:t>
            </a:r>
            <a:r>
              <a:rPr lang="en-US" sz="1200" dirty="0" err="1"/>
              <a:t>pdf</a:t>
            </a:r>
            <a:r>
              <a:rPr lang="en-US" sz="1200" dirty="0"/>
              <a:t>. This document also identifies where </a:t>
            </a:r>
            <a:r>
              <a:rPr lang="en-US" sz="1200" dirty="0" smtClean="0"/>
              <a:t>the </a:t>
            </a:r>
            <a:r>
              <a:rPr lang="en-US" sz="1200" dirty="0"/>
              <a:t>SG Communications - SG Network TF Shared Documents website the various files are located along with high level description of the file contents. </a:t>
            </a:r>
            <a:br>
              <a:rPr lang="en-US" sz="1200" dirty="0"/>
            </a:br>
            <a:r>
              <a:rPr lang="en-US" sz="1200" dirty="0"/>
              <a:t/>
            </a:r>
            <a:br>
              <a:rPr lang="en-US" sz="1200" dirty="0"/>
            </a:br>
            <a:r>
              <a:rPr lang="en-US" sz="1200" dirty="0"/>
              <a:t/>
            </a:r>
            <a:br>
              <a:rPr lang="en-US" sz="1200" dirty="0"/>
            </a:br>
            <a:r>
              <a:rPr lang="en-US" sz="1200" dirty="0"/>
              <a:t>Alternately, use the embedded link to the SG Communications SG Network TF "</a:t>
            </a:r>
            <a:r>
              <a:rPr lang="en-US" sz="1200" dirty="0" err="1"/>
              <a:t>Latest_Release_Deliverables</a:t>
            </a:r>
            <a:r>
              <a:rPr lang="en-US" sz="1200" dirty="0"/>
              <a:t>" </a:t>
            </a:r>
            <a:r>
              <a:rPr lang="en-US" sz="1200" u="sng" dirty="0">
                <a:hlinkClick r:id="rId3"/>
              </a:rPr>
              <a:t>folder</a:t>
            </a:r>
            <a:r>
              <a:rPr lang="en-US" sz="1200" dirty="0"/>
              <a:t> </a:t>
            </a:r>
            <a:br>
              <a:rPr lang="en-US" sz="1200" dirty="0"/>
            </a:br>
            <a:r>
              <a:rPr lang="en-US" sz="1200" dirty="0"/>
              <a:t/>
            </a:r>
            <a:br>
              <a:rPr lang="en-US" sz="1200" dirty="0"/>
            </a:br>
            <a:r>
              <a:rPr lang="en-US" sz="1200" dirty="0"/>
              <a:t>If you have any questions, please contact Matt Gillmore or Ron Cunningham </a:t>
            </a:r>
            <a:br>
              <a:rPr lang="en-US" sz="1200" dirty="0"/>
            </a:br>
            <a:r>
              <a:rPr lang="en-US" sz="1200" dirty="0"/>
              <a:t/>
            </a:r>
            <a:br>
              <a:rPr lang="en-US" sz="1200" dirty="0"/>
            </a:br>
            <a:r>
              <a:rPr lang="en-US" sz="1200" dirty="0"/>
              <a:t>respectfully </a:t>
            </a:r>
            <a:br>
              <a:rPr lang="en-US" sz="1200" dirty="0"/>
            </a:br>
            <a:r>
              <a:rPr lang="en-US" sz="1200" dirty="0"/>
              <a:t>Ron Cunningham </a:t>
            </a:r>
            <a:br>
              <a:rPr lang="en-US" sz="1200" dirty="0"/>
            </a:br>
            <a:r>
              <a:rPr lang="en-US" sz="1200" dirty="0"/>
              <a:t>SG Network TF vice-chair </a:t>
            </a:r>
            <a:br>
              <a:rPr lang="en-US" sz="1200" dirty="0"/>
            </a:br>
            <a:r>
              <a:rPr lang="en-US" sz="1200" dirty="0"/>
              <a:t>918-599-2622</a:t>
            </a:r>
          </a:p>
          <a:p>
            <a:pPr marL="0" indent="0">
              <a:buNone/>
            </a:pPr>
            <a:endParaRPr lang="en-US" sz="1200" dirty="0"/>
          </a:p>
        </p:txBody>
      </p:sp>
      <p:sp>
        <p:nvSpPr>
          <p:cNvPr id="5" name="Date Placeholder 4"/>
          <p:cNvSpPr>
            <a:spLocks noGrp="1"/>
          </p:cNvSpPr>
          <p:nvPr>
            <p:ph type="dt" sz="half" idx="10"/>
          </p:nvPr>
        </p:nvSpPr>
        <p:spPr/>
        <p:txBody>
          <a:bodyPr/>
          <a:lstStyle/>
          <a:p>
            <a:r>
              <a:rPr lang="en-US" smtClean="0"/>
              <a:t>May  2012</a:t>
            </a:r>
            <a:endParaRPr lang="en-US" dirty="0"/>
          </a:p>
        </p:txBody>
      </p:sp>
      <p:sp>
        <p:nvSpPr>
          <p:cNvPr id="6" name="Footer Placeholder 5"/>
          <p:cNvSpPr>
            <a:spLocks noGrp="1"/>
          </p:cNvSpPr>
          <p:nvPr>
            <p:ph type="ftr" sz="quarter" idx="11"/>
          </p:nvPr>
        </p:nvSpPr>
        <p:spPr/>
        <p:txBody>
          <a:bodyPr/>
          <a:lstStyle/>
          <a:p>
            <a:pPr>
              <a:defRPr/>
            </a:pPr>
            <a:r>
              <a:rPr lang="en-US" smtClean="0"/>
              <a:t>Bruce Kraemer, Marvell</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11E9C05C-0B54-485E-9CC6-C003E25E2F9A}" type="slidenum">
              <a:rPr lang="en-US" smtClean="0"/>
              <a:pPr>
                <a:defRPr/>
              </a:pPr>
              <a:t>20</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22485382"/>
              </p:ext>
            </p:extLst>
          </p:nvPr>
        </p:nvGraphicFramePr>
        <p:xfrm>
          <a:off x="6930570" y="5248956"/>
          <a:ext cx="1444173" cy="1128260"/>
        </p:xfrm>
        <a:graphic>
          <a:graphicData uri="http://schemas.openxmlformats.org/presentationml/2006/ole">
            <mc:AlternateContent xmlns:mc="http://schemas.openxmlformats.org/markup-compatibility/2006">
              <mc:Choice xmlns:v="urn:schemas-microsoft-com:vml" Requires="v">
                <p:oleObj spid="_x0000_s80919" name="Package" showAsIcon="1" r:id="rId4" imgW="914400" imgH="714240" progId="Package">
                  <p:embed/>
                </p:oleObj>
              </mc:Choice>
              <mc:Fallback>
                <p:oleObj name="Package" showAsIcon="1" r:id="rId4" imgW="914400" imgH="714240" progId="Package">
                  <p:embed/>
                  <p:pic>
                    <p:nvPicPr>
                      <p:cNvPr id="0" name=""/>
                      <p:cNvPicPr/>
                      <p:nvPr/>
                    </p:nvPicPr>
                    <p:blipFill>
                      <a:blip r:embed="rId5"/>
                      <a:stretch>
                        <a:fillRect/>
                      </a:stretch>
                    </p:blipFill>
                    <p:spPr>
                      <a:xfrm>
                        <a:off x="6930570" y="5248956"/>
                        <a:ext cx="1444173" cy="1128260"/>
                      </a:xfrm>
                      <a:prstGeom prst="rect">
                        <a:avLst/>
                      </a:prstGeom>
                    </p:spPr>
                  </p:pic>
                </p:oleObj>
              </mc:Fallback>
            </mc:AlternateContent>
          </a:graphicData>
        </a:graphic>
      </p:graphicFrame>
    </p:spTree>
    <p:extLst>
      <p:ext uri="{BB962C8B-B14F-4D97-AF65-F5344CB8AC3E}">
        <p14:creationId xmlns:p14="http://schemas.microsoft.com/office/powerpoint/2010/main" val="3016584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p:txBody>
          <a:bodyPr/>
          <a:lstStyle/>
          <a:p>
            <a:r>
              <a:rPr lang="en-US" dirty="0" smtClean="0">
                <a:latin typeface="Times New Roman" pitchFamily="18" charset="0"/>
              </a:rPr>
              <a:t>Work in Progress:</a:t>
            </a:r>
          </a:p>
        </p:txBody>
      </p:sp>
      <p:sp>
        <p:nvSpPr>
          <p:cNvPr id="73731" name="Date Placeholder 2"/>
          <p:cNvSpPr txBox="1">
            <a:spLocks noGrp="1"/>
          </p:cNvSpPr>
          <p:nvPr/>
        </p:nvSpPr>
        <p:spPr bwMode="auto">
          <a:xfrm>
            <a:off x="696913" y="332601"/>
            <a:ext cx="1340110" cy="276999"/>
          </a:xfrm>
          <a:prstGeom prst="rect">
            <a:avLst/>
          </a:prstGeom>
          <a:noFill/>
          <a:ln w="9525">
            <a:noFill/>
            <a:miter lim="800000"/>
            <a:headEnd/>
            <a:tailEnd/>
          </a:ln>
        </p:spPr>
        <p:txBody>
          <a:bodyPr wrap="none" lIns="0" tIns="0" rIns="0" bIns="0" anchor="b">
            <a:spAutoFit/>
          </a:bodyPr>
          <a:lstStyle/>
          <a:p>
            <a:pPr eaLnBrk="0" hangingPunct="0"/>
            <a:r>
              <a:rPr lang="en-US" sz="1800" dirty="0" smtClean="0"/>
              <a:t>January 2012</a:t>
            </a:r>
            <a:endParaRPr lang="en-GB" sz="1800" dirty="0"/>
          </a:p>
        </p:txBody>
      </p:sp>
      <p:sp>
        <p:nvSpPr>
          <p:cNvPr id="73733" name="Slide Number Placeholder 4"/>
          <p:cNvSpPr txBox="1">
            <a:spLocks noGrp="1"/>
          </p:cNvSpPr>
          <p:nvPr/>
        </p:nvSpPr>
        <p:spPr bwMode="auto">
          <a:xfrm>
            <a:off x="4357688" y="6475413"/>
            <a:ext cx="504825" cy="182562"/>
          </a:xfrm>
          <a:prstGeom prst="rect">
            <a:avLst/>
          </a:prstGeom>
          <a:noFill/>
          <a:ln w="9525">
            <a:noFill/>
            <a:miter lim="800000"/>
            <a:headEnd/>
            <a:tailEnd/>
          </a:ln>
        </p:spPr>
        <p:txBody>
          <a:bodyPr wrap="none" lIns="0" tIns="0" rIns="0" bIns="0">
            <a:spAutoFit/>
          </a:bodyPr>
          <a:lstStyle/>
          <a:p>
            <a:pPr algn="ctr" eaLnBrk="0" hangingPunct="0"/>
            <a:r>
              <a:rPr lang="en-GB" sz="1200" b="0"/>
              <a:t>Slide </a:t>
            </a:r>
            <a:fld id="{A529039D-47E1-4629-9666-9220A8BA74E5}" type="slidenum">
              <a:rPr lang="en-GB" sz="1200" b="0"/>
              <a:pPr algn="ctr" eaLnBrk="0" hangingPunct="0"/>
              <a:t>21</a:t>
            </a:fld>
            <a:endParaRPr lang="en-GB" sz="1200" b="0"/>
          </a:p>
        </p:txBody>
      </p:sp>
      <p:sp>
        <p:nvSpPr>
          <p:cNvPr id="73738" name="Rectangle 11"/>
          <p:cNvSpPr>
            <a:spLocks noChangeArrowheads="1"/>
          </p:cNvSpPr>
          <p:nvPr/>
        </p:nvSpPr>
        <p:spPr bwMode="auto">
          <a:xfrm>
            <a:off x="670166" y="2036763"/>
            <a:ext cx="1473200" cy="461962"/>
          </a:xfrm>
          <a:prstGeom prst="rect">
            <a:avLst/>
          </a:prstGeom>
          <a:noFill/>
          <a:ln w="9525">
            <a:noFill/>
            <a:miter lim="800000"/>
            <a:headEnd/>
            <a:tailEnd/>
          </a:ln>
        </p:spPr>
        <p:txBody>
          <a:bodyPr wrap="none">
            <a:spAutoFit/>
          </a:bodyPr>
          <a:lstStyle/>
          <a:p>
            <a:pPr eaLnBrk="0" hangingPunct="0"/>
            <a:r>
              <a:rPr lang="en-US" b="0">
                <a:solidFill>
                  <a:srgbClr val="000000"/>
                </a:solidFill>
              </a:rPr>
              <a:t>Chapter 4:</a:t>
            </a:r>
          </a:p>
        </p:txBody>
      </p:sp>
      <p:sp>
        <p:nvSpPr>
          <p:cNvPr id="73739" name="Rectangle 12"/>
          <p:cNvSpPr>
            <a:spLocks noChangeArrowheads="1"/>
          </p:cNvSpPr>
          <p:nvPr/>
        </p:nvSpPr>
        <p:spPr bwMode="auto">
          <a:xfrm>
            <a:off x="635241" y="3471863"/>
            <a:ext cx="1473200" cy="461962"/>
          </a:xfrm>
          <a:prstGeom prst="rect">
            <a:avLst/>
          </a:prstGeom>
          <a:noFill/>
          <a:ln w="9525">
            <a:noFill/>
            <a:miter lim="800000"/>
            <a:headEnd/>
            <a:tailEnd/>
          </a:ln>
        </p:spPr>
        <p:txBody>
          <a:bodyPr wrap="none">
            <a:spAutoFit/>
          </a:bodyPr>
          <a:lstStyle/>
          <a:p>
            <a:pPr eaLnBrk="0" hangingPunct="0"/>
            <a:r>
              <a:rPr lang="en-US" b="0">
                <a:solidFill>
                  <a:srgbClr val="000000"/>
                </a:solidFill>
              </a:rPr>
              <a:t>Chapter 5:</a:t>
            </a:r>
          </a:p>
        </p:txBody>
      </p:sp>
      <p:sp>
        <p:nvSpPr>
          <p:cNvPr id="73740" name="Rectangle 13"/>
          <p:cNvSpPr>
            <a:spLocks noChangeArrowheads="1"/>
          </p:cNvSpPr>
          <p:nvPr/>
        </p:nvSpPr>
        <p:spPr bwMode="auto">
          <a:xfrm>
            <a:off x="635241" y="4767263"/>
            <a:ext cx="1473200" cy="461962"/>
          </a:xfrm>
          <a:prstGeom prst="rect">
            <a:avLst/>
          </a:prstGeom>
          <a:noFill/>
          <a:ln w="9525">
            <a:noFill/>
            <a:miter lim="800000"/>
            <a:headEnd/>
            <a:tailEnd/>
          </a:ln>
        </p:spPr>
        <p:txBody>
          <a:bodyPr wrap="none">
            <a:spAutoFit/>
          </a:bodyPr>
          <a:lstStyle/>
          <a:p>
            <a:pPr eaLnBrk="0" hangingPunct="0"/>
            <a:r>
              <a:rPr lang="en-US" b="0" dirty="0">
                <a:solidFill>
                  <a:srgbClr val="000000"/>
                </a:solidFill>
              </a:rPr>
              <a:t>Chapter 6:</a:t>
            </a:r>
          </a:p>
        </p:txBody>
      </p:sp>
      <p:sp>
        <p:nvSpPr>
          <p:cNvPr id="2" name="Footer Placeholder 1"/>
          <p:cNvSpPr>
            <a:spLocks noGrp="1"/>
          </p:cNvSpPr>
          <p:nvPr>
            <p:ph type="ftr" sz="quarter" idx="11"/>
          </p:nvPr>
        </p:nvSpPr>
        <p:spPr/>
        <p:txBody>
          <a:bodyPr/>
          <a:lstStyle/>
          <a:p>
            <a:pPr>
              <a:defRPr/>
            </a:pPr>
            <a:r>
              <a:rPr lang="en-US" smtClean="0"/>
              <a:t>Bruce Kraemer, Marvell</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11E9C05C-0B54-485E-9CC6-C003E25E2F9A}" type="slidenum">
              <a:rPr lang="en-US" smtClean="0"/>
              <a:pPr>
                <a:defRPr/>
              </a:pPr>
              <a:t>21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145464719"/>
              </p:ext>
            </p:extLst>
          </p:nvPr>
        </p:nvGraphicFramePr>
        <p:xfrm>
          <a:off x="2300527" y="1784350"/>
          <a:ext cx="1580315" cy="1234621"/>
        </p:xfrm>
        <a:graphic>
          <a:graphicData uri="http://schemas.openxmlformats.org/presentationml/2006/ole">
            <mc:AlternateContent xmlns:mc="http://schemas.openxmlformats.org/markup-compatibility/2006">
              <mc:Choice xmlns:v="urn:schemas-microsoft-com:vml" Requires="v">
                <p:oleObj spid="_x0000_s74037" name="Acrobat Document" showAsIcon="1" r:id="rId3" imgW="914400" imgH="714240" progId="AcroExch.Document.7">
                  <p:embed/>
                </p:oleObj>
              </mc:Choice>
              <mc:Fallback>
                <p:oleObj name="Acrobat Document" showAsIcon="1" r:id="rId3" imgW="914400" imgH="714240" progId="AcroExch.Document.7">
                  <p:embed/>
                  <p:pic>
                    <p:nvPicPr>
                      <p:cNvPr id="0" name=""/>
                      <p:cNvPicPr/>
                      <p:nvPr/>
                    </p:nvPicPr>
                    <p:blipFill>
                      <a:blip r:embed="rId4"/>
                      <a:stretch>
                        <a:fillRect/>
                      </a:stretch>
                    </p:blipFill>
                    <p:spPr>
                      <a:xfrm>
                        <a:off x="2300527" y="1784350"/>
                        <a:ext cx="1580315" cy="1234621"/>
                      </a:xfrm>
                      <a:prstGeom prst="rect">
                        <a:avLst/>
                      </a:prstGeom>
                    </p:spPr>
                  </p:pic>
                </p:oleObj>
              </mc:Fallback>
            </mc:AlternateContent>
          </a:graphicData>
        </a:graphic>
      </p:graphicFrame>
      <p:sp>
        <p:nvSpPr>
          <p:cNvPr id="19" name="Rectangle 13"/>
          <p:cNvSpPr>
            <a:spLocks noChangeArrowheads="1"/>
          </p:cNvSpPr>
          <p:nvPr/>
        </p:nvSpPr>
        <p:spPr bwMode="auto">
          <a:xfrm>
            <a:off x="4774406" y="4536282"/>
            <a:ext cx="2326278" cy="461665"/>
          </a:xfrm>
          <a:prstGeom prst="rect">
            <a:avLst/>
          </a:prstGeom>
          <a:noFill/>
          <a:ln w="9525">
            <a:noFill/>
            <a:miter lim="800000"/>
            <a:headEnd/>
            <a:tailEnd/>
          </a:ln>
        </p:spPr>
        <p:txBody>
          <a:bodyPr wrap="none">
            <a:spAutoFit/>
          </a:bodyPr>
          <a:lstStyle/>
          <a:p>
            <a:pPr eaLnBrk="0" hangingPunct="0"/>
            <a:r>
              <a:rPr lang="en-US" b="0" dirty="0" smtClean="0">
                <a:solidFill>
                  <a:srgbClr val="000000"/>
                </a:solidFill>
              </a:rPr>
              <a:t>Range Estimator:</a:t>
            </a:r>
            <a:endParaRPr lang="en-US" b="0" dirty="0">
              <a:solidFill>
                <a:srgbClr val="00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556422525"/>
              </p:ext>
            </p:extLst>
          </p:nvPr>
        </p:nvGraphicFramePr>
        <p:xfrm>
          <a:off x="6887029" y="4997947"/>
          <a:ext cx="1719942" cy="1343705"/>
        </p:xfrm>
        <a:graphic>
          <a:graphicData uri="http://schemas.openxmlformats.org/presentationml/2006/ole">
            <mc:AlternateContent xmlns:mc="http://schemas.openxmlformats.org/markup-compatibility/2006">
              <mc:Choice xmlns:v="urn:schemas-microsoft-com:vml" Requires="v">
                <p:oleObj spid="_x0000_s74038" name="Worksheet" showAsIcon="1" r:id="rId5" imgW="914400" imgH="714240" progId="Excel.Sheet.12">
                  <p:embed/>
                </p:oleObj>
              </mc:Choice>
              <mc:Fallback>
                <p:oleObj name="Worksheet" showAsIcon="1" r:id="rId5" imgW="914400" imgH="714240" progId="Excel.Sheet.12">
                  <p:embed/>
                  <p:pic>
                    <p:nvPicPr>
                      <p:cNvPr id="0" name=""/>
                      <p:cNvPicPr/>
                      <p:nvPr/>
                    </p:nvPicPr>
                    <p:blipFill>
                      <a:blip r:embed="rId6"/>
                      <a:stretch>
                        <a:fillRect/>
                      </a:stretch>
                    </p:blipFill>
                    <p:spPr>
                      <a:xfrm>
                        <a:off x="6887029" y="4997947"/>
                        <a:ext cx="1719942" cy="134370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731530884"/>
              </p:ext>
            </p:extLst>
          </p:nvPr>
        </p:nvGraphicFramePr>
        <p:xfrm>
          <a:off x="2372312" y="3172732"/>
          <a:ext cx="1357086" cy="1060223"/>
        </p:xfrm>
        <a:graphic>
          <a:graphicData uri="http://schemas.openxmlformats.org/presentationml/2006/ole">
            <mc:AlternateContent xmlns:mc="http://schemas.openxmlformats.org/markup-compatibility/2006">
              <mc:Choice xmlns:v="urn:schemas-microsoft-com:vml" Requires="v">
                <p:oleObj spid="_x0000_s74039" name="Document" showAsIcon="1" r:id="rId7" imgW="914400" imgH="714240" progId="Word.Document.8">
                  <p:embed/>
                </p:oleObj>
              </mc:Choice>
              <mc:Fallback>
                <p:oleObj name="Document" showAsIcon="1" r:id="rId7" imgW="914400" imgH="714240" progId="Word.Document.8">
                  <p:embed/>
                  <p:pic>
                    <p:nvPicPr>
                      <p:cNvPr id="0" name=""/>
                      <p:cNvPicPr/>
                      <p:nvPr/>
                    </p:nvPicPr>
                    <p:blipFill>
                      <a:blip r:embed="rId8"/>
                      <a:stretch>
                        <a:fillRect/>
                      </a:stretch>
                    </p:blipFill>
                    <p:spPr>
                      <a:xfrm>
                        <a:off x="2372312" y="3172732"/>
                        <a:ext cx="1357086" cy="1060223"/>
                      </a:xfrm>
                      <a:prstGeom prst="rect">
                        <a:avLst/>
                      </a:prstGeom>
                    </p:spPr>
                  </p:pic>
                </p:oleObj>
              </mc:Fallback>
            </mc:AlternateContent>
          </a:graphicData>
        </a:graphic>
      </p:graphicFrame>
      <p:sp>
        <p:nvSpPr>
          <p:cNvPr id="5" name="Date Placeholder 4"/>
          <p:cNvSpPr>
            <a:spLocks noGrp="1"/>
          </p:cNvSpPr>
          <p:nvPr>
            <p:ph type="dt" sz="half" idx="10"/>
          </p:nvPr>
        </p:nvSpPr>
        <p:spPr/>
        <p:txBody>
          <a:bodyPr/>
          <a:lstStyle/>
          <a:p>
            <a:r>
              <a:rPr lang="en-US" smtClean="0"/>
              <a:t>May  2012</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742" y="1228271"/>
            <a:ext cx="7772400" cy="1362075"/>
          </a:xfrm>
        </p:spPr>
        <p:txBody>
          <a:bodyPr/>
          <a:lstStyle/>
          <a:p>
            <a:r>
              <a:rPr lang="en-US" smtClean="0"/>
              <a:t>Range Estimator</a:t>
            </a:r>
            <a:endParaRPr lang="en-US" dirty="0"/>
          </a:p>
        </p:txBody>
      </p:sp>
      <p:sp>
        <p:nvSpPr>
          <p:cNvPr id="4" name="Date Placeholder 3"/>
          <p:cNvSpPr>
            <a:spLocks noGrp="1"/>
          </p:cNvSpPr>
          <p:nvPr>
            <p:ph type="dt" sz="half" idx="10"/>
          </p:nvPr>
        </p:nvSpPr>
        <p:spPr/>
        <p:txBody>
          <a:bodyPr/>
          <a:lstStyle/>
          <a:p>
            <a:pPr>
              <a:defRPr/>
            </a:pPr>
            <a:r>
              <a:rPr lang="en-US" smtClean="0"/>
              <a:t>May  2012</a:t>
            </a:r>
            <a:endParaRPr lang="en-US" dirty="0"/>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22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933023361"/>
              </p:ext>
            </p:extLst>
          </p:nvPr>
        </p:nvGraphicFramePr>
        <p:xfrm>
          <a:off x="4114799" y="3071813"/>
          <a:ext cx="2328961" cy="1819501"/>
        </p:xfrm>
        <a:graphic>
          <a:graphicData uri="http://schemas.openxmlformats.org/presentationml/2006/ole">
            <mc:AlternateContent xmlns:mc="http://schemas.openxmlformats.org/markup-compatibility/2006">
              <mc:Choice xmlns:v="urn:schemas-microsoft-com:vml" Requires="v">
                <p:oleObj spid="_x0000_s81943" name="Worksheet" showAsIcon="1" r:id="rId3" imgW="914400" imgH="714240" progId="Excel.Sheet.12">
                  <p:embed/>
                </p:oleObj>
              </mc:Choice>
              <mc:Fallback>
                <p:oleObj name="Worksheet" showAsIcon="1" r:id="rId3" imgW="914400" imgH="714240" progId="Excel.Sheet.12">
                  <p:embed/>
                  <p:pic>
                    <p:nvPicPr>
                      <p:cNvPr id="0" name=""/>
                      <p:cNvPicPr/>
                      <p:nvPr/>
                    </p:nvPicPr>
                    <p:blipFill>
                      <a:blip r:embed="rId4"/>
                      <a:stretch>
                        <a:fillRect/>
                      </a:stretch>
                    </p:blipFill>
                    <p:spPr>
                      <a:xfrm>
                        <a:off x="4114799" y="3071813"/>
                        <a:ext cx="2328961" cy="1819501"/>
                      </a:xfrm>
                      <a:prstGeom prst="rect">
                        <a:avLst/>
                      </a:prstGeom>
                    </p:spPr>
                  </p:pic>
                </p:oleObj>
              </mc:Fallback>
            </mc:AlternateContent>
          </a:graphicData>
        </a:graphic>
      </p:graphicFrame>
    </p:spTree>
    <p:extLst>
      <p:ext uri="{BB962C8B-B14F-4D97-AF65-F5344CB8AC3E}">
        <p14:creationId xmlns:p14="http://schemas.microsoft.com/office/powerpoint/2010/main" val="3805704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85800" y="685800"/>
            <a:ext cx="7772400" cy="812800"/>
          </a:xfrm>
        </p:spPr>
        <p:txBody>
          <a:bodyPr/>
          <a:lstStyle/>
          <a:p>
            <a:r>
              <a:rPr lang="en-US" dirty="0" smtClean="0">
                <a:latin typeface="Times New Roman" pitchFamily="18" charset="0"/>
              </a:rPr>
              <a:t>UCAIUG</a:t>
            </a:r>
          </a:p>
        </p:txBody>
      </p:sp>
      <p:sp>
        <p:nvSpPr>
          <p:cNvPr id="27650" name="Text Placeholder 2"/>
          <p:cNvSpPr>
            <a:spLocks noGrp="1"/>
          </p:cNvSpPr>
          <p:nvPr>
            <p:ph type="body" sz="half" idx="1"/>
          </p:nvPr>
        </p:nvSpPr>
        <p:spPr>
          <a:xfrm>
            <a:off x="299357" y="1482271"/>
            <a:ext cx="8470900" cy="4711700"/>
          </a:xfrm>
        </p:spPr>
        <p:txBody>
          <a:bodyPr/>
          <a:lstStyle/>
          <a:p>
            <a:r>
              <a:rPr lang="en-US" sz="1800" dirty="0" smtClean="0">
                <a:latin typeface="Times New Roman" pitchFamily="18" charset="0"/>
              </a:rPr>
              <a:t>•</a:t>
            </a:r>
            <a:r>
              <a:rPr lang="en-US" sz="1800" dirty="0"/>
              <a:t>The UCA</a:t>
            </a:r>
            <a:r>
              <a:rPr lang="en-US" sz="1800" baseline="30000" dirty="0"/>
              <a:t>®</a:t>
            </a:r>
            <a:r>
              <a:rPr lang="en-US" sz="1800" dirty="0"/>
              <a:t> International Users Group is a not-for-profit corporation consisting of utility user and supplier companies that is dedicated to promoting the integration and interoperability of electric/gas/water utility systems through the use of international standards-based technology. It is a User Group for IEC 61850, the Common Information Model – Generic Interface Definition (CIM/GID as per IEC 61970/61968), advanced metering and demand response via </a:t>
            </a:r>
            <a:r>
              <a:rPr lang="en-US" sz="1800" dirty="0" err="1"/>
              <a:t>OpenDR</a:t>
            </a:r>
            <a:r>
              <a:rPr lang="en-US" sz="1800" dirty="0"/>
              <a:t>. </a:t>
            </a:r>
          </a:p>
          <a:p>
            <a:r>
              <a:rPr lang="en-US" sz="1800" dirty="0"/>
              <a:t>Our Mission: To enable utility integration through the deployment of open standards by providing a forum in which the various stakeholders in the utility industry can work cooperatively together as members of a common organization to: Influence, select, and/or endorse open and public standards appropriate to the utility market based upon the needs of the membership. Specify, develop and/or accredit product/system-testing programs that facilitate the field interoperability of products and systems based upon these standards. Implement educational and promotional activities that increase awareness and deployment of these standards in the utility industry.</a:t>
            </a:r>
          </a:p>
        </p:txBody>
      </p:sp>
      <p:sp>
        <p:nvSpPr>
          <p:cNvPr id="27652" name="Footer Placeholder 5"/>
          <p:cNvSpPr>
            <a:spLocks noGrp="1"/>
          </p:cNvSpPr>
          <p:nvPr>
            <p:ph type="ftr" sz="quarter" idx="11"/>
          </p:nvPr>
        </p:nvSpPr>
        <p:spPr>
          <a:noFill/>
        </p:spPr>
        <p:txBody>
          <a:bodyPr/>
          <a:lstStyle/>
          <a:p>
            <a:r>
              <a:rPr lang="en-US" smtClean="0"/>
              <a:t>Bruce Kraemer, Marvell</a:t>
            </a:r>
          </a:p>
        </p:txBody>
      </p:sp>
      <p:sp>
        <p:nvSpPr>
          <p:cNvPr id="27653" name="Slide Number Placeholder 6"/>
          <p:cNvSpPr>
            <a:spLocks noGrp="1"/>
          </p:cNvSpPr>
          <p:nvPr>
            <p:ph type="sldNum" sz="quarter" idx="12"/>
          </p:nvPr>
        </p:nvSpPr>
        <p:spPr>
          <a:xfrm>
            <a:off x="4357688" y="6475413"/>
            <a:ext cx="504825" cy="182562"/>
          </a:xfrm>
          <a:noFill/>
        </p:spPr>
        <p:txBody>
          <a:bodyPr/>
          <a:lstStyle/>
          <a:p>
            <a:r>
              <a:rPr lang="en-US" smtClean="0"/>
              <a:t>Slide </a:t>
            </a:r>
            <a:fld id="{027BB308-4241-4144-ABA3-E1B0A9906736}" type="slidenum">
              <a:rPr lang="en-US" smtClean="0"/>
              <a:pPr/>
              <a:t>23</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smtClean="0"/>
              <a:t>May  2012</a:t>
            </a:r>
            <a:endParaRPr lang="en-US" dirty="0"/>
          </a:p>
        </p:txBody>
      </p:sp>
    </p:spTree>
    <p:extLst>
      <p:ext uri="{BB962C8B-B14F-4D97-AF65-F5344CB8AC3E}">
        <p14:creationId xmlns:p14="http://schemas.microsoft.com/office/powerpoint/2010/main" val="304628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noFill/>
        </p:spPr>
        <p:txBody>
          <a:bodyPr/>
          <a:lstStyle/>
          <a:p>
            <a:r>
              <a:rPr lang="en-US" smtClean="0"/>
              <a:t>Bruce Kraemer, Marvell</a:t>
            </a:r>
          </a:p>
        </p:txBody>
      </p:sp>
      <p:sp>
        <p:nvSpPr>
          <p:cNvPr id="28676" name="Slide Number Placeholder 5"/>
          <p:cNvSpPr>
            <a:spLocks noGrp="1"/>
          </p:cNvSpPr>
          <p:nvPr>
            <p:ph type="sldNum" sz="quarter" idx="12"/>
          </p:nvPr>
        </p:nvSpPr>
        <p:spPr>
          <a:xfrm>
            <a:off x="4357688" y="6475413"/>
            <a:ext cx="504825" cy="182562"/>
          </a:xfrm>
          <a:noFill/>
        </p:spPr>
        <p:txBody>
          <a:bodyPr/>
          <a:lstStyle/>
          <a:p>
            <a:r>
              <a:rPr lang="en-US" smtClean="0"/>
              <a:t>Slide </a:t>
            </a:r>
            <a:fld id="{162C7E68-1D15-4473-8B56-A9224DF58F56}" type="slidenum">
              <a:rPr lang="en-US" smtClean="0"/>
              <a:pPr/>
              <a:t>24</a:t>
            </a:fld>
            <a:endParaRPr lang="en-US" smtClean="0"/>
          </a:p>
        </p:txBody>
      </p:sp>
      <p:sp>
        <p:nvSpPr>
          <p:cNvPr id="28677" name="TextBox 6"/>
          <p:cNvSpPr txBox="1">
            <a:spLocks noChangeArrowheads="1"/>
          </p:cNvSpPr>
          <p:nvPr/>
        </p:nvSpPr>
        <p:spPr bwMode="auto">
          <a:xfrm>
            <a:off x="301625" y="3875982"/>
            <a:ext cx="8194675" cy="1569660"/>
          </a:xfrm>
          <a:prstGeom prst="rect">
            <a:avLst/>
          </a:prstGeom>
          <a:noFill/>
          <a:ln w="9525">
            <a:noFill/>
            <a:miter lim="800000"/>
            <a:headEnd/>
            <a:tailEnd/>
          </a:ln>
        </p:spPr>
        <p:txBody>
          <a:bodyPr>
            <a:spAutoFit/>
          </a:bodyPr>
          <a:lstStyle/>
          <a:p>
            <a:pPr eaLnBrk="0" hangingPunct="0"/>
            <a:r>
              <a:rPr lang="en-US" dirty="0">
                <a:hlinkClick r:id="rId2"/>
              </a:rPr>
              <a:t>http://</a:t>
            </a:r>
            <a:r>
              <a:rPr lang="en-US" dirty="0" smtClean="0">
                <a:hlinkClick r:id="rId2"/>
              </a:rPr>
              <a:t>osgug.ucaiug.org/UtiliComm/Shared%20Documents/SG-NET%20PAP%20work-in-progress/Database-wip/database/SGNet-2010mod29Aug2011-5.1.zip</a:t>
            </a:r>
            <a:endParaRPr lang="en-US" dirty="0" smtClean="0"/>
          </a:p>
          <a:p>
            <a:pPr eaLnBrk="0" hangingPunct="0"/>
            <a:endParaRPr lang="en-US" dirty="0"/>
          </a:p>
        </p:txBody>
      </p:sp>
      <p:sp>
        <p:nvSpPr>
          <p:cNvPr id="3" name="TextBox 2"/>
          <p:cNvSpPr txBox="1"/>
          <p:nvPr/>
        </p:nvSpPr>
        <p:spPr>
          <a:xfrm>
            <a:off x="551543" y="1786653"/>
            <a:ext cx="3331361" cy="1938992"/>
          </a:xfrm>
          <a:prstGeom prst="rect">
            <a:avLst/>
          </a:prstGeom>
          <a:noFill/>
        </p:spPr>
        <p:txBody>
          <a:bodyPr wrap="none" rtlCol="0">
            <a:spAutoFit/>
          </a:bodyPr>
          <a:lstStyle/>
          <a:p>
            <a:r>
              <a:rPr lang="en-US" dirty="0" smtClean="0"/>
              <a:t>Latest data descriptions</a:t>
            </a:r>
          </a:p>
          <a:p>
            <a:r>
              <a:rPr lang="en-US" dirty="0" smtClean="0"/>
              <a:t>Actors</a:t>
            </a:r>
          </a:p>
          <a:p>
            <a:r>
              <a:rPr lang="en-US" dirty="0" smtClean="0"/>
              <a:t>Flows </a:t>
            </a:r>
          </a:p>
          <a:p>
            <a:r>
              <a:rPr lang="en-US" dirty="0" smtClean="0"/>
              <a:t>Data size</a:t>
            </a:r>
          </a:p>
          <a:p>
            <a:r>
              <a:rPr lang="en-US" dirty="0" smtClean="0"/>
              <a:t>Security levels</a:t>
            </a:r>
            <a:endParaRPr lang="en-US" dirty="0"/>
          </a:p>
        </p:txBody>
      </p:sp>
      <p:sp>
        <p:nvSpPr>
          <p:cNvPr id="5" name="TextBox 4"/>
          <p:cNvSpPr txBox="1"/>
          <p:nvPr/>
        </p:nvSpPr>
        <p:spPr>
          <a:xfrm>
            <a:off x="1026833" y="959338"/>
            <a:ext cx="5697394" cy="461665"/>
          </a:xfrm>
          <a:prstGeom prst="rect">
            <a:avLst/>
          </a:prstGeom>
          <a:noFill/>
        </p:spPr>
        <p:txBody>
          <a:bodyPr wrap="none" rtlCol="0">
            <a:spAutoFit/>
          </a:bodyPr>
          <a:lstStyle/>
          <a:p>
            <a:r>
              <a:rPr lang="en-US" dirty="0" smtClean="0"/>
              <a:t>Open SG    Utility Data Flow  information</a:t>
            </a:r>
            <a:endParaRPr lang="en-US" dirty="0"/>
          </a:p>
        </p:txBody>
      </p:sp>
      <p:sp>
        <p:nvSpPr>
          <p:cNvPr id="6" name="Date Placeholder 5"/>
          <p:cNvSpPr>
            <a:spLocks noGrp="1"/>
          </p:cNvSpPr>
          <p:nvPr>
            <p:ph type="dt" sz="half" idx="10"/>
          </p:nvPr>
        </p:nvSpPr>
        <p:spPr>
          <a:xfrm>
            <a:off x="696913" y="332601"/>
            <a:ext cx="1340110" cy="276999"/>
          </a:xfrm>
        </p:spPr>
        <p:txBody>
          <a:bodyPr/>
          <a:lstStyle/>
          <a:p>
            <a:pPr>
              <a:defRPr/>
            </a:pPr>
            <a:r>
              <a:rPr lang="en-US" smtClean="0"/>
              <a:t>May  2012</a:t>
            </a:r>
            <a:endParaRPr lang="en-US" dirty="0"/>
          </a:p>
        </p:txBody>
      </p:sp>
    </p:spTree>
    <p:extLst>
      <p:ext uri="{BB962C8B-B14F-4D97-AF65-F5344CB8AC3E}">
        <p14:creationId xmlns:p14="http://schemas.microsoft.com/office/powerpoint/2010/main" val="3519602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1684" y="947285"/>
            <a:ext cx="7772400" cy="562201"/>
          </a:xfrm>
        </p:spPr>
        <p:txBody>
          <a:bodyPr/>
          <a:lstStyle/>
          <a:p>
            <a:pPr algn="ctr"/>
            <a:r>
              <a:rPr lang="en-US" sz="3600" dirty="0" smtClean="0">
                <a:latin typeface="Times New Roman" pitchFamily="18" charset="0"/>
                <a:cs typeface="Times New Roman" pitchFamily="18" charset="0"/>
              </a:rPr>
              <a:t>802 Smart Grid Teleconference Plans</a:t>
            </a:r>
            <a:endParaRPr lang="en-US" sz="36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25</a:t>
            </a:fld>
            <a:endParaRPr lang="en-US"/>
          </a:p>
        </p:txBody>
      </p:sp>
      <p:sp>
        <p:nvSpPr>
          <p:cNvPr id="7" name="TextBox 6"/>
          <p:cNvSpPr txBox="1"/>
          <p:nvPr/>
        </p:nvSpPr>
        <p:spPr>
          <a:xfrm>
            <a:off x="624113" y="1538515"/>
            <a:ext cx="7187289" cy="1569660"/>
          </a:xfrm>
          <a:prstGeom prst="rect">
            <a:avLst/>
          </a:prstGeom>
          <a:noFill/>
        </p:spPr>
        <p:txBody>
          <a:bodyPr wrap="none" rtlCol="0">
            <a:spAutoFit/>
          </a:bodyPr>
          <a:lstStyle/>
          <a:p>
            <a:r>
              <a:rPr lang="en-US" dirty="0" smtClean="0"/>
              <a:t>Calls have been scheduled at 2pm ET on Wednesdays</a:t>
            </a:r>
          </a:p>
          <a:p>
            <a:endParaRPr lang="en-US" dirty="0"/>
          </a:p>
          <a:p>
            <a:r>
              <a:rPr lang="en-US" dirty="0" smtClean="0"/>
              <a:t>Call topics between March and May meetings ??</a:t>
            </a:r>
          </a:p>
          <a:p>
            <a:r>
              <a:rPr lang="en-US" dirty="0" smtClean="0"/>
              <a:t>Call Dates to schedule??</a:t>
            </a:r>
          </a:p>
        </p:txBody>
      </p:sp>
      <p:sp>
        <p:nvSpPr>
          <p:cNvPr id="8" name="TextBox 7"/>
          <p:cNvSpPr txBox="1"/>
          <p:nvPr/>
        </p:nvSpPr>
        <p:spPr>
          <a:xfrm>
            <a:off x="812800" y="3328007"/>
            <a:ext cx="1221040" cy="2677656"/>
          </a:xfrm>
          <a:prstGeom prst="rect">
            <a:avLst/>
          </a:prstGeom>
          <a:noFill/>
        </p:spPr>
        <p:txBody>
          <a:bodyPr wrap="none" rtlCol="0">
            <a:spAutoFit/>
          </a:bodyPr>
          <a:lstStyle/>
          <a:p>
            <a:r>
              <a:rPr lang="en-US" dirty="0" smtClean="0"/>
              <a:t>Mar 21 </a:t>
            </a:r>
          </a:p>
          <a:p>
            <a:r>
              <a:rPr lang="en-US" dirty="0" smtClean="0"/>
              <a:t>Mar 28</a:t>
            </a:r>
          </a:p>
          <a:p>
            <a:r>
              <a:rPr lang="en-US" dirty="0" smtClean="0"/>
              <a:t>Apr 04</a:t>
            </a:r>
          </a:p>
          <a:p>
            <a:r>
              <a:rPr lang="en-US" dirty="0"/>
              <a:t>Apr </a:t>
            </a:r>
            <a:r>
              <a:rPr lang="en-US" dirty="0" smtClean="0"/>
              <a:t>11</a:t>
            </a:r>
          </a:p>
          <a:p>
            <a:r>
              <a:rPr lang="en-US" dirty="0"/>
              <a:t>Apr </a:t>
            </a:r>
            <a:r>
              <a:rPr lang="en-US" dirty="0" smtClean="0"/>
              <a:t>18</a:t>
            </a:r>
          </a:p>
          <a:p>
            <a:r>
              <a:rPr lang="en-US" dirty="0"/>
              <a:t>Apr </a:t>
            </a:r>
            <a:r>
              <a:rPr lang="en-US" dirty="0" smtClean="0"/>
              <a:t>25</a:t>
            </a:r>
            <a:endParaRPr lang="en-US" dirty="0"/>
          </a:p>
          <a:p>
            <a:r>
              <a:rPr lang="en-US" dirty="0" smtClean="0"/>
              <a:t>May 02</a:t>
            </a:r>
          </a:p>
        </p:txBody>
      </p:sp>
      <p:sp>
        <p:nvSpPr>
          <p:cNvPr id="2" name="Date Placeholder 1"/>
          <p:cNvSpPr>
            <a:spLocks noGrp="1"/>
          </p:cNvSpPr>
          <p:nvPr>
            <p:ph type="dt" sz="half" idx="10"/>
          </p:nvPr>
        </p:nvSpPr>
        <p:spPr>
          <a:xfrm>
            <a:off x="696913" y="332601"/>
            <a:ext cx="1340110" cy="276999"/>
          </a:xfrm>
        </p:spPr>
        <p:txBody>
          <a:bodyPr/>
          <a:lstStyle/>
          <a:p>
            <a:pPr>
              <a:defRPr/>
            </a:pPr>
            <a:r>
              <a:rPr lang="en-US" smtClean="0"/>
              <a:t>May  2012</a:t>
            </a:r>
            <a:endParaRPr lang="en-US" dirty="0"/>
          </a:p>
        </p:txBody>
      </p:sp>
    </p:spTree>
    <p:extLst>
      <p:ext uri="{BB962C8B-B14F-4D97-AF65-F5344CB8AC3E}">
        <p14:creationId xmlns:p14="http://schemas.microsoft.com/office/powerpoint/2010/main" val="2179405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1684" y="947285"/>
            <a:ext cx="7772400" cy="562201"/>
          </a:xfrm>
        </p:spPr>
        <p:txBody>
          <a:bodyPr/>
          <a:lstStyle/>
          <a:p>
            <a:pPr algn="ctr"/>
            <a:r>
              <a:rPr lang="en-US" sz="3600" dirty="0" smtClean="0">
                <a:latin typeface="Times New Roman" pitchFamily="18" charset="0"/>
                <a:cs typeface="Times New Roman" pitchFamily="18" charset="0"/>
              </a:rPr>
              <a:t>802 Smart Grid Teleconference Plans</a:t>
            </a:r>
            <a:endParaRPr lang="en-US" sz="36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26</a:t>
            </a:fld>
            <a:endParaRPr lang="en-US"/>
          </a:p>
        </p:txBody>
      </p:sp>
      <p:sp>
        <p:nvSpPr>
          <p:cNvPr id="7" name="TextBox 6"/>
          <p:cNvSpPr txBox="1"/>
          <p:nvPr/>
        </p:nvSpPr>
        <p:spPr>
          <a:xfrm>
            <a:off x="624113" y="1538515"/>
            <a:ext cx="7712432" cy="1569660"/>
          </a:xfrm>
          <a:prstGeom prst="rect">
            <a:avLst/>
          </a:prstGeom>
          <a:noFill/>
        </p:spPr>
        <p:txBody>
          <a:bodyPr wrap="none" rtlCol="0">
            <a:spAutoFit/>
          </a:bodyPr>
          <a:lstStyle/>
          <a:p>
            <a:r>
              <a:rPr lang="en-US" dirty="0" smtClean="0"/>
              <a:t>Calls have been scheduled at 2pm ET on Wednesdays</a:t>
            </a:r>
          </a:p>
          <a:p>
            <a:endParaRPr lang="en-US" dirty="0"/>
          </a:p>
          <a:p>
            <a:r>
              <a:rPr lang="en-US" dirty="0" smtClean="0"/>
              <a:t>Agreed on one call between January and March meetings</a:t>
            </a:r>
          </a:p>
          <a:p>
            <a:endParaRPr lang="en-US" dirty="0"/>
          </a:p>
        </p:txBody>
      </p:sp>
      <p:sp>
        <p:nvSpPr>
          <p:cNvPr id="8" name="TextBox 7"/>
          <p:cNvSpPr txBox="1"/>
          <p:nvPr/>
        </p:nvSpPr>
        <p:spPr>
          <a:xfrm>
            <a:off x="290286" y="3456517"/>
            <a:ext cx="8403771" cy="830997"/>
          </a:xfrm>
          <a:prstGeom prst="rect">
            <a:avLst/>
          </a:prstGeom>
          <a:noFill/>
        </p:spPr>
        <p:txBody>
          <a:bodyPr wrap="square" rtlCol="0">
            <a:spAutoFit/>
          </a:bodyPr>
          <a:lstStyle/>
          <a:p>
            <a:r>
              <a:rPr lang="en-US" dirty="0" smtClean="0"/>
              <a:t>Feb 08 – Telecon to discuss recommended parameters from 11ah </a:t>
            </a:r>
            <a:r>
              <a:rPr lang="en-US" dirty="0"/>
              <a:t>and 15.4g </a:t>
            </a:r>
            <a:r>
              <a:rPr lang="en-US" dirty="0" smtClean="0"/>
              <a:t>to use  in the propagation model</a:t>
            </a:r>
          </a:p>
        </p:txBody>
      </p:sp>
      <p:sp>
        <p:nvSpPr>
          <p:cNvPr id="2" name="Date Placeholder 1"/>
          <p:cNvSpPr>
            <a:spLocks noGrp="1"/>
          </p:cNvSpPr>
          <p:nvPr>
            <p:ph type="dt" sz="half" idx="10"/>
          </p:nvPr>
        </p:nvSpPr>
        <p:spPr>
          <a:xfrm>
            <a:off x="696913" y="332601"/>
            <a:ext cx="1340110" cy="276999"/>
          </a:xfrm>
        </p:spPr>
        <p:txBody>
          <a:bodyPr/>
          <a:lstStyle/>
          <a:p>
            <a:pPr>
              <a:defRPr/>
            </a:pPr>
            <a:r>
              <a:rPr lang="en-US" smtClean="0"/>
              <a:t>May  2012</a:t>
            </a:r>
            <a:endParaRPr lang="en-US" dirty="0"/>
          </a:p>
        </p:txBody>
      </p:sp>
    </p:spTree>
    <p:extLst>
      <p:ext uri="{BB962C8B-B14F-4D97-AF65-F5344CB8AC3E}">
        <p14:creationId xmlns:p14="http://schemas.microsoft.com/office/powerpoint/2010/main" val="3956649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627" y="613457"/>
            <a:ext cx="7772400" cy="562201"/>
          </a:xfrm>
        </p:spPr>
        <p:txBody>
          <a:bodyPr/>
          <a:lstStyle/>
          <a:p>
            <a:pPr algn="ctr"/>
            <a:r>
              <a:rPr lang="en-US" sz="2800" dirty="0" smtClean="0">
                <a:latin typeface="Times New Roman" pitchFamily="18" charset="0"/>
                <a:cs typeface="Times New Roman" pitchFamily="18" charset="0"/>
              </a:rPr>
              <a:t>Range Estimator Variables - Example Supplied</a:t>
            </a:r>
            <a:endParaRPr lang="en-US" sz="28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27</a:t>
            </a:fld>
            <a:endParaRPr lang="en-US"/>
          </a:p>
        </p:txBody>
      </p:sp>
      <p:sp>
        <p:nvSpPr>
          <p:cNvPr id="2" name="Date Placeholder 1"/>
          <p:cNvSpPr>
            <a:spLocks noGrp="1"/>
          </p:cNvSpPr>
          <p:nvPr>
            <p:ph type="dt" sz="half" idx="10"/>
          </p:nvPr>
        </p:nvSpPr>
        <p:spPr>
          <a:xfrm>
            <a:off x="696913" y="332601"/>
            <a:ext cx="1340110" cy="276999"/>
          </a:xfrm>
        </p:spPr>
        <p:txBody>
          <a:bodyPr/>
          <a:lstStyle/>
          <a:p>
            <a:pPr>
              <a:defRPr/>
            </a:pPr>
            <a:r>
              <a:rPr lang="en-US" smtClean="0"/>
              <a:t>May  2012</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363618715"/>
              </p:ext>
            </p:extLst>
          </p:nvPr>
        </p:nvGraphicFramePr>
        <p:xfrm>
          <a:off x="467178" y="1386363"/>
          <a:ext cx="4813300" cy="1550670"/>
        </p:xfrm>
        <a:graphic>
          <a:graphicData uri="http://schemas.openxmlformats.org/drawingml/2006/table">
            <a:tbl>
              <a:tblPr>
                <a:tableStyleId>{5C22544A-7EE6-4342-B048-85BDC9FD1C3A}</a:tableStyleId>
              </a:tblPr>
              <a:tblGrid>
                <a:gridCol w="3111500"/>
                <a:gridCol w="850900"/>
                <a:gridCol w="850900"/>
              </a:tblGrid>
              <a:tr h="190500">
                <a:tc>
                  <a:txBody>
                    <a:bodyPr/>
                    <a:lstStyle/>
                    <a:p>
                      <a:pPr algn="l" fontAlgn="ctr"/>
                      <a:r>
                        <a:rPr lang="en-US" sz="1400" u="none" strike="noStrike">
                          <a:effectLst/>
                        </a:rPr>
                        <a:t>Frequency in MHz</a:t>
                      </a:r>
                      <a:endParaRPr lang="en-US" sz="1400" b="0" i="0" u="none" strike="noStrike">
                        <a:solidFill>
                          <a:srgbClr val="000000"/>
                        </a:solidFill>
                        <a:effectLst/>
                        <a:latin typeface="Arial"/>
                      </a:endParaRPr>
                    </a:p>
                  </a:txBody>
                  <a:tcPr marL="9525" marR="9525" marT="9525" marB="0" anchor="ctr"/>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2000</a:t>
                      </a:r>
                      <a:endParaRPr lang="en-US" sz="1400" b="0" i="0" u="none" strike="noStrike">
                        <a:solidFill>
                          <a:srgbClr val="000000"/>
                        </a:solidFill>
                        <a:effectLst/>
                        <a:latin typeface="Arial"/>
                      </a:endParaRPr>
                    </a:p>
                  </a:txBody>
                  <a:tcPr marL="9525" marR="9525" marT="9525" marB="0" anchor="ctr"/>
                </a:tc>
              </a:tr>
              <a:tr h="190500">
                <a:tc>
                  <a:txBody>
                    <a:bodyPr/>
                    <a:lstStyle/>
                    <a:p>
                      <a:pPr algn="l" fontAlgn="ctr"/>
                      <a:r>
                        <a:rPr lang="en-US" sz="1400" u="none" strike="noStrike">
                          <a:effectLst/>
                        </a:rPr>
                        <a:t>BS Antenna Gain dBi</a:t>
                      </a:r>
                      <a:endParaRPr lang="en-US" sz="1400" b="0" i="0" u="none" strike="noStrike">
                        <a:solidFill>
                          <a:srgbClr val="000000"/>
                        </a:solidFill>
                        <a:effectLst/>
                        <a:latin typeface="Arial"/>
                      </a:endParaRPr>
                    </a:p>
                  </a:txBody>
                  <a:tcPr marL="9525" marR="9525" marT="9525" marB="0" anchor="ctr"/>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15.0</a:t>
                      </a:r>
                      <a:endParaRPr lang="en-US" sz="1400" b="0" i="0" u="none" strike="noStrike">
                        <a:solidFill>
                          <a:srgbClr val="000000"/>
                        </a:solidFill>
                        <a:effectLst/>
                        <a:latin typeface="Arial"/>
                      </a:endParaRPr>
                    </a:p>
                  </a:txBody>
                  <a:tcPr marL="9525" marR="9525" marT="9525" marB="0" anchor="ctr"/>
                </a:tc>
              </a:tr>
              <a:tr h="190500">
                <a:tc>
                  <a:txBody>
                    <a:bodyPr/>
                    <a:lstStyle/>
                    <a:p>
                      <a:pPr algn="l" fontAlgn="b"/>
                      <a:r>
                        <a:rPr lang="en-US" sz="1400" u="none" strike="noStrike">
                          <a:effectLst/>
                        </a:rPr>
                        <a:t>Tx Amplifier Power per Antenna Element (watts)</a:t>
                      </a:r>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10.0</a:t>
                      </a:r>
                      <a:endParaRPr lang="en-US" sz="1400" b="0" i="0" u="none" strike="noStrike">
                        <a:solidFill>
                          <a:srgbClr val="000000"/>
                        </a:solidFill>
                        <a:effectLst/>
                        <a:latin typeface="Arial"/>
                      </a:endParaRPr>
                    </a:p>
                  </a:txBody>
                  <a:tcPr marL="9525" marR="9525" marT="9525" marB="0" anchor="ctr"/>
                </a:tc>
              </a:tr>
              <a:tr h="190500">
                <a:tc>
                  <a:txBody>
                    <a:bodyPr/>
                    <a:lstStyle/>
                    <a:p>
                      <a:pPr algn="l" fontAlgn="b"/>
                      <a:r>
                        <a:rPr lang="en-US" sz="1400" u="none" strike="noStrike">
                          <a:effectLst/>
                        </a:rPr>
                        <a:t>Number of Base Station Tx Antennas</a:t>
                      </a:r>
                      <a:endParaRPr lang="en-US" sz="1400" b="0" i="0" u="none" strike="noStrike">
                        <a:solidFill>
                          <a:srgbClr val="000000"/>
                        </a:solidFill>
                        <a:effectLst/>
                        <a:latin typeface="Arial"/>
                      </a:endParaRPr>
                    </a:p>
                  </a:txBody>
                  <a:tcPr marL="9525" marR="9525" marT="9525" marB="0" anchor="b"/>
                </a:tc>
                <a:tc>
                  <a:txBody>
                    <a:bodyPr/>
                    <a:lstStyle/>
                    <a:p>
                      <a:pPr algn="r" fontAlgn="b"/>
                      <a:endParaRPr lang="en-US" sz="1400" b="0" i="0" u="none" strike="noStrike">
                        <a:solidFill>
                          <a:srgbClr val="000000"/>
                        </a:solidFill>
                        <a:effectLst/>
                        <a:latin typeface="Arial"/>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9525" marR="9525" marT="9525" marB="0" anchor="b"/>
                </a:tc>
              </a:tr>
              <a:tr h="190500">
                <a:tc>
                  <a:txBody>
                    <a:bodyPr/>
                    <a:lstStyle/>
                    <a:p>
                      <a:pPr algn="l" fontAlgn="b"/>
                      <a:r>
                        <a:rPr lang="en-US" sz="1400" u="none" strike="noStrike">
                          <a:effectLst/>
                        </a:rPr>
                        <a:t>Number of Base Station Rx Antennas</a:t>
                      </a:r>
                      <a:endParaRPr lang="en-US" sz="1400" b="0" i="0" u="none" strike="noStrike">
                        <a:solidFill>
                          <a:srgbClr val="000000"/>
                        </a:solidFill>
                        <a:effectLst/>
                        <a:latin typeface="Arial"/>
                      </a:endParaRPr>
                    </a:p>
                  </a:txBody>
                  <a:tcPr marL="9525" marR="9525" marT="9525" marB="0" anchor="b"/>
                </a:tc>
                <a:tc>
                  <a:txBody>
                    <a:bodyPr/>
                    <a:lstStyle/>
                    <a:p>
                      <a:pPr algn="r" fontAlgn="ctr"/>
                      <a:endParaRPr lang="en-US" sz="1400" b="0" i="0" u="none" strike="noStrike">
                        <a:solidFill>
                          <a:srgbClr val="000000"/>
                        </a:solidFill>
                        <a:effectLst/>
                        <a:latin typeface="Arial"/>
                      </a:endParaRPr>
                    </a:p>
                  </a:txBody>
                  <a:tcPr marL="9525" marR="9525" marT="9525" marB="0" anchor="ctr"/>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9525" marR="9525" marT="9525" marB="0" anchor="b"/>
                </a:tc>
              </a:tr>
              <a:tr h="190500">
                <a:tc>
                  <a:txBody>
                    <a:bodyPr/>
                    <a:lstStyle/>
                    <a:p>
                      <a:pPr algn="l" fontAlgn="b"/>
                      <a:r>
                        <a:rPr lang="fr-FR" sz="1400" u="none" strike="noStrike">
                          <a:effectLst/>
                        </a:rPr>
                        <a:t>Base Station Rx Noise Figure dB</a:t>
                      </a:r>
                      <a:endParaRPr lang="fr-FR"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u="none" strike="noStrike" dirty="0">
                          <a:effectLst/>
                        </a:rPr>
                        <a:t>4.0</a:t>
                      </a:r>
                      <a:endParaRPr lang="en-US" sz="1400" b="0" i="0" u="none" strike="noStrike" dirty="0">
                        <a:solidFill>
                          <a:srgbClr val="000000"/>
                        </a:solidFill>
                        <a:effectLst/>
                        <a:latin typeface="Arial"/>
                      </a:endParaRPr>
                    </a:p>
                  </a:txBody>
                  <a:tcPr marL="9525" marR="9525" marT="9525" marB="0" anchor="b"/>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49905406"/>
              </p:ext>
            </p:extLst>
          </p:nvPr>
        </p:nvGraphicFramePr>
        <p:xfrm>
          <a:off x="453572" y="2990396"/>
          <a:ext cx="8196942" cy="3044188"/>
        </p:xfrm>
        <a:graphic>
          <a:graphicData uri="http://schemas.openxmlformats.org/drawingml/2006/table">
            <a:tbl>
              <a:tblPr>
                <a:tableStyleId>{5C22544A-7EE6-4342-B048-85BDC9FD1C3A}</a:tableStyleId>
              </a:tblPr>
              <a:tblGrid>
                <a:gridCol w="2772833"/>
                <a:gridCol w="758285"/>
                <a:gridCol w="758285"/>
                <a:gridCol w="758285"/>
                <a:gridCol w="848826"/>
                <a:gridCol w="667744"/>
                <a:gridCol w="758285"/>
                <a:gridCol w="874399"/>
              </a:tblGrid>
              <a:tr h="653143">
                <a:tc>
                  <a:txBody>
                    <a:bodyPr/>
                    <a:lstStyle/>
                    <a:p>
                      <a:pPr algn="l" fontAlgn="ctr"/>
                      <a:r>
                        <a:rPr lang="en-US" sz="1400" u="none" strike="noStrike" dirty="0">
                          <a:effectLst/>
                        </a:rPr>
                        <a:t>Terminal Type (Actor)</a:t>
                      </a:r>
                      <a:endParaRPr lang="en-US" sz="1400" b="1" i="0" u="none" strike="noStrike" dirty="0">
                        <a:solidFill>
                          <a:srgbClr val="000000"/>
                        </a:solidFill>
                        <a:effectLst/>
                        <a:latin typeface="Arial"/>
                      </a:endParaRPr>
                    </a:p>
                  </a:txBody>
                  <a:tcPr marL="8164" marR="8164" marT="8164" marB="0" anchor="ctr"/>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8164" marR="8164" marT="8164" marB="0" anchor="b"/>
                </a:tc>
                <a:tc>
                  <a:txBody>
                    <a:bodyPr/>
                    <a:lstStyle/>
                    <a:p>
                      <a:pPr algn="ctr" fontAlgn="ctr"/>
                      <a:r>
                        <a:rPr lang="en-US" sz="1400" u="none" strike="noStrike">
                          <a:effectLst/>
                        </a:rPr>
                        <a:t>Fixed Outdoor Mounted Terminal</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a:effectLst/>
                        </a:rPr>
                        <a:t>Fixed Indoor Self-Installed Terminal</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a:effectLst/>
                        </a:rPr>
                        <a:t>Vehicular Installed Mobile Terminal</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dirty="0">
                          <a:effectLst/>
                        </a:rPr>
                        <a:t>Feeder Line Device</a:t>
                      </a:r>
                      <a:endParaRPr lang="en-US" sz="1400" b="1" i="0" u="none" strike="noStrike" dirty="0">
                        <a:solidFill>
                          <a:srgbClr val="000000"/>
                        </a:solidFill>
                        <a:effectLst/>
                        <a:latin typeface="Calibri"/>
                      </a:endParaRPr>
                    </a:p>
                  </a:txBody>
                  <a:tcPr marL="8164" marR="8164" marT="8164" marB="0" anchor="ctr"/>
                </a:tc>
                <a:tc>
                  <a:txBody>
                    <a:bodyPr/>
                    <a:lstStyle/>
                    <a:p>
                      <a:pPr algn="ctr" fontAlgn="ctr"/>
                      <a:r>
                        <a:rPr lang="en-US" sz="1400" u="none" strike="noStrike">
                          <a:effectLst/>
                        </a:rPr>
                        <a:t>Wireless-Enabled Smart Meter</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a:effectLst/>
                        </a:rPr>
                        <a:t>Mobile Handheld Device</a:t>
                      </a:r>
                      <a:endParaRPr lang="en-US" sz="1400" b="1" i="0" u="none" strike="noStrike">
                        <a:solidFill>
                          <a:srgbClr val="000000"/>
                        </a:solidFill>
                        <a:effectLst/>
                        <a:latin typeface="Calibri"/>
                      </a:endParaRPr>
                    </a:p>
                  </a:txBody>
                  <a:tcPr marL="8164" marR="8164" marT="8164" marB="0" anchor="ctr"/>
                </a:tc>
              </a:tr>
              <a:tr h="163286">
                <a:tc>
                  <a:txBody>
                    <a:bodyPr/>
                    <a:lstStyle/>
                    <a:p>
                      <a:pPr algn="l" fontAlgn="ctr"/>
                      <a:r>
                        <a:rPr lang="en-US" sz="1400" u="none" strike="noStrike">
                          <a:effectLst/>
                        </a:rPr>
                        <a:t>Terminal (SS) Antennna Gain dBi</a:t>
                      </a:r>
                      <a:endParaRPr lang="en-US" sz="1400" b="0" i="0" u="none" strike="noStrike">
                        <a:solidFill>
                          <a:srgbClr val="000000"/>
                        </a:solidFill>
                        <a:effectLst/>
                        <a:latin typeface="Arial"/>
                      </a:endParaRPr>
                    </a:p>
                  </a:txBody>
                  <a:tcPr marL="8164" marR="8164" marT="8164" marB="0" anchor="ctr"/>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ctr"/>
                      <a:r>
                        <a:rPr lang="en-US" sz="1400" u="none" strike="noStrike">
                          <a:effectLst/>
                        </a:rPr>
                        <a:t>12.0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5.0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7.0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5.0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-1.0</a:t>
                      </a:r>
                      <a:endParaRPr lang="en-US" sz="1400" b="0" i="0" u="none" strike="noStrike">
                        <a:solidFill>
                          <a:srgbClr val="000000"/>
                        </a:solidFill>
                        <a:effectLst/>
                        <a:latin typeface="Arial"/>
                      </a:endParaRPr>
                    </a:p>
                  </a:txBody>
                  <a:tcPr marL="8164" marR="8164" marT="8164" marB="0" anchor="ctr"/>
                </a:tc>
              </a:tr>
              <a:tr h="163286">
                <a:tc>
                  <a:txBody>
                    <a:bodyPr/>
                    <a:lstStyle/>
                    <a:p>
                      <a:pPr algn="l" fontAlgn="b"/>
                      <a:r>
                        <a:rPr lang="en-US" sz="1400" u="none" strike="noStrike">
                          <a:effectLst/>
                        </a:rPr>
                        <a:t>Tx Amplifier Power per Antenna Element (watts)</a:t>
                      </a:r>
                      <a:endParaRPr lang="en-US" sz="1400" b="0" i="0" u="none" strike="noStrike">
                        <a:solidFill>
                          <a:srgbClr val="000000"/>
                        </a:solidFill>
                        <a:effectLst/>
                        <a:latin typeface="Arial"/>
                      </a:endParaRPr>
                    </a:p>
                  </a:txBody>
                  <a:tcPr marL="8164" marR="8164" marT="8164" marB="0" anchor="b"/>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ctr"/>
                      <a:r>
                        <a:rPr lang="en-US" sz="1400" u="none" strike="noStrike">
                          <a:effectLst/>
                        </a:rPr>
                        <a:t>5.0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0.5</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0.2</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2.0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0.5</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0.1</a:t>
                      </a:r>
                      <a:endParaRPr lang="en-US" sz="1400" b="0" i="0" u="none" strike="noStrike">
                        <a:solidFill>
                          <a:srgbClr val="000000"/>
                        </a:solidFill>
                        <a:effectLst/>
                        <a:latin typeface="Arial"/>
                      </a:endParaRPr>
                    </a:p>
                  </a:txBody>
                  <a:tcPr marL="8164" marR="8164" marT="8164" marB="0" anchor="ctr"/>
                </a:tc>
              </a:tr>
              <a:tr h="163286">
                <a:tc>
                  <a:txBody>
                    <a:bodyPr/>
                    <a:lstStyle/>
                    <a:p>
                      <a:pPr algn="l" fontAlgn="b"/>
                      <a:r>
                        <a:rPr lang="en-US" sz="1400" u="none" strike="noStrike">
                          <a:effectLst/>
                        </a:rPr>
                        <a:t>Number of Terminal/(SS) Tx Antennnas</a:t>
                      </a:r>
                      <a:endParaRPr lang="en-US" sz="1400" b="0" i="0" u="none" strike="noStrike">
                        <a:solidFill>
                          <a:srgbClr val="000000"/>
                        </a:solidFill>
                        <a:effectLst/>
                        <a:latin typeface="Arial"/>
                      </a:endParaRPr>
                    </a:p>
                  </a:txBody>
                  <a:tcPr marL="8164" marR="8164" marT="8164" marB="0" anchor="b"/>
                </a:tc>
                <a:tc>
                  <a:txBody>
                    <a:bodyPr/>
                    <a:lstStyle/>
                    <a:p>
                      <a:pPr algn="r" fontAlgn="b"/>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r>
              <a:tr h="163286">
                <a:tc>
                  <a:txBody>
                    <a:bodyPr/>
                    <a:lstStyle/>
                    <a:p>
                      <a:pPr algn="l" fontAlgn="b"/>
                      <a:r>
                        <a:rPr lang="en-US" sz="1400" u="none" strike="noStrike">
                          <a:effectLst/>
                        </a:rPr>
                        <a:t>Number of Terminal/(SS) Rx Antennnas</a:t>
                      </a:r>
                      <a:endParaRPr lang="en-US" sz="1400" b="0" i="0" u="none" strike="noStrike">
                        <a:solidFill>
                          <a:srgbClr val="000000"/>
                        </a:solidFill>
                        <a:effectLst/>
                        <a:latin typeface="Arial"/>
                      </a:endParaRPr>
                    </a:p>
                  </a:txBody>
                  <a:tcPr marL="8164" marR="8164" marT="8164" marB="0" anchor="b"/>
                </a:tc>
                <a:tc>
                  <a:txBody>
                    <a:bodyPr/>
                    <a:lstStyle/>
                    <a:p>
                      <a:pPr algn="r" fontAlgn="ctr"/>
                      <a:endParaRPr lang="en-US" sz="1400" b="0" i="0" u="none" strike="noStrike">
                        <a:solidFill>
                          <a:srgbClr val="000000"/>
                        </a:solidFill>
                        <a:effectLst/>
                        <a:latin typeface="Arial"/>
                      </a:endParaRPr>
                    </a:p>
                  </a:txBody>
                  <a:tcPr marL="8164" marR="8164" marT="8164" marB="0" anchor="ctr"/>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r>
              <a:tr h="163286">
                <a:tc>
                  <a:txBody>
                    <a:bodyPr/>
                    <a:lstStyle/>
                    <a:p>
                      <a:pPr algn="l" fontAlgn="b"/>
                      <a:r>
                        <a:rPr lang="fr-FR" sz="1400" u="none" strike="noStrike">
                          <a:effectLst/>
                        </a:rPr>
                        <a:t>Terminal (SS) Rx Noise Figure dB</a:t>
                      </a:r>
                      <a:endParaRPr lang="fr-FR" sz="1400" b="0" i="0" u="none" strike="noStrike">
                        <a:solidFill>
                          <a:srgbClr val="000000"/>
                        </a:solidFill>
                        <a:effectLst/>
                        <a:latin typeface="Arial"/>
                      </a:endParaRPr>
                    </a:p>
                  </a:txBody>
                  <a:tcPr marL="8164" marR="8164" marT="8164" marB="0" anchor="b"/>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b"/>
                      <a:r>
                        <a:rPr lang="en-US" sz="1400" u="none" strike="noStrike">
                          <a:effectLst/>
                        </a:rPr>
                        <a:t>5.0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6.0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6.0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6.0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5.0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5.0</a:t>
                      </a:r>
                      <a:endParaRPr lang="en-US" sz="1400" b="0" i="0" u="none" strike="noStrike">
                        <a:solidFill>
                          <a:srgbClr val="000000"/>
                        </a:solidFill>
                        <a:effectLst/>
                        <a:latin typeface="Arial"/>
                      </a:endParaRPr>
                    </a:p>
                  </a:txBody>
                  <a:tcPr marL="8164" marR="8164" marT="8164" marB="0" anchor="b"/>
                </a:tc>
              </a:tr>
              <a:tr h="163286">
                <a:tc>
                  <a:txBody>
                    <a:bodyPr/>
                    <a:lstStyle/>
                    <a:p>
                      <a:pPr algn="l" fontAlgn="b"/>
                      <a:r>
                        <a:rPr lang="en-US" sz="1400" u="none" strike="noStrike">
                          <a:effectLst/>
                        </a:rPr>
                        <a:t>DL Channel OH Factor</a:t>
                      </a:r>
                      <a:endParaRPr lang="en-US" sz="1400" b="0" i="0" u="none" strike="noStrike">
                        <a:solidFill>
                          <a:srgbClr val="000000"/>
                        </a:solidFill>
                        <a:effectLst/>
                        <a:latin typeface="Arial"/>
                      </a:endParaRPr>
                    </a:p>
                  </a:txBody>
                  <a:tcPr marL="8164" marR="8164" marT="8164" marB="0" anchor="b"/>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dirty="0">
                          <a:effectLst/>
                        </a:rPr>
                        <a:t>29.3%</a:t>
                      </a:r>
                      <a:endParaRPr lang="en-US" sz="1400" b="0" i="0" u="none" strike="noStrike" dirty="0">
                        <a:solidFill>
                          <a:srgbClr val="000000"/>
                        </a:solidFill>
                        <a:effectLst/>
                        <a:latin typeface="Arial"/>
                      </a:endParaRPr>
                    </a:p>
                  </a:txBody>
                  <a:tcPr marL="8164" marR="8164" marT="8164" marB="0" anchor="b"/>
                </a:tc>
              </a:tr>
            </a:tbl>
          </a:graphicData>
        </a:graphic>
      </p:graphicFrame>
    </p:spTree>
    <p:extLst>
      <p:ext uri="{BB962C8B-B14F-4D97-AF65-F5344CB8AC3E}">
        <p14:creationId xmlns:p14="http://schemas.microsoft.com/office/powerpoint/2010/main" val="2829359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200" y="613457"/>
            <a:ext cx="8708571" cy="562201"/>
          </a:xfrm>
        </p:spPr>
        <p:txBody>
          <a:bodyPr/>
          <a:lstStyle/>
          <a:p>
            <a:pPr algn="ctr"/>
            <a:r>
              <a:rPr lang="en-US" sz="2800" dirty="0" smtClean="0">
                <a:latin typeface="Times New Roman" pitchFamily="18" charset="0"/>
                <a:cs typeface="Times New Roman" pitchFamily="18" charset="0"/>
              </a:rPr>
              <a:t>Range Estimator Variables – 802.15 &amp; 802.11 update</a:t>
            </a:r>
            <a:endParaRPr lang="en-US" sz="28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28</a:t>
            </a:fld>
            <a:endParaRPr lang="en-US"/>
          </a:p>
        </p:txBody>
      </p:sp>
      <p:sp>
        <p:nvSpPr>
          <p:cNvPr id="2" name="Date Placeholder 1"/>
          <p:cNvSpPr>
            <a:spLocks noGrp="1"/>
          </p:cNvSpPr>
          <p:nvPr>
            <p:ph type="dt" sz="half" idx="10"/>
          </p:nvPr>
        </p:nvSpPr>
        <p:spPr>
          <a:xfrm>
            <a:off x="696913" y="332601"/>
            <a:ext cx="1340110" cy="276999"/>
          </a:xfrm>
        </p:spPr>
        <p:txBody>
          <a:bodyPr/>
          <a:lstStyle/>
          <a:p>
            <a:pPr>
              <a:defRPr/>
            </a:pPr>
            <a:r>
              <a:rPr lang="en-US" smtClean="0"/>
              <a:t>May  2012</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2904962"/>
              </p:ext>
            </p:extLst>
          </p:nvPr>
        </p:nvGraphicFramePr>
        <p:xfrm>
          <a:off x="467178" y="1386363"/>
          <a:ext cx="4813300" cy="1550670"/>
        </p:xfrm>
        <a:graphic>
          <a:graphicData uri="http://schemas.openxmlformats.org/drawingml/2006/table">
            <a:tbl>
              <a:tblPr>
                <a:tableStyleId>{5C22544A-7EE6-4342-B048-85BDC9FD1C3A}</a:tableStyleId>
              </a:tblPr>
              <a:tblGrid>
                <a:gridCol w="3111500"/>
                <a:gridCol w="850900"/>
                <a:gridCol w="850900"/>
              </a:tblGrid>
              <a:tr h="190500">
                <a:tc>
                  <a:txBody>
                    <a:bodyPr/>
                    <a:lstStyle/>
                    <a:p>
                      <a:pPr algn="l" fontAlgn="ctr"/>
                      <a:r>
                        <a:rPr lang="en-US" sz="1400" u="none" strike="noStrike">
                          <a:effectLst/>
                        </a:rPr>
                        <a:t>Frequency in MHz</a:t>
                      </a:r>
                      <a:endParaRPr lang="en-US" sz="1400" b="0" i="0" u="none" strike="noStrike">
                        <a:solidFill>
                          <a:srgbClr val="000000"/>
                        </a:solidFill>
                        <a:effectLst/>
                        <a:latin typeface="Arial"/>
                      </a:endParaRPr>
                    </a:p>
                  </a:txBody>
                  <a:tcPr marL="9525" marR="9525" marT="9525" marB="0" anchor="ctr"/>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2000</a:t>
                      </a:r>
                      <a:endParaRPr lang="en-US" sz="1400" b="0" i="0" u="none" strike="noStrike">
                        <a:solidFill>
                          <a:srgbClr val="000000"/>
                        </a:solidFill>
                        <a:effectLst/>
                        <a:latin typeface="Arial"/>
                      </a:endParaRPr>
                    </a:p>
                  </a:txBody>
                  <a:tcPr marL="9525" marR="9525" marT="9525" marB="0" anchor="ctr"/>
                </a:tc>
              </a:tr>
              <a:tr h="190500">
                <a:tc>
                  <a:txBody>
                    <a:bodyPr/>
                    <a:lstStyle/>
                    <a:p>
                      <a:pPr algn="l" fontAlgn="ctr"/>
                      <a:r>
                        <a:rPr lang="en-US" sz="1400" u="none" strike="noStrike">
                          <a:effectLst/>
                        </a:rPr>
                        <a:t>BS Antenna Gain dBi</a:t>
                      </a:r>
                      <a:endParaRPr lang="en-US" sz="1400" b="0" i="0" u="none" strike="noStrike">
                        <a:solidFill>
                          <a:srgbClr val="000000"/>
                        </a:solidFill>
                        <a:effectLst/>
                        <a:latin typeface="Arial"/>
                      </a:endParaRPr>
                    </a:p>
                  </a:txBody>
                  <a:tcPr marL="9525" marR="9525" marT="9525" marB="0" anchor="ctr"/>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15.0</a:t>
                      </a:r>
                      <a:endParaRPr lang="en-US" sz="1400" b="0" i="0" u="none" strike="noStrike">
                        <a:solidFill>
                          <a:srgbClr val="000000"/>
                        </a:solidFill>
                        <a:effectLst/>
                        <a:latin typeface="Arial"/>
                      </a:endParaRPr>
                    </a:p>
                  </a:txBody>
                  <a:tcPr marL="9525" marR="9525" marT="9525" marB="0" anchor="ctr"/>
                </a:tc>
              </a:tr>
              <a:tr h="190500">
                <a:tc>
                  <a:txBody>
                    <a:bodyPr/>
                    <a:lstStyle/>
                    <a:p>
                      <a:pPr algn="l" fontAlgn="b"/>
                      <a:r>
                        <a:rPr lang="en-US" sz="1400" u="none" strike="noStrike">
                          <a:effectLst/>
                        </a:rPr>
                        <a:t>Tx Amplifier Power per Antenna Element (watts)</a:t>
                      </a:r>
                      <a:endParaRPr lang="en-US"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ctr"/>
                      <a:r>
                        <a:rPr lang="en-US" sz="1400" u="none" strike="noStrike">
                          <a:effectLst/>
                        </a:rPr>
                        <a:t>10.0</a:t>
                      </a:r>
                      <a:endParaRPr lang="en-US" sz="1400" b="0" i="0" u="none" strike="noStrike">
                        <a:solidFill>
                          <a:srgbClr val="000000"/>
                        </a:solidFill>
                        <a:effectLst/>
                        <a:latin typeface="Arial"/>
                      </a:endParaRPr>
                    </a:p>
                  </a:txBody>
                  <a:tcPr marL="9525" marR="9525" marT="9525" marB="0" anchor="ctr"/>
                </a:tc>
              </a:tr>
              <a:tr h="190500">
                <a:tc>
                  <a:txBody>
                    <a:bodyPr/>
                    <a:lstStyle/>
                    <a:p>
                      <a:pPr algn="l" fontAlgn="b"/>
                      <a:r>
                        <a:rPr lang="en-US" sz="1400" u="none" strike="noStrike">
                          <a:effectLst/>
                        </a:rPr>
                        <a:t>Number of Base Station Tx Antennas</a:t>
                      </a:r>
                      <a:endParaRPr lang="en-US" sz="1400" b="0" i="0" u="none" strike="noStrike">
                        <a:solidFill>
                          <a:srgbClr val="000000"/>
                        </a:solidFill>
                        <a:effectLst/>
                        <a:latin typeface="Arial"/>
                      </a:endParaRPr>
                    </a:p>
                  </a:txBody>
                  <a:tcPr marL="9525" marR="9525" marT="9525" marB="0" anchor="b"/>
                </a:tc>
                <a:tc>
                  <a:txBody>
                    <a:bodyPr/>
                    <a:lstStyle/>
                    <a:p>
                      <a:pPr algn="r" fontAlgn="b"/>
                      <a:endParaRPr lang="en-US" sz="1400" b="0" i="0" u="none" strike="noStrike">
                        <a:solidFill>
                          <a:srgbClr val="000000"/>
                        </a:solidFill>
                        <a:effectLst/>
                        <a:latin typeface="Arial"/>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9525" marR="9525" marT="9525" marB="0" anchor="b"/>
                </a:tc>
              </a:tr>
              <a:tr h="190500">
                <a:tc>
                  <a:txBody>
                    <a:bodyPr/>
                    <a:lstStyle/>
                    <a:p>
                      <a:pPr algn="l" fontAlgn="b"/>
                      <a:r>
                        <a:rPr lang="en-US" sz="1400" u="none" strike="noStrike">
                          <a:effectLst/>
                        </a:rPr>
                        <a:t>Number of Base Station Rx Antennas</a:t>
                      </a:r>
                      <a:endParaRPr lang="en-US" sz="1400" b="0" i="0" u="none" strike="noStrike">
                        <a:solidFill>
                          <a:srgbClr val="000000"/>
                        </a:solidFill>
                        <a:effectLst/>
                        <a:latin typeface="Arial"/>
                      </a:endParaRPr>
                    </a:p>
                  </a:txBody>
                  <a:tcPr marL="9525" marR="9525" marT="9525" marB="0" anchor="b"/>
                </a:tc>
                <a:tc>
                  <a:txBody>
                    <a:bodyPr/>
                    <a:lstStyle/>
                    <a:p>
                      <a:pPr algn="r" fontAlgn="ctr"/>
                      <a:endParaRPr lang="en-US" sz="1400" b="0" i="0" u="none" strike="noStrike">
                        <a:solidFill>
                          <a:srgbClr val="000000"/>
                        </a:solidFill>
                        <a:effectLst/>
                        <a:latin typeface="Arial"/>
                      </a:endParaRPr>
                    </a:p>
                  </a:txBody>
                  <a:tcPr marL="9525" marR="9525" marT="9525" marB="0" anchor="ctr"/>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9525" marR="9525" marT="9525" marB="0" anchor="b"/>
                </a:tc>
              </a:tr>
              <a:tr h="190500">
                <a:tc>
                  <a:txBody>
                    <a:bodyPr/>
                    <a:lstStyle/>
                    <a:p>
                      <a:pPr algn="l" fontAlgn="b"/>
                      <a:r>
                        <a:rPr lang="fr-FR" sz="1400" u="none" strike="noStrike">
                          <a:effectLst/>
                        </a:rPr>
                        <a:t>Base Station Rx Noise Figure dB</a:t>
                      </a:r>
                      <a:endParaRPr lang="fr-FR" sz="1400" b="0" i="0" u="none" strike="noStrike">
                        <a:solidFill>
                          <a:srgbClr val="000000"/>
                        </a:solidFill>
                        <a:effectLst/>
                        <a:latin typeface="Arial"/>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u="none" strike="noStrike" dirty="0">
                          <a:effectLst/>
                        </a:rPr>
                        <a:t>4.0</a:t>
                      </a:r>
                      <a:endParaRPr lang="en-US" sz="1400" b="0" i="0" u="none" strike="noStrike" dirty="0">
                        <a:solidFill>
                          <a:srgbClr val="000000"/>
                        </a:solidFill>
                        <a:effectLst/>
                        <a:latin typeface="Arial"/>
                      </a:endParaRPr>
                    </a:p>
                  </a:txBody>
                  <a:tcPr marL="9525" marR="9525" marT="9525" marB="0" anchor="b"/>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11377729"/>
              </p:ext>
            </p:extLst>
          </p:nvPr>
        </p:nvGraphicFramePr>
        <p:xfrm>
          <a:off x="453572" y="2990396"/>
          <a:ext cx="8196942" cy="3044188"/>
        </p:xfrm>
        <a:graphic>
          <a:graphicData uri="http://schemas.openxmlformats.org/drawingml/2006/table">
            <a:tbl>
              <a:tblPr>
                <a:tableStyleId>{5C22544A-7EE6-4342-B048-85BDC9FD1C3A}</a:tableStyleId>
              </a:tblPr>
              <a:tblGrid>
                <a:gridCol w="2772833"/>
                <a:gridCol w="758285"/>
                <a:gridCol w="758285"/>
                <a:gridCol w="758285"/>
                <a:gridCol w="848826"/>
                <a:gridCol w="667744"/>
                <a:gridCol w="758285"/>
                <a:gridCol w="874399"/>
              </a:tblGrid>
              <a:tr h="653143">
                <a:tc>
                  <a:txBody>
                    <a:bodyPr/>
                    <a:lstStyle/>
                    <a:p>
                      <a:pPr algn="l" fontAlgn="ctr"/>
                      <a:r>
                        <a:rPr lang="en-US" sz="1400" u="none" strike="noStrike" dirty="0">
                          <a:effectLst/>
                        </a:rPr>
                        <a:t>Terminal Type (Actor)</a:t>
                      </a:r>
                      <a:endParaRPr lang="en-US" sz="1400" b="1" i="0" u="none" strike="noStrike" dirty="0">
                        <a:solidFill>
                          <a:srgbClr val="000000"/>
                        </a:solidFill>
                        <a:effectLst/>
                        <a:latin typeface="Arial"/>
                      </a:endParaRPr>
                    </a:p>
                  </a:txBody>
                  <a:tcPr marL="8164" marR="8164" marT="8164" marB="0" anchor="ctr"/>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8164" marR="8164" marT="8164" marB="0" anchor="b"/>
                </a:tc>
                <a:tc>
                  <a:txBody>
                    <a:bodyPr/>
                    <a:lstStyle/>
                    <a:p>
                      <a:pPr algn="ctr" fontAlgn="ctr"/>
                      <a:r>
                        <a:rPr lang="en-US" sz="1400" u="none" strike="noStrike">
                          <a:effectLst/>
                        </a:rPr>
                        <a:t>Fixed Outdoor Mounted Terminal</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a:effectLst/>
                        </a:rPr>
                        <a:t>Fixed Indoor Self-Installed Terminal</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a:effectLst/>
                        </a:rPr>
                        <a:t>Vehicular Installed Mobile Terminal</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dirty="0">
                          <a:effectLst/>
                        </a:rPr>
                        <a:t>Feeder Line Device</a:t>
                      </a:r>
                      <a:endParaRPr lang="en-US" sz="1400" b="1" i="0" u="none" strike="noStrike" dirty="0">
                        <a:solidFill>
                          <a:srgbClr val="000000"/>
                        </a:solidFill>
                        <a:effectLst/>
                        <a:latin typeface="Calibri"/>
                      </a:endParaRPr>
                    </a:p>
                  </a:txBody>
                  <a:tcPr marL="8164" marR="8164" marT="8164" marB="0" anchor="ctr"/>
                </a:tc>
                <a:tc>
                  <a:txBody>
                    <a:bodyPr/>
                    <a:lstStyle/>
                    <a:p>
                      <a:pPr algn="ctr" fontAlgn="ctr"/>
                      <a:r>
                        <a:rPr lang="en-US" sz="1400" u="none" strike="noStrike">
                          <a:effectLst/>
                        </a:rPr>
                        <a:t>Wireless-Enabled Smart Meter</a:t>
                      </a:r>
                      <a:endParaRPr lang="en-US" sz="1400" b="1" i="0" u="none" strike="noStrike">
                        <a:solidFill>
                          <a:srgbClr val="000000"/>
                        </a:solidFill>
                        <a:effectLst/>
                        <a:latin typeface="Calibri"/>
                      </a:endParaRPr>
                    </a:p>
                  </a:txBody>
                  <a:tcPr marL="8164" marR="8164" marT="8164" marB="0" anchor="ctr"/>
                </a:tc>
                <a:tc>
                  <a:txBody>
                    <a:bodyPr/>
                    <a:lstStyle/>
                    <a:p>
                      <a:pPr algn="ctr" fontAlgn="ctr"/>
                      <a:r>
                        <a:rPr lang="en-US" sz="1400" u="none" strike="noStrike">
                          <a:effectLst/>
                        </a:rPr>
                        <a:t>Mobile Handheld Device</a:t>
                      </a:r>
                      <a:endParaRPr lang="en-US" sz="1400" b="1" i="0" u="none" strike="noStrike">
                        <a:solidFill>
                          <a:srgbClr val="000000"/>
                        </a:solidFill>
                        <a:effectLst/>
                        <a:latin typeface="Calibri"/>
                      </a:endParaRPr>
                    </a:p>
                  </a:txBody>
                  <a:tcPr marL="8164" marR="8164" marT="8164" marB="0" anchor="ctr"/>
                </a:tc>
              </a:tr>
              <a:tr h="163286">
                <a:tc>
                  <a:txBody>
                    <a:bodyPr/>
                    <a:lstStyle/>
                    <a:p>
                      <a:pPr algn="l" fontAlgn="ctr"/>
                      <a:r>
                        <a:rPr lang="en-US" sz="1400" u="none" strike="noStrike">
                          <a:effectLst/>
                        </a:rPr>
                        <a:t>Terminal (SS) Antennna Gain dBi</a:t>
                      </a:r>
                      <a:endParaRPr lang="en-US" sz="1400" b="0" i="0" u="none" strike="noStrike">
                        <a:solidFill>
                          <a:srgbClr val="000000"/>
                        </a:solidFill>
                        <a:effectLst/>
                        <a:latin typeface="Arial"/>
                      </a:endParaRPr>
                    </a:p>
                  </a:txBody>
                  <a:tcPr marL="8164" marR="8164" marT="8164" marB="0" anchor="ctr"/>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ctr"/>
                      <a:r>
                        <a:rPr lang="en-US" sz="1400" u="none" strike="noStrike">
                          <a:effectLst/>
                        </a:rPr>
                        <a:t>12.0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5.0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7.0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5.0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-1.0</a:t>
                      </a:r>
                      <a:endParaRPr lang="en-US" sz="1400" b="0" i="0" u="none" strike="noStrike">
                        <a:solidFill>
                          <a:srgbClr val="000000"/>
                        </a:solidFill>
                        <a:effectLst/>
                        <a:latin typeface="Arial"/>
                      </a:endParaRPr>
                    </a:p>
                  </a:txBody>
                  <a:tcPr marL="8164" marR="8164" marT="8164" marB="0" anchor="ctr"/>
                </a:tc>
              </a:tr>
              <a:tr h="163286">
                <a:tc>
                  <a:txBody>
                    <a:bodyPr/>
                    <a:lstStyle/>
                    <a:p>
                      <a:pPr algn="l" fontAlgn="b"/>
                      <a:r>
                        <a:rPr lang="en-US" sz="1400" u="none" strike="noStrike">
                          <a:effectLst/>
                        </a:rPr>
                        <a:t>Tx Amplifier Power per Antenna Element (watts)</a:t>
                      </a:r>
                      <a:endParaRPr lang="en-US" sz="1400" b="0" i="0" u="none" strike="noStrike">
                        <a:solidFill>
                          <a:srgbClr val="000000"/>
                        </a:solidFill>
                        <a:effectLst/>
                        <a:latin typeface="Arial"/>
                      </a:endParaRPr>
                    </a:p>
                  </a:txBody>
                  <a:tcPr marL="8164" marR="8164" marT="8164" marB="0" anchor="b"/>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ctr"/>
                      <a:r>
                        <a:rPr lang="en-US" sz="1400" u="none" strike="noStrike">
                          <a:effectLst/>
                        </a:rPr>
                        <a:t>5.0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0.5</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0.2</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2.0</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0.5</a:t>
                      </a:r>
                      <a:endParaRPr lang="en-US" sz="1400" b="0" i="0" u="none" strike="noStrike">
                        <a:solidFill>
                          <a:srgbClr val="000000"/>
                        </a:solidFill>
                        <a:effectLst/>
                        <a:latin typeface="Arial"/>
                      </a:endParaRPr>
                    </a:p>
                  </a:txBody>
                  <a:tcPr marL="8164" marR="8164" marT="8164" marB="0" anchor="ctr"/>
                </a:tc>
                <a:tc>
                  <a:txBody>
                    <a:bodyPr/>
                    <a:lstStyle/>
                    <a:p>
                      <a:pPr algn="ctr" fontAlgn="ctr"/>
                      <a:r>
                        <a:rPr lang="en-US" sz="1400" u="none" strike="noStrike">
                          <a:effectLst/>
                        </a:rPr>
                        <a:t>0.1</a:t>
                      </a:r>
                      <a:endParaRPr lang="en-US" sz="1400" b="0" i="0" u="none" strike="noStrike">
                        <a:solidFill>
                          <a:srgbClr val="000000"/>
                        </a:solidFill>
                        <a:effectLst/>
                        <a:latin typeface="Arial"/>
                      </a:endParaRPr>
                    </a:p>
                  </a:txBody>
                  <a:tcPr marL="8164" marR="8164" marT="8164" marB="0" anchor="ctr"/>
                </a:tc>
              </a:tr>
              <a:tr h="163286">
                <a:tc>
                  <a:txBody>
                    <a:bodyPr/>
                    <a:lstStyle/>
                    <a:p>
                      <a:pPr algn="l" fontAlgn="b"/>
                      <a:r>
                        <a:rPr lang="en-US" sz="1400" u="none" strike="noStrike">
                          <a:effectLst/>
                        </a:rPr>
                        <a:t>Number of Terminal/(SS) Tx Antennnas</a:t>
                      </a:r>
                      <a:endParaRPr lang="en-US" sz="1400" b="0" i="0" u="none" strike="noStrike">
                        <a:solidFill>
                          <a:srgbClr val="000000"/>
                        </a:solidFill>
                        <a:effectLst/>
                        <a:latin typeface="Arial"/>
                      </a:endParaRPr>
                    </a:p>
                  </a:txBody>
                  <a:tcPr marL="8164" marR="8164" marT="8164" marB="0" anchor="b"/>
                </a:tc>
                <a:tc>
                  <a:txBody>
                    <a:bodyPr/>
                    <a:lstStyle/>
                    <a:p>
                      <a:pPr algn="r" fontAlgn="b"/>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r>
              <a:tr h="163286">
                <a:tc>
                  <a:txBody>
                    <a:bodyPr/>
                    <a:lstStyle/>
                    <a:p>
                      <a:pPr algn="l" fontAlgn="b"/>
                      <a:r>
                        <a:rPr lang="en-US" sz="1400" u="none" strike="noStrike">
                          <a:effectLst/>
                        </a:rPr>
                        <a:t>Number of Terminal/(SS) Rx Antennnas</a:t>
                      </a:r>
                      <a:endParaRPr lang="en-US" sz="1400" b="0" i="0" u="none" strike="noStrike">
                        <a:solidFill>
                          <a:srgbClr val="000000"/>
                        </a:solidFill>
                        <a:effectLst/>
                        <a:latin typeface="Arial"/>
                      </a:endParaRPr>
                    </a:p>
                  </a:txBody>
                  <a:tcPr marL="8164" marR="8164" marT="8164" marB="0" anchor="b"/>
                </a:tc>
                <a:tc>
                  <a:txBody>
                    <a:bodyPr/>
                    <a:lstStyle/>
                    <a:p>
                      <a:pPr algn="r" fontAlgn="ctr"/>
                      <a:endParaRPr lang="en-US" sz="1400" b="0" i="0" u="none" strike="noStrike">
                        <a:solidFill>
                          <a:srgbClr val="000000"/>
                        </a:solidFill>
                        <a:effectLst/>
                        <a:latin typeface="Arial"/>
                      </a:endParaRPr>
                    </a:p>
                  </a:txBody>
                  <a:tcPr marL="8164" marR="8164" marT="8164" marB="0" anchor="ctr"/>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1</a:t>
                      </a:r>
                      <a:endParaRPr lang="en-US" sz="1400" b="0" i="0" u="none" strike="noStrike">
                        <a:solidFill>
                          <a:srgbClr val="000000"/>
                        </a:solidFill>
                        <a:effectLst/>
                        <a:latin typeface="Arial"/>
                      </a:endParaRPr>
                    </a:p>
                  </a:txBody>
                  <a:tcPr marL="8164" marR="8164" marT="8164" marB="0" anchor="b"/>
                </a:tc>
              </a:tr>
              <a:tr h="163286">
                <a:tc>
                  <a:txBody>
                    <a:bodyPr/>
                    <a:lstStyle/>
                    <a:p>
                      <a:pPr algn="l" fontAlgn="b"/>
                      <a:r>
                        <a:rPr lang="fr-FR" sz="1400" u="none" strike="noStrike">
                          <a:effectLst/>
                        </a:rPr>
                        <a:t>Terminal (SS) Rx Noise Figure dB</a:t>
                      </a:r>
                      <a:endParaRPr lang="fr-FR" sz="1400" b="0" i="0" u="none" strike="noStrike">
                        <a:solidFill>
                          <a:srgbClr val="000000"/>
                        </a:solidFill>
                        <a:effectLst/>
                        <a:latin typeface="Arial"/>
                      </a:endParaRPr>
                    </a:p>
                  </a:txBody>
                  <a:tcPr marL="8164" marR="8164" marT="8164" marB="0" anchor="b"/>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b"/>
                      <a:r>
                        <a:rPr lang="en-US" sz="1400" u="none" strike="noStrike">
                          <a:effectLst/>
                        </a:rPr>
                        <a:t>5.0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6.0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6.0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6.0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5.0</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5.0</a:t>
                      </a:r>
                      <a:endParaRPr lang="en-US" sz="1400" b="0" i="0" u="none" strike="noStrike">
                        <a:solidFill>
                          <a:srgbClr val="000000"/>
                        </a:solidFill>
                        <a:effectLst/>
                        <a:latin typeface="Arial"/>
                      </a:endParaRPr>
                    </a:p>
                  </a:txBody>
                  <a:tcPr marL="8164" marR="8164" marT="8164" marB="0" anchor="b"/>
                </a:tc>
              </a:tr>
              <a:tr h="163286">
                <a:tc>
                  <a:txBody>
                    <a:bodyPr/>
                    <a:lstStyle/>
                    <a:p>
                      <a:pPr algn="l" fontAlgn="b"/>
                      <a:r>
                        <a:rPr lang="en-US" sz="1400" u="none" strike="noStrike">
                          <a:effectLst/>
                        </a:rPr>
                        <a:t>DL Channel OH Factor</a:t>
                      </a:r>
                      <a:endParaRPr lang="en-US" sz="1400" b="0" i="0" u="none" strike="noStrike">
                        <a:solidFill>
                          <a:srgbClr val="000000"/>
                        </a:solidFill>
                        <a:effectLst/>
                        <a:latin typeface="Arial"/>
                      </a:endParaRPr>
                    </a:p>
                  </a:txBody>
                  <a:tcPr marL="8164" marR="8164" marT="8164" marB="0" anchor="b"/>
                </a:tc>
                <a:tc>
                  <a:txBody>
                    <a:bodyPr/>
                    <a:lstStyle/>
                    <a:p>
                      <a:pPr algn="l" fontAlgn="b"/>
                      <a:endParaRPr lang="en-US" sz="1400" b="0" i="0" u="none" strike="noStrike">
                        <a:solidFill>
                          <a:srgbClr val="000000"/>
                        </a:solidFill>
                        <a:effectLst/>
                        <a:latin typeface="Calibri"/>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a:effectLst/>
                        </a:rPr>
                        <a:t>29.3%</a:t>
                      </a:r>
                      <a:endParaRPr lang="en-US" sz="1400" b="0" i="0" u="none" strike="noStrike">
                        <a:solidFill>
                          <a:srgbClr val="000000"/>
                        </a:solidFill>
                        <a:effectLst/>
                        <a:latin typeface="Arial"/>
                      </a:endParaRPr>
                    </a:p>
                  </a:txBody>
                  <a:tcPr marL="8164" marR="8164" marT="8164" marB="0" anchor="b"/>
                </a:tc>
                <a:tc>
                  <a:txBody>
                    <a:bodyPr/>
                    <a:lstStyle/>
                    <a:p>
                      <a:pPr algn="ctr" fontAlgn="b"/>
                      <a:r>
                        <a:rPr lang="en-US" sz="1400" u="none" strike="noStrike" dirty="0">
                          <a:effectLst/>
                        </a:rPr>
                        <a:t>29.3%</a:t>
                      </a:r>
                      <a:endParaRPr lang="en-US" sz="1400" b="0" i="0" u="none" strike="noStrike" dirty="0">
                        <a:solidFill>
                          <a:srgbClr val="000000"/>
                        </a:solidFill>
                        <a:effectLst/>
                        <a:latin typeface="Arial"/>
                      </a:endParaRPr>
                    </a:p>
                  </a:txBody>
                  <a:tcPr marL="8164" marR="8164" marT="8164" marB="0" anchor="b"/>
                </a:tc>
              </a:tr>
            </a:tbl>
          </a:graphicData>
        </a:graphic>
      </p:graphicFrame>
      <p:sp>
        <p:nvSpPr>
          <p:cNvPr id="9" name="TextBox 8"/>
          <p:cNvSpPr txBox="1"/>
          <p:nvPr/>
        </p:nvSpPr>
        <p:spPr>
          <a:xfrm>
            <a:off x="5416396" y="1169184"/>
            <a:ext cx="857672" cy="738664"/>
          </a:xfrm>
          <a:prstGeom prst="rect">
            <a:avLst/>
          </a:prstGeom>
          <a:noFill/>
        </p:spPr>
        <p:txBody>
          <a:bodyPr wrap="none" rtlCol="0">
            <a:spAutoFit/>
          </a:bodyPr>
          <a:lstStyle/>
          <a:p>
            <a:pPr algn="ctr"/>
            <a:r>
              <a:rPr lang="en-US" sz="1400" u="sng" dirty="0" smtClean="0"/>
              <a:t>802.11ah</a:t>
            </a:r>
          </a:p>
          <a:p>
            <a:pPr algn="ctr"/>
            <a:r>
              <a:rPr lang="en-US" sz="1400" dirty="0" smtClean="0"/>
              <a:t>917.5</a:t>
            </a:r>
          </a:p>
          <a:p>
            <a:pPr algn="ctr"/>
            <a:r>
              <a:rPr lang="en-US" sz="1400" dirty="0"/>
              <a:t>0</a:t>
            </a:r>
          </a:p>
        </p:txBody>
      </p:sp>
      <p:sp>
        <p:nvSpPr>
          <p:cNvPr id="10" name="TextBox 9"/>
          <p:cNvSpPr txBox="1"/>
          <p:nvPr/>
        </p:nvSpPr>
        <p:spPr>
          <a:xfrm>
            <a:off x="6402568" y="1169184"/>
            <a:ext cx="902811" cy="738664"/>
          </a:xfrm>
          <a:prstGeom prst="rect">
            <a:avLst/>
          </a:prstGeom>
          <a:noFill/>
        </p:spPr>
        <p:txBody>
          <a:bodyPr wrap="none" rtlCol="0">
            <a:spAutoFit/>
          </a:bodyPr>
          <a:lstStyle/>
          <a:p>
            <a:pPr algn="ctr"/>
            <a:r>
              <a:rPr lang="en-US" sz="1400" u="sng" dirty="0" smtClean="0"/>
              <a:t>802.15.4g</a:t>
            </a:r>
          </a:p>
          <a:p>
            <a:pPr algn="ctr"/>
            <a:r>
              <a:rPr lang="en-US" sz="1400" dirty="0" smtClean="0"/>
              <a:t>917.5</a:t>
            </a:r>
          </a:p>
          <a:p>
            <a:pPr algn="ctr"/>
            <a:r>
              <a:rPr lang="en-US" sz="1400" dirty="0"/>
              <a:t>0</a:t>
            </a:r>
          </a:p>
        </p:txBody>
      </p:sp>
      <p:sp>
        <p:nvSpPr>
          <p:cNvPr id="4" name="TextBox 3"/>
          <p:cNvSpPr txBox="1"/>
          <p:nvPr/>
        </p:nvSpPr>
        <p:spPr>
          <a:xfrm>
            <a:off x="5597699" y="2179934"/>
            <a:ext cx="3415359" cy="830997"/>
          </a:xfrm>
          <a:prstGeom prst="rect">
            <a:avLst/>
          </a:prstGeom>
          <a:noFill/>
        </p:spPr>
        <p:txBody>
          <a:bodyPr wrap="none" rtlCol="0">
            <a:spAutoFit/>
          </a:bodyPr>
          <a:lstStyle/>
          <a:p>
            <a:r>
              <a:rPr lang="en-US" dirty="0" smtClean="0"/>
              <a:t>Work not  yet completed</a:t>
            </a:r>
          </a:p>
          <a:p>
            <a:r>
              <a:rPr lang="en-US" dirty="0" smtClean="0"/>
              <a:t>Complete on </a:t>
            </a:r>
            <a:r>
              <a:rPr lang="en-US" dirty="0" err="1" smtClean="0"/>
              <a:t>conf</a:t>
            </a:r>
            <a:r>
              <a:rPr lang="en-US" dirty="0" smtClean="0"/>
              <a:t> call</a:t>
            </a:r>
            <a:endParaRPr lang="en-US" dirty="0"/>
          </a:p>
        </p:txBody>
      </p:sp>
    </p:spTree>
    <p:extLst>
      <p:ext uri="{BB962C8B-B14F-4D97-AF65-F5344CB8AC3E}">
        <p14:creationId xmlns:p14="http://schemas.microsoft.com/office/powerpoint/2010/main" val="7287779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3" y="691244"/>
            <a:ext cx="7772400" cy="861786"/>
          </a:xfrm>
        </p:spPr>
        <p:txBody>
          <a:bodyPr/>
          <a:lstStyle/>
          <a:p>
            <a:r>
              <a:rPr lang="en-US" dirty="0" smtClean="0"/>
              <a:t>Choose values </a:t>
            </a:r>
            <a:endParaRPr lang="en-US" dirty="0"/>
          </a:p>
        </p:txBody>
      </p:sp>
      <p:sp>
        <p:nvSpPr>
          <p:cNvPr id="4" name="Date Placeholder 3"/>
          <p:cNvSpPr>
            <a:spLocks noGrp="1"/>
          </p:cNvSpPr>
          <p:nvPr>
            <p:ph type="dt" sz="half" idx="10"/>
          </p:nvPr>
        </p:nvSpPr>
        <p:spPr/>
        <p:txBody>
          <a:bodyPr/>
          <a:lstStyle/>
          <a:p>
            <a:pPr>
              <a:defRPr/>
            </a:pPr>
            <a:r>
              <a:rPr lang="en-US" smtClean="0"/>
              <a:t>May  2012</a:t>
            </a:r>
            <a:endParaRPr lang="en-US" dirty="0"/>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29</a:t>
            </a:fld>
            <a:endParaRPr lang="en-US"/>
          </a:p>
        </p:txBody>
      </p:sp>
      <p:sp>
        <p:nvSpPr>
          <p:cNvPr id="7" name="TextBox 6"/>
          <p:cNvSpPr txBox="1"/>
          <p:nvPr/>
        </p:nvSpPr>
        <p:spPr>
          <a:xfrm>
            <a:off x="348343" y="1790672"/>
            <a:ext cx="8618641" cy="1200329"/>
          </a:xfrm>
          <a:prstGeom prst="rect">
            <a:avLst/>
          </a:prstGeom>
          <a:noFill/>
        </p:spPr>
        <p:txBody>
          <a:bodyPr wrap="none" rtlCol="0">
            <a:spAutoFit/>
          </a:bodyPr>
          <a:lstStyle/>
          <a:p>
            <a:r>
              <a:rPr lang="en-US" dirty="0" smtClean="0"/>
              <a:t>Choose values representative of 802.11ah</a:t>
            </a:r>
          </a:p>
          <a:p>
            <a:r>
              <a:rPr lang="en-US" dirty="0" smtClean="0"/>
              <a:t>Values will be contributed to NIST/PAP2 during the summer</a:t>
            </a:r>
          </a:p>
          <a:p>
            <a:r>
              <a:rPr lang="en-US" dirty="0" smtClean="0"/>
              <a:t>Values will be published as part of Guideline version 2 in the fall</a:t>
            </a:r>
            <a:endParaRPr lang="en-US" dirty="0"/>
          </a:p>
        </p:txBody>
      </p:sp>
    </p:spTree>
    <p:extLst>
      <p:ext uri="{BB962C8B-B14F-4D97-AF65-F5344CB8AC3E}">
        <p14:creationId xmlns:p14="http://schemas.microsoft.com/office/powerpoint/2010/main" val="1120051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p:cNvSpPr>
            <a:spLocks noGrp="1"/>
          </p:cNvSpPr>
          <p:nvPr>
            <p:ph type="sldNum" sz="quarter" idx="12"/>
          </p:nvPr>
        </p:nvSpPr>
        <p:spPr>
          <a:xfrm>
            <a:off x="4393695" y="6475413"/>
            <a:ext cx="432812" cy="184666"/>
          </a:xfrm>
          <a:noFill/>
        </p:spPr>
        <p:txBody>
          <a:bodyPr/>
          <a:lstStyle/>
          <a:p>
            <a:r>
              <a:rPr lang="en-US" dirty="0" smtClean="0"/>
              <a:t>Slide </a:t>
            </a:r>
            <a:fld id="{77B7040A-EBB2-45BF-B06B-C388A636F7EC}" type="slidenum">
              <a:rPr lang="en-US" smtClean="0"/>
              <a:pPr/>
              <a:t>3</a:t>
            </a:fld>
            <a:endParaRPr lang="en-US" dirty="0" smtClean="0"/>
          </a:p>
        </p:txBody>
      </p:sp>
      <p:sp>
        <p:nvSpPr>
          <p:cNvPr id="5" name="Rectangle 4"/>
          <p:cNvSpPr/>
          <p:nvPr/>
        </p:nvSpPr>
        <p:spPr>
          <a:xfrm>
            <a:off x="2148207" y="1943100"/>
            <a:ext cx="4576767" cy="1754326"/>
          </a:xfrm>
          <a:prstGeom prst="rect">
            <a:avLst/>
          </a:prstGeom>
          <a:noFill/>
        </p:spPr>
        <p:txBody>
          <a:bodyPr wrap="none">
            <a:spAutoFit/>
          </a:bodyPr>
          <a:lstStyle/>
          <a:p>
            <a:pPr algn="ctr" eaLnBrk="0" hangingPunct="0">
              <a:defRPr/>
            </a:pPr>
            <a:r>
              <a:rPr lang="en-US" sz="5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NIST SGIP </a:t>
            </a:r>
          </a:p>
          <a:p>
            <a:pPr algn="ctr" eaLnBrk="0" hangingPunct="0">
              <a:defRPr/>
            </a:pPr>
            <a:r>
              <a:rPr lang="en-US" sz="5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PAP02 </a:t>
            </a:r>
            <a:r>
              <a:rPr lang="en-US" sz="54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History</a:t>
            </a:r>
            <a:endParaRPr lang="en-US" sz="54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5364" name="Footer Placeholder 2"/>
          <p:cNvSpPr>
            <a:spLocks noGrp="1"/>
          </p:cNvSpPr>
          <p:nvPr>
            <p:ph type="ftr" sz="quarter" idx="11"/>
          </p:nvPr>
        </p:nvSpPr>
        <p:spPr>
          <a:noFill/>
        </p:spPr>
        <p:txBody>
          <a:bodyPr/>
          <a:lstStyle/>
          <a:p>
            <a:r>
              <a:rPr lang="en-US" smtClean="0"/>
              <a:t>Bruce Kraemer, Marvell</a:t>
            </a:r>
          </a:p>
        </p:txBody>
      </p:sp>
      <p:sp>
        <p:nvSpPr>
          <p:cNvPr id="2" name="Date Placeholder 1"/>
          <p:cNvSpPr>
            <a:spLocks noGrp="1"/>
          </p:cNvSpPr>
          <p:nvPr>
            <p:ph type="dt" sz="half" idx="10"/>
          </p:nvPr>
        </p:nvSpPr>
        <p:spPr/>
        <p:txBody>
          <a:bodyPr/>
          <a:lstStyle/>
          <a:p>
            <a:pPr>
              <a:defRPr/>
            </a:pPr>
            <a:r>
              <a:rPr lang="en-US" smtClean="0"/>
              <a:t>May  2012</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May  2012</a:t>
            </a:r>
            <a:endParaRPr lang="en-US" dirty="0"/>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30</a:t>
            </a:fld>
            <a:endParaRPr lang="en-US"/>
          </a:p>
        </p:txBody>
      </p:sp>
      <p:sp>
        <p:nvSpPr>
          <p:cNvPr id="7" name="TextBox 6"/>
          <p:cNvSpPr txBox="1"/>
          <p:nvPr/>
        </p:nvSpPr>
        <p:spPr>
          <a:xfrm>
            <a:off x="43547" y="1059544"/>
            <a:ext cx="8969823" cy="4524315"/>
          </a:xfrm>
          <a:prstGeom prst="rect">
            <a:avLst/>
          </a:prstGeom>
          <a:noFill/>
        </p:spPr>
        <p:txBody>
          <a:bodyPr wrap="square" rtlCol="0">
            <a:spAutoFit/>
          </a:bodyPr>
          <a:lstStyle/>
          <a:p>
            <a:r>
              <a:rPr lang="en-US" dirty="0" smtClean="0"/>
              <a:t>Good- Established SDO sub committee</a:t>
            </a:r>
          </a:p>
          <a:p>
            <a:r>
              <a:rPr lang="en-US" dirty="0" smtClean="0"/>
              <a:t>Group meets for 1.5 hours every Monday</a:t>
            </a:r>
          </a:p>
          <a:p>
            <a:r>
              <a:rPr lang="en-US" dirty="0" smtClean="0"/>
              <a:t>Very significant progress has been made in advancing the Guideline</a:t>
            </a:r>
          </a:p>
          <a:p>
            <a:r>
              <a:rPr lang="en-US" dirty="0" smtClean="0"/>
              <a:t>Significantly rewrote Sections 4,5,6</a:t>
            </a:r>
          </a:p>
          <a:p>
            <a:r>
              <a:rPr lang="en-US" dirty="0" smtClean="0"/>
              <a:t>Generated Range Estimator</a:t>
            </a:r>
          </a:p>
          <a:p>
            <a:endParaRPr lang="en-US" dirty="0"/>
          </a:p>
          <a:p>
            <a:r>
              <a:rPr lang="en-US" dirty="0" smtClean="0"/>
              <a:t>Problematic:</a:t>
            </a:r>
          </a:p>
          <a:p>
            <a:r>
              <a:rPr lang="en-US" dirty="0" smtClean="0"/>
              <a:t>The SDO subcommittee is now driven by cellular knowledgeable members</a:t>
            </a:r>
          </a:p>
          <a:p>
            <a:endParaRPr lang="en-US" dirty="0" smtClean="0"/>
          </a:p>
          <a:p>
            <a:endParaRPr lang="en-US" dirty="0"/>
          </a:p>
        </p:txBody>
      </p:sp>
      <p:sp>
        <p:nvSpPr>
          <p:cNvPr id="8" name="Title 1"/>
          <p:cNvSpPr>
            <a:spLocks noGrp="1"/>
          </p:cNvSpPr>
          <p:nvPr>
            <p:ph type="title"/>
          </p:nvPr>
        </p:nvSpPr>
        <p:spPr>
          <a:xfrm>
            <a:off x="348343" y="691244"/>
            <a:ext cx="7772400" cy="861786"/>
          </a:xfrm>
        </p:spPr>
        <p:txBody>
          <a:bodyPr/>
          <a:lstStyle/>
          <a:p>
            <a:r>
              <a:rPr lang="en-US" dirty="0" smtClean="0"/>
              <a:t>Choose values </a:t>
            </a:r>
            <a:endParaRPr lang="en-US" dirty="0"/>
          </a:p>
        </p:txBody>
      </p:sp>
    </p:spTree>
    <p:extLst>
      <p:ext uri="{BB962C8B-B14F-4D97-AF65-F5344CB8AC3E}">
        <p14:creationId xmlns:p14="http://schemas.microsoft.com/office/powerpoint/2010/main" val="1733599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May  2012</a:t>
            </a:r>
            <a:endParaRPr lang="en-US" dirty="0"/>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31</a:t>
            </a:fld>
            <a:endParaRPr lang="en-US"/>
          </a:p>
        </p:txBody>
      </p:sp>
      <p:sp>
        <p:nvSpPr>
          <p:cNvPr id="7" name="TextBox 6"/>
          <p:cNvSpPr txBox="1"/>
          <p:nvPr/>
        </p:nvSpPr>
        <p:spPr>
          <a:xfrm>
            <a:off x="2119090" y="2554495"/>
            <a:ext cx="4847767" cy="2677656"/>
          </a:xfrm>
          <a:prstGeom prst="rect">
            <a:avLst/>
          </a:prstGeom>
          <a:noFill/>
        </p:spPr>
        <p:txBody>
          <a:bodyPr wrap="square" rtlCol="0">
            <a:spAutoFit/>
          </a:bodyPr>
          <a:lstStyle/>
          <a:p>
            <a:r>
              <a:rPr lang="en-US" dirty="0" smtClean="0"/>
              <a:t>Rewrite Range Estimator</a:t>
            </a:r>
          </a:p>
          <a:p>
            <a:endParaRPr lang="en-US" dirty="0"/>
          </a:p>
          <a:p>
            <a:r>
              <a:rPr lang="en-US" dirty="0" smtClean="0"/>
              <a:t>Modify input form for WLAN</a:t>
            </a:r>
          </a:p>
          <a:p>
            <a:r>
              <a:rPr lang="en-US" dirty="0" smtClean="0"/>
              <a:t>Supply representative data</a:t>
            </a:r>
          </a:p>
          <a:p>
            <a:endParaRPr lang="en-US" dirty="0"/>
          </a:p>
          <a:p>
            <a:r>
              <a:rPr lang="en-US" dirty="0" smtClean="0"/>
              <a:t>Do nothing</a:t>
            </a:r>
          </a:p>
          <a:p>
            <a:endParaRPr lang="en-US" dirty="0"/>
          </a:p>
        </p:txBody>
      </p:sp>
      <p:cxnSp>
        <p:nvCxnSpPr>
          <p:cNvPr id="3" name="Straight Connector 2"/>
          <p:cNvCxnSpPr/>
          <p:nvPr/>
        </p:nvCxnSpPr>
        <p:spPr bwMode="auto">
          <a:xfrm>
            <a:off x="1843314" y="3106034"/>
            <a:ext cx="5733143"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8" name="Title 1"/>
          <p:cNvSpPr>
            <a:spLocks noGrp="1"/>
          </p:cNvSpPr>
          <p:nvPr>
            <p:ph type="title"/>
          </p:nvPr>
        </p:nvSpPr>
        <p:spPr>
          <a:xfrm>
            <a:off x="348343" y="691244"/>
            <a:ext cx="8650514" cy="861786"/>
          </a:xfrm>
        </p:spPr>
        <p:txBody>
          <a:bodyPr/>
          <a:lstStyle/>
          <a:p>
            <a:r>
              <a:rPr lang="en-US" dirty="0" err="1" smtClean="0"/>
              <a:t>RANge</a:t>
            </a:r>
            <a:r>
              <a:rPr lang="en-US" dirty="0" smtClean="0"/>
              <a:t> Estimator OPTIONS</a:t>
            </a:r>
            <a:endParaRPr lang="en-US" dirty="0"/>
          </a:p>
        </p:txBody>
      </p:sp>
      <p:cxnSp>
        <p:nvCxnSpPr>
          <p:cNvPr id="9" name="Straight Connector 8"/>
          <p:cNvCxnSpPr/>
          <p:nvPr/>
        </p:nvCxnSpPr>
        <p:spPr bwMode="auto">
          <a:xfrm>
            <a:off x="1843313" y="4303463"/>
            <a:ext cx="5733143"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0" name="TextBox 9"/>
          <p:cNvSpPr txBox="1"/>
          <p:nvPr/>
        </p:nvSpPr>
        <p:spPr>
          <a:xfrm>
            <a:off x="827314" y="2066574"/>
            <a:ext cx="4672048" cy="461665"/>
          </a:xfrm>
          <a:prstGeom prst="rect">
            <a:avLst/>
          </a:prstGeom>
          <a:noFill/>
          <a:ln>
            <a:solidFill>
              <a:srgbClr val="FF0000"/>
            </a:solidFill>
          </a:ln>
        </p:spPr>
        <p:txBody>
          <a:bodyPr wrap="none" rtlCol="0">
            <a:spAutoFit/>
          </a:bodyPr>
          <a:lstStyle/>
          <a:p>
            <a:r>
              <a:rPr lang="en-US" dirty="0" smtClean="0"/>
              <a:t>Too much work – not enough time</a:t>
            </a:r>
            <a:endParaRPr lang="en-US" dirty="0"/>
          </a:p>
        </p:txBody>
      </p:sp>
      <p:sp>
        <p:nvSpPr>
          <p:cNvPr id="11" name="TextBox 10"/>
          <p:cNvSpPr txBox="1"/>
          <p:nvPr/>
        </p:nvSpPr>
        <p:spPr>
          <a:xfrm>
            <a:off x="827314" y="5001318"/>
            <a:ext cx="4731616" cy="461665"/>
          </a:xfrm>
          <a:prstGeom prst="rect">
            <a:avLst/>
          </a:prstGeom>
          <a:noFill/>
          <a:ln>
            <a:solidFill>
              <a:srgbClr val="FF3300"/>
            </a:solidFill>
          </a:ln>
        </p:spPr>
        <p:txBody>
          <a:bodyPr wrap="none" rtlCol="0">
            <a:spAutoFit/>
          </a:bodyPr>
          <a:lstStyle/>
          <a:p>
            <a:r>
              <a:rPr lang="en-US" dirty="0" smtClean="0"/>
              <a:t>Impairs visibility/credibility of 802</a:t>
            </a:r>
            <a:endParaRPr lang="en-US" dirty="0"/>
          </a:p>
        </p:txBody>
      </p:sp>
      <p:sp>
        <p:nvSpPr>
          <p:cNvPr id="12" name="Right Arrow 11"/>
          <p:cNvSpPr/>
          <p:nvPr/>
        </p:nvSpPr>
        <p:spPr bwMode="auto">
          <a:xfrm flipH="1">
            <a:off x="6473371" y="3222152"/>
            <a:ext cx="986971" cy="551539"/>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3" name="Right Arrow 12"/>
          <p:cNvSpPr/>
          <p:nvPr/>
        </p:nvSpPr>
        <p:spPr bwMode="auto">
          <a:xfrm flipH="1">
            <a:off x="5979886" y="3787962"/>
            <a:ext cx="624114" cy="27577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28709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May  2012</a:t>
            </a:r>
            <a:endParaRPr lang="en-US" dirty="0"/>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32</a:t>
            </a:fld>
            <a:endParaRPr lang="en-US"/>
          </a:p>
        </p:txBody>
      </p:sp>
    </p:spTree>
    <p:extLst>
      <p:ext uri="{BB962C8B-B14F-4D97-AF65-F5344CB8AC3E}">
        <p14:creationId xmlns:p14="http://schemas.microsoft.com/office/powerpoint/2010/main" val="2089816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200" y="613457"/>
            <a:ext cx="8708571" cy="562201"/>
          </a:xfrm>
        </p:spPr>
        <p:txBody>
          <a:bodyPr/>
          <a:lstStyle/>
          <a:p>
            <a:pPr algn="ctr"/>
            <a:r>
              <a:rPr lang="en-US" sz="2800" dirty="0" smtClean="0">
                <a:latin typeface="Times New Roman" pitchFamily="18" charset="0"/>
                <a:cs typeface="Times New Roman" pitchFamily="18" charset="0"/>
              </a:rPr>
              <a:t>Range Estimator - Environments</a:t>
            </a:r>
            <a:endParaRPr lang="en-US" sz="28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33</a:t>
            </a:fld>
            <a:endParaRPr lang="en-US"/>
          </a:p>
        </p:txBody>
      </p:sp>
      <p:sp>
        <p:nvSpPr>
          <p:cNvPr id="2" name="Date Placeholder 1"/>
          <p:cNvSpPr>
            <a:spLocks noGrp="1"/>
          </p:cNvSpPr>
          <p:nvPr>
            <p:ph type="dt" sz="half" idx="10"/>
          </p:nvPr>
        </p:nvSpPr>
        <p:spPr>
          <a:xfrm>
            <a:off x="696913" y="332601"/>
            <a:ext cx="1340110" cy="276999"/>
          </a:xfrm>
        </p:spPr>
        <p:txBody>
          <a:bodyPr/>
          <a:lstStyle/>
          <a:p>
            <a:pPr>
              <a:defRPr/>
            </a:pPr>
            <a:r>
              <a:rPr lang="en-US" smtClean="0"/>
              <a:t>May  2012</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671326724"/>
              </p:ext>
            </p:extLst>
          </p:nvPr>
        </p:nvGraphicFramePr>
        <p:xfrm>
          <a:off x="537028" y="1262742"/>
          <a:ext cx="7939314" cy="5022662"/>
        </p:xfrm>
        <a:graphic>
          <a:graphicData uri="http://schemas.openxmlformats.org/drawingml/2006/table">
            <a:tbl>
              <a:tblPr>
                <a:tableStyleId>{5C22544A-7EE6-4342-B048-85BDC9FD1C3A}</a:tableStyleId>
              </a:tblPr>
              <a:tblGrid>
                <a:gridCol w="1680104"/>
                <a:gridCol w="1212153"/>
                <a:gridCol w="1585732"/>
                <a:gridCol w="1193561"/>
                <a:gridCol w="1278815"/>
                <a:gridCol w="988949"/>
              </a:tblGrid>
              <a:tr h="815951">
                <a:tc>
                  <a:txBody>
                    <a:bodyPr/>
                    <a:lstStyle/>
                    <a:p>
                      <a:pPr algn="l" fontAlgn="b"/>
                      <a:r>
                        <a:rPr lang="en-US" sz="1600" u="none" strike="noStrike" dirty="0">
                          <a:effectLst/>
                        </a:rPr>
                        <a:t>Density Area Category</a:t>
                      </a:r>
                      <a:endParaRPr lang="en-US" sz="1600" b="1" i="0" u="none" strike="noStrike" dirty="0">
                        <a:solidFill>
                          <a:srgbClr val="000000"/>
                        </a:solidFill>
                        <a:effectLst/>
                        <a:latin typeface="Arial"/>
                      </a:endParaRPr>
                    </a:p>
                  </a:txBody>
                  <a:tcPr marL="8021" marR="8021" marT="8021" marB="0" anchor="b"/>
                </a:tc>
                <a:tc>
                  <a:txBody>
                    <a:bodyPr/>
                    <a:lstStyle/>
                    <a:p>
                      <a:pPr algn="l" fontAlgn="b"/>
                      <a:r>
                        <a:rPr lang="en-US" sz="1600" u="none" strike="noStrike">
                          <a:effectLst/>
                        </a:rPr>
                        <a:t>House-Units</a:t>
                      </a:r>
                      <a:r>
                        <a:rPr lang="en-US" sz="1600" u="none" strike="noStrike" baseline="30000">
                          <a:effectLst/>
                        </a:rPr>
                        <a:t>2</a:t>
                      </a:r>
                      <a:r>
                        <a:rPr lang="en-US" sz="1600" u="none" strike="noStrike">
                          <a:effectLst/>
                        </a:rPr>
                        <a:t> per sq-mi</a:t>
                      </a:r>
                      <a:endParaRPr lang="en-US" sz="1600" b="1" i="0" u="none" strike="noStrike">
                        <a:solidFill>
                          <a:srgbClr val="000000"/>
                        </a:solidFill>
                        <a:effectLst/>
                        <a:latin typeface="Arial"/>
                      </a:endParaRPr>
                    </a:p>
                  </a:txBody>
                  <a:tcPr marL="8021" marR="8021" marT="8021" marB="0" anchor="b"/>
                </a:tc>
                <a:tc>
                  <a:txBody>
                    <a:bodyPr/>
                    <a:lstStyle/>
                    <a:p>
                      <a:pPr algn="l" fontAlgn="b"/>
                      <a:r>
                        <a:rPr lang="en-US" sz="1600" u="none" strike="noStrike">
                          <a:effectLst/>
                        </a:rPr>
                        <a:t>House-unit cluster area</a:t>
                      </a:r>
                      <a:r>
                        <a:rPr lang="en-US" sz="1600" u="none" strike="noStrike" baseline="30000">
                          <a:effectLst/>
                        </a:rPr>
                        <a:t>3</a:t>
                      </a:r>
                      <a:r>
                        <a:rPr lang="en-US" sz="1600" u="none" strike="noStrike">
                          <a:effectLst/>
                        </a:rPr>
                        <a:t> (sq-mi)</a:t>
                      </a:r>
                      <a:endParaRPr lang="en-US" sz="1600" b="1" i="0" u="none" strike="noStrike">
                        <a:solidFill>
                          <a:srgbClr val="000000"/>
                        </a:solidFill>
                        <a:effectLst/>
                        <a:latin typeface="Arial"/>
                      </a:endParaRPr>
                    </a:p>
                  </a:txBody>
                  <a:tcPr marL="8021" marR="8021" marT="8021" marB="0" anchor="b"/>
                </a:tc>
                <a:tc>
                  <a:txBody>
                    <a:bodyPr/>
                    <a:lstStyle/>
                    <a:p>
                      <a:pPr algn="l" fontAlgn="b"/>
                      <a:r>
                        <a:rPr lang="en-US" sz="1600" u="none" strike="noStrike">
                          <a:effectLst/>
                        </a:rPr>
                        <a:t>% of Population</a:t>
                      </a:r>
                      <a:endParaRPr lang="en-US" sz="1600" b="1" i="0" u="none" strike="noStrike">
                        <a:solidFill>
                          <a:srgbClr val="000000"/>
                        </a:solidFill>
                        <a:effectLst/>
                        <a:latin typeface="Arial"/>
                      </a:endParaRPr>
                    </a:p>
                  </a:txBody>
                  <a:tcPr marL="8021" marR="8021" marT="8021" marB="0" anchor="b"/>
                </a:tc>
                <a:tc>
                  <a:txBody>
                    <a:bodyPr/>
                    <a:lstStyle/>
                    <a:p>
                      <a:pPr algn="l" fontAlgn="b"/>
                      <a:r>
                        <a:rPr lang="en-US" sz="1600" u="none" strike="noStrike">
                          <a:effectLst/>
                        </a:rPr>
                        <a:t>% of House-Units</a:t>
                      </a:r>
                      <a:endParaRPr lang="en-US" sz="1600" b="1" i="0" u="none" strike="noStrike">
                        <a:solidFill>
                          <a:srgbClr val="000000"/>
                        </a:solidFill>
                        <a:effectLst/>
                        <a:latin typeface="Arial"/>
                      </a:endParaRPr>
                    </a:p>
                  </a:txBody>
                  <a:tcPr marL="8021" marR="8021" marT="8021" marB="0" anchor="b"/>
                </a:tc>
                <a:tc>
                  <a:txBody>
                    <a:bodyPr/>
                    <a:lstStyle/>
                    <a:p>
                      <a:pPr algn="l" fontAlgn="b"/>
                      <a:r>
                        <a:rPr lang="en-US" sz="1600" u="none" strike="noStrike" dirty="0">
                          <a:effectLst/>
                        </a:rPr>
                        <a:t>% of "Land" Area</a:t>
                      </a:r>
                      <a:endParaRPr lang="en-US" sz="1600" b="1" i="0" u="none" strike="noStrike" dirty="0">
                        <a:solidFill>
                          <a:srgbClr val="000000"/>
                        </a:solidFill>
                        <a:effectLst/>
                        <a:latin typeface="Arial"/>
                      </a:endParaRPr>
                    </a:p>
                  </a:txBody>
                  <a:tcPr marL="8021" marR="8021" marT="8021" marB="0" anchor="b"/>
                </a:tc>
              </a:tr>
              <a:tr h="564211">
                <a:tc>
                  <a:txBody>
                    <a:bodyPr/>
                    <a:lstStyle/>
                    <a:p>
                      <a:pPr algn="l" fontAlgn="t"/>
                      <a:r>
                        <a:rPr lang="en-US" sz="1600" u="none" strike="noStrike">
                          <a:effectLst/>
                        </a:rPr>
                        <a:t>dense urban</a:t>
                      </a:r>
                      <a:r>
                        <a:rPr lang="en-US" sz="1600" u="none" strike="noStrike" baseline="30000">
                          <a:effectLst/>
                        </a:rPr>
                        <a:t>0,4</a:t>
                      </a:r>
                      <a:endParaRPr lang="en-US" sz="1600" b="1" i="0" u="none" strike="noStrike">
                        <a:solidFill>
                          <a:srgbClr val="000000"/>
                        </a:solidFill>
                        <a:effectLst/>
                        <a:latin typeface="Arial"/>
                      </a:endParaRPr>
                    </a:p>
                  </a:txBody>
                  <a:tcPr marL="8021" marR="8021" marT="8021" marB="0"/>
                </a:tc>
                <a:tc>
                  <a:txBody>
                    <a:bodyPr/>
                    <a:lstStyle/>
                    <a:p>
                      <a:pPr algn="l" fontAlgn="t"/>
                      <a:r>
                        <a:rPr lang="en-US" sz="1600" u="none" strike="noStrike">
                          <a:effectLst/>
                        </a:rPr>
                        <a:t>≥ 4,000</a:t>
                      </a:r>
                      <a:endParaRPr lang="en-US" sz="1600" b="0" i="0" u="none" strike="noStrike">
                        <a:solidFill>
                          <a:srgbClr val="000000"/>
                        </a:solidFill>
                        <a:effectLst/>
                        <a:latin typeface="Arial"/>
                      </a:endParaRPr>
                    </a:p>
                  </a:txBody>
                  <a:tcPr marL="8021" marR="8021" marT="8021" marB="0"/>
                </a:tc>
                <a:tc>
                  <a:txBody>
                    <a:bodyPr/>
                    <a:lstStyle/>
                    <a:p>
                      <a:pPr algn="l" fontAlgn="t"/>
                      <a:r>
                        <a:rPr lang="en-US" sz="1400" u="none" strike="noStrike">
                          <a:effectLst/>
                        </a:rPr>
                        <a:t>4 places,</a:t>
                      </a:r>
                      <a:br>
                        <a:rPr lang="en-US" sz="1400" u="none" strike="noStrike">
                          <a:effectLst/>
                        </a:rPr>
                      </a:br>
                      <a:r>
                        <a:rPr lang="en-US" sz="1400" u="none" strike="noStrike">
                          <a:effectLst/>
                        </a:rPr>
                        <a:t>median 1.00,</a:t>
                      </a:r>
                      <a:br>
                        <a:rPr lang="en-US" sz="1400" u="none" strike="noStrike">
                          <a:effectLst/>
                        </a:rPr>
                      </a:br>
                      <a:r>
                        <a:rPr lang="en-US" sz="1400" u="none" strike="noStrike">
                          <a:effectLst/>
                        </a:rPr>
                        <a:t>0.02 - 303</a:t>
                      </a:r>
                      <a:endParaRPr lang="en-US" sz="1400" b="0" i="0" u="none" strike="noStrike">
                        <a:solidFill>
                          <a:srgbClr val="FF0000"/>
                        </a:solidFill>
                        <a:effectLst/>
                        <a:latin typeface="Arial"/>
                      </a:endParaRPr>
                    </a:p>
                  </a:txBody>
                  <a:tcPr marL="8021" marR="8021" marT="8021" marB="0"/>
                </a:tc>
                <a:tc>
                  <a:txBody>
                    <a:bodyPr/>
                    <a:lstStyle/>
                    <a:p>
                      <a:pPr algn="ctr" fontAlgn="t"/>
                      <a:r>
                        <a:rPr lang="en-US" sz="1400" u="none" strike="noStrike">
                          <a:effectLst/>
                        </a:rPr>
                        <a:t>11.0%</a:t>
                      </a:r>
                      <a:endParaRPr lang="en-US" sz="1400" b="0" i="0" u="none" strike="noStrike">
                        <a:solidFill>
                          <a:srgbClr val="000000"/>
                        </a:solidFill>
                        <a:effectLst/>
                        <a:latin typeface="Arial"/>
                      </a:endParaRPr>
                    </a:p>
                  </a:txBody>
                  <a:tcPr marL="8021" marR="8021" marT="8021" marB="0"/>
                </a:tc>
                <a:tc>
                  <a:txBody>
                    <a:bodyPr/>
                    <a:lstStyle/>
                    <a:p>
                      <a:pPr algn="ctr" fontAlgn="t"/>
                      <a:r>
                        <a:rPr lang="en-US" sz="1400" u="none" strike="noStrike">
                          <a:effectLst/>
                        </a:rPr>
                        <a:t>11.5%</a:t>
                      </a:r>
                      <a:endParaRPr lang="en-US" sz="1400" b="0" i="0" u="none" strike="noStrike">
                        <a:solidFill>
                          <a:srgbClr val="000000"/>
                        </a:solidFill>
                        <a:effectLst/>
                        <a:latin typeface="Arial"/>
                      </a:endParaRPr>
                    </a:p>
                  </a:txBody>
                  <a:tcPr marL="8021" marR="8021" marT="8021" marB="0"/>
                </a:tc>
                <a:tc>
                  <a:txBody>
                    <a:bodyPr/>
                    <a:lstStyle/>
                    <a:p>
                      <a:pPr algn="ctr" fontAlgn="t"/>
                      <a:r>
                        <a:rPr lang="en-US" sz="1600" u="none" strike="noStrike">
                          <a:effectLst/>
                        </a:rPr>
                        <a:t>0.05%</a:t>
                      </a:r>
                      <a:endParaRPr lang="en-US" sz="1600" b="0" i="0" u="none" strike="noStrike">
                        <a:solidFill>
                          <a:srgbClr val="000000"/>
                        </a:solidFill>
                        <a:effectLst/>
                        <a:latin typeface="Arial"/>
                      </a:endParaRPr>
                    </a:p>
                  </a:txBody>
                  <a:tcPr marL="8021" marR="8021" marT="8021" marB="0"/>
                </a:tc>
              </a:tr>
              <a:tr h="611963">
                <a:tc>
                  <a:txBody>
                    <a:bodyPr/>
                    <a:lstStyle/>
                    <a:p>
                      <a:pPr algn="l" fontAlgn="t"/>
                      <a:r>
                        <a:rPr lang="en-US" sz="1600" u="none" strike="noStrike">
                          <a:effectLst/>
                        </a:rPr>
                        <a:t>urban</a:t>
                      </a:r>
                      <a:r>
                        <a:rPr lang="en-US" sz="1600" u="none" strike="noStrike" baseline="30000">
                          <a:effectLst/>
                        </a:rPr>
                        <a:t>0,5</a:t>
                      </a:r>
                      <a:endParaRPr lang="en-US" sz="1600" b="1" i="0" u="none" strike="noStrike">
                        <a:solidFill>
                          <a:srgbClr val="000000"/>
                        </a:solidFill>
                        <a:effectLst/>
                        <a:latin typeface="Arial"/>
                      </a:endParaRPr>
                    </a:p>
                  </a:txBody>
                  <a:tcPr marL="8021" marR="8021" marT="8021" marB="0"/>
                </a:tc>
                <a:tc>
                  <a:txBody>
                    <a:bodyPr/>
                    <a:lstStyle/>
                    <a:p>
                      <a:pPr algn="l" fontAlgn="t"/>
                      <a:r>
                        <a:rPr lang="en-US" sz="1600" u="none" strike="noStrike">
                          <a:effectLst/>
                        </a:rPr>
                        <a:t>≥1000 - &lt;4000</a:t>
                      </a:r>
                      <a:endParaRPr lang="en-US" sz="1600" b="0" i="0" u="none" strike="noStrike">
                        <a:solidFill>
                          <a:srgbClr val="000000"/>
                        </a:solidFill>
                        <a:effectLst/>
                        <a:latin typeface="Arial"/>
                      </a:endParaRPr>
                    </a:p>
                  </a:txBody>
                  <a:tcPr marL="8021" marR="8021" marT="8021" marB="0"/>
                </a:tc>
                <a:tc>
                  <a:txBody>
                    <a:bodyPr/>
                    <a:lstStyle/>
                    <a:p>
                      <a:pPr algn="l" fontAlgn="t"/>
                      <a:r>
                        <a:rPr lang="en-US" sz="1400" u="none" strike="noStrike">
                          <a:effectLst/>
                        </a:rPr>
                        <a:t>74 places</a:t>
                      </a:r>
                      <a:br>
                        <a:rPr lang="en-US" sz="1400" u="none" strike="noStrike">
                          <a:effectLst/>
                        </a:rPr>
                      </a:br>
                      <a:r>
                        <a:rPr lang="en-US" sz="1400" u="none" strike="noStrike">
                          <a:effectLst/>
                        </a:rPr>
                        <a:t>median 2.12,</a:t>
                      </a:r>
                      <a:br>
                        <a:rPr lang="en-US" sz="1400" u="none" strike="noStrike">
                          <a:effectLst/>
                        </a:rPr>
                      </a:br>
                      <a:r>
                        <a:rPr lang="en-US" sz="1400" u="none" strike="noStrike">
                          <a:effectLst/>
                        </a:rPr>
                        <a:t>0.01 - 579</a:t>
                      </a:r>
                      <a:endParaRPr lang="en-US" sz="1400" b="0" i="0" u="none" strike="noStrike">
                        <a:solidFill>
                          <a:srgbClr val="FF0000"/>
                        </a:solidFill>
                        <a:effectLst/>
                        <a:latin typeface="Arial"/>
                      </a:endParaRPr>
                    </a:p>
                  </a:txBody>
                  <a:tcPr marL="8021" marR="8021" marT="8021" marB="0"/>
                </a:tc>
                <a:tc>
                  <a:txBody>
                    <a:bodyPr/>
                    <a:lstStyle/>
                    <a:p>
                      <a:pPr algn="ctr" fontAlgn="t"/>
                      <a:r>
                        <a:rPr lang="en-US" sz="1600" u="none" strike="noStrike">
                          <a:effectLst/>
                        </a:rPr>
                        <a:t>34.7%</a:t>
                      </a:r>
                      <a:endParaRPr lang="en-US" sz="1600" b="0" i="0" u="none" strike="noStrike">
                        <a:solidFill>
                          <a:srgbClr val="000000"/>
                        </a:solidFill>
                        <a:effectLst/>
                        <a:latin typeface="Arial"/>
                      </a:endParaRPr>
                    </a:p>
                  </a:txBody>
                  <a:tcPr marL="8021" marR="8021" marT="8021" marB="0"/>
                </a:tc>
                <a:tc>
                  <a:txBody>
                    <a:bodyPr/>
                    <a:lstStyle/>
                    <a:p>
                      <a:pPr algn="ctr" fontAlgn="t"/>
                      <a:r>
                        <a:rPr lang="en-US" sz="1600" u="none" strike="noStrike">
                          <a:effectLst/>
                        </a:rPr>
                        <a:t>34.3%</a:t>
                      </a:r>
                      <a:endParaRPr lang="en-US" sz="1600" b="0" i="0" u="none" strike="noStrike">
                        <a:solidFill>
                          <a:srgbClr val="000000"/>
                        </a:solidFill>
                        <a:effectLst/>
                        <a:latin typeface="Arial"/>
                      </a:endParaRPr>
                    </a:p>
                  </a:txBody>
                  <a:tcPr marL="8021" marR="8021" marT="8021" marB="0"/>
                </a:tc>
                <a:tc>
                  <a:txBody>
                    <a:bodyPr/>
                    <a:lstStyle/>
                    <a:p>
                      <a:pPr algn="ctr" fontAlgn="t"/>
                      <a:r>
                        <a:rPr lang="en-US" sz="1600" u="none" strike="noStrike">
                          <a:effectLst/>
                        </a:rPr>
                        <a:t>0.6%</a:t>
                      </a:r>
                      <a:endParaRPr lang="en-US" sz="1600" b="0" i="0" u="none" strike="noStrike">
                        <a:solidFill>
                          <a:srgbClr val="000000"/>
                        </a:solidFill>
                        <a:effectLst/>
                        <a:latin typeface="Arial"/>
                      </a:endParaRPr>
                    </a:p>
                  </a:txBody>
                  <a:tcPr marL="8021" marR="8021" marT="8021" marB="0"/>
                </a:tc>
              </a:tr>
              <a:tr h="982849">
                <a:tc>
                  <a:txBody>
                    <a:bodyPr/>
                    <a:lstStyle/>
                    <a:p>
                      <a:pPr algn="l" fontAlgn="t"/>
                      <a:r>
                        <a:rPr lang="en-US" sz="1600" u="none" strike="noStrike">
                          <a:effectLst/>
                        </a:rPr>
                        <a:t>suburban</a:t>
                      </a:r>
                      <a:r>
                        <a:rPr lang="en-US" sz="1600" u="none" strike="noStrike" baseline="30000">
                          <a:effectLst/>
                        </a:rPr>
                        <a:t>0,6</a:t>
                      </a:r>
                      <a:endParaRPr lang="en-US" sz="1600" b="1" i="0" u="none" strike="noStrike">
                        <a:solidFill>
                          <a:srgbClr val="000000"/>
                        </a:solidFill>
                        <a:effectLst/>
                        <a:latin typeface="Arial"/>
                      </a:endParaRPr>
                    </a:p>
                  </a:txBody>
                  <a:tcPr marL="8021" marR="8021" marT="8021" marB="0"/>
                </a:tc>
                <a:tc>
                  <a:txBody>
                    <a:bodyPr/>
                    <a:lstStyle/>
                    <a:p>
                      <a:pPr algn="l" fontAlgn="t"/>
                      <a:r>
                        <a:rPr lang="en-US" sz="1600" u="none" strike="noStrike">
                          <a:effectLst/>
                        </a:rPr>
                        <a:t>≥100 - &lt;1000</a:t>
                      </a:r>
                      <a:endParaRPr lang="en-US" sz="1600" b="0" i="0" u="none" strike="noStrike">
                        <a:solidFill>
                          <a:srgbClr val="000000"/>
                        </a:solidFill>
                        <a:effectLst/>
                        <a:latin typeface="Arial"/>
                      </a:endParaRPr>
                    </a:p>
                  </a:txBody>
                  <a:tcPr marL="8021" marR="8021" marT="8021" marB="0"/>
                </a:tc>
                <a:tc>
                  <a:txBody>
                    <a:bodyPr/>
                    <a:lstStyle/>
                    <a:p>
                      <a:pPr algn="l" fontAlgn="t"/>
                      <a:r>
                        <a:rPr lang="en-US" sz="1400" u="none" strike="noStrike">
                          <a:effectLst/>
                        </a:rPr>
                        <a:t>355 places,</a:t>
                      </a:r>
                      <a:br>
                        <a:rPr lang="en-US" sz="1400" u="none" strike="noStrike">
                          <a:effectLst/>
                        </a:rPr>
                      </a:br>
                      <a:r>
                        <a:rPr lang="en-US" sz="1400" u="none" strike="noStrike">
                          <a:effectLst/>
                        </a:rPr>
                        <a:t>median 1.47,</a:t>
                      </a:r>
                      <a:br>
                        <a:rPr lang="en-US" sz="1400" u="none" strike="noStrike">
                          <a:effectLst/>
                        </a:rPr>
                      </a:br>
                      <a:r>
                        <a:rPr lang="en-US" sz="1400" u="none" strike="noStrike">
                          <a:effectLst/>
                        </a:rPr>
                        <a:t>0.02 - 757</a:t>
                      </a:r>
                      <a:endParaRPr lang="en-US" sz="1400" b="0" i="0" u="none" strike="noStrike">
                        <a:solidFill>
                          <a:srgbClr val="FF0000"/>
                        </a:solidFill>
                        <a:effectLst/>
                        <a:latin typeface="Arial"/>
                      </a:endParaRPr>
                    </a:p>
                  </a:txBody>
                  <a:tcPr marL="8021" marR="8021" marT="8021" marB="0"/>
                </a:tc>
                <a:tc>
                  <a:txBody>
                    <a:bodyPr/>
                    <a:lstStyle/>
                    <a:p>
                      <a:pPr algn="ctr" fontAlgn="t"/>
                      <a:r>
                        <a:rPr lang="en-US" sz="1600" u="none" strike="noStrike">
                          <a:effectLst/>
                        </a:rPr>
                        <a:t>30.7%</a:t>
                      </a:r>
                      <a:endParaRPr lang="en-US" sz="1600" b="0" i="0" u="none" strike="noStrike">
                        <a:solidFill>
                          <a:srgbClr val="000000"/>
                        </a:solidFill>
                        <a:effectLst/>
                        <a:latin typeface="Arial"/>
                      </a:endParaRPr>
                    </a:p>
                  </a:txBody>
                  <a:tcPr marL="8021" marR="8021" marT="8021" marB="0"/>
                </a:tc>
                <a:tc>
                  <a:txBody>
                    <a:bodyPr/>
                    <a:lstStyle/>
                    <a:p>
                      <a:pPr algn="ctr" fontAlgn="t"/>
                      <a:r>
                        <a:rPr lang="en-US" sz="1600" u="none" strike="noStrike">
                          <a:effectLst/>
                        </a:rPr>
                        <a:t>29.8%</a:t>
                      </a:r>
                      <a:endParaRPr lang="en-US" sz="1600" b="0" i="0" u="none" strike="noStrike">
                        <a:solidFill>
                          <a:srgbClr val="000000"/>
                        </a:solidFill>
                        <a:effectLst/>
                        <a:latin typeface="Arial"/>
                      </a:endParaRPr>
                    </a:p>
                  </a:txBody>
                  <a:tcPr marL="8021" marR="8021" marT="8021" marB="0"/>
                </a:tc>
                <a:tc>
                  <a:txBody>
                    <a:bodyPr/>
                    <a:lstStyle/>
                    <a:p>
                      <a:pPr algn="ctr" fontAlgn="t"/>
                      <a:r>
                        <a:rPr lang="en-US" sz="1600" u="none" strike="noStrike">
                          <a:effectLst/>
                        </a:rPr>
                        <a:t>3.2%</a:t>
                      </a:r>
                      <a:endParaRPr lang="en-US" sz="1600" b="0" i="0" u="none" strike="noStrike">
                        <a:solidFill>
                          <a:srgbClr val="000000"/>
                        </a:solidFill>
                        <a:effectLst/>
                        <a:latin typeface="Arial"/>
                      </a:endParaRPr>
                    </a:p>
                  </a:txBody>
                  <a:tcPr marL="8021" marR="8021" marT="8021" marB="0"/>
                </a:tc>
              </a:tr>
              <a:tr h="890128">
                <a:tc>
                  <a:txBody>
                    <a:bodyPr/>
                    <a:lstStyle/>
                    <a:p>
                      <a:pPr algn="l" fontAlgn="t"/>
                      <a:r>
                        <a:rPr lang="en-US" sz="1600" u="none" strike="noStrike">
                          <a:effectLst/>
                        </a:rPr>
                        <a:t>rural</a:t>
                      </a:r>
                      <a:r>
                        <a:rPr lang="en-US" sz="1600" u="none" strike="noStrike" baseline="30000">
                          <a:effectLst/>
                        </a:rPr>
                        <a:t>7</a:t>
                      </a:r>
                      <a:endParaRPr lang="en-US" sz="1600" b="1" i="0" u="none" strike="noStrike">
                        <a:solidFill>
                          <a:srgbClr val="000000"/>
                        </a:solidFill>
                        <a:effectLst/>
                        <a:latin typeface="Arial"/>
                      </a:endParaRPr>
                    </a:p>
                  </a:txBody>
                  <a:tcPr marL="8021" marR="8021" marT="8021" marB="0"/>
                </a:tc>
                <a:tc>
                  <a:txBody>
                    <a:bodyPr/>
                    <a:lstStyle/>
                    <a:p>
                      <a:pPr algn="l" fontAlgn="t"/>
                      <a:r>
                        <a:rPr lang="en-US" sz="1600" u="none" strike="noStrike">
                          <a:effectLst/>
                        </a:rPr>
                        <a:t>≥10 - &lt;100</a:t>
                      </a:r>
                      <a:endParaRPr lang="en-US" sz="1600" b="0" i="0" u="none" strike="noStrike">
                        <a:solidFill>
                          <a:srgbClr val="000000"/>
                        </a:solidFill>
                        <a:effectLst/>
                        <a:latin typeface="Arial"/>
                      </a:endParaRPr>
                    </a:p>
                  </a:txBody>
                  <a:tcPr marL="8021" marR="8021" marT="8021" marB="0"/>
                </a:tc>
                <a:tc>
                  <a:txBody>
                    <a:bodyPr/>
                    <a:lstStyle/>
                    <a:p>
                      <a:pPr algn="l" fontAlgn="t"/>
                      <a:r>
                        <a:rPr lang="en-US" sz="1400" u="none" strike="noStrike">
                          <a:effectLst/>
                        </a:rPr>
                        <a:t>60 places,</a:t>
                      </a:r>
                      <a:br>
                        <a:rPr lang="en-US" sz="1400" u="none" strike="noStrike">
                          <a:effectLst/>
                        </a:rPr>
                      </a:br>
                      <a:r>
                        <a:rPr lang="en-US" sz="1400" u="none" strike="noStrike">
                          <a:effectLst/>
                        </a:rPr>
                        <a:t>median 3.12,</a:t>
                      </a:r>
                      <a:br>
                        <a:rPr lang="en-US" sz="1400" u="none" strike="noStrike">
                          <a:effectLst/>
                        </a:rPr>
                      </a:br>
                      <a:r>
                        <a:rPr lang="en-US" sz="1400" u="none" strike="noStrike">
                          <a:effectLst/>
                        </a:rPr>
                        <a:t>0.04 - 400</a:t>
                      </a:r>
                      <a:endParaRPr lang="en-US" sz="1400" b="0" i="0" u="none" strike="noStrike">
                        <a:solidFill>
                          <a:srgbClr val="FF0000"/>
                        </a:solidFill>
                        <a:effectLst/>
                        <a:latin typeface="Arial"/>
                      </a:endParaRPr>
                    </a:p>
                  </a:txBody>
                  <a:tcPr marL="8021" marR="8021" marT="8021" marB="0"/>
                </a:tc>
                <a:tc>
                  <a:txBody>
                    <a:bodyPr/>
                    <a:lstStyle/>
                    <a:p>
                      <a:pPr algn="ctr" fontAlgn="t"/>
                      <a:r>
                        <a:rPr lang="en-US" sz="1600" u="none" strike="noStrike">
                          <a:effectLst/>
                        </a:rPr>
                        <a:t>17.0%</a:t>
                      </a:r>
                      <a:endParaRPr lang="en-US" sz="1600" b="0" i="0" u="none" strike="noStrike">
                        <a:solidFill>
                          <a:srgbClr val="000000"/>
                        </a:solidFill>
                        <a:effectLst/>
                        <a:latin typeface="Arial"/>
                      </a:endParaRPr>
                    </a:p>
                  </a:txBody>
                  <a:tcPr marL="8021" marR="8021" marT="8021" marB="0"/>
                </a:tc>
                <a:tc>
                  <a:txBody>
                    <a:bodyPr/>
                    <a:lstStyle/>
                    <a:p>
                      <a:pPr algn="ctr" fontAlgn="t"/>
                      <a:r>
                        <a:rPr lang="en-US" sz="1600" u="none" strike="noStrike">
                          <a:effectLst/>
                        </a:rPr>
                        <a:t>17.6%</a:t>
                      </a:r>
                      <a:endParaRPr lang="en-US" sz="1600" b="0" i="0" u="none" strike="noStrike">
                        <a:solidFill>
                          <a:srgbClr val="000000"/>
                        </a:solidFill>
                        <a:effectLst/>
                        <a:latin typeface="Arial"/>
                      </a:endParaRPr>
                    </a:p>
                  </a:txBody>
                  <a:tcPr marL="8021" marR="8021" marT="8021" marB="0"/>
                </a:tc>
                <a:tc>
                  <a:txBody>
                    <a:bodyPr/>
                    <a:lstStyle/>
                    <a:p>
                      <a:pPr algn="ctr" fontAlgn="t"/>
                      <a:r>
                        <a:rPr lang="en-US" sz="1600" u="none" strike="noStrike">
                          <a:effectLst/>
                        </a:rPr>
                        <a:t>22.7%</a:t>
                      </a:r>
                      <a:endParaRPr lang="en-US" sz="1600" b="0" i="0" u="none" strike="noStrike">
                        <a:solidFill>
                          <a:srgbClr val="000000"/>
                        </a:solidFill>
                        <a:effectLst/>
                        <a:latin typeface="Arial"/>
                      </a:endParaRPr>
                    </a:p>
                  </a:txBody>
                  <a:tcPr marL="8021" marR="8021" marT="8021" marB="0"/>
                </a:tc>
              </a:tr>
              <a:tr h="564211">
                <a:tc>
                  <a:txBody>
                    <a:bodyPr/>
                    <a:lstStyle/>
                    <a:p>
                      <a:pPr algn="l" fontAlgn="t"/>
                      <a:r>
                        <a:rPr lang="en-US" sz="1600" u="none" strike="noStrike">
                          <a:effectLst/>
                        </a:rPr>
                        <a:t>low density rural</a:t>
                      </a:r>
                      <a:r>
                        <a:rPr lang="en-US" sz="1600" u="none" strike="noStrike" baseline="30000">
                          <a:effectLst/>
                        </a:rPr>
                        <a:t>7</a:t>
                      </a:r>
                      <a:endParaRPr lang="en-US" sz="1600" b="1" i="0" u="none" strike="noStrike">
                        <a:solidFill>
                          <a:srgbClr val="000000"/>
                        </a:solidFill>
                        <a:effectLst/>
                        <a:latin typeface="Arial"/>
                      </a:endParaRPr>
                    </a:p>
                  </a:txBody>
                  <a:tcPr marL="8021" marR="8021" marT="8021" marB="0"/>
                </a:tc>
                <a:tc>
                  <a:txBody>
                    <a:bodyPr/>
                    <a:lstStyle/>
                    <a:p>
                      <a:pPr algn="l" fontAlgn="t"/>
                      <a:r>
                        <a:rPr lang="en-US" sz="1600" u="none" strike="noStrike">
                          <a:effectLst/>
                        </a:rPr>
                        <a:t>&lt; 10</a:t>
                      </a:r>
                      <a:endParaRPr lang="en-US" sz="1600" b="0" i="0" u="none" strike="noStrike">
                        <a:solidFill>
                          <a:srgbClr val="000000"/>
                        </a:solidFill>
                        <a:effectLst/>
                        <a:latin typeface="Arial"/>
                      </a:endParaRPr>
                    </a:p>
                  </a:txBody>
                  <a:tcPr marL="8021" marR="8021" marT="8021" marB="0"/>
                </a:tc>
                <a:tc>
                  <a:txBody>
                    <a:bodyPr/>
                    <a:lstStyle/>
                    <a:p>
                      <a:pPr algn="l" fontAlgn="t"/>
                      <a:r>
                        <a:rPr lang="en-US" sz="1400" u="none" strike="noStrike">
                          <a:effectLst/>
                        </a:rPr>
                        <a:t>9 places,</a:t>
                      </a:r>
                      <a:br>
                        <a:rPr lang="en-US" sz="1400" u="none" strike="noStrike">
                          <a:effectLst/>
                        </a:rPr>
                      </a:br>
                      <a:r>
                        <a:rPr lang="en-US" sz="1400" u="none" strike="noStrike">
                          <a:effectLst/>
                        </a:rPr>
                        <a:t>median 21.04,</a:t>
                      </a:r>
                      <a:br>
                        <a:rPr lang="en-US" sz="1400" u="none" strike="noStrike">
                          <a:effectLst/>
                        </a:rPr>
                      </a:br>
                      <a:r>
                        <a:rPr lang="en-US" sz="1400" u="none" strike="noStrike">
                          <a:effectLst/>
                        </a:rPr>
                        <a:t>0.13 - 2,874</a:t>
                      </a:r>
                      <a:endParaRPr lang="en-US" sz="1400" b="0" i="0" u="none" strike="noStrike">
                        <a:solidFill>
                          <a:srgbClr val="FF0000"/>
                        </a:solidFill>
                        <a:effectLst/>
                        <a:latin typeface="Arial"/>
                      </a:endParaRPr>
                    </a:p>
                  </a:txBody>
                  <a:tcPr marL="8021" marR="8021" marT="8021" marB="0"/>
                </a:tc>
                <a:tc>
                  <a:txBody>
                    <a:bodyPr/>
                    <a:lstStyle/>
                    <a:p>
                      <a:pPr algn="ctr" fontAlgn="t"/>
                      <a:r>
                        <a:rPr lang="en-US" sz="1600" u="none" strike="noStrike">
                          <a:effectLst/>
                        </a:rPr>
                        <a:t>4.2%</a:t>
                      </a:r>
                      <a:endParaRPr lang="en-US" sz="1600" b="0" i="0" u="none" strike="noStrike">
                        <a:solidFill>
                          <a:srgbClr val="000000"/>
                        </a:solidFill>
                        <a:effectLst/>
                        <a:latin typeface="Arial"/>
                      </a:endParaRPr>
                    </a:p>
                  </a:txBody>
                  <a:tcPr marL="8021" marR="8021" marT="8021" marB="0"/>
                </a:tc>
                <a:tc>
                  <a:txBody>
                    <a:bodyPr/>
                    <a:lstStyle/>
                    <a:p>
                      <a:pPr algn="ctr" fontAlgn="t"/>
                      <a:r>
                        <a:rPr lang="en-US" sz="1600" u="none" strike="noStrike">
                          <a:effectLst/>
                        </a:rPr>
                        <a:t>4.7%</a:t>
                      </a:r>
                      <a:endParaRPr lang="en-US" sz="1600" b="0" i="0" u="none" strike="noStrike">
                        <a:solidFill>
                          <a:srgbClr val="000000"/>
                        </a:solidFill>
                        <a:effectLst/>
                        <a:latin typeface="Arial"/>
                      </a:endParaRPr>
                    </a:p>
                  </a:txBody>
                  <a:tcPr marL="8021" marR="8021" marT="8021" marB="0"/>
                </a:tc>
                <a:tc>
                  <a:txBody>
                    <a:bodyPr/>
                    <a:lstStyle/>
                    <a:p>
                      <a:pPr algn="ctr" fontAlgn="t"/>
                      <a:r>
                        <a:rPr lang="en-US" sz="1600" u="none" strike="noStrike">
                          <a:effectLst/>
                        </a:rPr>
                        <a:t>72.3%</a:t>
                      </a:r>
                      <a:endParaRPr lang="en-US" sz="1600" b="0" i="0" u="none" strike="noStrike">
                        <a:solidFill>
                          <a:srgbClr val="000000"/>
                        </a:solidFill>
                        <a:effectLst/>
                        <a:latin typeface="Arial"/>
                      </a:endParaRPr>
                    </a:p>
                  </a:txBody>
                  <a:tcPr marL="8021" marR="8021" marT="8021" marB="0"/>
                </a:tc>
              </a:tr>
              <a:tr h="389431">
                <a:tc>
                  <a:txBody>
                    <a:bodyPr/>
                    <a:lstStyle/>
                    <a:p>
                      <a:pPr algn="l" fontAlgn="b"/>
                      <a:r>
                        <a:rPr lang="en-US" sz="1200" u="none" strike="noStrike">
                          <a:effectLst/>
                        </a:rPr>
                        <a:t>Model Area Totals (count or sq-mi)</a:t>
                      </a:r>
                      <a:endParaRPr lang="en-US" sz="1200" b="1" i="0" u="none" strike="noStrike">
                        <a:solidFill>
                          <a:srgbClr val="FF0000"/>
                        </a:solidFill>
                        <a:effectLst/>
                        <a:latin typeface="Arial"/>
                      </a:endParaRPr>
                    </a:p>
                  </a:txBody>
                  <a:tcPr marL="8021" marR="8021" marT="8021" marB="0" anchor="b"/>
                </a:tc>
                <a:tc>
                  <a:txBody>
                    <a:bodyPr/>
                    <a:lstStyle/>
                    <a:p>
                      <a:pPr algn="l" fontAlgn="b"/>
                      <a:endParaRPr lang="en-US" sz="1200" b="0" i="0" u="none" strike="noStrike">
                        <a:solidFill>
                          <a:srgbClr val="000000"/>
                        </a:solidFill>
                        <a:effectLst/>
                        <a:latin typeface="Arial"/>
                      </a:endParaRPr>
                    </a:p>
                  </a:txBody>
                  <a:tcPr marL="8021" marR="8021" marT="8021" marB="0" anchor="b"/>
                </a:tc>
                <a:tc>
                  <a:txBody>
                    <a:bodyPr/>
                    <a:lstStyle/>
                    <a:p>
                      <a:pPr algn="l" fontAlgn="b"/>
                      <a:endParaRPr lang="en-US" sz="1200" b="0" i="0" u="none" strike="noStrike">
                        <a:solidFill>
                          <a:srgbClr val="000000"/>
                        </a:solidFill>
                        <a:effectLst/>
                        <a:latin typeface="Arial"/>
                      </a:endParaRPr>
                    </a:p>
                  </a:txBody>
                  <a:tcPr marL="8021" marR="8021" marT="8021" marB="0" anchor="b"/>
                </a:tc>
                <a:tc>
                  <a:txBody>
                    <a:bodyPr/>
                    <a:lstStyle/>
                    <a:p>
                      <a:pPr algn="r" fontAlgn="b"/>
                      <a:r>
                        <a:rPr lang="en-US" sz="1600" u="none" strike="noStrike">
                          <a:effectLst/>
                        </a:rPr>
                        <a:t>5,703,000</a:t>
                      </a:r>
                      <a:endParaRPr lang="en-US" sz="1600" b="1" i="0" u="none" strike="noStrike">
                        <a:solidFill>
                          <a:srgbClr val="000000"/>
                        </a:solidFill>
                        <a:effectLst/>
                        <a:latin typeface="Arial"/>
                      </a:endParaRPr>
                    </a:p>
                  </a:txBody>
                  <a:tcPr marL="8021" marR="8021" marT="8021" marB="0" anchor="b"/>
                </a:tc>
                <a:tc>
                  <a:txBody>
                    <a:bodyPr/>
                    <a:lstStyle/>
                    <a:p>
                      <a:pPr algn="r" fontAlgn="b"/>
                      <a:r>
                        <a:rPr lang="en-US" sz="1600" u="none" strike="noStrike">
                          <a:effectLst/>
                        </a:rPr>
                        <a:t>2,346,000</a:t>
                      </a:r>
                      <a:endParaRPr lang="en-US" sz="1600" b="1" i="0" u="none" strike="noStrike">
                        <a:solidFill>
                          <a:srgbClr val="000000"/>
                        </a:solidFill>
                        <a:effectLst/>
                        <a:latin typeface="Arial"/>
                      </a:endParaRPr>
                    </a:p>
                  </a:txBody>
                  <a:tcPr marL="8021" marR="8021" marT="8021" marB="0" anchor="b"/>
                </a:tc>
                <a:tc>
                  <a:txBody>
                    <a:bodyPr/>
                    <a:lstStyle/>
                    <a:p>
                      <a:pPr algn="r" fontAlgn="b"/>
                      <a:r>
                        <a:rPr lang="en-US" sz="1600" u="none" strike="noStrike" dirty="0">
                          <a:effectLst/>
                        </a:rPr>
                        <a:t>71,000</a:t>
                      </a:r>
                      <a:endParaRPr lang="en-US" sz="1600" b="1" i="0" u="none" strike="noStrike" dirty="0">
                        <a:solidFill>
                          <a:srgbClr val="000000"/>
                        </a:solidFill>
                        <a:effectLst/>
                        <a:latin typeface="Arial"/>
                      </a:endParaRPr>
                    </a:p>
                  </a:txBody>
                  <a:tcPr marL="8021" marR="8021" marT="8021" marB="0" anchor="b"/>
                </a:tc>
              </a:tr>
            </a:tbl>
          </a:graphicData>
        </a:graphic>
      </p:graphicFrame>
    </p:spTree>
    <p:extLst>
      <p:ext uri="{BB962C8B-B14F-4D97-AF65-F5344CB8AC3E}">
        <p14:creationId xmlns:p14="http://schemas.microsoft.com/office/powerpoint/2010/main" val="15592569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200" y="613457"/>
            <a:ext cx="8708571" cy="823457"/>
          </a:xfrm>
        </p:spPr>
        <p:txBody>
          <a:bodyPr/>
          <a:lstStyle/>
          <a:p>
            <a:pPr algn="ctr">
              <a:spcBef>
                <a:spcPts val="0"/>
              </a:spcBef>
            </a:pPr>
            <a:r>
              <a:rPr lang="en-US" sz="2800" dirty="0" smtClean="0">
                <a:latin typeface="Times New Roman" pitchFamily="18" charset="0"/>
                <a:cs typeface="Times New Roman" pitchFamily="18" charset="0"/>
              </a:rPr>
              <a:t>Range Estimator 3.0</a:t>
            </a:r>
          </a:p>
          <a:p>
            <a:pPr algn="ctr">
              <a:spcBef>
                <a:spcPts val="0"/>
              </a:spcBef>
            </a:pPr>
            <a:r>
              <a:rPr lang="en-US" sz="2800" dirty="0" smtClean="0">
                <a:latin typeface="Times New Roman" pitchFamily="18" charset="0"/>
                <a:cs typeface="Times New Roman" pitchFamily="18" charset="0"/>
              </a:rPr>
              <a:t> Variables – 802.15 &amp; 802.11 Technology</a:t>
            </a:r>
            <a:endParaRPr lang="en-US" sz="28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34</a:t>
            </a:fld>
            <a:endParaRPr lang="en-US"/>
          </a:p>
        </p:txBody>
      </p:sp>
      <p:sp>
        <p:nvSpPr>
          <p:cNvPr id="2" name="Date Placeholder 1"/>
          <p:cNvSpPr>
            <a:spLocks noGrp="1"/>
          </p:cNvSpPr>
          <p:nvPr>
            <p:ph type="dt" sz="half" idx="10"/>
          </p:nvPr>
        </p:nvSpPr>
        <p:spPr>
          <a:xfrm>
            <a:off x="696913" y="332601"/>
            <a:ext cx="1340110" cy="276999"/>
          </a:xfrm>
        </p:spPr>
        <p:txBody>
          <a:bodyPr/>
          <a:lstStyle/>
          <a:p>
            <a:pPr>
              <a:defRPr/>
            </a:pPr>
            <a:r>
              <a:rPr lang="en-US" smtClean="0"/>
              <a:t>May  2012</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073075042"/>
              </p:ext>
            </p:extLst>
          </p:nvPr>
        </p:nvGraphicFramePr>
        <p:xfrm>
          <a:off x="290283" y="1494971"/>
          <a:ext cx="8650516" cy="4601029"/>
        </p:xfrm>
        <a:graphic>
          <a:graphicData uri="http://schemas.openxmlformats.org/drawingml/2006/table">
            <a:tbl>
              <a:tblPr>
                <a:tableStyleId>{5C22544A-7EE6-4342-B048-85BDC9FD1C3A}</a:tableStyleId>
              </a:tblPr>
              <a:tblGrid>
                <a:gridCol w="2928241"/>
                <a:gridCol w="266721"/>
                <a:gridCol w="1368214"/>
                <a:gridCol w="817468"/>
                <a:gridCol w="817468"/>
                <a:gridCol w="817468"/>
                <a:gridCol w="817468"/>
                <a:gridCol w="817468"/>
              </a:tblGrid>
              <a:tr h="253482">
                <a:tc>
                  <a:txBody>
                    <a:bodyPr/>
                    <a:lstStyle/>
                    <a:p>
                      <a:pPr algn="l" fontAlgn="ctr"/>
                      <a:r>
                        <a:rPr lang="en-US" sz="1200" u="none" strike="noStrike" dirty="0">
                          <a:effectLst/>
                        </a:rPr>
                        <a:t>Frequency in MHz</a:t>
                      </a:r>
                      <a:endParaRPr lang="en-US" sz="1200" b="0" i="0" u="none" strike="noStrike" dirty="0">
                        <a:solidFill>
                          <a:srgbClr val="000000"/>
                        </a:solidFill>
                        <a:effectLst/>
                        <a:latin typeface="Arial"/>
                      </a:endParaRPr>
                    </a:p>
                  </a:txBody>
                  <a:tcPr marL="8222" marR="8222" marT="8222" marB="0" anchor="ctr"/>
                </a:tc>
                <a:tc>
                  <a:txBody>
                    <a:bodyPr/>
                    <a:lstStyle/>
                    <a:p>
                      <a:pPr algn="l" fontAlgn="b"/>
                      <a:endParaRPr lang="en-US" sz="1200" b="0" i="0" u="none" strike="noStrike">
                        <a:solidFill>
                          <a:srgbClr val="000000"/>
                        </a:solidFill>
                        <a:effectLst/>
                        <a:latin typeface="Calibri"/>
                      </a:endParaRPr>
                    </a:p>
                  </a:txBody>
                  <a:tcPr marL="8222" marR="8222" marT="8222" marB="0" anchor="b"/>
                </a:tc>
                <a:tc>
                  <a:txBody>
                    <a:bodyPr/>
                    <a:lstStyle/>
                    <a:p>
                      <a:pPr algn="ctr" fontAlgn="ctr"/>
                      <a:r>
                        <a:rPr lang="en-US" sz="1200" u="none" strike="noStrike">
                          <a:effectLst/>
                        </a:rPr>
                        <a:t>2000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2000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2000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2000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2000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2000</a:t>
                      </a:r>
                      <a:endParaRPr lang="en-US" sz="1200" b="0" i="0" u="none" strike="noStrike">
                        <a:solidFill>
                          <a:srgbClr val="000000"/>
                        </a:solidFill>
                        <a:effectLst/>
                        <a:latin typeface="Arial"/>
                      </a:endParaRPr>
                    </a:p>
                  </a:txBody>
                  <a:tcPr marL="8222" marR="8222" marT="8222" marB="0" anchor="ctr"/>
                </a:tc>
              </a:tr>
              <a:tr h="253482">
                <a:tc>
                  <a:txBody>
                    <a:bodyPr/>
                    <a:lstStyle/>
                    <a:p>
                      <a:pPr algn="l" fontAlgn="ctr"/>
                      <a:r>
                        <a:rPr lang="en-US" sz="1200" u="none" strike="noStrike">
                          <a:effectLst/>
                        </a:rPr>
                        <a:t>BS Antenna Gain dBi</a:t>
                      </a:r>
                      <a:endParaRPr lang="en-US" sz="1200" b="0" i="0" u="none" strike="noStrike">
                        <a:solidFill>
                          <a:srgbClr val="000000"/>
                        </a:solidFill>
                        <a:effectLst/>
                        <a:latin typeface="Arial"/>
                      </a:endParaRPr>
                    </a:p>
                  </a:txBody>
                  <a:tcPr marL="8222" marR="8222" marT="8222" marB="0" anchor="ctr"/>
                </a:tc>
                <a:tc>
                  <a:txBody>
                    <a:bodyPr/>
                    <a:lstStyle/>
                    <a:p>
                      <a:pPr algn="l" fontAlgn="b"/>
                      <a:endParaRPr lang="en-US" sz="1200" b="0" i="0" u="none" strike="noStrike">
                        <a:solidFill>
                          <a:srgbClr val="000000"/>
                        </a:solidFill>
                        <a:effectLst/>
                        <a:latin typeface="Calibri"/>
                      </a:endParaRPr>
                    </a:p>
                  </a:txBody>
                  <a:tcPr marL="8222" marR="8222" marT="8222" marB="0" anchor="b"/>
                </a:tc>
                <a:tc>
                  <a:txBody>
                    <a:bodyPr/>
                    <a:lstStyle/>
                    <a:p>
                      <a:pPr algn="ctr" fontAlgn="ctr"/>
                      <a:r>
                        <a:rPr lang="en-US" sz="1200" u="none" strike="noStrike">
                          <a:effectLst/>
                        </a:rPr>
                        <a:t>15.0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15.0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15.0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15.0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15.0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15.0</a:t>
                      </a:r>
                      <a:endParaRPr lang="en-US" sz="1200" b="0" i="0" u="none" strike="noStrike">
                        <a:solidFill>
                          <a:srgbClr val="000000"/>
                        </a:solidFill>
                        <a:effectLst/>
                        <a:latin typeface="Arial"/>
                      </a:endParaRPr>
                    </a:p>
                  </a:txBody>
                  <a:tcPr marL="8222" marR="8222" marT="8222" marB="0" anchor="ctr"/>
                </a:tc>
              </a:tr>
              <a:tr h="399399">
                <a:tc>
                  <a:txBody>
                    <a:bodyPr/>
                    <a:lstStyle/>
                    <a:p>
                      <a:pPr algn="l" fontAlgn="b"/>
                      <a:r>
                        <a:rPr lang="en-US" sz="1200" u="none" strike="noStrike">
                          <a:effectLst/>
                        </a:rPr>
                        <a:t>Tx Amplifier Power per Antenna Element (watts)</a:t>
                      </a:r>
                      <a:endParaRPr lang="en-US" sz="1200" b="0" i="0" u="none" strike="noStrike">
                        <a:solidFill>
                          <a:srgbClr val="000000"/>
                        </a:solidFill>
                        <a:effectLst/>
                        <a:latin typeface="Arial"/>
                      </a:endParaRPr>
                    </a:p>
                  </a:txBody>
                  <a:tcPr marL="8222" marR="8222" marT="8222" marB="0" anchor="b"/>
                </a:tc>
                <a:tc>
                  <a:txBody>
                    <a:bodyPr/>
                    <a:lstStyle/>
                    <a:p>
                      <a:pPr algn="l" fontAlgn="b"/>
                      <a:endParaRPr lang="en-US" sz="1200" b="0" i="0" u="none" strike="noStrike">
                        <a:solidFill>
                          <a:srgbClr val="000000"/>
                        </a:solidFill>
                        <a:effectLst/>
                        <a:latin typeface="Calibri"/>
                      </a:endParaRPr>
                    </a:p>
                  </a:txBody>
                  <a:tcPr marL="8222" marR="8222" marT="8222" marB="0" anchor="b"/>
                </a:tc>
                <a:tc>
                  <a:txBody>
                    <a:bodyPr/>
                    <a:lstStyle/>
                    <a:p>
                      <a:pPr algn="ctr" fontAlgn="ctr"/>
                      <a:r>
                        <a:rPr lang="en-US" sz="1200" u="none" strike="noStrike">
                          <a:effectLst/>
                        </a:rPr>
                        <a:t>10.0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10.0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10.0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10.0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10.0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10.0</a:t>
                      </a:r>
                      <a:endParaRPr lang="en-US" sz="1200" b="0" i="0" u="none" strike="noStrike">
                        <a:solidFill>
                          <a:srgbClr val="000000"/>
                        </a:solidFill>
                        <a:effectLst/>
                        <a:latin typeface="Arial"/>
                      </a:endParaRPr>
                    </a:p>
                  </a:txBody>
                  <a:tcPr marL="8222" marR="8222" marT="8222" marB="0" anchor="ctr"/>
                </a:tc>
              </a:tr>
              <a:tr h="253482">
                <a:tc>
                  <a:txBody>
                    <a:bodyPr/>
                    <a:lstStyle/>
                    <a:p>
                      <a:pPr algn="l" fontAlgn="b"/>
                      <a:r>
                        <a:rPr lang="en-US" sz="1200" u="none" strike="noStrike">
                          <a:effectLst/>
                        </a:rPr>
                        <a:t>Number of Base Station Tx Antennas</a:t>
                      </a:r>
                      <a:endParaRPr lang="en-US" sz="1200" b="0" i="0" u="none" strike="noStrike">
                        <a:solidFill>
                          <a:srgbClr val="000000"/>
                        </a:solidFill>
                        <a:effectLst/>
                        <a:latin typeface="Arial"/>
                      </a:endParaRPr>
                    </a:p>
                  </a:txBody>
                  <a:tcPr marL="8222" marR="8222" marT="8222" marB="0" anchor="b"/>
                </a:tc>
                <a:tc>
                  <a:txBody>
                    <a:bodyPr/>
                    <a:lstStyle/>
                    <a:p>
                      <a:pPr algn="r" fontAlgn="b"/>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c>
                  <a:txBody>
                    <a:bodyPr/>
                    <a:lstStyle/>
                    <a:p>
                      <a:pPr algn="ctr" fontAlgn="ctr"/>
                      <a:r>
                        <a:rPr lang="en-US" sz="1200" u="none" strike="noStrike">
                          <a:effectLst/>
                        </a:rPr>
                        <a:t>1</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a:t>
                      </a:r>
                      <a:endParaRPr lang="en-US" sz="1200" b="0" i="0" u="none" strike="noStrike">
                        <a:solidFill>
                          <a:srgbClr val="000000"/>
                        </a:solidFill>
                        <a:effectLst/>
                        <a:latin typeface="Arial"/>
                      </a:endParaRPr>
                    </a:p>
                  </a:txBody>
                  <a:tcPr marL="8222" marR="8222" marT="8222" marB="0" anchor="ctr"/>
                </a:tc>
              </a:tr>
              <a:tr h="253482">
                <a:tc>
                  <a:txBody>
                    <a:bodyPr/>
                    <a:lstStyle/>
                    <a:p>
                      <a:pPr algn="l" fontAlgn="b"/>
                      <a:r>
                        <a:rPr lang="en-US" sz="1200" u="none" strike="noStrike">
                          <a:effectLst/>
                        </a:rPr>
                        <a:t>Number of Base Station Rx Antennas</a:t>
                      </a:r>
                      <a:endParaRPr lang="en-US" sz="1200" b="0" i="0" u="none" strike="noStrike">
                        <a:solidFill>
                          <a:srgbClr val="000000"/>
                        </a:solidFill>
                        <a:effectLst/>
                        <a:latin typeface="Arial"/>
                      </a:endParaRPr>
                    </a:p>
                  </a:txBody>
                  <a:tcPr marL="8222" marR="8222" marT="8222" marB="0" anchor="b"/>
                </a:tc>
                <a:tc>
                  <a:txBody>
                    <a:bodyPr/>
                    <a:lstStyle/>
                    <a:p>
                      <a:pPr algn="r" fontAlgn="ctr"/>
                      <a:endParaRPr lang="en-US" sz="1200" b="0" i="0" u="none" strike="noStrike">
                        <a:solidFill>
                          <a:srgbClr val="000000"/>
                        </a:solidFill>
                        <a:effectLst/>
                        <a:latin typeface="Arial"/>
                      </a:endParaRPr>
                    </a:p>
                  </a:txBody>
                  <a:tcPr marL="8222" marR="8222" marT="8222" marB="0" anchor="ctr"/>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c>
                  <a:txBody>
                    <a:bodyPr/>
                    <a:lstStyle/>
                    <a:p>
                      <a:pPr algn="ctr" fontAlgn="ctr"/>
                      <a:r>
                        <a:rPr lang="en-US" sz="1200" u="none" strike="noStrike">
                          <a:effectLst/>
                        </a:rPr>
                        <a:t>1</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a:t>
                      </a:r>
                      <a:endParaRPr lang="en-US" sz="1200" b="0" i="0" u="none" strike="noStrike">
                        <a:solidFill>
                          <a:srgbClr val="000000"/>
                        </a:solidFill>
                        <a:effectLst/>
                        <a:latin typeface="Arial"/>
                      </a:endParaRPr>
                    </a:p>
                  </a:txBody>
                  <a:tcPr marL="8222" marR="8222" marT="8222" marB="0" anchor="ctr"/>
                </a:tc>
              </a:tr>
              <a:tr h="253482">
                <a:tc>
                  <a:txBody>
                    <a:bodyPr/>
                    <a:lstStyle/>
                    <a:p>
                      <a:pPr algn="l" fontAlgn="b"/>
                      <a:r>
                        <a:rPr lang="fr-FR" sz="1200" u="none" strike="noStrike">
                          <a:effectLst/>
                        </a:rPr>
                        <a:t>Base Station Rx Noise Figure dB</a:t>
                      </a:r>
                      <a:endParaRPr lang="fr-FR" sz="1200" b="0" i="0" u="none" strike="noStrike">
                        <a:solidFill>
                          <a:srgbClr val="000000"/>
                        </a:solidFill>
                        <a:effectLst/>
                        <a:latin typeface="Arial"/>
                      </a:endParaRPr>
                    </a:p>
                  </a:txBody>
                  <a:tcPr marL="8222" marR="8222" marT="8222" marB="0" anchor="b"/>
                </a:tc>
                <a:tc>
                  <a:txBody>
                    <a:bodyPr/>
                    <a:lstStyle/>
                    <a:p>
                      <a:pPr algn="l" fontAlgn="b"/>
                      <a:endParaRPr lang="en-US" sz="1200" b="0" i="0" u="none" strike="noStrike">
                        <a:solidFill>
                          <a:srgbClr val="000000"/>
                        </a:solidFill>
                        <a:effectLst/>
                        <a:latin typeface="Calibri"/>
                      </a:endParaRPr>
                    </a:p>
                  </a:txBody>
                  <a:tcPr marL="8222" marR="8222" marT="8222" marB="0" anchor="b"/>
                </a:tc>
                <a:tc>
                  <a:txBody>
                    <a:bodyPr/>
                    <a:lstStyle/>
                    <a:p>
                      <a:pPr algn="ctr" fontAlgn="b"/>
                      <a:r>
                        <a:rPr lang="en-US" sz="1200" u="none" strike="noStrike">
                          <a:effectLst/>
                        </a:rPr>
                        <a:t>4.0</a:t>
                      </a:r>
                      <a:endParaRPr lang="en-US" sz="1200" b="0" i="0" u="none" strike="noStrike">
                        <a:solidFill>
                          <a:srgbClr val="000000"/>
                        </a:solidFill>
                        <a:effectLst/>
                        <a:latin typeface="Arial"/>
                      </a:endParaRPr>
                    </a:p>
                  </a:txBody>
                  <a:tcPr marL="8222" marR="8222" marT="8222" marB="0" anchor="b"/>
                </a:tc>
                <a:tc>
                  <a:txBody>
                    <a:bodyPr/>
                    <a:lstStyle/>
                    <a:p>
                      <a:pPr algn="ctr" fontAlgn="ctr"/>
                      <a:r>
                        <a:rPr lang="en-US" sz="1200" u="none" strike="noStrike">
                          <a:effectLst/>
                        </a:rPr>
                        <a:t>4.0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4.0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4.0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4.0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4.0</a:t>
                      </a:r>
                      <a:endParaRPr lang="en-US" sz="1200" b="0" i="0" u="none" strike="noStrike">
                        <a:solidFill>
                          <a:srgbClr val="000000"/>
                        </a:solidFill>
                        <a:effectLst/>
                        <a:latin typeface="Arial"/>
                      </a:endParaRPr>
                    </a:p>
                  </a:txBody>
                  <a:tcPr marL="8222" marR="8222" marT="8222" marB="0" anchor="ctr"/>
                </a:tc>
              </a:tr>
              <a:tr h="1013930">
                <a:tc>
                  <a:txBody>
                    <a:bodyPr/>
                    <a:lstStyle/>
                    <a:p>
                      <a:pPr algn="l" fontAlgn="ctr"/>
                      <a:r>
                        <a:rPr lang="en-US" sz="1200" u="none" strike="noStrike">
                          <a:effectLst/>
                        </a:rPr>
                        <a:t>Terminal Type (Actor)</a:t>
                      </a:r>
                      <a:endParaRPr lang="en-US" sz="1200" b="1" i="0" u="none" strike="noStrike">
                        <a:solidFill>
                          <a:srgbClr val="000000"/>
                        </a:solidFill>
                        <a:effectLst/>
                        <a:latin typeface="Arial"/>
                      </a:endParaRPr>
                    </a:p>
                  </a:txBody>
                  <a:tcPr marL="8222" marR="8222" marT="8222" marB="0" anchor="ctr"/>
                </a:tc>
                <a:tc>
                  <a:txBody>
                    <a:bodyPr/>
                    <a:lstStyle/>
                    <a:p>
                      <a:pPr algn="l" fontAlgn="b"/>
                      <a:r>
                        <a:rPr lang="en-US" sz="1200" u="none" strike="noStrike">
                          <a:effectLst/>
                        </a:rPr>
                        <a:t> </a:t>
                      </a:r>
                      <a:endParaRPr lang="en-US" sz="1200" b="0" i="0" u="none" strike="noStrike">
                        <a:solidFill>
                          <a:srgbClr val="000000"/>
                        </a:solidFill>
                        <a:effectLst/>
                        <a:latin typeface="Calibri"/>
                      </a:endParaRPr>
                    </a:p>
                  </a:txBody>
                  <a:tcPr marL="8222" marR="8222" marT="8222" marB="0" anchor="b"/>
                </a:tc>
                <a:tc>
                  <a:txBody>
                    <a:bodyPr/>
                    <a:lstStyle/>
                    <a:p>
                      <a:pPr algn="ctr" fontAlgn="ctr"/>
                      <a:r>
                        <a:rPr lang="en-US" sz="1200" u="none" strike="noStrike">
                          <a:effectLst/>
                        </a:rPr>
                        <a:t>Fixed Outdoor Mounted Terminal</a:t>
                      </a:r>
                      <a:endParaRPr lang="en-US" sz="1200" b="1" i="0" u="none" strike="noStrike">
                        <a:solidFill>
                          <a:srgbClr val="000000"/>
                        </a:solidFill>
                        <a:effectLst/>
                        <a:latin typeface="Calibri"/>
                      </a:endParaRPr>
                    </a:p>
                  </a:txBody>
                  <a:tcPr marL="8222" marR="8222" marT="8222" marB="0" anchor="ctr"/>
                </a:tc>
                <a:tc>
                  <a:txBody>
                    <a:bodyPr/>
                    <a:lstStyle/>
                    <a:p>
                      <a:pPr algn="ctr" fontAlgn="ctr"/>
                      <a:r>
                        <a:rPr lang="en-US" sz="1200" u="none" strike="noStrike">
                          <a:effectLst/>
                        </a:rPr>
                        <a:t>Fixed Indoor Self-Installed Terminal</a:t>
                      </a:r>
                      <a:endParaRPr lang="en-US" sz="1200" b="1" i="0" u="none" strike="noStrike">
                        <a:solidFill>
                          <a:srgbClr val="000000"/>
                        </a:solidFill>
                        <a:effectLst/>
                        <a:latin typeface="Calibri"/>
                      </a:endParaRPr>
                    </a:p>
                  </a:txBody>
                  <a:tcPr marL="8222" marR="8222" marT="8222" marB="0" anchor="ctr"/>
                </a:tc>
                <a:tc>
                  <a:txBody>
                    <a:bodyPr/>
                    <a:lstStyle/>
                    <a:p>
                      <a:pPr algn="ctr" fontAlgn="ctr"/>
                      <a:r>
                        <a:rPr lang="en-US" sz="1200" u="none" strike="noStrike">
                          <a:effectLst/>
                        </a:rPr>
                        <a:t>Vehicular Installed Mobile Terminal</a:t>
                      </a:r>
                      <a:endParaRPr lang="en-US" sz="1200" b="1" i="0" u="none" strike="noStrike">
                        <a:solidFill>
                          <a:srgbClr val="000000"/>
                        </a:solidFill>
                        <a:effectLst/>
                        <a:latin typeface="Calibri"/>
                      </a:endParaRPr>
                    </a:p>
                  </a:txBody>
                  <a:tcPr marL="8222" marR="8222" marT="8222" marB="0" anchor="ctr"/>
                </a:tc>
                <a:tc>
                  <a:txBody>
                    <a:bodyPr/>
                    <a:lstStyle/>
                    <a:p>
                      <a:pPr algn="ctr" fontAlgn="ctr"/>
                      <a:r>
                        <a:rPr lang="en-US" sz="1200" u="none" strike="noStrike">
                          <a:effectLst/>
                        </a:rPr>
                        <a:t>Feeder Line Device</a:t>
                      </a:r>
                      <a:endParaRPr lang="en-US" sz="1200" b="1" i="0" u="none" strike="noStrike">
                        <a:solidFill>
                          <a:srgbClr val="000000"/>
                        </a:solidFill>
                        <a:effectLst/>
                        <a:latin typeface="Calibri"/>
                      </a:endParaRPr>
                    </a:p>
                  </a:txBody>
                  <a:tcPr marL="8222" marR="8222" marT="8222" marB="0" anchor="ctr"/>
                </a:tc>
                <a:tc>
                  <a:txBody>
                    <a:bodyPr/>
                    <a:lstStyle/>
                    <a:p>
                      <a:pPr algn="ctr" fontAlgn="ctr"/>
                      <a:r>
                        <a:rPr lang="en-US" sz="1200" u="none" strike="noStrike">
                          <a:effectLst/>
                        </a:rPr>
                        <a:t>Wireless-Enabled Smart Meter</a:t>
                      </a:r>
                      <a:endParaRPr lang="en-US" sz="1200" b="1" i="0" u="none" strike="noStrike">
                        <a:solidFill>
                          <a:srgbClr val="000000"/>
                        </a:solidFill>
                        <a:effectLst/>
                        <a:latin typeface="Calibri"/>
                      </a:endParaRPr>
                    </a:p>
                  </a:txBody>
                  <a:tcPr marL="8222" marR="8222" marT="8222" marB="0" anchor="ctr"/>
                </a:tc>
                <a:tc>
                  <a:txBody>
                    <a:bodyPr/>
                    <a:lstStyle/>
                    <a:p>
                      <a:pPr algn="ctr" fontAlgn="ctr"/>
                      <a:r>
                        <a:rPr lang="en-US" sz="1200" u="none" strike="noStrike">
                          <a:effectLst/>
                        </a:rPr>
                        <a:t>Mobile Handheld Device</a:t>
                      </a:r>
                      <a:endParaRPr lang="en-US" sz="1200" b="1" i="0" u="none" strike="noStrike">
                        <a:solidFill>
                          <a:srgbClr val="000000"/>
                        </a:solidFill>
                        <a:effectLst/>
                        <a:latin typeface="Calibri"/>
                      </a:endParaRPr>
                    </a:p>
                  </a:txBody>
                  <a:tcPr marL="8222" marR="8222" marT="8222" marB="0" anchor="ctr"/>
                </a:tc>
              </a:tr>
              <a:tr h="253482">
                <a:tc>
                  <a:txBody>
                    <a:bodyPr/>
                    <a:lstStyle/>
                    <a:p>
                      <a:pPr algn="l" fontAlgn="ctr"/>
                      <a:r>
                        <a:rPr lang="en-US" sz="1200" u="none" strike="noStrike">
                          <a:effectLst/>
                        </a:rPr>
                        <a:t>Terminal (SS) Antennna Gain dBi</a:t>
                      </a:r>
                      <a:endParaRPr lang="en-US" sz="1200" b="0" i="0" u="none" strike="noStrike">
                        <a:solidFill>
                          <a:srgbClr val="000000"/>
                        </a:solidFill>
                        <a:effectLst/>
                        <a:latin typeface="Arial"/>
                      </a:endParaRPr>
                    </a:p>
                  </a:txBody>
                  <a:tcPr marL="8222" marR="8222" marT="8222" marB="0" anchor="ctr"/>
                </a:tc>
                <a:tc>
                  <a:txBody>
                    <a:bodyPr/>
                    <a:lstStyle/>
                    <a:p>
                      <a:pPr algn="l" fontAlgn="b"/>
                      <a:endParaRPr lang="en-US" sz="1200" b="0" i="0" u="none" strike="noStrike">
                        <a:solidFill>
                          <a:srgbClr val="000000"/>
                        </a:solidFill>
                        <a:effectLst/>
                        <a:latin typeface="Calibri"/>
                      </a:endParaRPr>
                    </a:p>
                  </a:txBody>
                  <a:tcPr marL="8222" marR="8222" marT="8222" marB="0" anchor="b"/>
                </a:tc>
                <a:tc>
                  <a:txBody>
                    <a:bodyPr/>
                    <a:lstStyle/>
                    <a:p>
                      <a:pPr algn="ctr" fontAlgn="ctr"/>
                      <a:r>
                        <a:rPr lang="en-US" sz="1200" u="none" strike="noStrike">
                          <a:effectLst/>
                        </a:rPr>
                        <a:t>12.0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5.0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7.0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5.0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0.0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-1.0</a:t>
                      </a:r>
                      <a:endParaRPr lang="en-US" sz="1200" b="0" i="0" u="none" strike="noStrike">
                        <a:solidFill>
                          <a:srgbClr val="000000"/>
                        </a:solidFill>
                        <a:effectLst/>
                        <a:latin typeface="Arial"/>
                      </a:endParaRPr>
                    </a:p>
                  </a:txBody>
                  <a:tcPr marL="8222" marR="8222" marT="8222" marB="0" anchor="ctr"/>
                </a:tc>
              </a:tr>
              <a:tr h="399399">
                <a:tc>
                  <a:txBody>
                    <a:bodyPr/>
                    <a:lstStyle/>
                    <a:p>
                      <a:pPr algn="l" fontAlgn="b"/>
                      <a:r>
                        <a:rPr lang="en-US" sz="1200" u="none" strike="noStrike">
                          <a:effectLst/>
                        </a:rPr>
                        <a:t>Tx Amplifier Power per Antenna Element (watts)</a:t>
                      </a:r>
                      <a:endParaRPr lang="en-US" sz="1200" b="0" i="0" u="none" strike="noStrike">
                        <a:solidFill>
                          <a:srgbClr val="000000"/>
                        </a:solidFill>
                        <a:effectLst/>
                        <a:latin typeface="Arial"/>
                      </a:endParaRPr>
                    </a:p>
                  </a:txBody>
                  <a:tcPr marL="8222" marR="8222" marT="8222" marB="0" anchor="b"/>
                </a:tc>
                <a:tc>
                  <a:txBody>
                    <a:bodyPr/>
                    <a:lstStyle/>
                    <a:p>
                      <a:pPr algn="l" fontAlgn="b"/>
                      <a:endParaRPr lang="en-US" sz="1200" b="0" i="0" u="none" strike="noStrike">
                        <a:solidFill>
                          <a:srgbClr val="000000"/>
                        </a:solidFill>
                        <a:effectLst/>
                        <a:latin typeface="Calibri"/>
                      </a:endParaRPr>
                    </a:p>
                  </a:txBody>
                  <a:tcPr marL="8222" marR="8222" marT="8222" marB="0" anchor="b"/>
                </a:tc>
                <a:tc>
                  <a:txBody>
                    <a:bodyPr/>
                    <a:lstStyle/>
                    <a:p>
                      <a:pPr algn="ctr" fontAlgn="ctr"/>
                      <a:r>
                        <a:rPr lang="en-US" sz="1200" u="none" strike="noStrike">
                          <a:effectLst/>
                        </a:rPr>
                        <a:t>5.0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0.5</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0.2</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2.0</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0.5</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0.1</a:t>
                      </a:r>
                      <a:endParaRPr lang="en-US" sz="1200" b="0" i="0" u="none" strike="noStrike">
                        <a:solidFill>
                          <a:srgbClr val="000000"/>
                        </a:solidFill>
                        <a:effectLst/>
                        <a:latin typeface="Arial"/>
                      </a:endParaRPr>
                    </a:p>
                  </a:txBody>
                  <a:tcPr marL="8222" marR="8222" marT="8222" marB="0" anchor="ctr"/>
                </a:tc>
              </a:tr>
              <a:tr h="253482">
                <a:tc>
                  <a:txBody>
                    <a:bodyPr/>
                    <a:lstStyle/>
                    <a:p>
                      <a:pPr algn="l" fontAlgn="b"/>
                      <a:r>
                        <a:rPr lang="en-US" sz="1200" u="none" strike="noStrike">
                          <a:effectLst/>
                        </a:rPr>
                        <a:t>Number of Terminal/(SS) Tx Antennnas</a:t>
                      </a:r>
                      <a:endParaRPr lang="en-US" sz="1200" b="0" i="0" u="none" strike="noStrike">
                        <a:solidFill>
                          <a:srgbClr val="000000"/>
                        </a:solidFill>
                        <a:effectLst/>
                        <a:latin typeface="Arial"/>
                      </a:endParaRPr>
                    </a:p>
                  </a:txBody>
                  <a:tcPr marL="8222" marR="8222" marT="8222" marB="0" anchor="b"/>
                </a:tc>
                <a:tc>
                  <a:txBody>
                    <a:bodyPr/>
                    <a:lstStyle/>
                    <a:p>
                      <a:pPr algn="r" fontAlgn="b"/>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r>
              <a:tr h="253482">
                <a:tc>
                  <a:txBody>
                    <a:bodyPr/>
                    <a:lstStyle/>
                    <a:p>
                      <a:pPr algn="l" fontAlgn="b"/>
                      <a:r>
                        <a:rPr lang="en-US" sz="1200" u="none" strike="noStrike">
                          <a:effectLst/>
                        </a:rPr>
                        <a:t>Number of Terminal/(SS) Rx Antennnas</a:t>
                      </a:r>
                      <a:endParaRPr lang="en-US" sz="1200" b="0" i="0" u="none" strike="noStrike">
                        <a:solidFill>
                          <a:srgbClr val="000000"/>
                        </a:solidFill>
                        <a:effectLst/>
                        <a:latin typeface="Arial"/>
                      </a:endParaRPr>
                    </a:p>
                  </a:txBody>
                  <a:tcPr marL="8222" marR="8222" marT="8222" marB="0" anchor="b"/>
                </a:tc>
                <a:tc>
                  <a:txBody>
                    <a:bodyPr/>
                    <a:lstStyle/>
                    <a:p>
                      <a:pPr algn="r" fontAlgn="ctr"/>
                      <a:endParaRPr lang="en-US" sz="1200" b="0" i="0" u="none" strike="noStrike">
                        <a:solidFill>
                          <a:srgbClr val="000000"/>
                        </a:solidFill>
                        <a:effectLst/>
                        <a:latin typeface="Arial"/>
                      </a:endParaRPr>
                    </a:p>
                  </a:txBody>
                  <a:tcPr marL="8222" marR="8222" marT="8222" marB="0" anchor="ctr"/>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1</a:t>
                      </a:r>
                      <a:endParaRPr lang="en-US" sz="1200" b="0" i="0" u="none" strike="noStrike">
                        <a:solidFill>
                          <a:srgbClr val="000000"/>
                        </a:solidFill>
                        <a:effectLst/>
                        <a:latin typeface="Arial"/>
                      </a:endParaRPr>
                    </a:p>
                  </a:txBody>
                  <a:tcPr marL="8222" marR="8222" marT="8222" marB="0" anchor="b"/>
                </a:tc>
              </a:tr>
              <a:tr h="266155">
                <a:tc>
                  <a:txBody>
                    <a:bodyPr/>
                    <a:lstStyle/>
                    <a:p>
                      <a:pPr algn="l" fontAlgn="b"/>
                      <a:r>
                        <a:rPr lang="fr-FR" sz="1200" u="none" strike="noStrike">
                          <a:effectLst/>
                        </a:rPr>
                        <a:t>Terminal (SS) Rx Noise Figure dB</a:t>
                      </a:r>
                      <a:endParaRPr lang="fr-FR" sz="1200" b="0" i="0" u="none" strike="noStrike">
                        <a:solidFill>
                          <a:srgbClr val="000000"/>
                        </a:solidFill>
                        <a:effectLst/>
                        <a:latin typeface="Arial"/>
                      </a:endParaRPr>
                    </a:p>
                  </a:txBody>
                  <a:tcPr marL="8222" marR="8222" marT="8222" marB="0" anchor="b"/>
                </a:tc>
                <a:tc>
                  <a:txBody>
                    <a:bodyPr/>
                    <a:lstStyle/>
                    <a:p>
                      <a:pPr algn="l" fontAlgn="b"/>
                      <a:endParaRPr lang="en-US" sz="1200" b="0" i="0" u="none" strike="noStrike">
                        <a:solidFill>
                          <a:srgbClr val="000000"/>
                        </a:solidFill>
                        <a:effectLst/>
                        <a:latin typeface="Calibri"/>
                      </a:endParaRPr>
                    </a:p>
                  </a:txBody>
                  <a:tcPr marL="8222" marR="8222" marT="8222" marB="0" anchor="b"/>
                </a:tc>
                <a:tc>
                  <a:txBody>
                    <a:bodyPr/>
                    <a:lstStyle/>
                    <a:p>
                      <a:pPr algn="ctr" fontAlgn="b"/>
                      <a:r>
                        <a:rPr lang="en-US" sz="1200" u="none" strike="noStrike">
                          <a:effectLst/>
                        </a:rPr>
                        <a:t>5.0</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6.0</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6.0</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6.0</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5.0</a:t>
                      </a:r>
                      <a:endParaRPr lang="en-US" sz="1200" b="0" i="0" u="none" strike="noStrike">
                        <a:solidFill>
                          <a:srgbClr val="000000"/>
                        </a:solidFill>
                        <a:effectLst/>
                        <a:latin typeface="Arial"/>
                      </a:endParaRPr>
                    </a:p>
                  </a:txBody>
                  <a:tcPr marL="8222" marR="8222" marT="8222" marB="0" anchor="b"/>
                </a:tc>
                <a:tc>
                  <a:txBody>
                    <a:bodyPr/>
                    <a:lstStyle/>
                    <a:p>
                      <a:pPr algn="ctr" fontAlgn="b"/>
                      <a:r>
                        <a:rPr lang="en-US" sz="1200" u="none" strike="noStrike">
                          <a:effectLst/>
                        </a:rPr>
                        <a:t>5.0</a:t>
                      </a:r>
                      <a:endParaRPr lang="en-US" sz="1200" b="0" i="0" u="none" strike="noStrike">
                        <a:solidFill>
                          <a:srgbClr val="000000"/>
                        </a:solidFill>
                        <a:effectLst/>
                        <a:latin typeface="Arial"/>
                      </a:endParaRPr>
                    </a:p>
                  </a:txBody>
                  <a:tcPr marL="8222" marR="8222" marT="8222" marB="0" anchor="b"/>
                </a:tc>
              </a:tr>
              <a:tr h="494290">
                <a:tc>
                  <a:txBody>
                    <a:bodyPr/>
                    <a:lstStyle/>
                    <a:p>
                      <a:pPr algn="l" fontAlgn="b"/>
                      <a:r>
                        <a:rPr lang="en-US" sz="1200" u="none" strike="noStrike">
                          <a:effectLst/>
                        </a:rPr>
                        <a:t>DL Chan OH Factor (Other PHY + Typically Layer 2: Data Link/MAC)</a:t>
                      </a:r>
                      <a:endParaRPr lang="en-US" sz="1200" b="0" i="0" u="none" strike="noStrike">
                        <a:solidFill>
                          <a:srgbClr val="000000"/>
                        </a:solidFill>
                        <a:effectLst/>
                        <a:latin typeface="Arial"/>
                      </a:endParaRPr>
                    </a:p>
                  </a:txBody>
                  <a:tcPr marL="8222" marR="8222" marT="8222" marB="0" anchor="b"/>
                </a:tc>
                <a:tc>
                  <a:txBody>
                    <a:bodyPr/>
                    <a:lstStyle/>
                    <a:p>
                      <a:pPr algn="l" fontAlgn="b"/>
                      <a:endParaRPr lang="en-US" sz="1200" b="0" i="0" u="none" strike="noStrike">
                        <a:solidFill>
                          <a:srgbClr val="000000"/>
                        </a:solidFill>
                        <a:effectLst/>
                        <a:latin typeface="Calibri"/>
                      </a:endParaRPr>
                    </a:p>
                  </a:txBody>
                  <a:tcPr marL="8222" marR="8222" marT="8222" marB="0" anchor="b"/>
                </a:tc>
                <a:tc>
                  <a:txBody>
                    <a:bodyPr/>
                    <a:lstStyle/>
                    <a:p>
                      <a:pPr algn="ctr" fontAlgn="ctr"/>
                      <a:r>
                        <a:rPr lang="en-US" sz="1200" u="none" strike="noStrike">
                          <a:effectLst/>
                        </a:rPr>
                        <a:t>29.3%</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29.3%</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dirty="0">
                          <a:effectLst/>
                        </a:rPr>
                        <a:t>29.3%</a:t>
                      </a:r>
                      <a:endParaRPr lang="en-US" sz="1200" b="0" i="0" u="none" strike="noStrike" dirty="0">
                        <a:solidFill>
                          <a:srgbClr val="000000"/>
                        </a:solidFill>
                        <a:effectLst/>
                        <a:latin typeface="Arial"/>
                      </a:endParaRPr>
                    </a:p>
                  </a:txBody>
                  <a:tcPr marL="8222" marR="8222" marT="8222" marB="0" anchor="ctr"/>
                </a:tc>
                <a:tc>
                  <a:txBody>
                    <a:bodyPr/>
                    <a:lstStyle/>
                    <a:p>
                      <a:pPr algn="ctr" fontAlgn="ctr"/>
                      <a:r>
                        <a:rPr lang="en-US" sz="1200" u="none" strike="noStrike">
                          <a:effectLst/>
                        </a:rPr>
                        <a:t>29.3%</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a:effectLst/>
                        </a:rPr>
                        <a:t>29.3%</a:t>
                      </a:r>
                      <a:endParaRPr lang="en-US" sz="1200" b="0" i="0" u="none" strike="noStrike">
                        <a:solidFill>
                          <a:srgbClr val="000000"/>
                        </a:solidFill>
                        <a:effectLst/>
                        <a:latin typeface="Arial"/>
                      </a:endParaRPr>
                    </a:p>
                  </a:txBody>
                  <a:tcPr marL="8222" marR="8222" marT="8222" marB="0" anchor="ctr"/>
                </a:tc>
                <a:tc>
                  <a:txBody>
                    <a:bodyPr/>
                    <a:lstStyle/>
                    <a:p>
                      <a:pPr algn="ctr" fontAlgn="ctr"/>
                      <a:r>
                        <a:rPr lang="en-US" sz="1200" u="none" strike="noStrike" dirty="0">
                          <a:effectLst/>
                        </a:rPr>
                        <a:t>29.3%</a:t>
                      </a:r>
                      <a:endParaRPr lang="en-US" sz="1200" b="0" i="0" u="none" strike="noStrike" dirty="0">
                        <a:solidFill>
                          <a:srgbClr val="000000"/>
                        </a:solidFill>
                        <a:effectLst/>
                        <a:latin typeface="Arial"/>
                      </a:endParaRPr>
                    </a:p>
                  </a:txBody>
                  <a:tcPr marL="8222" marR="8222" marT="8222" marB="0" anchor="ctr"/>
                </a:tc>
              </a:tr>
            </a:tbl>
          </a:graphicData>
        </a:graphic>
      </p:graphicFrame>
    </p:spTree>
    <p:extLst>
      <p:ext uri="{BB962C8B-B14F-4D97-AF65-F5344CB8AC3E}">
        <p14:creationId xmlns:p14="http://schemas.microsoft.com/office/powerpoint/2010/main" val="25435703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200" y="613457"/>
            <a:ext cx="8708571" cy="562201"/>
          </a:xfrm>
        </p:spPr>
        <p:txBody>
          <a:bodyPr/>
          <a:lstStyle/>
          <a:p>
            <a:pPr algn="ctr"/>
            <a:r>
              <a:rPr lang="en-US" sz="2800" dirty="0" smtClean="0">
                <a:latin typeface="Times New Roman" pitchFamily="18" charset="0"/>
                <a:cs typeface="Times New Roman" pitchFamily="18" charset="0"/>
              </a:rPr>
              <a:t>Range Estimator – Deployment Conditions</a:t>
            </a:r>
            <a:endParaRPr lang="en-US" sz="28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35</a:t>
            </a:fld>
            <a:endParaRPr lang="en-US"/>
          </a:p>
        </p:txBody>
      </p:sp>
      <p:sp>
        <p:nvSpPr>
          <p:cNvPr id="2" name="Date Placeholder 1"/>
          <p:cNvSpPr>
            <a:spLocks noGrp="1"/>
          </p:cNvSpPr>
          <p:nvPr>
            <p:ph type="dt" sz="half" idx="10"/>
          </p:nvPr>
        </p:nvSpPr>
        <p:spPr>
          <a:xfrm>
            <a:off x="696913" y="332601"/>
            <a:ext cx="1340110" cy="276999"/>
          </a:xfrm>
        </p:spPr>
        <p:txBody>
          <a:bodyPr/>
          <a:lstStyle/>
          <a:p>
            <a:pPr>
              <a:defRPr/>
            </a:pPr>
            <a:r>
              <a:rPr lang="en-US" smtClean="0"/>
              <a:t>May  2012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08765537"/>
              </p:ext>
            </p:extLst>
          </p:nvPr>
        </p:nvGraphicFramePr>
        <p:xfrm>
          <a:off x="1698171" y="1139376"/>
          <a:ext cx="4470400" cy="5196729"/>
        </p:xfrm>
        <a:graphic>
          <a:graphicData uri="http://schemas.openxmlformats.org/drawingml/2006/table">
            <a:tbl>
              <a:tblPr>
                <a:tableStyleId>{5C22544A-7EE6-4342-B048-85BDC9FD1C3A}</a:tableStyleId>
              </a:tblPr>
              <a:tblGrid>
                <a:gridCol w="3344136"/>
                <a:gridCol w="1126264"/>
              </a:tblGrid>
              <a:tr h="281872">
                <a:tc>
                  <a:txBody>
                    <a:bodyPr/>
                    <a:lstStyle/>
                    <a:p>
                      <a:pPr algn="r" fontAlgn="ctr"/>
                      <a:r>
                        <a:rPr lang="en-US" sz="1050" u="none" strike="noStrike" dirty="0">
                          <a:effectLst/>
                        </a:rPr>
                        <a:t>Denotes values transferred from</a:t>
                      </a:r>
                      <a:endParaRPr lang="en-US" sz="1050" b="1" i="0" u="none" strike="noStrike" dirty="0">
                        <a:solidFill>
                          <a:srgbClr val="000000"/>
                        </a:solidFill>
                        <a:effectLst/>
                        <a:latin typeface="Calibri"/>
                      </a:endParaRPr>
                    </a:p>
                  </a:txBody>
                  <a:tcPr marL="5606" marR="5606" marT="5606" marB="0" anchor="ctr"/>
                </a:tc>
                <a:tc>
                  <a:txBody>
                    <a:bodyPr/>
                    <a:lstStyle/>
                    <a:p>
                      <a:pPr algn="ctr" fontAlgn="ctr"/>
                      <a:r>
                        <a:rPr lang="en-US" sz="1000" u="none" strike="noStrike">
                          <a:effectLst/>
                        </a:rPr>
                        <a:t>Sheet A</a:t>
                      </a:r>
                      <a:endParaRPr lang="en-US" sz="1000" b="1" i="0" u="none" strike="noStrike">
                        <a:solidFill>
                          <a:srgbClr val="000000"/>
                        </a:solidFill>
                        <a:effectLst/>
                        <a:latin typeface="Calibri"/>
                      </a:endParaRPr>
                    </a:p>
                  </a:txBody>
                  <a:tcPr marL="5606" marR="5606" marT="5606" marB="0" anchor="ctr"/>
                </a:tc>
              </a:tr>
              <a:tr h="544078">
                <a:tc>
                  <a:txBody>
                    <a:bodyPr/>
                    <a:lstStyle/>
                    <a:p>
                      <a:pPr algn="r" fontAlgn="ctr"/>
                      <a:r>
                        <a:rPr lang="en-US" sz="1000" u="none" strike="noStrike">
                          <a:effectLst/>
                        </a:rPr>
                        <a:t>Terminal type that best fits Smart Grid "Use Case" being analyzed (If multiple types, best to choose "worse case")</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a:effectLst/>
                        </a:rPr>
                        <a:t>Wireless-Enabled Smart Meter</a:t>
                      </a:r>
                      <a:endParaRPr lang="en-US" sz="1000" b="1" i="0" u="none" strike="noStrike">
                        <a:solidFill>
                          <a:srgbClr val="000000"/>
                        </a:solidFill>
                        <a:effectLst/>
                        <a:latin typeface="Calibri"/>
                      </a:endParaRPr>
                    </a:p>
                  </a:txBody>
                  <a:tcPr marL="5606" marR="5606" marT="5606" marB="0" anchor="ctr"/>
                </a:tc>
              </a:tr>
              <a:tr h="137658">
                <a:tc>
                  <a:txBody>
                    <a:bodyPr/>
                    <a:lstStyle/>
                    <a:p>
                      <a:pPr algn="r" fontAlgn="ctr"/>
                      <a:r>
                        <a:rPr lang="en-US" sz="1000" u="none" strike="noStrike">
                          <a:effectLst/>
                        </a:rPr>
                        <a:t>Spectrum is "Dedicated" or "Shared"</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dirty="0">
                          <a:effectLst/>
                        </a:rPr>
                        <a:t>Dedicated</a:t>
                      </a:r>
                      <a:endParaRPr lang="en-US" sz="1000" b="1" i="0" u="none" strike="noStrike" dirty="0">
                        <a:solidFill>
                          <a:srgbClr val="000000"/>
                        </a:solidFill>
                        <a:effectLst/>
                        <a:latin typeface="Calibri"/>
                      </a:endParaRPr>
                    </a:p>
                  </a:txBody>
                  <a:tcPr marL="5606" marR="5606" marT="5606" marB="0" anchor="ctr">
                    <a:solidFill>
                      <a:srgbClr val="FFFF00"/>
                    </a:solidFill>
                  </a:tcPr>
                </a:tc>
              </a:tr>
              <a:tr h="131103">
                <a:tc>
                  <a:txBody>
                    <a:bodyPr/>
                    <a:lstStyle/>
                    <a:p>
                      <a:pPr algn="r" fontAlgn="ctr"/>
                      <a:r>
                        <a:rPr lang="en-US" sz="1000" u="none" strike="noStrike">
                          <a:effectLst/>
                        </a:rPr>
                        <a:t>Duplexing Method is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dirty="0">
                          <a:effectLst/>
                        </a:rPr>
                        <a:t>TDD</a:t>
                      </a:r>
                      <a:endParaRPr lang="en-US" sz="1000" b="1" i="0" u="none" strike="noStrike" dirty="0">
                        <a:solidFill>
                          <a:srgbClr val="000000"/>
                        </a:solidFill>
                        <a:effectLst/>
                        <a:latin typeface="Calibri"/>
                      </a:endParaRPr>
                    </a:p>
                  </a:txBody>
                  <a:tcPr marL="5606" marR="5606" marT="5606" marB="0" anchor="ctr"/>
                </a:tc>
              </a:tr>
              <a:tr h="281872">
                <a:tc>
                  <a:txBody>
                    <a:bodyPr/>
                    <a:lstStyle/>
                    <a:p>
                      <a:pPr algn="r" fontAlgn="ctr"/>
                      <a:r>
                        <a:rPr lang="en-US" sz="1000" u="none" strike="noStrike">
                          <a:effectLst/>
                        </a:rPr>
                        <a:t>Operating Frequency Band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dirty="0">
                          <a:effectLst/>
                        </a:rPr>
                        <a:t>2000</a:t>
                      </a:r>
                      <a:endParaRPr lang="en-US" sz="1000" b="1" i="0" u="none" strike="noStrike" dirty="0">
                        <a:solidFill>
                          <a:srgbClr val="000000"/>
                        </a:solidFill>
                        <a:effectLst/>
                        <a:latin typeface="Calibri"/>
                      </a:endParaRPr>
                    </a:p>
                  </a:txBody>
                  <a:tcPr marL="5606" marR="5606" marT="5606" marB="0" anchor="ctr"/>
                </a:tc>
              </a:tr>
              <a:tr h="275317">
                <a:tc>
                  <a:txBody>
                    <a:bodyPr/>
                    <a:lstStyle/>
                    <a:p>
                      <a:pPr algn="r" fontAlgn="ctr"/>
                      <a:r>
                        <a:rPr lang="en-US" sz="1000" u="none" strike="noStrike">
                          <a:effectLst/>
                        </a:rPr>
                        <a:t>Req Cell Edge UL Channel Goodput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dirty="0">
                          <a:effectLst/>
                        </a:rPr>
                        <a:t>0.050</a:t>
                      </a:r>
                      <a:endParaRPr lang="en-US" sz="1000" b="1" i="0" u="none" strike="noStrike" dirty="0">
                        <a:solidFill>
                          <a:srgbClr val="000000"/>
                        </a:solidFill>
                        <a:effectLst/>
                        <a:latin typeface="Calibri"/>
                      </a:endParaRPr>
                    </a:p>
                  </a:txBody>
                  <a:tcPr marL="5606" marR="5606" marT="5606" marB="0" anchor="ctr">
                    <a:solidFill>
                      <a:srgbClr val="FFFF00"/>
                    </a:solidFill>
                  </a:tcPr>
                </a:tc>
              </a:tr>
              <a:tr h="131103">
                <a:tc>
                  <a:txBody>
                    <a:bodyPr/>
                    <a:lstStyle/>
                    <a:p>
                      <a:pPr algn="r" fontAlgn="ctr"/>
                      <a:r>
                        <a:rPr lang="en-US" sz="1000" u="none" strike="noStrike">
                          <a:effectLst/>
                        </a:rPr>
                        <a:t>Req Cell Edge DL Channel Goodput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dirty="0">
                          <a:effectLst/>
                        </a:rPr>
                        <a:t>0.100</a:t>
                      </a:r>
                      <a:endParaRPr lang="en-US" sz="1000" b="1" i="0" u="none" strike="noStrike" dirty="0">
                        <a:solidFill>
                          <a:srgbClr val="000000"/>
                        </a:solidFill>
                        <a:effectLst/>
                        <a:latin typeface="Calibri"/>
                      </a:endParaRPr>
                    </a:p>
                  </a:txBody>
                  <a:tcPr marL="5606" marR="5606" marT="5606" marB="0" anchor="ctr">
                    <a:solidFill>
                      <a:srgbClr val="FFFF00"/>
                    </a:solidFill>
                  </a:tcPr>
                </a:tc>
              </a:tr>
              <a:tr h="124548">
                <a:tc>
                  <a:txBody>
                    <a:bodyPr/>
                    <a:lstStyle/>
                    <a:p>
                      <a:pPr algn="r" fontAlgn="b"/>
                      <a:r>
                        <a:rPr lang="en-US" sz="1000" u="none" strike="noStrike">
                          <a:effectLst/>
                        </a:rPr>
                        <a:t>Required UL Cell Edge SNR =</a:t>
                      </a:r>
                      <a:endParaRPr lang="en-US" sz="1000" b="1" i="0" u="none" strike="noStrike">
                        <a:solidFill>
                          <a:srgbClr val="000000"/>
                        </a:solidFill>
                        <a:effectLst/>
                        <a:latin typeface="Calibri"/>
                      </a:endParaRPr>
                    </a:p>
                  </a:txBody>
                  <a:tcPr marL="5606" marR="5606" marT="5606" marB="0" anchor="b"/>
                </a:tc>
                <a:tc>
                  <a:txBody>
                    <a:bodyPr/>
                    <a:lstStyle/>
                    <a:p>
                      <a:pPr algn="ctr" fontAlgn="ctr"/>
                      <a:r>
                        <a:rPr lang="en-US" sz="1000" u="none" strike="noStrike" dirty="0">
                          <a:effectLst/>
                        </a:rPr>
                        <a:t>0.0</a:t>
                      </a:r>
                      <a:endParaRPr lang="en-US" sz="1000" b="1" i="0" u="none" strike="noStrike" dirty="0">
                        <a:solidFill>
                          <a:srgbClr val="000000"/>
                        </a:solidFill>
                        <a:effectLst/>
                        <a:latin typeface="Calibri"/>
                      </a:endParaRPr>
                    </a:p>
                  </a:txBody>
                  <a:tcPr marL="5606" marR="5606" marT="5606" marB="0" anchor="ctr"/>
                </a:tc>
              </a:tr>
              <a:tr h="124548">
                <a:tc>
                  <a:txBody>
                    <a:bodyPr/>
                    <a:lstStyle/>
                    <a:p>
                      <a:pPr algn="r" fontAlgn="ctr"/>
                      <a:r>
                        <a:rPr lang="en-US" sz="1000" u="none" strike="noStrike">
                          <a:effectLst/>
                        </a:rPr>
                        <a:t>(Lowest of DL/UL/Control) System Gain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dirty="0">
                          <a:effectLst/>
                        </a:rPr>
                        <a:t>142.0</a:t>
                      </a:r>
                      <a:endParaRPr lang="en-US" sz="1000" b="1" i="0" u="none" strike="noStrike" dirty="0">
                        <a:solidFill>
                          <a:srgbClr val="000000"/>
                        </a:solidFill>
                        <a:effectLst/>
                        <a:latin typeface="Calibri"/>
                      </a:endParaRPr>
                    </a:p>
                  </a:txBody>
                  <a:tcPr marL="5606" marR="5606" marT="5606" marB="0" anchor="ctr"/>
                </a:tc>
              </a:tr>
              <a:tr h="150769">
                <a:tc>
                  <a:txBody>
                    <a:bodyPr/>
                    <a:lstStyle/>
                    <a:p>
                      <a:pPr algn="r" fontAlgn="b"/>
                      <a:r>
                        <a:rPr lang="en-US" sz="1000" u="none" strike="noStrike">
                          <a:effectLst/>
                        </a:rPr>
                        <a:t>Effective UL Channel BW =</a:t>
                      </a:r>
                      <a:endParaRPr lang="en-US" sz="1000" b="1" i="0" u="none" strike="noStrike">
                        <a:solidFill>
                          <a:srgbClr val="000000"/>
                        </a:solidFill>
                        <a:effectLst/>
                        <a:latin typeface="Calibri"/>
                      </a:endParaRPr>
                    </a:p>
                  </a:txBody>
                  <a:tcPr marL="5606" marR="5606" marT="5606" marB="0" anchor="b"/>
                </a:tc>
                <a:tc>
                  <a:txBody>
                    <a:bodyPr/>
                    <a:lstStyle/>
                    <a:p>
                      <a:pPr algn="ctr" fontAlgn="b"/>
                      <a:r>
                        <a:rPr lang="en-US" sz="1000" u="none" strike="noStrike" dirty="0">
                          <a:effectLst/>
                        </a:rPr>
                        <a:t>6.00</a:t>
                      </a:r>
                      <a:endParaRPr lang="en-US" sz="1000" b="1" i="0" u="none" strike="noStrike" dirty="0">
                        <a:solidFill>
                          <a:srgbClr val="000000"/>
                        </a:solidFill>
                        <a:effectLst/>
                        <a:latin typeface="Calibri"/>
                      </a:endParaRPr>
                    </a:p>
                  </a:txBody>
                  <a:tcPr marL="5606" marR="5606" marT="5606" marB="0" anchor="b"/>
                </a:tc>
              </a:tr>
              <a:tr h="131103">
                <a:tc>
                  <a:txBody>
                    <a:bodyPr/>
                    <a:lstStyle/>
                    <a:p>
                      <a:pPr algn="r" fontAlgn="ctr"/>
                      <a:r>
                        <a:rPr lang="en-US" sz="1000" u="none" strike="noStrike">
                          <a:effectLst/>
                        </a:rPr>
                        <a:t>Channel OH for Encryption =</a:t>
                      </a:r>
                      <a:endParaRPr lang="en-US" sz="1000" b="1" i="0" u="none" strike="noStrike">
                        <a:solidFill>
                          <a:srgbClr val="000000"/>
                        </a:solidFill>
                        <a:effectLst/>
                        <a:latin typeface="Calibri"/>
                      </a:endParaRPr>
                    </a:p>
                  </a:txBody>
                  <a:tcPr marL="5606" marR="5606" marT="5606" marB="0" anchor="ctr"/>
                </a:tc>
                <a:tc>
                  <a:txBody>
                    <a:bodyPr/>
                    <a:lstStyle/>
                    <a:p>
                      <a:pPr algn="ctr" fontAlgn="b"/>
                      <a:r>
                        <a:rPr lang="en-US" sz="1000" u="none" strike="noStrike" dirty="0">
                          <a:effectLst/>
                        </a:rPr>
                        <a:t>10.0%</a:t>
                      </a:r>
                      <a:endParaRPr lang="en-US" sz="1000" b="1" i="0" u="none" strike="noStrike" dirty="0">
                        <a:solidFill>
                          <a:srgbClr val="000000"/>
                        </a:solidFill>
                        <a:effectLst/>
                        <a:latin typeface="Calibri"/>
                      </a:endParaRPr>
                    </a:p>
                  </a:txBody>
                  <a:tcPr marL="5606" marR="5606" marT="5606" marB="0" anchor="b">
                    <a:solidFill>
                      <a:srgbClr val="FFFF00"/>
                    </a:solidFill>
                  </a:tcPr>
                </a:tc>
              </a:tr>
              <a:tr h="150769">
                <a:tc>
                  <a:txBody>
                    <a:bodyPr/>
                    <a:lstStyle/>
                    <a:p>
                      <a:pPr algn="r" fontAlgn="ctr"/>
                      <a:r>
                        <a:rPr lang="en-US" sz="1000" u="none" strike="noStrike">
                          <a:effectLst/>
                        </a:rPr>
                        <a:t>Additional, higher layer Channel OH =</a:t>
                      </a:r>
                      <a:endParaRPr lang="en-US" sz="1000" b="1" i="0" u="none" strike="noStrike">
                        <a:solidFill>
                          <a:srgbClr val="000000"/>
                        </a:solidFill>
                        <a:effectLst/>
                        <a:latin typeface="Calibri"/>
                      </a:endParaRPr>
                    </a:p>
                  </a:txBody>
                  <a:tcPr marL="5606" marR="5606" marT="5606" marB="0" anchor="ctr"/>
                </a:tc>
                <a:tc>
                  <a:txBody>
                    <a:bodyPr/>
                    <a:lstStyle/>
                    <a:p>
                      <a:pPr algn="ctr" fontAlgn="b"/>
                      <a:r>
                        <a:rPr lang="en-US" sz="1000" u="none" strike="noStrike" dirty="0">
                          <a:effectLst/>
                        </a:rPr>
                        <a:t>10.0%</a:t>
                      </a:r>
                      <a:endParaRPr lang="en-US" sz="1000" b="1" i="0" u="none" strike="noStrike" dirty="0">
                        <a:solidFill>
                          <a:srgbClr val="000000"/>
                        </a:solidFill>
                        <a:effectLst/>
                        <a:latin typeface="Calibri"/>
                      </a:endParaRPr>
                    </a:p>
                  </a:txBody>
                  <a:tcPr marL="5606" marR="5606" marT="5606" marB="0" anchor="b">
                    <a:solidFill>
                      <a:srgbClr val="FFFF00"/>
                    </a:solidFill>
                  </a:tcPr>
                </a:tc>
              </a:tr>
              <a:tr h="131103">
                <a:tc>
                  <a:txBody>
                    <a:bodyPr/>
                    <a:lstStyle/>
                    <a:p>
                      <a:pPr algn="r" fontAlgn="ctr"/>
                      <a:r>
                        <a:rPr lang="en-US" sz="1000" u="none" strike="noStrike">
                          <a:effectLst/>
                        </a:rPr>
                        <a:t>Total Channel OH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dirty="0">
                          <a:effectLst/>
                        </a:rPr>
                        <a:t>50.9%</a:t>
                      </a:r>
                      <a:endParaRPr lang="en-US" sz="1000" b="1" i="0" u="none" strike="noStrike" dirty="0">
                        <a:solidFill>
                          <a:srgbClr val="000000"/>
                        </a:solidFill>
                        <a:effectLst/>
                        <a:latin typeface="Calibri"/>
                      </a:endParaRPr>
                    </a:p>
                  </a:txBody>
                  <a:tcPr marL="5606" marR="5606" marT="5606" marB="0" anchor="ctr"/>
                </a:tc>
              </a:tr>
              <a:tr h="131103">
                <a:tc>
                  <a:txBody>
                    <a:bodyPr/>
                    <a:lstStyle/>
                    <a:p>
                      <a:pPr algn="r" fontAlgn="ctr"/>
                      <a:r>
                        <a:rPr lang="en-US" sz="1000" u="none" strike="noStrike">
                          <a:effectLst/>
                        </a:rPr>
                        <a:t>Frequency Re-Use Factor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dirty="0">
                          <a:effectLst/>
                        </a:rPr>
                        <a:t>1</a:t>
                      </a:r>
                      <a:endParaRPr lang="en-US" sz="1000" b="1" i="0" u="none" strike="noStrike" dirty="0">
                        <a:solidFill>
                          <a:srgbClr val="000000"/>
                        </a:solidFill>
                        <a:effectLst/>
                        <a:latin typeface="Calibri"/>
                      </a:endParaRPr>
                    </a:p>
                  </a:txBody>
                  <a:tcPr marL="5606" marR="5606" marT="5606" marB="0" anchor="ctr">
                    <a:solidFill>
                      <a:srgbClr val="FFFF00"/>
                    </a:solidFill>
                  </a:tcPr>
                </a:tc>
              </a:tr>
              <a:tr h="131103">
                <a:tc>
                  <a:txBody>
                    <a:bodyPr/>
                    <a:lstStyle/>
                    <a:p>
                      <a:pPr algn="r" fontAlgn="b"/>
                      <a:r>
                        <a:rPr lang="en-US" sz="1000" u="none" strike="noStrike">
                          <a:effectLst/>
                        </a:rPr>
                        <a:t>Base Station Antenna Height =</a:t>
                      </a:r>
                      <a:endParaRPr lang="en-US" sz="1000" b="1" i="0" u="none" strike="noStrike">
                        <a:solidFill>
                          <a:srgbClr val="000000"/>
                        </a:solidFill>
                        <a:effectLst/>
                        <a:latin typeface="Calibri"/>
                      </a:endParaRPr>
                    </a:p>
                  </a:txBody>
                  <a:tcPr marL="5606" marR="5606" marT="5606" marB="0" anchor="b"/>
                </a:tc>
                <a:tc>
                  <a:txBody>
                    <a:bodyPr/>
                    <a:lstStyle/>
                    <a:p>
                      <a:pPr algn="ctr" fontAlgn="b"/>
                      <a:r>
                        <a:rPr lang="en-US" sz="1000" u="none" strike="noStrike" dirty="0">
                          <a:effectLst/>
                        </a:rPr>
                        <a:t>200</a:t>
                      </a:r>
                      <a:endParaRPr lang="en-US" sz="1000" b="1" i="0" u="none" strike="noStrike" dirty="0">
                        <a:solidFill>
                          <a:srgbClr val="000000"/>
                        </a:solidFill>
                        <a:effectLst/>
                        <a:latin typeface="Calibri"/>
                      </a:endParaRPr>
                    </a:p>
                  </a:txBody>
                  <a:tcPr marL="5606" marR="5606" marT="5606" marB="0" anchor="b">
                    <a:solidFill>
                      <a:srgbClr val="FFFF00"/>
                    </a:solidFill>
                  </a:tcPr>
                </a:tc>
              </a:tr>
              <a:tr h="131103">
                <a:tc>
                  <a:txBody>
                    <a:bodyPr/>
                    <a:lstStyle/>
                    <a:p>
                      <a:pPr algn="r" fontAlgn="b"/>
                      <a:r>
                        <a:rPr lang="en-US" sz="1000" u="none" strike="noStrike">
                          <a:effectLst/>
                        </a:rPr>
                        <a:t>Terminal (Actor) Antenna Height =</a:t>
                      </a:r>
                      <a:endParaRPr lang="en-US" sz="1000" b="1" i="0" u="none" strike="noStrike">
                        <a:solidFill>
                          <a:srgbClr val="000000"/>
                        </a:solidFill>
                        <a:effectLst/>
                        <a:latin typeface="Calibri"/>
                      </a:endParaRPr>
                    </a:p>
                  </a:txBody>
                  <a:tcPr marL="5606" marR="5606" marT="5606" marB="0" anchor="b"/>
                </a:tc>
                <a:tc>
                  <a:txBody>
                    <a:bodyPr/>
                    <a:lstStyle/>
                    <a:p>
                      <a:pPr algn="ctr" fontAlgn="b"/>
                      <a:r>
                        <a:rPr lang="en-US" sz="1000" u="none" strike="noStrike" dirty="0">
                          <a:effectLst/>
                        </a:rPr>
                        <a:t>2</a:t>
                      </a:r>
                      <a:endParaRPr lang="en-US" sz="1000" b="1" i="0" u="none" strike="noStrike" dirty="0">
                        <a:solidFill>
                          <a:srgbClr val="000000"/>
                        </a:solidFill>
                        <a:effectLst/>
                        <a:latin typeface="Calibri"/>
                      </a:endParaRPr>
                    </a:p>
                  </a:txBody>
                  <a:tcPr marL="5606" marR="5606" marT="5606" marB="0" anchor="b">
                    <a:solidFill>
                      <a:srgbClr val="FFFF00"/>
                    </a:solidFill>
                  </a:tcPr>
                </a:tc>
              </a:tr>
              <a:tr h="131103">
                <a:tc>
                  <a:txBody>
                    <a:bodyPr/>
                    <a:lstStyle/>
                    <a:p>
                      <a:pPr algn="r" fontAlgn="b"/>
                      <a:r>
                        <a:rPr lang="en-US" sz="1000" u="none" strike="noStrike">
                          <a:effectLst/>
                        </a:rPr>
                        <a:t>Terminal (Actor) Location is </a:t>
                      </a:r>
                      <a:endParaRPr lang="en-US" sz="1000" b="1" i="0" u="none" strike="noStrike">
                        <a:solidFill>
                          <a:srgbClr val="000000"/>
                        </a:solidFill>
                        <a:effectLst/>
                        <a:latin typeface="Calibri"/>
                      </a:endParaRPr>
                    </a:p>
                  </a:txBody>
                  <a:tcPr marL="5606" marR="5606" marT="5606" marB="0" anchor="b"/>
                </a:tc>
                <a:tc>
                  <a:txBody>
                    <a:bodyPr/>
                    <a:lstStyle/>
                    <a:p>
                      <a:pPr algn="ctr" fontAlgn="b"/>
                      <a:r>
                        <a:rPr lang="en-US" sz="1000" u="none" strike="noStrike" dirty="0">
                          <a:effectLst/>
                        </a:rPr>
                        <a:t>Outdoor</a:t>
                      </a:r>
                      <a:endParaRPr lang="en-US" sz="1000" b="1" i="0" u="none" strike="noStrike" dirty="0">
                        <a:solidFill>
                          <a:srgbClr val="000000"/>
                        </a:solidFill>
                        <a:effectLst/>
                        <a:latin typeface="Calibri"/>
                      </a:endParaRPr>
                    </a:p>
                  </a:txBody>
                  <a:tcPr marL="5606" marR="5606" marT="5606" marB="0" anchor="b">
                    <a:solidFill>
                      <a:srgbClr val="FFFF00"/>
                    </a:solidFill>
                  </a:tcPr>
                </a:tc>
              </a:tr>
              <a:tr h="131103">
                <a:tc>
                  <a:txBody>
                    <a:bodyPr/>
                    <a:lstStyle/>
                    <a:p>
                      <a:pPr algn="r" fontAlgn="b"/>
                      <a:r>
                        <a:rPr lang="en-US" sz="1000" u="none" strike="noStrike">
                          <a:effectLst/>
                        </a:rPr>
                        <a:t>Required Cell Edge Availability =</a:t>
                      </a:r>
                      <a:endParaRPr lang="en-US" sz="1000" b="1" i="0" u="none" strike="noStrike">
                        <a:solidFill>
                          <a:srgbClr val="000000"/>
                        </a:solidFill>
                        <a:effectLst/>
                        <a:latin typeface="Calibri"/>
                      </a:endParaRPr>
                    </a:p>
                  </a:txBody>
                  <a:tcPr marL="5606" marR="5606" marT="5606" marB="0" anchor="b"/>
                </a:tc>
                <a:tc>
                  <a:txBody>
                    <a:bodyPr/>
                    <a:lstStyle/>
                    <a:p>
                      <a:pPr algn="ctr" fontAlgn="b"/>
                      <a:r>
                        <a:rPr lang="en-US" sz="1000" u="none" strike="noStrike" dirty="0">
                          <a:effectLst/>
                        </a:rPr>
                        <a:t>93.0%</a:t>
                      </a:r>
                      <a:endParaRPr lang="en-US" sz="1000" b="1" i="0" u="none" strike="noStrike" dirty="0">
                        <a:solidFill>
                          <a:srgbClr val="000000"/>
                        </a:solidFill>
                        <a:effectLst/>
                        <a:latin typeface="Calibri"/>
                      </a:endParaRPr>
                    </a:p>
                  </a:txBody>
                  <a:tcPr marL="5606" marR="5606" marT="5606" marB="0" anchor="b">
                    <a:solidFill>
                      <a:srgbClr val="FFFF00"/>
                    </a:solidFill>
                  </a:tcPr>
                </a:tc>
              </a:tr>
              <a:tr h="131103">
                <a:tc>
                  <a:txBody>
                    <a:bodyPr/>
                    <a:lstStyle/>
                    <a:p>
                      <a:pPr algn="r" fontAlgn="b"/>
                      <a:r>
                        <a:rPr lang="en-US" sz="1000" u="none" strike="noStrike">
                          <a:effectLst/>
                        </a:rPr>
                        <a:t>Capacity-Limited Traffic Direction is </a:t>
                      </a:r>
                      <a:endParaRPr lang="en-US" sz="1000" b="1" i="0" u="none" strike="noStrike">
                        <a:solidFill>
                          <a:srgbClr val="000000"/>
                        </a:solidFill>
                        <a:effectLst/>
                        <a:latin typeface="Calibri"/>
                      </a:endParaRPr>
                    </a:p>
                  </a:txBody>
                  <a:tcPr marL="5606" marR="5606" marT="5606" marB="0" anchor="b"/>
                </a:tc>
                <a:tc>
                  <a:txBody>
                    <a:bodyPr/>
                    <a:lstStyle/>
                    <a:p>
                      <a:pPr algn="ctr" fontAlgn="b"/>
                      <a:r>
                        <a:rPr lang="en-US" sz="1000" u="none" strike="noStrike">
                          <a:effectLst/>
                        </a:rPr>
                        <a:t>UL</a:t>
                      </a:r>
                      <a:endParaRPr lang="en-US" sz="1000" b="1" i="0" u="none" strike="noStrike">
                        <a:solidFill>
                          <a:srgbClr val="000000"/>
                        </a:solidFill>
                        <a:effectLst/>
                        <a:latin typeface="Calibri"/>
                      </a:endParaRPr>
                    </a:p>
                  </a:txBody>
                  <a:tcPr marL="5606" marR="5606" marT="5606" marB="0" anchor="b"/>
                </a:tc>
              </a:tr>
              <a:tr h="196655">
                <a:tc>
                  <a:txBody>
                    <a:bodyPr/>
                    <a:lstStyle/>
                    <a:p>
                      <a:pPr algn="r" fontAlgn="ctr"/>
                      <a:r>
                        <a:rPr lang="en-US" sz="1000" u="none" strike="noStrike">
                          <a:effectLst/>
                        </a:rPr>
                        <a:t>Land Area of region to be covered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a:effectLst/>
                        </a:rPr>
                        <a:t>5.0</a:t>
                      </a:r>
                      <a:endParaRPr lang="en-US" sz="1000" b="1" i="0" u="none" strike="noStrike">
                        <a:solidFill>
                          <a:srgbClr val="000000"/>
                        </a:solidFill>
                        <a:effectLst/>
                        <a:latin typeface="Calibri"/>
                      </a:endParaRPr>
                    </a:p>
                  </a:txBody>
                  <a:tcPr marL="5606" marR="5606" marT="5606" marB="0" anchor="ctr"/>
                </a:tc>
              </a:tr>
              <a:tr h="327758">
                <a:tc>
                  <a:txBody>
                    <a:bodyPr/>
                    <a:lstStyle/>
                    <a:p>
                      <a:pPr algn="r" fontAlgn="ctr"/>
                      <a:r>
                        <a:rPr lang="en-US" sz="1000" u="none" strike="noStrike">
                          <a:effectLst/>
                        </a:rPr>
                        <a:t>Required incremental</a:t>
                      </a:r>
                      <a:r>
                        <a:rPr lang="en-US" sz="1000" u="none" strike="noStrike" baseline="30000">
                          <a:effectLst/>
                        </a:rPr>
                        <a:t>7</a:t>
                      </a:r>
                      <a:r>
                        <a:rPr lang="en-US" sz="1000" u="none" strike="noStrike">
                          <a:effectLst/>
                        </a:rPr>
                        <a:t> Data Density for SG Network in MB/unit area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a:effectLst/>
                        </a:rPr>
                        <a:t>0.307</a:t>
                      </a:r>
                      <a:endParaRPr lang="en-US" sz="1000" b="1" i="0" u="none" strike="noStrike">
                        <a:solidFill>
                          <a:srgbClr val="000000"/>
                        </a:solidFill>
                        <a:effectLst/>
                        <a:latin typeface="Calibri"/>
                      </a:endParaRPr>
                    </a:p>
                  </a:txBody>
                  <a:tcPr marL="5606" marR="5606" marT="5606" marB="0" anchor="ctr"/>
                </a:tc>
              </a:tr>
              <a:tr h="327758">
                <a:tc>
                  <a:txBody>
                    <a:bodyPr/>
                    <a:lstStyle/>
                    <a:p>
                      <a:pPr algn="r" fontAlgn="ctr"/>
                      <a:r>
                        <a:rPr lang="en-US" sz="1000" u="none" strike="noStrike">
                          <a:effectLst/>
                        </a:rPr>
                        <a:t>Required incremental</a:t>
                      </a:r>
                      <a:r>
                        <a:rPr lang="en-US" sz="1000" u="none" strike="noStrike" baseline="30000">
                          <a:effectLst/>
                        </a:rPr>
                        <a:t>7</a:t>
                      </a:r>
                      <a:r>
                        <a:rPr lang="en-US" sz="1000" u="none" strike="noStrike">
                          <a:effectLst/>
                        </a:rPr>
                        <a:t> Data Density for SG Network in Mbps/unit area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a:effectLst/>
                        </a:rPr>
                        <a:t>2.46</a:t>
                      </a:r>
                      <a:endParaRPr lang="en-US" sz="1000" b="1" i="0" u="none" strike="noStrike">
                        <a:solidFill>
                          <a:srgbClr val="000000"/>
                        </a:solidFill>
                        <a:effectLst/>
                        <a:latin typeface="Calibri"/>
                      </a:endParaRPr>
                    </a:p>
                  </a:txBody>
                  <a:tcPr marL="5606" marR="5606" marT="5606" marB="0" anchor="ctr"/>
                </a:tc>
              </a:tr>
              <a:tr h="150769">
                <a:tc>
                  <a:txBody>
                    <a:bodyPr/>
                    <a:lstStyle/>
                    <a:p>
                      <a:pPr algn="r" fontAlgn="ctr"/>
                      <a:r>
                        <a:rPr lang="en-US" sz="1000" u="none" strike="noStrike">
                          <a:effectLst/>
                        </a:rPr>
                        <a:t>Average UL Spectrum Used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a:effectLst/>
                        </a:rPr>
                        <a:t>5.00</a:t>
                      </a:r>
                      <a:endParaRPr lang="en-US" sz="1000" b="1" i="0" u="none" strike="noStrike">
                        <a:solidFill>
                          <a:srgbClr val="000000"/>
                        </a:solidFill>
                        <a:effectLst/>
                        <a:latin typeface="Calibri"/>
                      </a:endParaRPr>
                    </a:p>
                  </a:txBody>
                  <a:tcPr marL="5606" marR="5606" marT="5606" marB="0" anchor="ctr"/>
                </a:tc>
              </a:tr>
              <a:tr h="150769">
                <a:tc>
                  <a:txBody>
                    <a:bodyPr/>
                    <a:lstStyle/>
                    <a:p>
                      <a:pPr algn="r" fontAlgn="ctr"/>
                      <a:r>
                        <a:rPr lang="en-US" sz="1000" u="none" strike="noStrike">
                          <a:effectLst/>
                        </a:rPr>
                        <a:t>DL Link Budget minus UL Link Budget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a:effectLst/>
                        </a:rPr>
                        <a:t>12.0</a:t>
                      </a:r>
                      <a:endParaRPr lang="en-US" sz="1000" b="1" i="0" u="none" strike="noStrike">
                        <a:solidFill>
                          <a:srgbClr val="000000"/>
                        </a:solidFill>
                        <a:effectLst/>
                        <a:latin typeface="Calibri"/>
                      </a:endParaRPr>
                    </a:p>
                  </a:txBody>
                  <a:tcPr marL="5606" marR="5606" marT="5606" marB="0" anchor="ctr"/>
                </a:tc>
              </a:tr>
              <a:tr h="275317">
                <a:tc>
                  <a:txBody>
                    <a:bodyPr/>
                    <a:lstStyle/>
                    <a:p>
                      <a:pPr algn="r" fontAlgn="ctr"/>
                      <a:r>
                        <a:rPr lang="en-US" sz="1000" u="none" strike="noStrike">
                          <a:effectLst/>
                        </a:rPr>
                        <a:t>Ratio of DL/UL Data Density Req =</a:t>
                      </a:r>
                      <a:endParaRPr lang="en-US" sz="1000" b="1" i="0" u="none" strike="noStrike">
                        <a:solidFill>
                          <a:srgbClr val="000000"/>
                        </a:solidFill>
                        <a:effectLst/>
                        <a:latin typeface="Calibri"/>
                      </a:endParaRPr>
                    </a:p>
                  </a:txBody>
                  <a:tcPr marL="5606" marR="5606" marT="5606" marB="0" anchor="ctr"/>
                </a:tc>
                <a:tc>
                  <a:txBody>
                    <a:bodyPr/>
                    <a:lstStyle/>
                    <a:p>
                      <a:pPr algn="ctr" fontAlgn="ctr"/>
                      <a:r>
                        <a:rPr lang="en-US" sz="1000" u="none" strike="noStrike" dirty="0">
                          <a:effectLst/>
                        </a:rPr>
                        <a:t>1.00</a:t>
                      </a:r>
                      <a:endParaRPr lang="en-US" sz="1000" b="1" i="0" u="none" strike="noStrike" dirty="0">
                        <a:solidFill>
                          <a:srgbClr val="000000"/>
                        </a:solidFill>
                        <a:effectLst/>
                        <a:latin typeface="Calibri"/>
                      </a:endParaRPr>
                    </a:p>
                  </a:txBody>
                  <a:tcPr marL="5606" marR="5606" marT="5606" marB="0" anchor="ctr"/>
                </a:tc>
              </a:tr>
            </a:tbl>
          </a:graphicData>
        </a:graphic>
      </p:graphicFrame>
    </p:spTree>
    <p:extLst>
      <p:ext uri="{BB962C8B-B14F-4D97-AF65-F5344CB8AC3E}">
        <p14:creationId xmlns:p14="http://schemas.microsoft.com/office/powerpoint/2010/main" val="3407510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3200" y="613457"/>
            <a:ext cx="8708571" cy="562201"/>
          </a:xfrm>
        </p:spPr>
        <p:txBody>
          <a:bodyPr/>
          <a:lstStyle/>
          <a:p>
            <a:pPr algn="ctr"/>
            <a:r>
              <a:rPr lang="en-US" sz="2800" dirty="0" smtClean="0">
                <a:latin typeface="Times New Roman" pitchFamily="18" charset="0"/>
                <a:cs typeface="Times New Roman" pitchFamily="18" charset="0"/>
              </a:rPr>
              <a:t>Range Estimator – Output Example</a:t>
            </a:r>
            <a:endParaRPr lang="en-US" sz="28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r>
              <a:rPr lang="en-US" smtClean="0"/>
              <a:t>Bruce Kraemer, Marvell</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B7B2142F-ADC9-4AE1-84ED-F3FFEB1C3B79}" type="slidenum">
              <a:rPr lang="en-US" smtClean="0"/>
              <a:pPr>
                <a:defRPr/>
              </a:pPr>
              <a:t>36</a:t>
            </a:fld>
            <a:endParaRPr lang="en-US"/>
          </a:p>
        </p:txBody>
      </p:sp>
      <p:sp>
        <p:nvSpPr>
          <p:cNvPr id="2" name="Date Placeholder 1"/>
          <p:cNvSpPr>
            <a:spLocks noGrp="1"/>
          </p:cNvSpPr>
          <p:nvPr>
            <p:ph type="dt" sz="half" idx="10"/>
          </p:nvPr>
        </p:nvSpPr>
        <p:spPr>
          <a:xfrm>
            <a:off x="696913" y="332601"/>
            <a:ext cx="1340110" cy="276999"/>
          </a:xfrm>
        </p:spPr>
        <p:txBody>
          <a:bodyPr/>
          <a:lstStyle/>
          <a:p>
            <a:pPr>
              <a:defRPr/>
            </a:pPr>
            <a:r>
              <a:rPr lang="en-US" smtClean="0"/>
              <a:t>May  2012</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11133499"/>
              </p:ext>
            </p:extLst>
          </p:nvPr>
        </p:nvGraphicFramePr>
        <p:xfrm>
          <a:off x="580572" y="1143907"/>
          <a:ext cx="8069940" cy="4979125"/>
        </p:xfrm>
        <a:graphic>
          <a:graphicData uri="http://schemas.openxmlformats.org/drawingml/2006/table">
            <a:tbl>
              <a:tblPr>
                <a:tableStyleId>{5C22544A-7EE6-4342-B048-85BDC9FD1C3A}</a:tableStyleId>
              </a:tblPr>
              <a:tblGrid>
                <a:gridCol w="3249335"/>
                <a:gridCol w="756652"/>
                <a:gridCol w="756652"/>
                <a:gridCol w="756652"/>
                <a:gridCol w="756652"/>
                <a:gridCol w="756652"/>
                <a:gridCol w="1037345"/>
              </a:tblGrid>
              <a:tr h="312057">
                <a:tc>
                  <a:txBody>
                    <a:bodyPr/>
                    <a:lstStyle/>
                    <a:p>
                      <a:pPr algn="r" fontAlgn="ctr"/>
                      <a:r>
                        <a:rPr lang="en-US" sz="1050" u="none" strike="noStrike">
                          <a:effectLst/>
                        </a:rPr>
                        <a:t>Path Loss Model</a:t>
                      </a:r>
                      <a:endParaRPr lang="en-US" sz="1050" b="1"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Erceg-SUI-Modified</a:t>
                      </a:r>
                      <a:endParaRPr lang="en-US" sz="1050" b="1"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Hata-Okumura</a:t>
                      </a:r>
                      <a:endParaRPr lang="en-US" sz="1050" b="1"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Cost231-Hata</a:t>
                      </a:r>
                      <a:endParaRPr lang="en-US" sz="1050" b="1"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WINNER II</a:t>
                      </a:r>
                      <a:endParaRPr lang="en-US" sz="1050" b="1"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ITU-R M.2135-1</a:t>
                      </a:r>
                      <a:r>
                        <a:rPr lang="en-US" sz="1050" u="none" strike="noStrike" baseline="30000">
                          <a:effectLst/>
                        </a:rPr>
                        <a:t>4</a:t>
                      </a:r>
                      <a:endParaRPr lang="en-US" sz="1050" b="1" i="0" u="none" strike="noStrike">
                        <a:solidFill>
                          <a:srgbClr val="000000"/>
                        </a:solidFill>
                        <a:effectLst/>
                        <a:latin typeface="Calibri"/>
                      </a:endParaRPr>
                    </a:p>
                  </a:txBody>
                  <a:tcPr marL="0" marR="0" marT="0" marB="0" anchor="ctr"/>
                </a:tc>
                <a:tc>
                  <a:txBody>
                    <a:bodyPr/>
                    <a:lstStyle/>
                    <a:p>
                      <a:pPr algn="l" fontAlgn="b"/>
                      <a:r>
                        <a:rPr lang="en-US" sz="1050" u="none" strike="noStrike">
                          <a:effectLst/>
                        </a:rPr>
                        <a:t> </a:t>
                      </a:r>
                      <a:endParaRPr lang="en-US" sz="1050" b="0" i="0" u="none" strike="noStrike">
                        <a:solidFill>
                          <a:srgbClr val="000000"/>
                        </a:solidFill>
                        <a:effectLst/>
                        <a:latin typeface="Calibri"/>
                      </a:endParaRPr>
                    </a:p>
                  </a:txBody>
                  <a:tcPr marL="0" marR="0" marT="0" marB="0" anchor="b"/>
                </a:tc>
              </a:tr>
              <a:tr h="304800">
                <a:tc>
                  <a:txBody>
                    <a:bodyPr/>
                    <a:lstStyle/>
                    <a:p>
                      <a:pPr algn="r" fontAlgn="ctr"/>
                      <a:r>
                        <a:rPr lang="en-US" sz="1050" u="none" strike="noStrike">
                          <a:effectLst/>
                        </a:rPr>
                        <a:t>Deployment Region</a:t>
                      </a:r>
                      <a:endParaRPr lang="en-US" sz="1050" b="1"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Type A</a:t>
                      </a:r>
                      <a:endParaRPr lang="en-US" sz="1050" b="1"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Suburban</a:t>
                      </a:r>
                      <a:endParaRPr lang="en-US" sz="1050" b="1"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Suburban</a:t>
                      </a:r>
                      <a:endParaRPr lang="en-US" sz="1050" b="1"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Suburban</a:t>
                      </a:r>
                      <a:endParaRPr lang="en-US" sz="1050" b="1"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Suburban</a:t>
                      </a:r>
                      <a:endParaRPr lang="en-US" sz="1050" b="1" i="0" u="none" strike="noStrike">
                        <a:solidFill>
                          <a:srgbClr val="000000"/>
                        </a:solidFill>
                        <a:effectLst/>
                        <a:latin typeface="Calibri"/>
                      </a:endParaRPr>
                    </a:p>
                  </a:txBody>
                  <a:tcPr marL="0" marR="0" marT="0" marB="0" anchor="ctr"/>
                </a:tc>
                <a:tc>
                  <a:txBody>
                    <a:bodyPr/>
                    <a:lstStyle/>
                    <a:p>
                      <a:pPr algn="l" fontAlgn="ctr"/>
                      <a:r>
                        <a:rPr lang="en-US" sz="1050" u="none" strike="noStrike">
                          <a:effectLst/>
                        </a:rPr>
                        <a:t>Units</a:t>
                      </a:r>
                      <a:endParaRPr lang="en-US" sz="1050" b="1" i="0" u="none" strike="noStrike">
                        <a:solidFill>
                          <a:srgbClr val="000000"/>
                        </a:solidFill>
                        <a:effectLst/>
                        <a:latin typeface="Calibri"/>
                      </a:endParaRPr>
                    </a:p>
                  </a:txBody>
                  <a:tcPr marL="0" marR="0" marT="0" marB="0" anchor="ctr"/>
                </a:tc>
              </a:tr>
              <a:tr h="145143">
                <a:tc>
                  <a:txBody>
                    <a:bodyPr/>
                    <a:lstStyle/>
                    <a:p>
                      <a:pPr algn="r" fontAlgn="b"/>
                      <a:r>
                        <a:rPr lang="en-US" sz="1050" u="none" strike="noStrike">
                          <a:effectLst/>
                        </a:rPr>
                        <a:t>Link Budget =</a:t>
                      </a:r>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126.1</a:t>
                      </a:r>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126.1</a:t>
                      </a:r>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126.1</a:t>
                      </a:r>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126.1</a:t>
                      </a:r>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126.1</a:t>
                      </a:r>
                      <a:endParaRPr lang="en-US" sz="1050" b="0" i="0" u="none" strike="noStrike">
                        <a:solidFill>
                          <a:srgbClr val="000000"/>
                        </a:solidFill>
                        <a:effectLst/>
                        <a:latin typeface="Calibri"/>
                      </a:endParaRPr>
                    </a:p>
                  </a:txBody>
                  <a:tcPr marL="0" marR="0" marT="0" marB="0" anchor="b"/>
                </a:tc>
                <a:tc>
                  <a:txBody>
                    <a:bodyPr/>
                    <a:lstStyle/>
                    <a:p>
                      <a:pPr algn="l" fontAlgn="b"/>
                      <a:r>
                        <a:rPr lang="en-US" sz="1050" u="none" strike="noStrike">
                          <a:effectLst/>
                        </a:rPr>
                        <a:t>dB</a:t>
                      </a:r>
                      <a:endParaRPr lang="en-US" sz="1050" b="0" i="0" u="none" strike="noStrike">
                        <a:solidFill>
                          <a:srgbClr val="000000"/>
                        </a:solidFill>
                        <a:effectLst/>
                        <a:latin typeface="Calibri"/>
                      </a:endParaRPr>
                    </a:p>
                  </a:txBody>
                  <a:tcPr marL="0" marR="0" marT="0" marB="0" anchor="b"/>
                </a:tc>
              </a:tr>
              <a:tr h="137886">
                <a:tc>
                  <a:txBody>
                    <a:bodyPr/>
                    <a:lstStyle/>
                    <a:p>
                      <a:pPr algn="r" fontAlgn="b"/>
                      <a:r>
                        <a:rPr lang="en-US" sz="1050" u="none" strike="noStrike">
                          <a:effectLst/>
                        </a:rPr>
                        <a:t>Range projection =</a:t>
                      </a:r>
                      <a:endParaRPr lang="en-US" sz="1050" b="0" i="0" u="none" strike="noStrike">
                        <a:solidFill>
                          <a:srgbClr val="000000"/>
                        </a:solidFill>
                        <a:effectLst/>
                        <a:latin typeface="Calibri"/>
                      </a:endParaRPr>
                    </a:p>
                  </a:txBody>
                  <a:tcPr marL="0" marR="0" marT="0" marB="0" anchor="b"/>
                </a:tc>
                <a:tc>
                  <a:txBody>
                    <a:bodyPr/>
                    <a:lstStyle/>
                    <a:p>
                      <a:pPr algn="ctr" fontAlgn="ctr"/>
                      <a:r>
                        <a:rPr lang="en-US" sz="1050" u="none" strike="noStrike">
                          <a:effectLst/>
                        </a:rPr>
                        <a:t>n/a</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n/a</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1.10</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1.08</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2.95</a:t>
                      </a:r>
                      <a:endParaRPr lang="en-US" sz="1050" b="0" i="0" u="none" strike="noStrike">
                        <a:solidFill>
                          <a:srgbClr val="000000"/>
                        </a:solidFill>
                        <a:effectLst/>
                        <a:latin typeface="Calibri"/>
                      </a:endParaRPr>
                    </a:p>
                  </a:txBody>
                  <a:tcPr marL="0" marR="0" marT="0" marB="0" anchor="ctr"/>
                </a:tc>
                <a:tc>
                  <a:txBody>
                    <a:bodyPr/>
                    <a:lstStyle/>
                    <a:p>
                      <a:pPr algn="l" fontAlgn="b"/>
                      <a:r>
                        <a:rPr lang="en-US" sz="1050" u="none" strike="noStrike">
                          <a:effectLst/>
                        </a:rPr>
                        <a:t>km</a:t>
                      </a:r>
                      <a:endParaRPr lang="en-US" sz="1050" b="0" i="0" u="none" strike="noStrike">
                        <a:solidFill>
                          <a:srgbClr val="000000"/>
                        </a:solidFill>
                        <a:effectLst/>
                        <a:latin typeface="Calibri"/>
                      </a:endParaRPr>
                    </a:p>
                  </a:txBody>
                  <a:tcPr marL="0" marR="0" marT="0" marB="0" anchor="b"/>
                </a:tc>
              </a:tr>
              <a:tr h="137886">
                <a:tc>
                  <a:txBody>
                    <a:bodyPr/>
                    <a:lstStyle/>
                    <a:p>
                      <a:pPr algn="r" fontAlgn="b"/>
                      <a:r>
                        <a:rPr lang="en-US" sz="1050" u="none" strike="noStrike">
                          <a:effectLst/>
                        </a:rPr>
                        <a:t>Cell Coverage Area at Maximum Range</a:t>
                      </a:r>
                      <a:r>
                        <a:rPr lang="en-US" sz="1050" u="none" strike="noStrike" baseline="30000">
                          <a:effectLst/>
                        </a:rPr>
                        <a:t>1</a:t>
                      </a:r>
                      <a:r>
                        <a:rPr lang="en-US" sz="1050" u="none" strike="noStrike">
                          <a:effectLst/>
                        </a:rPr>
                        <a:t> =</a:t>
                      </a:r>
                      <a:endParaRPr lang="en-US" sz="1050" b="0" i="0" u="none" strike="noStrike">
                        <a:solidFill>
                          <a:srgbClr val="000000"/>
                        </a:solidFill>
                        <a:effectLst/>
                        <a:latin typeface="Calibri"/>
                      </a:endParaRPr>
                    </a:p>
                  </a:txBody>
                  <a:tcPr marL="0" marR="0" marT="0" marB="0" anchor="b"/>
                </a:tc>
                <a:tc>
                  <a:txBody>
                    <a:bodyPr/>
                    <a:lstStyle/>
                    <a:p>
                      <a:pPr algn="ctr" fontAlgn="b"/>
                      <a:endParaRPr lang="en-US" sz="1050" b="0" i="0" u="none" strike="noStrike">
                        <a:solidFill>
                          <a:srgbClr val="000000"/>
                        </a:solidFill>
                        <a:effectLst/>
                        <a:latin typeface="Calibri"/>
                      </a:endParaRPr>
                    </a:p>
                  </a:txBody>
                  <a:tcPr marL="0" marR="0" marT="0" marB="0" anchor="b"/>
                </a:tc>
                <a:tc>
                  <a:txBody>
                    <a:bodyPr/>
                    <a:lstStyle/>
                    <a:p>
                      <a:pPr algn="ctr" fontAlgn="b"/>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3.15</a:t>
                      </a:r>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3.01</a:t>
                      </a:r>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22.58</a:t>
                      </a:r>
                      <a:endParaRPr lang="en-US" sz="1050" b="0" i="0" u="none" strike="noStrike">
                        <a:solidFill>
                          <a:srgbClr val="000000"/>
                        </a:solidFill>
                        <a:effectLst/>
                        <a:latin typeface="Calibri"/>
                      </a:endParaRPr>
                    </a:p>
                  </a:txBody>
                  <a:tcPr marL="0" marR="0" marT="0" marB="0" anchor="b"/>
                </a:tc>
                <a:tc>
                  <a:txBody>
                    <a:bodyPr/>
                    <a:lstStyle/>
                    <a:p>
                      <a:pPr algn="l" fontAlgn="b"/>
                      <a:r>
                        <a:rPr lang="en-US" sz="1050" u="none" strike="noStrike">
                          <a:effectLst/>
                        </a:rPr>
                        <a:t>sq-km</a:t>
                      </a:r>
                      <a:endParaRPr lang="en-US" sz="1050" b="0" i="0" u="none" strike="noStrike">
                        <a:solidFill>
                          <a:srgbClr val="000000"/>
                        </a:solidFill>
                        <a:effectLst/>
                        <a:latin typeface="Calibri"/>
                      </a:endParaRPr>
                    </a:p>
                  </a:txBody>
                  <a:tcPr marL="0" marR="0" marT="0" marB="0" anchor="b"/>
                </a:tc>
              </a:tr>
              <a:tr h="166914">
                <a:tc>
                  <a:txBody>
                    <a:bodyPr/>
                    <a:lstStyle/>
                    <a:p>
                      <a:pPr algn="r" fontAlgn="b"/>
                      <a:r>
                        <a:rPr lang="en-US" sz="1050" u="none" strike="noStrike">
                          <a:effectLst/>
                        </a:rPr>
                        <a:t>Cell SE Density at Maximum Range</a:t>
                      </a:r>
                      <a:r>
                        <a:rPr lang="en-US" sz="1050" u="none" strike="noStrike" baseline="30000">
                          <a:effectLst/>
                        </a:rPr>
                        <a:t>2</a:t>
                      </a:r>
                      <a:r>
                        <a:rPr lang="en-US" sz="1050" u="none" strike="noStrike">
                          <a:effectLst/>
                        </a:rPr>
                        <a:t> =</a:t>
                      </a:r>
                      <a:endParaRPr lang="en-US" sz="1050" b="0" i="0" u="none" strike="noStrike">
                        <a:solidFill>
                          <a:srgbClr val="000000"/>
                        </a:solidFill>
                        <a:effectLst/>
                        <a:latin typeface="Calibri"/>
                      </a:endParaRPr>
                    </a:p>
                  </a:txBody>
                  <a:tcPr marL="0" marR="0" marT="0" marB="0" anchor="b"/>
                </a:tc>
                <a:tc>
                  <a:txBody>
                    <a:bodyPr/>
                    <a:lstStyle/>
                    <a:p>
                      <a:pPr algn="ctr" fontAlgn="ctr"/>
                      <a:r>
                        <a:rPr lang="en-US" sz="1050" u="none" strike="noStrike">
                          <a:effectLst/>
                        </a:rPr>
                        <a:t>n/a</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n/a</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0.393</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0.413</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0.065</a:t>
                      </a:r>
                      <a:endParaRPr lang="en-US" sz="1050" b="0" i="0" u="none" strike="noStrike">
                        <a:solidFill>
                          <a:srgbClr val="000000"/>
                        </a:solidFill>
                        <a:effectLst/>
                        <a:latin typeface="Calibri"/>
                      </a:endParaRPr>
                    </a:p>
                  </a:txBody>
                  <a:tcPr marL="0" marR="0" marT="0" marB="0" anchor="ctr"/>
                </a:tc>
                <a:tc>
                  <a:txBody>
                    <a:bodyPr/>
                    <a:lstStyle/>
                    <a:p>
                      <a:pPr algn="l" fontAlgn="b"/>
                      <a:r>
                        <a:rPr lang="en-US" sz="1050" u="none" strike="noStrike">
                          <a:effectLst/>
                        </a:rPr>
                        <a:t>bps/Hz/sq-km</a:t>
                      </a:r>
                      <a:endParaRPr lang="en-US" sz="1050" b="0" i="0" u="none" strike="noStrike">
                        <a:solidFill>
                          <a:srgbClr val="000000"/>
                        </a:solidFill>
                        <a:effectLst/>
                        <a:latin typeface="Calibri"/>
                      </a:endParaRPr>
                    </a:p>
                  </a:txBody>
                  <a:tcPr marL="0" marR="0" marT="0" marB="0" anchor="b"/>
                </a:tc>
              </a:tr>
              <a:tr h="145143">
                <a:tc>
                  <a:txBody>
                    <a:bodyPr/>
                    <a:lstStyle/>
                    <a:p>
                      <a:pPr algn="r" fontAlgn="b"/>
                      <a:r>
                        <a:rPr lang="en-US" sz="1050" u="none" strike="noStrike">
                          <a:effectLst/>
                        </a:rPr>
                        <a:t>Avg Cell Data Density at Maximum Range =</a:t>
                      </a:r>
                      <a:endParaRPr lang="en-US" sz="1050" b="0" i="0" u="none" strike="noStrike">
                        <a:solidFill>
                          <a:srgbClr val="000000"/>
                        </a:solidFill>
                        <a:effectLst/>
                        <a:latin typeface="Calibri"/>
                      </a:endParaRPr>
                    </a:p>
                  </a:txBody>
                  <a:tcPr marL="0" marR="0" marT="0" marB="0" anchor="b"/>
                </a:tc>
                <a:tc>
                  <a:txBody>
                    <a:bodyPr/>
                    <a:lstStyle/>
                    <a:p>
                      <a:pPr algn="ctr" fontAlgn="ctr"/>
                      <a:endParaRPr lang="en-US" sz="1050" b="0" i="0" u="none" strike="noStrike">
                        <a:solidFill>
                          <a:srgbClr val="000000"/>
                        </a:solidFill>
                        <a:effectLst/>
                        <a:latin typeface="Calibri"/>
                      </a:endParaRPr>
                    </a:p>
                  </a:txBody>
                  <a:tcPr marL="0" marR="0" marT="0" marB="0" anchor="ctr"/>
                </a:tc>
                <a:tc>
                  <a:txBody>
                    <a:bodyPr/>
                    <a:lstStyle/>
                    <a:p>
                      <a:pPr algn="ctr" fontAlgn="ct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3.47</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3.65</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0.57</a:t>
                      </a:r>
                      <a:endParaRPr lang="en-US" sz="1050" b="0" i="0" u="none" strike="noStrike">
                        <a:solidFill>
                          <a:srgbClr val="000000"/>
                        </a:solidFill>
                        <a:effectLst/>
                        <a:latin typeface="Calibri"/>
                      </a:endParaRPr>
                    </a:p>
                  </a:txBody>
                  <a:tcPr marL="0" marR="0" marT="0" marB="0" anchor="ctr"/>
                </a:tc>
                <a:tc>
                  <a:txBody>
                    <a:bodyPr/>
                    <a:lstStyle/>
                    <a:p>
                      <a:pPr algn="l" fontAlgn="b"/>
                      <a:r>
                        <a:rPr lang="en-US" sz="1050" u="none" strike="noStrike">
                          <a:effectLst/>
                        </a:rPr>
                        <a:t>bps/Hz/sq-km</a:t>
                      </a:r>
                      <a:endParaRPr lang="en-US" sz="1050" b="0" i="0" u="none" strike="noStrike">
                        <a:solidFill>
                          <a:srgbClr val="000000"/>
                        </a:solidFill>
                        <a:effectLst/>
                        <a:latin typeface="Calibri"/>
                      </a:endParaRPr>
                    </a:p>
                  </a:txBody>
                  <a:tcPr marL="0" marR="0" marT="0" marB="0" anchor="b"/>
                </a:tc>
              </a:tr>
              <a:tr h="166914">
                <a:tc>
                  <a:txBody>
                    <a:bodyPr/>
                    <a:lstStyle/>
                    <a:p>
                      <a:pPr algn="r" fontAlgn="b"/>
                      <a:r>
                        <a:rPr lang="en-US" sz="1050" u="none" strike="noStrike">
                          <a:effectLst/>
                        </a:rPr>
                        <a:t>Data Goodput per Cell/BS at Maximum Range</a:t>
                      </a:r>
                      <a:r>
                        <a:rPr lang="en-US" sz="1050" u="none" strike="noStrike" baseline="30000">
                          <a:effectLst/>
                        </a:rPr>
                        <a:t>3</a:t>
                      </a:r>
                      <a:r>
                        <a:rPr lang="en-US" sz="1050" u="none" strike="noStrike">
                          <a:effectLst/>
                        </a:rPr>
                        <a:t> =</a:t>
                      </a:r>
                      <a:endParaRPr lang="en-US" sz="1050" b="0" i="0" u="none" strike="noStrike">
                        <a:solidFill>
                          <a:srgbClr val="000000"/>
                        </a:solidFill>
                        <a:effectLst/>
                        <a:latin typeface="Calibri"/>
                      </a:endParaRPr>
                    </a:p>
                  </a:txBody>
                  <a:tcPr marL="0" marR="0" marT="0" marB="0" anchor="b"/>
                </a:tc>
                <a:tc>
                  <a:txBody>
                    <a:bodyPr/>
                    <a:lstStyle/>
                    <a:p>
                      <a:pPr algn="ctr" fontAlgn="ctr"/>
                      <a:endParaRPr lang="en-US" sz="1050" b="0" i="0" u="none" strike="noStrike">
                        <a:solidFill>
                          <a:srgbClr val="000000"/>
                        </a:solidFill>
                        <a:effectLst/>
                        <a:latin typeface="Calibri"/>
                      </a:endParaRPr>
                    </a:p>
                  </a:txBody>
                  <a:tcPr marL="0" marR="0" marT="0" marB="0" anchor="ctr"/>
                </a:tc>
                <a:tc>
                  <a:txBody>
                    <a:bodyPr/>
                    <a:lstStyle/>
                    <a:p>
                      <a:pPr algn="ctr" fontAlgn="ct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10.96</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10.96</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12.90</a:t>
                      </a:r>
                      <a:endParaRPr lang="en-US" sz="1050" b="0" i="0" u="none" strike="noStrike">
                        <a:solidFill>
                          <a:srgbClr val="000000"/>
                        </a:solidFill>
                        <a:effectLst/>
                        <a:latin typeface="Calibri"/>
                      </a:endParaRPr>
                    </a:p>
                  </a:txBody>
                  <a:tcPr marL="0" marR="0" marT="0" marB="0" anchor="ctr"/>
                </a:tc>
                <a:tc>
                  <a:txBody>
                    <a:bodyPr/>
                    <a:lstStyle/>
                    <a:p>
                      <a:pPr algn="l" fontAlgn="b"/>
                      <a:r>
                        <a:rPr lang="en-US" sz="1050" u="none" strike="noStrike">
                          <a:effectLst/>
                        </a:rPr>
                        <a:t>Mbps</a:t>
                      </a:r>
                      <a:endParaRPr lang="en-US" sz="1050" b="0" i="0" u="none" strike="noStrike">
                        <a:solidFill>
                          <a:srgbClr val="000000"/>
                        </a:solidFill>
                        <a:effectLst/>
                        <a:latin typeface="Calibri"/>
                      </a:endParaRPr>
                    </a:p>
                  </a:txBody>
                  <a:tcPr marL="0" marR="0" marT="0" marB="0" anchor="b"/>
                </a:tc>
              </a:tr>
              <a:tr h="145143">
                <a:tc>
                  <a:txBody>
                    <a:bodyPr/>
                    <a:lstStyle/>
                    <a:p>
                      <a:pPr algn="r" fontAlgn="b"/>
                      <a:r>
                        <a:rPr lang="en-US" sz="1050" u="none" strike="noStrike">
                          <a:effectLst/>
                        </a:rPr>
                        <a:t>Required Cell SE Density =</a:t>
                      </a:r>
                      <a:endParaRPr lang="en-US" sz="1050" b="0" i="0" u="none" strike="noStrike">
                        <a:solidFill>
                          <a:srgbClr val="000000"/>
                        </a:solidFill>
                        <a:effectLst/>
                        <a:latin typeface="Calibri"/>
                      </a:endParaRPr>
                    </a:p>
                  </a:txBody>
                  <a:tcPr marL="0" marR="0" marT="0" marB="0" anchor="b"/>
                </a:tc>
                <a:tc>
                  <a:txBody>
                    <a:bodyPr/>
                    <a:lstStyle/>
                    <a:p>
                      <a:pPr algn="ctr" fontAlgn="ctr"/>
                      <a:endParaRPr lang="en-US" sz="1050" b="0" i="0" u="none" strike="noStrike">
                        <a:solidFill>
                          <a:srgbClr val="000000"/>
                        </a:solidFill>
                        <a:effectLst/>
                        <a:latin typeface="Calibri"/>
                      </a:endParaRPr>
                    </a:p>
                  </a:txBody>
                  <a:tcPr marL="0" marR="0" marT="0" marB="0" anchor="ctr"/>
                </a:tc>
                <a:tc>
                  <a:txBody>
                    <a:bodyPr/>
                    <a:lstStyle/>
                    <a:p>
                      <a:pPr algn="ctr" fontAlgn="ct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0.11</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0.11</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0.11</a:t>
                      </a:r>
                      <a:endParaRPr lang="en-US" sz="1050" b="0" i="0" u="none" strike="noStrike">
                        <a:solidFill>
                          <a:srgbClr val="000000"/>
                        </a:solidFill>
                        <a:effectLst/>
                        <a:latin typeface="Calibri"/>
                      </a:endParaRPr>
                    </a:p>
                  </a:txBody>
                  <a:tcPr marL="0" marR="0" marT="0" marB="0" anchor="ctr"/>
                </a:tc>
                <a:tc>
                  <a:txBody>
                    <a:bodyPr/>
                    <a:lstStyle/>
                    <a:p>
                      <a:pPr algn="l" fontAlgn="b"/>
                      <a:r>
                        <a:rPr lang="en-US" sz="1050" u="none" strike="noStrike">
                          <a:effectLst/>
                        </a:rPr>
                        <a:t>bps/Hz/sq-km</a:t>
                      </a:r>
                      <a:endParaRPr lang="en-US" sz="1050" b="0" i="0" u="none" strike="noStrike">
                        <a:solidFill>
                          <a:srgbClr val="000000"/>
                        </a:solidFill>
                        <a:effectLst/>
                        <a:latin typeface="Calibri"/>
                      </a:endParaRPr>
                    </a:p>
                  </a:txBody>
                  <a:tcPr marL="0" marR="0" marT="0" marB="0" anchor="b"/>
                </a:tc>
              </a:tr>
              <a:tr h="145143">
                <a:tc>
                  <a:txBody>
                    <a:bodyPr/>
                    <a:lstStyle/>
                    <a:p>
                      <a:pPr algn="r" fontAlgn="b"/>
                      <a:r>
                        <a:rPr lang="en-US" sz="1050" u="none" strike="noStrike">
                          <a:effectLst/>
                        </a:rPr>
                        <a:t>Range for Required UL Data Density =</a:t>
                      </a:r>
                      <a:endParaRPr lang="en-US" sz="1050" b="0" i="0" u="none" strike="noStrike">
                        <a:solidFill>
                          <a:srgbClr val="000000"/>
                        </a:solidFill>
                        <a:effectLst/>
                        <a:latin typeface="Calibri"/>
                      </a:endParaRPr>
                    </a:p>
                  </a:txBody>
                  <a:tcPr marL="0" marR="0" marT="0" marB="0" anchor="b"/>
                </a:tc>
                <a:tc>
                  <a:txBody>
                    <a:bodyPr/>
                    <a:lstStyle/>
                    <a:p>
                      <a:pPr algn="ctr" fontAlgn="b"/>
                      <a:endParaRPr lang="en-US" sz="1050" b="0" i="0" u="none" strike="noStrike">
                        <a:solidFill>
                          <a:srgbClr val="000000"/>
                        </a:solidFill>
                        <a:effectLst/>
                        <a:latin typeface="Calibri"/>
                      </a:endParaRPr>
                    </a:p>
                  </a:txBody>
                  <a:tcPr marL="0" marR="0" marT="0" marB="0" anchor="b"/>
                </a:tc>
                <a:tc>
                  <a:txBody>
                    <a:bodyPr/>
                    <a:lstStyle/>
                    <a:p>
                      <a:pPr algn="ctr" fontAlgn="b"/>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1.10</a:t>
                      </a:r>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1.08</a:t>
                      </a:r>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2.57</a:t>
                      </a:r>
                      <a:endParaRPr lang="en-US" sz="1050" b="0" i="0" u="none" strike="noStrike">
                        <a:solidFill>
                          <a:srgbClr val="000000"/>
                        </a:solidFill>
                        <a:effectLst/>
                        <a:latin typeface="Calibri"/>
                      </a:endParaRPr>
                    </a:p>
                  </a:txBody>
                  <a:tcPr marL="0" marR="0" marT="0" marB="0" anchor="b"/>
                </a:tc>
                <a:tc>
                  <a:txBody>
                    <a:bodyPr/>
                    <a:lstStyle/>
                    <a:p>
                      <a:pPr algn="l" fontAlgn="b"/>
                      <a:r>
                        <a:rPr lang="en-US" sz="1050" u="none" strike="noStrike">
                          <a:effectLst/>
                        </a:rPr>
                        <a:t>km</a:t>
                      </a:r>
                      <a:endParaRPr lang="en-US" sz="1050" b="0" i="0" u="none" strike="noStrike">
                        <a:solidFill>
                          <a:srgbClr val="000000"/>
                        </a:solidFill>
                        <a:effectLst/>
                        <a:latin typeface="Calibri"/>
                      </a:endParaRPr>
                    </a:p>
                  </a:txBody>
                  <a:tcPr marL="0" marR="0" marT="0" marB="0" anchor="b"/>
                </a:tc>
              </a:tr>
              <a:tr h="145143">
                <a:tc>
                  <a:txBody>
                    <a:bodyPr/>
                    <a:lstStyle/>
                    <a:p>
                      <a:pPr algn="r" fontAlgn="b"/>
                      <a:r>
                        <a:rPr lang="en-US" sz="1050" u="none" strike="noStrike">
                          <a:effectLst/>
                        </a:rPr>
                        <a:t>Coverage Area per Cell at Required BS-to-BS Spacing =</a:t>
                      </a:r>
                      <a:endParaRPr lang="en-US" sz="1050" b="0" i="0" u="none" strike="noStrike">
                        <a:solidFill>
                          <a:srgbClr val="000000"/>
                        </a:solidFill>
                        <a:effectLst/>
                        <a:latin typeface="Calibri"/>
                      </a:endParaRPr>
                    </a:p>
                  </a:txBody>
                  <a:tcPr marL="0" marR="0" marT="0" marB="0" anchor="b"/>
                </a:tc>
                <a:tc>
                  <a:txBody>
                    <a:bodyPr/>
                    <a:lstStyle/>
                    <a:p>
                      <a:pPr algn="ctr" fontAlgn="ctr"/>
                      <a:endParaRPr lang="en-US" sz="1050" b="0" i="0" u="none" strike="noStrike">
                        <a:solidFill>
                          <a:srgbClr val="000000"/>
                        </a:solidFill>
                        <a:effectLst/>
                        <a:latin typeface="Calibri"/>
                      </a:endParaRPr>
                    </a:p>
                  </a:txBody>
                  <a:tcPr marL="0" marR="0" marT="0" marB="0" anchor="ctr"/>
                </a:tc>
                <a:tc>
                  <a:txBody>
                    <a:bodyPr/>
                    <a:lstStyle/>
                    <a:p>
                      <a:pPr algn="ctr" fontAlgn="ct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3.15</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3.01</a:t>
                      </a:r>
                      <a:endParaRPr lang="en-US" sz="1050" b="0" i="0" u="none" strike="noStrike">
                        <a:solidFill>
                          <a:srgbClr val="000000"/>
                        </a:solidFill>
                        <a:effectLst/>
                        <a:latin typeface="Calibri"/>
                      </a:endParaRPr>
                    </a:p>
                  </a:txBody>
                  <a:tcPr marL="0" marR="0" marT="0" marB="0" anchor="ctr"/>
                </a:tc>
                <a:tc>
                  <a:txBody>
                    <a:bodyPr/>
                    <a:lstStyle/>
                    <a:p>
                      <a:pPr algn="ctr" fontAlgn="ctr"/>
                      <a:r>
                        <a:rPr lang="en-US" sz="1050" u="none" strike="noStrike">
                          <a:effectLst/>
                        </a:rPr>
                        <a:t>17.16</a:t>
                      </a:r>
                      <a:endParaRPr lang="en-US" sz="1050" b="0" i="0" u="none" strike="noStrike">
                        <a:solidFill>
                          <a:srgbClr val="000000"/>
                        </a:solidFill>
                        <a:effectLst/>
                        <a:latin typeface="Calibri"/>
                      </a:endParaRPr>
                    </a:p>
                  </a:txBody>
                  <a:tcPr marL="0" marR="0" marT="0" marB="0" anchor="ctr"/>
                </a:tc>
                <a:tc>
                  <a:txBody>
                    <a:bodyPr/>
                    <a:lstStyle/>
                    <a:p>
                      <a:pPr algn="l" fontAlgn="b"/>
                      <a:r>
                        <a:rPr lang="en-US" sz="1050" u="none" strike="noStrike">
                          <a:effectLst/>
                        </a:rPr>
                        <a:t>sq-km</a:t>
                      </a:r>
                      <a:endParaRPr lang="en-US" sz="1050" b="0" i="0" u="none" strike="noStrike">
                        <a:solidFill>
                          <a:srgbClr val="000000"/>
                        </a:solidFill>
                        <a:effectLst/>
                        <a:latin typeface="Calibri"/>
                      </a:endParaRPr>
                    </a:p>
                  </a:txBody>
                  <a:tcPr marL="0" marR="0" marT="0" marB="0" anchor="b"/>
                </a:tc>
              </a:tr>
              <a:tr h="145143">
                <a:tc>
                  <a:txBody>
                    <a:bodyPr/>
                    <a:lstStyle/>
                    <a:p>
                      <a:pPr algn="r" fontAlgn="b"/>
                      <a:r>
                        <a:rPr lang="en-US" sz="1050" u="none" strike="noStrike">
                          <a:effectLst/>
                        </a:rPr>
                        <a:t>Data Goodput/Sector at Required BS-to-BS Spacing =</a:t>
                      </a:r>
                      <a:endParaRPr lang="en-US" sz="1050" b="0" i="0" u="none" strike="noStrike">
                        <a:solidFill>
                          <a:srgbClr val="000000"/>
                        </a:solidFill>
                        <a:effectLst/>
                        <a:latin typeface="Calibri"/>
                      </a:endParaRPr>
                    </a:p>
                  </a:txBody>
                  <a:tcPr marL="0" marR="0" marT="0" marB="0" anchor="b"/>
                </a:tc>
                <a:tc>
                  <a:txBody>
                    <a:bodyPr/>
                    <a:lstStyle/>
                    <a:p>
                      <a:pPr algn="ctr" fontAlgn="b"/>
                      <a:endParaRPr lang="en-US" sz="1050" b="0" i="0" u="none" strike="noStrike">
                        <a:solidFill>
                          <a:srgbClr val="000000"/>
                        </a:solidFill>
                        <a:effectLst/>
                        <a:latin typeface="Calibri"/>
                      </a:endParaRPr>
                    </a:p>
                  </a:txBody>
                  <a:tcPr marL="0" marR="0" marT="0" marB="0" anchor="b"/>
                </a:tc>
                <a:tc>
                  <a:txBody>
                    <a:bodyPr/>
                    <a:lstStyle/>
                    <a:p>
                      <a:pPr algn="ctr" fontAlgn="b"/>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3.65</a:t>
                      </a:r>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3.65</a:t>
                      </a:r>
                      <a:endParaRPr lang="en-US" sz="1050" b="0" i="0" u="none" strike="noStrike">
                        <a:solidFill>
                          <a:srgbClr val="000000"/>
                        </a:solidFill>
                        <a:effectLst/>
                        <a:latin typeface="Calibri"/>
                      </a:endParaRPr>
                    </a:p>
                  </a:txBody>
                  <a:tcPr marL="0" marR="0" marT="0" marB="0" anchor="b"/>
                </a:tc>
                <a:tc>
                  <a:txBody>
                    <a:bodyPr/>
                    <a:lstStyle/>
                    <a:p>
                      <a:pPr algn="ctr" fontAlgn="b"/>
                      <a:r>
                        <a:rPr lang="en-US" sz="1050" u="none" strike="noStrike">
                          <a:effectLst/>
                        </a:rPr>
                        <a:t>5.42</a:t>
                      </a:r>
                      <a:endParaRPr lang="en-US" sz="1050" b="0" i="0" u="none" strike="noStrike">
                        <a:solidFill>
                          <a:srgbClr val="000000"/>
                        </a:solidFill>
                        <a:effectLst/>
                        <a:latin typeface="Calibri"/>
                      </a:endParaRPr>
                    </a:p>
                  </a:txBody>
                  <a:tcPr marL="0" marR="0" marT="0" marB="0" anchor="b"/>
                </a:tc>
                <a:tc>
                  <a:txBody>
                    <a:bodyPr/>
                    <a:lstStyle/>
                    <a:p>
                      <a:pPr algn="l" fontAlgn="b"/>
                      <a:r>
                        <a:rPr lang="en-US" sz="1050" u="none" strike="noStrike">
                          <a:effectLst/>
                        </a:rPr>
                        <a:t>Mbps/Sector</a:t>
                      </a:r>
                      <a:endParaRPr lang="en-US" sz="1050" b="0" i="0" u="none" strike="noStrike">
                        <a:solidFill>
                          <a:srgbClr val="000000"/>
                        </a:solidFill>
                        <a:effectLst/>
                        <a:latin typeface="Calibri"/>
                      </a:endParaRPr>
                    </a:p>
                  </a:txBody>
                  <a:tcPr marL="0" marR="0" marT="0" marB="0" anchor="b"/>
                </a:tc>
              </a:tr>
              <a:tr h="145143">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r>
                        <a:rPr lang="en-US" sz="1050" u="none" strike="noStrike">
                          <a:effectLst/>
                        </a:rPr>
                        <a:t> </a:t>
                      </a:r>
                      <a:endParaRPr lang="en-US" sz="1050" b="0" i="0" u="none" strike="noStrike">
                        <a:solidFill>
                          <a:srgbClr val="000000"/>
                        </a:solidFill>
                        <a:effectLst/>
                        <a:latin typeface="Calibri"/>
                      </a:endParaRPr>
                    </a:p>
                  </a:txBody>
                  <a:tcPr marL="0" marR="0" marT="0" marB="0" anchor="b"/>
                </a:tc>
              </a:tr>
              <a:tr h="145143">
                <a:tc>
                  <a:txBody>
                    <a:bodyPr/>
                    <a:lstStyle/>
                    <a:p>
                      <a:pPr algn="r"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r>
                        <a:rPr lang="en-US" sz="1050" u="none" strike="noStrike">
                          <a:effectLst/>
                        </a:rPr>
                        <a:t> </a:t>
                      </a:r>
                      <a:endParaRPr lang="en-US" sz="1050" b="0" i="0" u="none" strike="noStrike">
                        <a:solidFill>
                          <a:srgbClr val="000000"/>
                        </a:solidFill>
                        <a:effectLst/>
                        <a:latin typeface="Calibri"/>
                      </a:endParaRPr>
                    </a:p>
                  </a:txBody>
                  <a:tcPr marL="0" marR="0" marT="0" marB="0" anchor="b"/>
                </a:tc>
              </a:tr>
              <a:tr h="145143">
                <a:tc>
                  <a:txBody>
                    <a:bodyPr/>
                    <a:lstStyle/>
                    <a:p>
                      <a:pPr algn="r" fontAlgn="b"/>
                      <a:r>
                        <a:rPr lang="en-US" sz="1050" u="none" strike="noStrike">
                          <a:effectLst/>
                        </a:rPr>
                        <a:t> </a:t>
                      </a:r>
                      <a:endParaRPr lang="en-US" sz="1050" b="0" i="0" u="none" strike="noStrike">
                        <a:solidFill>
                          <a:srgbClr val="000000"/>
                        </a:solidFill>
                        <a:effectLst/>
                        <a:latin typeface="Calibri"/>
                      </a:endParaRPr>
                    </a:p>
                  </a:txBody>
                  <a:tcPr marL="0" marR="0" marT="0" marB="0" anchor="b"/>
                </a:tc>
                <a:tc>
                  <a:txBody>
                    <a:bodyPr/>
                    <a:lstStyle/>
                    <a:p>
                      <a:pPr algn="ctr" fontAlgn="b"/>
                      <a:endParaRPr lang="en-US" sz="1050" b="0" i="0" u="none" strike="noStrike">
                        <a:solidFill>
                          <a:srgbClr val="FF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endParaRPr lang="en-US" sz="1050" b="0" i="0" u="none" strike="noStrike">
                        <a:solidFill>
                          <a:srgbClr val="000000"/>
                        </a:solidFill>
                        <a:effectLst/>
                        <a:latin typeface="Calibri"/>
                      </a:endParaRPr>
                    </a:p>
                  </a:txBody>
                  <a:tcPr marL="0" marR="0" marT="0" marB="0" anchor="b"/>
                </a:tc>
                <a:tc>
                  <a:txBody>
                    <a:bodyPr/>
                    <a:lstStyle/>
                    <a:p>
                      <a:pPr algn="l" fontAlgn="b"/>
                      <a:r>
                        <a:rPr lang="en-US" sz="1050" u="none" strike="noStrike">
                          <a:effectLst/>
                        </a:rPr>
                        <a:t> </a:t>
                      </a:r>
                      <a:endParaRPr lang="en-US" sz="1050" b="0" i="0" u="none" strike="noStrike">
                        <a:solidFill>
                          <a:srgbClr val="000000"/>
                        </a:solidFill>
                        <a:effectLst/>
                        <a:latin typeface="Calibri"/>
                      </a:endParaRPr>
                    </a:p>
                  </a:txBody>
                  <a:tcPr marL="0" marR="0" marT="0" marB="0" anchor="b"/>
                </a:tc>
              </a:tr>
              <a:tr h="217714">
                <a:tc>
                  <a:txBody>
                    <a:bodyPr/>
                    <a:lstStyle/>
                    <a:p>
                      <a:pPr algn="r" fontAlgn="ctr"/>
                      <a:r>
                        <a:rPr lang="en-US" sz="1100" u="none" strike="noStrike">
                          <a:effectLst/>
                        </a:rPr>
                        <a:t>Required BS-to-BS Spacing</a:t>
                      </a:r>
                      <a:r>
                        <a:rPr lang="en-US" sz="1100" u="none" strike="noStrike" baseline="30000">
                          <a:effectLst/>
                        </a:rPr>
                        <a:t>5</a:t>
                      </a:r>
                      <a:r>
                        <a:rPr lang="en-US" sz="1100" u="none" strike="noStrike">
                          <a:effectLst/>
                        </a:rPr>
                        <a:t> in miles or kilometers =</a:t>
                      </a:r>
                      <a:endParaRPr lang="en-US" sz="11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 </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 </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1.19</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1.16</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2.77</a:t>
                      </a:r>
                      <a:endParaRPr lang="en-US" sz="1600" b="1" i="0" u="none" strike="noStrike">
                        <a:solidFill>
                          <a:srgbClr val="000000"/>
                        </a:solidFill>
                        <a:effectLst/>
                        <a:latin typeface="Calibri"/>
                      </a:endParaRPr>
                    </a:p>
                  </a:txBody>
                  <a:tcPr marL="0" marR="0" marT="0" marB="0" anchor="ctr"/>
                </a:tc>
                <a:tc>
                  <a:txBody>
                    <a:bodyPr/>
                    <a:lstStyle/>
                    <a:p>
                      <a:pPr algn="l" fontAlgn="ctr"/>
                      <a:r>
                        <a:rPr lang="en-US" sz="1600" u="none" strike="noStrike">
                          <a:effectLst/>
                        </a:rPr>
                        <a:t>mi</a:t>
                      </a:r>
                      <a:endParaRPr lang="en-US" sz="1600" b="1" i="0" u="none" strike="noStrike">
                        <a:solidFill>
                          <a:srgbClr val="000000"/>
                        </a:solidFill>
                        <a:effectLst/>
                        <a:latin typeface="Calibri"/>
                      </a:endParaRPr>
                    </a:p>
                  </a:txBody>
                  <a:tcPr marL="0" marR="0" marT="0" marB="0" anchor="ctr"/>
                </a:tc>
              </a:tr>
              <a:tr h="362857">
                <a:tc>
                  <a:txBody>
                    <a:bodyPr/>
                    <a:lstStyle/>
                    <a:p>
                      <a:pPr algn="r" fontAlgn="ctr"/>
                      <a:r>
                        <a:rPr lang="en-US" sz="1100" u="none" strike="noStrike">
                          <a:effectLst/>
                        </a:rPr>
                        <a:t>Minimum number of BS for ubiquitous coverage</a:t>
                      </a:r>
                      <a:r>
                        <a:rPr lang="en-US" sz="1100" u="none" strike="noStrike" baseline="30000">
                          <a:effectLst/>
                        </a:rPr>
                        <a:t>6</a:t>
                      </a:r>
                      <a:r>
                        <a:rPr lang="en-US" sz="1100" u="none" strike="noStrike">
                          <a:effectLst/>
                        </a:rPr>
                        <a:t> =</a:t>
                      </a:r>
                      <a:endParaRPr lang="en-US" sz="11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 </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 </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5</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5</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1</a:t>
                      </a:r>
                      <a:endParaRPr lang="en-US" sz="1600" b="1" i="0" u="none" strike="noStrike">
                        <a:solidFill>
                          <a:srgbClr val="000000"/>
                        </a:solidFill>
                        <a:effectLst/>
                        <a:latin typeface="Calibri"/>
                      </a:endParaRPr>
                    </a:p>
                  </a:txBody>
                  <a:tcPr marL="0" marR="0" marT="0" marB="0" anchor="ctr"/>
                </a:tc>
                <a:tc>
                  <a:txBody>
                    <a:bodyPr/>
                    <a:lstStyle/>
                    <a:p>
                      <a:pPr algn="l" fontAlgn="ctr"/>
                      <a:r>
                        <a:rPr lang="en-US" sz="1600" u="none" strike="noStrike">
                          <a:effectLst/>
                        </a:rPr>
                        <a:t>Base Stations</a:t>
                      </a:r>
                      <a:endParaRPr lang="en-US" sz="1600" b="1" i="0" u="none" strike="noStrike">
                        <a:solidFill>
                          <a:srgbClr val="000000"/>
                        </a:solidFill>
                        <a:effectLst/>
                        <a:latin typeface="Calibri"/>
                      </a:endParaRPr>
                    </a:p>
                  </a:txBody>
                  <a:tcPr marL="0" marR="0" marT="0" marB="0" anchor="ctr"/>
                </a:tc>
              </a:tr>
              <a:tr h="362857">
                <a:tc>
                  <a:txBody>
                    <a:bodyPr/>
                    <a:lstStyle/>
                    <a:p>
                      <a:pPr algn="r" fontAlgn="ctr"/>
                      <a:r>
                        <a:rPr lang="en-US" sz="1100" u="none" strike="noStrike">
                          <a:effectLst/>
                        </a:rPr>
                        <a:t>Goodput/BS at Required BS-to-BS Spacing (Mbps) =</a:t>
                      </a:r>
                      <a:endParaRPr lang="en-US" sz="11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 </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 </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11.0</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11.0</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16.3</a:t>
                      </a:r>
                      <a:endParaRPr lang="en-US" sz="1600" b="1" i="0" u="none" strike="noStrike">
                        <a:solidFill>
                          <a:srgbClr val="000000"/>
                        </a:solidFill>
                        <a:effectLst/>
                        <a:latin typeface="Calibri"/>
                      </a:endParaRPr>
                    </a:p>
                  </a:txBody>
                  <a:tcPr marL="0" marR="0" marT="0" marB="0" anchor="ctr"/>
                </a:tc>
                <a:tc>
                  <a:txBody>
                    <a:bodyPr/>
                    <a:lstStyle/>
                    <a:p>
                      <a:pPr algn="l" fontAlgn="ctr"/>
                      <a:r>
                        <a:rPr lang="en-US" sz="1600" u="none" strike="noStrike">
                          <a:effectLst/>
                        </a:rPr>
                        <a:t>Mbps/BS</a:t>
                      </a:r>
                      <a:endParaRPr lang="en-US" sz="1600" b="1" i="0" u="none" strike="noStrike">
                        <a:solidFill>
                          <a:srgbClr val="000000"/>
                        </a:solidFill>
                        <a:effectLst/>
                        <a:latin typeface="Calibri"/>
                      </a:endParaRPr>
                    </a:p>
                  </a:txBody>
                  <a:tcPr marL="0" marR="0" marT="0" marB="0" anchor="ctr"/>
                </a:tc>
              </a:tr>
              <a:tr h="166914">
                <a:tc>
                  <a:txBody>
                    <a:bodyPr/>
                    <a:lstStyle/>
                    <a:p>
                      <a:pPr algn="r" fontAlgn="ctr"/>
                      <a:r>
                        <a:rPr lang="en-US" sz="1100" u="none" strike="noStrike">
                          <a:effectLst/>
                        </a:rPr>
                        <a:t>Net Cell Spectral Efficiency (bps/Hz) =</a:t>
                      </a:r>
                      <a:endParaRPr lang="en-US" sz="11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 </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 </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2.19</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2.19</a:t>
                      </a:r>
                      <a:endParaRPr lang="en-US" sz="1600" b="1" i="0" u="none" strike="noStrike">
                        <a:solidFill>
                          <a:srgbClr val="000000"/>
                        </a:solidFill>
                        <a:effectLst/>
                        <a:latin typeface="Calibri"/>
                      </a:endParaRPr>
                    </a:p>
                  </a:txBody>
                  <a:tcPr marL="0" marR="0" marT="0" marB="0" anchor="ctr"/>
                </a:tc>
                <a:tc>
                  <a:txBody>
                    <a:bodyPr/>
                    <a:lstStyle/>
                    <a:p>
                      <a:pPr algn="ctr" fontAlgn="ctr"/>
                      <a:r>
                        <a:rPr lang="en-US" sz="1600" u="none" strike="noStrike">
                          <a:effectLst/>
                        </a:rPr>
                        <a:t>3.25</a:t>
                      </a:r>
                      <a:endParaRPr lang="en-US" sz="1600" b="1" i="0" u="none" strike="noStrike">
                        <a:solidFill>
                          <a:srgbClr val="000000"/>
                        </a:solidFill>
                        <a:effectLst/>
                        <a:latin typeface="Calibri"/>
                      </a:endParaRPr>
                    </a:p>
                  </a:txBody>
                  <a:tcPr marL="0" marR="0" marT="0" marB="0" anchor="ctr"/>
                </a:tc>
                <a:tc>
                  <a:txBody>
                    <a:bodyPr/>
                    <a:lstStyle/>
                    <a:p>
                      <a:pPr algn="l" fontAlgn="ctr"/>
                      <a:r>
                        <a:rPr lang="en-US" sz="1600" u="none" strike="noStrike">
                          <a:effectLst/>
                        </a:rPr>
                        <a:t>bps/Hz/cell</a:t>
                      </a:r>
                      <a:endParaRPr lang="en-US" sz="1600" b="1" i="0" u="none" strike="noStrike">
                        <a:solidFill>
                          <a:srgbClr val="000000"/>
                        </a:solidFill>
                        <a:effectLst/>
                        <a:latin typeface="Calibri"/>
                      </a:endParaRPr>
                    </a:p>
                  </a:txBody>
                  <a:tcPr marL="0" marR="0" marT="0" marB="0" anchor="ctr"/>
                </a:tc>
              </a:tr>
              <a:tr h="166914">
                <a:tc>
                  <a:txBody>
                    <a:bodyPr/>
                    <a:lstStyle/>
                    <a:p>
                      <a:pPr algn="r" fontAlgn="ctr"/>
                      <a:r>
                        <a:rPr lang="en-US" sz="1100" u="none" strike="noStrike">
                          <a:effectLst/>
                        </a:rPr>
                        <a:t>Total # of Terminals (Actors) per Sector or Channel =</a:t>
                      </a:r>
                      <a:endParaRPr lang="en-US" sz="1100" b="1" i="0" u="none" strike="noStrike">
                        <a:solidFill>
                          <a:srgbClr val="000000"/>
                        </a:solidFill>
                        <a:effectLst/>
                        <a:latin typeface="Calibri"/>
                      </a:endParaRPr>
                    </a:p>
                  </a:txBody>
                  <a:tcPr marL="0" marR="0" marT="0" marB="0" anchor="ctr"/>
                </a:tc>
                <a:tc>
                  <a:txBody>
                    <a:bodyPr/>
                    <a:lstStyle/>
                    <a:p>
                      <a:pPr algn="ctr" fontAlgn="ctr"/>
                      <a:r>
                        <a:rPr lang="en-US" sz="1100" u="none" strike="noStrike">
                          <a:effectLst/>
                        </a:rPr>
                        <a:t>n/a</a:t>
                      </a:r>
                      <a:endParaRPr lang="en-US" sz="1100" b="1" i="0" u="none" strike="noStrike">
                        <a:solidFill>
                          <a:srgbClr val="000000"/>
                        </a:solidFill>
                        <a:effectLst/>
                        <a:latin typeface="Calibri"/>
                      </a:endParaRPr>
                    </a:p>
                  </a:txBody>
                  <a:tcPr marL="0" marR="0" marT="0" marB="0" anchor="ctr"/>
                </a:tc>
                <a:tc>
                  <a:txBody>
                    <a:bodyPr/>
                    <a:lstStyle/>
                    <a:p>
                      <a:pPr algn="ctr" fontAlgn="ctr"/>
                      <a:r>
                        <a:rPr lang="en-US" sz="1100" u="none" strike="noStrike">
                          <a:effectLst/>
                        </a:rPr>
                        <a:t> </a:t>
                      </a:r>
                      <a:endParaRPr lang="en-US" sz="1100" b="1" i="0" u="none" strike="noStrike">
                        <a:solidFill>
                          <a:srgbClr val="000000"/>
                        </a:solidFill>
                        <a:effectLst/>
                        <a:latin typeface="Calibri"/>
                      </a:endParaRPr>
                    </a:p>
                  </a:txBody>
                  <a:tcPr marL="0" marR="0" marT="0" marB="0" anchor="ctr"/>
                </a:tc>
                <a:tc>
                  <a:txBody>
                    <a:bodyPr/>
                    <a:lstStyle/>
                    <a:p>
                      <a:pPr algn="ctr" fontAlgn="ctr"/>
                      <a:r>
                        <a:rPr lang="en-US" sz="1100" u="none" strike="noStrike">
                          <a:effectLst/>
                        </a:rPr>
                        <a:t>141</a:t>
                      </a:r>
                      <a:endParaRPr lang="en-US" sz="1100" b="1" i="0" u="none" strike="noStrike">
                        <a:solidFill>
                          <a:srgbClr val="000000"/>
                        </a:solidFill>
                        <a:effectLst/>
                        <a:latin typeface="Calibri"/>
                      </a:endParaRPr>
                    </a:p>
                  </a:txBody>
                  <a:tcPr marL="0" marR="0" marT="0" marB="0" anchor="ctr"/>
                </a:tc>
                <a:tc>
                  <a:txBody>
                    <a:bodyPr/>
                    <a:lstStyle/>
                    <a:p>
                      <a:pPr algn="ctr" fontAlgn="ctr"/>
                      <a:r>
                        <a:rPr lang="en-US" sz="1100" u="none" strike="noStrike">
                          <a:effectLst/>
                        </a:rPr>
                        <a:t>141</a:t>
                      </a:r>
                      <a:endParaRPr lang="en-US" sz="1100" b="1" i="0" u="none" strike="noStrike">
                        <a:solidFill>
                          <a:srgbClr val="000000"/>
                        </a:solidFill>
                        <a:effectLst/>
                        <a:latin typeface="Calibri"/>
                      </a:endParaRPr>
                    </a:p>
                  </a:txBody>
                  <a:tcPr marL="0" marR="0" marT="0" marB="0" anchor="ctr"/>
                </a:tc>
                <a:tc>
                  <a:txBody>
                    <a:bodyPr/>
                    <a:lstStyle/>
                    <a:p>
                      <a:pPr algn="ctr" fontAlgn="ctr"/>
                      <a:r>
                        <a:rPr lang="en-US" sz="1100" u="none" strike="noStrike">
                          <a:effectLst/>
                        </a:rPr>
                        <a:t>703</a:t>
                      </a:r>
                      <a:endParaRPr lang="en-US" sz="1100" b="1" i="0" u="none" strike="noStrike">
                        <a:solidFill>
                          <a:srgbClr val="000000"/>
                        </a:solidFill>
                        <a:effectLst/>
                        <a:latin typeface="Calibri"/>
                      </a:endParaRPr>
                    </a:p>
                  </a:txBody>
                  <a:tcPr marL="0" marR="0" marT="0" marB="0" anchor="ctr"/>
                </a:tc>
                <a:tc>
                  <a:txBody>
                    <a:bodyPr/>
                    <a:lstStyle/>
                    <a:p>
                      <a:pPr algn="l" fontAlgn="ctr"/>
                      <a:r>
                        <a:rPr lang="en-US" sz="1050" u="none" strike="noStrike">
                          <a:effectLst/>
                        </a:rPr>
                        <a:t> </a:t>
                      </a:r>
                      <a:endParaRPr lang="en-US" sz="1050" b="1" i="0" u="none" strike="noStrike">
                        <a:solidFill>
                          <a:srgbClr val="000000"/>
                        </a:solidFill>
                        <a:effectLst/>
                        <a:latin typeface="Calibri"/>
                      </a:endParaRPr>
                    </a:p>
                  </a:txBody>
                  <a:tcPr marL="0" marR="0" marT="0" marB="0" anchor="ctr"/>
                </a:tc>
              </a:tr>
              <a:tr h="304800">
                <a:tc>
                  <a:txBody>
                    <a:bodyPr/>
                    <a:lstStyle/>
                    <a:p>
                      <a:pPr algn="r" fontAlgn="ctr"/>
                      <a:r>
                        <a:rPr lang="en-US" sz="1100" u="none" strike="noStrike">
                          <a:effectLst/>
                        </a:rPr>
                        <a:t>Approximate # of Terminals(Actors) per Sector or Channel based on Latency Requirement</a:t>
                      </a:r>
                      <a:r>
                        <a:rPr lang="en-US" sz="1100" u="none" strike="noStrike" baseline="30000">
                          <a:effectLst/>
                        </a:rPr>
                        <a:t>8</a:t>
                      </a:r>
                      <a:r>
                        <a:rPr lang="en-US" sz="1100" u="none" strike="noStrike">
                          <a:effectLst/>
                        </a:rPr>
                        <a:t> =</a:t>
                      </a:r>
                      <a:endParaRPr lang="en-US" sz="1100" b="1" i="0" u="none" strike="noStrike">
                        <a:solidFill>
                          <a:srgbClr val="000000"/>
                        </a:solidFill>
                        <a:effectLst/>
                        <a:latin typeface="Calibri"/>
                      </a:endParaRPr>
                    </a:p>
                  </a:txBody>
                  <a:tcPr marL="0" marR="0" marT="0" marB="0" anchor="ctr"/>
                </a:tc>
                <a:tc>
                  <a:txBody>
                    <a:bodyPr/>
                    <a:lstStyle/>
                    <a:p>
                      <a:pPr algn="ctr" fontAlgn="b"/>
                      <a:r>
                        <a:rPr lang="en-US" sz="1100" u="none" strike="noStrike">
                          <a:effectLst/>
                        </a:rPr>
                        <a:t>#N/A</a:t>
                      </a:r>
                      <a:endParaRPr lang="en-US" sz="1100" b="1"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 </a:t>
                      </a:r>
                      <a:endParaRPr lang="en-US" sz="1100" b="1"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23318</a:t>
                      </a:r>
                      <a:endParaRPr lang="en-US" sz="1100" b="1"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23318</a:t>
                      </a:r>
                      <a:endParaRPr lang="en-US" sz="1100" b="1" i="0" u="none" strike="noStrike">
                        <a:solidFill>
                          <a:srgbClr val="000000"/>
                        </a:solidFill>
                        <a:effectLst/>
                        <a:latin typeface="Calibri"/>
                      </a:endParaRPr>
                    </a:p>
                  </a:txBody>
                  <a:tcPr marL="0" marR="0" marT="0" marB="0" anchor="b"/>
                </a:tc>
                <a:tc>
                  <a:txBody>
                    <a:bodyPr/>
                    <a:lstStyle/>
                    <a:p>
                      <a:pPr algn="ctr" fontAlgn="b"/>
                      <a:r>
                        <a:rPr lang="en-US" sz="1100" u="none" strike="noStrike">
                          <a:effectLst/>
                        </a:rPr>
                        <a:t>34623</a:t>
                      </a:r>
                      <a:endParaRPr lang="en-US" sz="1100" b="1" i="0" u="none" strike="noStrike">
                        <a:solidFill>
                          <a:srgbClr val="000000"/>
                        </a:solidFill>
                        <a:effectLst/>
                        <a:latin typeface="Calibri"/>
                      </a:endParaRPr>
                    </a:p>
                  </a:txBody>
                  <a:tcPr marL="0" marR="0" marT="0" marB="0" anchor="b"/>
                </a:tc>
                <a:tc>
                  <a:txBody>
                    <a:bodyPr/>
                    <a:lstStyle/>
                    <a:p>
                      <a:pPr algn="l" fontAlgn="ctr"/>
                      <a:r>
                        <a:rPr lang="en-US" sz="1050" u="none" strike="noStrike" dirty="0">
                          <a:effectLst/>
                        </a:rPr>
                        <a:t> </a:t>
                      </a:r>
                      <a:endParaRPr lang="en-US" sz="1050" b="1" i="0" u="none" strike="noStrike" dirty="0">
                        <a:solidFill>
                          <a:srgbClr val="000000"/>
                        </a:solidFill>
                        <a:effectLst/>
                        <a:latin typeface="Calibri"/>
                      </a:endParaRPr>
                    </a:p>
                  </a:txBody>
                  <a:tcPr marL="0" marR="0" marT="0" marB="0" anchor="ctr"/>
                </a:tc>
              </a:tr>
            </a:tbl>
          </a:graphicData>
        </a:graphic>
      </p:graphicFrame>
    </p:spTree>
    <p:extLst>
      <p:ext uri="{BB962C8B-B14F-4D97-AF65-F5344CB8AC3E}">
        <p14:creationId xmlns:p14="http://schemas.microsoft.com/office/powerpoint/2010/main" val="933905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42900" y="685800"/>
            <a:ext cx="8623300" cy="1066800"/>
          </a:xfrm>
        </p:spPr>
        <p:txBody>
          <a:bodyPr/>
          <a:lstStyle/>
          <a:p>
            <a:r>
              <a:rPr lang="en-US" dirty="0" smtClean="0">
                <a:latin typeface="Times New Roman" pitchFamily="18" charset="0"/>
              </a:rPr>
              <a:t>Major 802 Support Elements in SGIP</a:t>
            </a:r>
          </a:p>
        </p:txBody>
      </p:sp>
      <p:sp>
        <p:nvSpPr>
          <p:cNvPr id="18436" name="Footer Placeholder 5"/>
          <p:cNvSpPr>
            <a:spLocks noGrp="1"/>
          </p:cNvSpPr>
          <p:nvPr>
            <p:ph type="ftr" sz="quarter" idx="11"/>
          </p:nvPr>
        </p:nvSpPr>
        <p:spPr>
          <a:noFill/>
        </p:spPr>
        <p:txBody>
          <a:bodyPr/>
          <a:lstStyle/>
          <a:p>
            <a:r>
              <a:rPr lang="en-US" smtClean="0"/>
              <a:t>Bruce Kraemer, Marvell</a:t>
            </a:r>
          </a:p>
        </p:txBody>
      </p:sp>
      <p:sp>
        <p:nvSpPr>
          <p:cNvPr id="18437" name="Slide Number Placeholder 6"/>
          <p:cNvSpPr>
            <a:spLocks noGrp="1"/>
          </p:cNvSpPr>
          <p:nvPr>
            <p:ph type="sldNum" sz="quarter" idx="12"/>
          </p:nvPr>
        </p:nvSpPr>
        <p:spPr>
          <a:xfrm>
            <a:off x="4357688" y="6475413"/>
            <a:ext cx="504825" cy="182562"/>
          </a:xfrm>
          <a:noFill/>
        </p:spPr>
        <p:txBody>
          <a:bodyPr/>
          <a:lstStyle/>
          <a:p>
            <a:r>
              <a:rPr lang="en-US" smtClean="0"/>
              <a:t>Slide </a:t>
            </a:r>
            <a:fld id="{A6514A72-0038-4AAD-B6BA-AC7CDC98BBA1}" type="slidenum">
              <a:rPr lang="en-US" smtClean="0"/>
              <a:pPr/>
              <a:t>4</a:t>
            </a:fld>
            <a:endParaRPr lang="en-US" smtClean="0"/>
          </a:p>
        </p:txBody>
      </p:sp>
      <p:sp>
        <p:nvSpPr>
          <p:cNvPr id="3" name="Rounded Rectangle 2"/>
          <p:cNvSpPr/>
          <p:nvPr/>
        </p:nvSpPr>
        <p:spPr bwMode="auto">
          <a:xfrm>
            <a:off x="554766" y="3439886"/>
            <a:ext cx="2423885" cy="1640114"/>
          </a:xfrm>
          <a:prstGeom prst="round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NIST</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tx1"/>
                </a:solidFill>
                <a:latin typeface="Times New Roman" pitchFamily="18" charset="0"/>
              </a:rPr>
              <a:t>SGIP</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PAP#2</a:t>
            </a:r>
          </a:p>
        </p:txBody>
      </p:sp>
      <p:sp>
        <p:nvSpPr>
          <p:cNvPr id="9" name="Rounded Rectangle 8"/>
          <p:cNvSpPr/>
          <p:nvPr/>
        </p:nvSpPr>
        <p:spPr bwMode="auto">
          <a:xfrm>
            <a:off x="3882578" y="2416629"/>
            <a:ext cx="1850572" cy="1037772"/>
          </a:xfrm>
          <a:prstGeom prst="round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OpenSG</a:t>
            </a:r>
          </a:p>
        </p:txBody>
      </p:sp>
      <p:sp>
        <p:nvSpPr>
          <p:cNvPr id="10" name="Rounded Rectangle 9"/>
          <p:cNvSpPr/>
          <p:nvPr/>
        </p:nvSpPr>
        <p:spPr bwMode="auto">
          <a:xfrm>
            <a:off x="3911606" y="4136571"/>
            <a:ext cx="1850572" cy="1037772"/>
          </a:xfrm>
          <a:prstGeom prst="round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SDOs</a:t>
            </a:r>
          </a:p>
        </p:txBody>
      </p:sp>
      <p:sp>
        <p:nvSpPr>
          <p:cNvPr id="4" name="TextBox 3"/>
          <p:cNvSpPr txBox="1"/>
          <p:nvPr/>
        </p:nvSpPr>
        <p:spPr>
          <a:xfrm>
            <a:off x="203204" y="1983992"/>
            <a:ext cx="3127010" cy="1200329"/>
          </a:xfrm>
          <a:prstGeom prst="rect">
            <a:avLst/>
          </a:prstGeom>
          <a:noFill/>
        </p:spPr>
        <p:txBody>
          <a:bodyPr wrap="none" rtlCol="0">
            <a:spAutoFit/>
          </a:bodyPr>
          <a:lstStyle/>
          <a:p>
            <a:r>
              <a:rPr lang="en-US" dirty="0" smtClean="0"/>
              <a:t>Smart Grid Strategy</a:t>
            </a:r>
          </a:p>
          <a:p>
            <a:r>
              <a:rPr lang="en-US" dirty="0" smtClean="0"/>
              <a:t>Program management</a:t>
            </a:r>
          </a:p>
          <a:p>
            <a:r>
              <a:rPr lang="en-US" dirty="0" smtClean="0"/>
              <a:t>Document Publication</a:t>
            </a:r>
            <a:endParaRPr lang="en-US" dirty="0"/>
          </a:p>
        </p:txBody>
      </p:sp>
      <p:sp>
        <p:nvSpPr>
          <p:cNvPr id="12" name="TextBox 11"/>
          <p:cNvSpPr txBox="1"/>
          <p:nvPr/>
        </p:nvSpPr>
        <p:spPr>
          <a:xfrm>
            <a:off x="5762178" y="2704682"/>
            <a:ext cx="2939459" cy="461665"/>
          </a:xfrm>
          <a:prstGeom prst="rect">
            <a:avLst/>
          </a:prstGeom>
          <a:noFill/>
        </p:spPr>
        <p:txBody>
          <a:bodyPr wrap="none" rtlCol="0">
            <a:spAutoFit/>
          </a:bodyPr>
          <a:lstStyle/>
          <a:p>
            <a:r>
              <a:rPr lang="en-US" dirty="0" smtClean="0"/>
              <a:t>Utility Requirements</a:t>
            </a:r>
            <a:endParaRPr lang="en-US" dirty="0"/>
          </a:p>
        </p:txBody>
      </p:sp>
      <p:sp>
        <p:nvSpPr>
          <p:cNvPr id="13" name="TextBox 12"/>
          <p:cNvSpPr txBox="1"/>
          <p:nvPr/>
        </p:nvSpPr>
        <p:spPr>
          <a:xfrm>
            <a:off x="5762178" y="4424624"/>
            <a:ext cx="3327129" cy="461665"/>
          </a:xfrm>
          <a:prstGeom prst="rect">
            <a:avLst/>
          </a:prstGeom>
          <a:noFill/>
        </p:spPr>
        <p:txBody>
          <a:bodyPr wrap="none" rtlCol="0">
            <a:spAutoFit/>
          </a:bodyPr>
          <a:lstStyle/>
          <a:p>
            <a:r>
              <a:rPr lang="en-US" dirty="0" smtClean="0"/>
              <a:t>Technology Capabilities</a:t>
            </a:r>
            <a:endParaRPr lang="en-US" dirty="0"/>
          </a:p>
        </p:txBody>
      </p:sp>
      <p:sp>
        <p:nvSpPr>
          <p:cNvPr id="5" name="Date Placeholder 4"/>
          <p:cNvSpPr>
            <a:spLocks noGrp="1"/>
          </p:cNvSpPr>
          <p:nvPr>
            <p:ph type="dt" sz="half" idx="10"/>
          </p:nvPr>
        </p:nvSpPr>
        <p:spPr>
          <a:xfrm>
            <a:off x="696913" y="332601"/>
            <a:ext cx="1340110" cy="276999"/>
          </a:xfrm>
        </p:spPr>
        <p:txBody>
          <a:bodyPr/>
          <a:lstStyle/>
          <a:p>
            <a:r>
              <a:rPr lang="en-US" smtClean="0"/>
              <a:t>May  2012</a:t>
            </a:r>
            <a:endParaRPr lang="en-US" dirty="0"/>
          </a:p>
        </p:txBody>
      </p:sp>
    </p:spTree>
    <p:extLst>
      <p:ext uri="{BB962C8B-B14F-4D97-AF65-F5344CB8AC3E}">
        <p14:creationId xmlns:p14="http://schemas.microsoft.com/office/powerpoint/2010/main" val="1595883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latin typeface="Times New Roman" pitchFamily="18" charset="0"/>
              </a:rPr>
              <a:t>High Level 802 Goals in the PAP02 Context</a:t>
            </a:r>
          </a:p>
        </p:txBody>
      </p:sp>
      <p:sp>
        <p:nvSpPr>
          <p:cNvPr id="16386" name="Text Placeholder 2"/>
          <p:cNvSpPr>
            <a:spLocks noGrp="1"/>
          </p:cNvSpPr>
          <p:nvPr>
            <p:ph type="body" sz="half" idx="1"/>
          </p:nvPr>
        </p:nvSpPr>
        <p:spPr>
          <a:xfrm>
            <a:off x="685800" y="1981200"/>
            <a:ext cx="7950200" cy="4114800"/>
          </a:xfrm>
        </p:spPr>
        <p:txBody>
          <a:bodyPr/>
          <a:lstStyle/>
          <a:p>
            <a:r>
              <a:rPr lang="en-US" dirty="0" smtClean="0">
                <a:latin typeface="Times New Roman" pitchFamily="18" charset="0"/>
              </a:rPr>
              <a:t>Recognition of IEEE 802 wireless standards in NIST Catalog of Standards</a:t>
            </a:r>
          </a:p>
          <a:p>
            <a:r>
              <a:rPr lang="en-US" dirty="0" smtClean="0">
                <a:latin typeface="Times New Roman" pitchFamily="18" charset="0"/>
              </a:rPr>
              <a:t>Acceptance of wireless standards as viable in Smart Grid deployments</a:t>
            </a:r>
          </a:p>
        </p:txBody>
      </p:sp>
      <p:sp>
        <p:nvSpPr>
          <p:cNvPr id="16388" name="Footer Placeholder 5"/>
          <p:cNvSpPr>
            <a:spLocks noGrp="1"/>
          </p:cNvSpPr>
          <p:nvPr>
            <p:ph type="ftr" sz="quarter" idx="11"/>
          </p:nvPr>
        </p:nvSpPr>
        <p:spPr>
          <a:noFill/>
        </p:spPr>
        <p:txBody>
          <a:bodyPr/>
          <a:lstStyle/>
          <a:p>
            <a:r>
              <a:rPr lang="en-US" smtClean="0"/>
              <a:t>Bruce Kraemer, Marvell</a:t>
            </a:r>
          </a:p>
        </p:txBody>
      </p:sp>
      <p:sp>
        <p:nvSpPr>
          <p:cNvPr id="16389" name="Slide Number Placeholder 6"/>
          <p:cNvSpPr>
            <a:spLocks noGrp="1"/>
          </p:cNvSpPr>
          <p:nvPr>
            <p:ph type="sldNum" sz="quarter" idx="12"/>
          </p:nvPr>
        </p:nvSpPr>
        <p:spPr>
          <a:xfrm>
            <a:off x="4395788" y="6475413"/>
            <a:ext cx="428625" cy="182562"/>
          </a:xfrm>
          <a:noFill/>
        </p:spPr>
        <p:txBody>
          <a:bodyPr/>
          <a:lstStyle/>
          <a:p>
            <a:r>
              <a:rPr lang="en-US" smtClean="0"/>
              <a:t>Slide </a:t>
            </a:r>
            <a:fld id="{C1E1765A-98E6-4063-8C5F-F4EE9FAFC719}" type="slidenum">
              <a:rPr lang="en-US" smtClean="0"/>
              <a:pPr/>
              <a:t>5</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smtClean="0"/>
              <a:t>May  2012</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42900" y="685800"/>
            <a:ext cx="8623300" cy="1066800"/>
          </a:xfrm>
        </p:spPr>
        <p:txBody>
          <a:bodyPr/>
          <a:lstStyle/>
          <a:p>
            <a:r>
              <a:rPr lang="en-US" smtClean="0">
                <a:latin typeface="Times New Roman" pitchFamily="18" charset="0"/>
              </a:rPr>
              <a:t>Major 802 Engagement Opportunities in SGIP</a:t>
            </a:r>
          </a:p>
        </p:txBody>
      </p:sp>
      <p:sp>
        <p:nvSpPr>
          <p:cNvPr id="18434" name="Text Placeholder 2"/>
          <p:cNvSpPr>
            <a:spLocks noGrp="1"/>
          </p:cNvSpPr>
          <p:nvPr>
            <p:ph type="body" sz="half" idx="1"/>
          </p:nvPr>
        </p:nvSpPr>
        <p:spPr>
          <a:xfrm>
            <a:off x="355600" y="1981200"/>
            <a:ext cx="8420100" cy="3225800"/>
          </a:xfrm>
        </p:spPr>
        <p:txBody>
          <a:bodyPr/>
          <a:lstStyle/>
          <a:p>
            <a:r>
              <a:rPr lang="en-US" dirty="0" smtClean="0">
                <a:latin typeface="Times New Roman" pitchFamily="18" charset="0"/>
              </a:rPr>
              <a:t>Participate in the PAP02 activity to develop Wireless Guideline 2.0</a:t>
            </a:r>
          </a:p>
          <a:p>
            <a:endParaRPr lang="en-US" dirty="0" smtClean="0">
              <a:latin typeface="Times New Roman" pitchFamily="18" charset="0"/>
            </a:endParaRPr>
          </a:p>
          <a:p>
            <a:r>
              <a:rPr lang="en-US" dirty="0" smtClean="0">
                <a:latin typeface="Times New Roman" pitchFamily="18" charset="0"/>
              </a:rPr>
              <a:t>Prepare and Submit application paperwork for 802 standards to NIST for inclusion in the Catalog of Standards</a:t>
            </a:r>
          </a:p>
        </p:txBody>
      </p:sp>
      <p:sp>
        <p:nvSpPr>
          <p:cNvPr id="18436" name="Footer Placeholder 5"/>
          <p:cNvSpPr>
            <a:spLocks noGrp="1"/>
          </p:cNvSpPr>
          <p:nvPr>
            <p:ph type="ftr" sz="quarter" idx="11"/>
          </p:nvPr>
        </p:nvSpPr>
        <p:spPr>
          <a:noFill/>
        </p:spPr>
        <p:txBody>
          <a:bodyPr/>
          <a:lstStyle/>
          <a:p>
            <a:r>
              <a:rPr lang="en-US" smtClean="0"/>
              <a:t>Bruce Kraemer, Marvell</a:t>
            </a:r>
          </a:p>
        </p:txBody>
      </p:sp>
      <p:sp>
        <p:nvSpPr>
          <p:cNvPr id="18437" name="Slide Number Placeholder 6"/>
          <p:cNvSpPr>
            <a:spLocks noGrp="1"/>
          </p:cNvSpPr>
          <p:nvPr>
            <p:ph type="sldNum" sz="quarter" idx="12"/>
          </p:nvPr>
        </p:nvSpPr>
        <p:spPr>
          <a:xfrm>
            <a:off x="4357688" y="6475413"/>
            <a:ext cx="504825" cy="182562"/>
          </a:xfrm>
          <a:noFill/>
        </p:spPr>
        <p:txBody>
          <a:bodyPr/>
          <a:lstStyle/>
          <a:p>
            <a:r>
              <a:rPr lang="en-US" smtClean="0"/>
              <a:t>Slide </a:t>
            </a:r>
            <a:fld id="{A6514A72-0038-4AAD-B6BA-AC7CDC98BBA1}" type="slidenum">
              <a:rPr lang="en-US" smtClean="0"/>
              <a:pPr/>
              <a:t>6</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smtClean="0"/>
              <a:t>May  2012</a:t>
            </a:r>
            <a:endParaRPr lang="en-US" dirty="0"/>
          </a:p>
        </p:txBody>
      </p:sp>
    </p:spTree>
    <p:extLst>
      <p:ext uri="{BB962C8B-B14F-4D97-AF65-F5344CB8AC3E}">
        <p14:creationId xmlns:p14="http://schemas.microsoft.com/office/powerpoint/2010/main" val="1309201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p:txBody>
          <a:bodyPr/>
          <a:lstStyle/>
          <a:p>
            <a:r>
              <a:rPr lang="en-US" dirty="0" smtClean="0">
                <a:latin typeface="Times New Roman" pitchFamily="18" charset="0"/>
              </a:rPr>
              <a:t>PAP#2 Status</a:t>
            </a:r>
          </a:p>
        </p:txBody>
      </p:sp>
      <p:sp>
        <p:nvSpPr>
          <p:cNvPr id="69635" name="Content Placeholder 2"/>
          <p:cNvSpPr>
            <a:spLocks noGrp="1"/>
          </p:cNvSpPr>
          <p:nvPr>
            <p:ph idx="4294967295"/>
          </p:nvPr>
        </p:nvSpPr>
        <p:spPr>
          <a:xfrm>
            <a:off x="696913" y="1648767"/>
            <a:ext cx="7772400" cy="4114800"/>
          </a:xfrm>
        </p:spPr>
        <p:txBody>
          <a:bodyPr/>
          <a:lstStyle/>
          <a:p>
            <a:r>
              <a:rPr lang="en-US" dirty="0" smtClean="0">
                <a:latin typeface="Times New Roman" pitchFamily="18" charset="0"/>
              </a:rPr>
              <a:t>Published: Version 1</a:t>
            </a:r>
          </a:p>
          <a:p>
            <a:pPr lvl="1"/>
            <a:r>
              <a:rPr lang="en-US" dirty="0" smtClean="0">
                <a:latin typeface="Times New Roman" pitchFamily="18" charset="0"/>
                <a:hlinkClick r:id="rId2"/>
              </a:rPr>
              <a:t>NISTIR 7761</a:t>
            </a:r>
            <a:r>
              <a:rPr lang="en-US" dirty="0" smtClean="0">
                <a:latin typeface="Times New Roman" pitchFamily="18" charset="0"/>
              </a:rPr>
              <a:t>: NIST Priority Action Plan 2 </a:t>
            </a:r>
          </a:p>
          <a:p>
            <a:pPr lvl="2"/>
            <a:r>
              <a:rPr lang="en-US" dirty="0" smtClean="0">
                <a:latin typeface="Times New Roman" pitchFamily="18" charset="0"/>
              </a:rPr>
              <a:t>Guidelines for Assessing Wireless Standards for Smart Grid Applications</a:t>
            </a:r>
          </a:p>
          <a:p>
            <a:pPr lvl="1"/>
            <a:r>
              <a:rPr lang="en-US" dirty="0" smtClean="0">
                <a:latin typeface="Times New Roman" pitchFamily="18" charset="0"/>
                <a:hlinkClick r:id="rId3"/>
              </a:rPr>
              <a:t>Wireless Capability Matrix</a:t>
            </a:r>
            <a:endParaRPr lang="en-US" dirty="0" smtClean="0">
              <a:latin typeface="Times New Roman" pitchFamily="18" charset="0"/>
            </a:endParaRPr>
          </a:p>
          <a:p>
            <a:pPr lvl="1"/>
            <a:r>
              <a:rPr lang="en-US" dirty="0" smtClean="0">
                <a:latin typeface="Times New Roman" pitchFamily="18" charset="0"/>
                <a:hlinkClick r:id="rId4"/>
              </a:rPr>
              <a:t>Application Communication Requirements Matrix </a:t>
            </a:r>
            <a:endParaRPr lang="en-US"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Extended Work: Update of the Guidelines with  goal of completing Version 2 by August 2012</a:t>
            </a:r>
          </a:p>
        </p:txBody>
      </p:sp>
      <p:sp>
        <p:nvSpPr>
          <p:cNvPr id="69638" name="Slide Number Placeholder 5"/>
          <p:cNvSpPr txBox="1">
            <a:spLocks noGrp="1"/>
          </p:cNvSpPr>
          <p:nvPr/>
        </p:nvSpPr>
        <p:spPr bwMode="auto">
          <a:xfrm>
            <a:off x="4395788" y="6475413"/>
            <a:ext cx="428625" cy="182562"/>
          </a:xfrm>
          <a:prstGeom prst="rect">
            <a:avLst/>
          </a:prstGeom>
          <a:noFill/>
          <a:ln w="9525">
            <a:noFill/>
            <a:miter lim="800000"/>
            <a:headEnd/>
            <a:tailEnd/>
          </a:ln>
        </p:spPr>
        <p:txBody>
          <a:bodyPr wrap="none" lIns="0" tIns="0" rIns="0" bIns="0">
            <a:spAutoFit/>
          </a:bodyPr>
          <a:lstStyle/>
          <a:p>
            <a:pPr algn="ctr" eaLnBrk="0" hangingPunct="0"/>
            <a:r>
              <a:rPr lang="en-GB" sz="1200" b="0" dirty="0"/>
              <a:t>Slide </a:t>
            </a:r>
            <a:fld id="{BC0F5440-B26E-42DE-8134-842EFDDFF327}" type="slidenum">
              <a:rPr lang="en-GB" sz="1200" b="0"/>
              <a:pPr algn="ctr" eaLnBrk="0" hangingPunct="0"/>
              <a:t>7</a:t>
            </a:fld>
            <a:endParaRPr lang="en-GB" sz="1200" b="0" dirty="0"/>
          </a:p>
        </p:txBody>
      </p:sp>
      <p:sp>
        <p:nvSpPr>
          <p:cNvPr id="2" name="TextBox 1"/>
          <p:cNvSpPr txBox="1"/>
          <p:nvPr/>
        </p:nvSpPr>
        <p:spPr>
          <a:xfrm>
            <a:off x="188913" y="5763567"/>
            <a:ext cx="8403839" cy="400110"/>
          </a:xfrm>
          <a:prstGeom prst="rect">
            <a:avLst/>
          </a:prstGeom>
          <a:noFill/>
        </p:spPr>
        <p:txBody>
          <a:bodyPr wrap="none" rtlCol="0">
            <a:spAutoFit/>
          </a:bodyPr>
          <a:lstStyle/>
          <a:p>
            <a:r>
              <a:rPr lang="en-US" sz="2000" dirty="0">
                <a:hlinkClick r:id="rId5"/>
              </a:rPr>
              <a:t>http://</a:t>
            </a:r>
            <a:r>
              <a:rPr lang="en-US" sz="2000" dirty="0" smtClean="0">
                <a:hlinkClick r:id="rId5"/>
              </a:rPr>
              <a:t>collaborate.nist.gov/twiki-sggrid/bin/view/SmartGrid/PAP02Wireless</a:t>
            </a:r>
            <a:endParaRPr lang="en-US" sz="2000" dirty="0" smtClean="0"/>
          </a:p>
        </p:txBody>
      </p:sp>
      <p:sp>
        <p:nvSpPr>
          <p:cNvPr id="3" name="Footer Placeholder 2"/>
          <p:cNvSpPr>
            <a:spLocks noGrp="1"/>
          </p:cNvSpPr>
          <p:nvPr>
            <p:ph type="ftr" sz="quarter" idx="11"/>
          </p:nvPr>
        </p:nvSpPr>
        <p:spPr/>
        <p:txBody>
          <a:bodyPr/>
          <a:lstStyle/>
          <a:p>
            <a:pPr>
              <a:defRPr/>
            </a:pPr>
            <a:r>
              <a:rPr lang="en-US" smtClean="0"/>
              <a:t>Bruce Kraemer, Marvell</a:t>
            </a:r>
            <a:endParaRPr lang="en-US"/>
          </a:p>
        </p:txBody>
      </p:sp>
      <p:sp>
        <p:nvSpPr>
          <p:cNvPr id="5" name="Date Placeholder 4"/>
          <p:cNvSpPr>
            <a:spLocks noGrp="1"/>
          </p:cNvSpPr>
          <p:nvPr>
            <p:ph type="dt" sz="half" idx="10"/>
          </p:nvPr>
        </p:nvSpPr>
        <p:spPr>
          <a:xfrm>
            <a:off x="696913" y="296880"/>
            <a:ext cx="1340110" cy="276999"/>
          </a:xfrm>
        </p:spPr>
        <p:txBody>
          <a:bodyPr/>
          <a:lstStyle/>
          <a:p>
            <a:r>
              <a:rPr lang="en-US" smtClean="0"/>
              <a:t>May  2012</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11E9C05C-0B54-485E-9CC6-C003E25E2F9A}"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latin typeface="Times New Roman" pitchFamily="18" charset="0"/>
              </a:rPr>
              <a:t>Guideline Version 1</a:t>
            </a:r>
          </a:p>
        </p:txBody>
      </p:sp>
      <p:sp>
        <p:nvSpPr>
          <p:cNvPr id="19459" name="Footer Placeholder 5"/>
          <p:cNvSpPr>
            <a:spLocks noGrp="1"/>
          </p:cNvSpPr>
          <p:nvPr>
            <p:ph type="ftr" sz="quarter" idx="11"/>
          </p:nvPr>
        </p:nvSpPr>
        <p:spPr>
          <a:noFill/>
        </p:spPr>
        <p:txBody>
          <a:bodyPr/>
          <a:lstStyle/>
          <a:p>
            <a:r>
              <a:rPr lang="en-US" dirty="0" smtClean="0"/>
              <a:t>Bruce Kraemer, Marvell</a:t>
            </a:r>
          </a:p>
        </p:txBody>
      </p:sp>
      <p:sp>
        <p:nvSpPr>
          <p:cNvPr id="19460" name="Slide Number Placeholder 6"/>
          <p:cNvSpPr>
            <a:spLocks noGrp="1"/>
          </p:cNvSpPr>
          <p:nvPr>
            <p:ph type="sldNum" sz="quarter" idx="12"/>
          </p:nvPr>
        </p:nvSpPr>
        <p:spPr>
          <a:xfrm>
            <a:off x="4357688" y="6475413"/>
            <a:ext cx="504825" cy="182562"/>
          </a:xfrm>
          <a:noFill/>
        </p:spPr>
        <p:txBody>
          <a:bodyPr/>
          <a:lstStyle/>
          <a:p>
            <a:r>
              <a:rPr lang="en-US" smtClean="0"/>
              <a:t>Slide </a:t>
            </a:r>
            <a:fld id="{8E854020-006D-487E-A621-3DC8E35C27F0}" type="slidenum">
              <a:rPr lang="en-US" smtClean="0"/>
              <a:pPr/>
              <a:t>8</a:t>
            </a:fld>
            <a:endParaRPr lang="en-US" smtClean="0"/>
          </a:p>
        </p:txBody>
      </p:sp>
      <p:graphicFrame>
        <p:nvGraphicFramePr>
          <p:cNvPr id="9" name="Table 8"/>
          <p:cNvGraphicFramePr>
            <a:graphicFrameLocks noGrp="1"/>
          </p:cNvGraphicFramePr>
          <p:nvPr>
            <p:extLst>
              <p:ext uri="{D42A27DB-BD31-4B8C-83A1-F6EECF244321}">
                <p14:modId xmlns:p14="http://schemas.microsoft.com/office/powerpoint/2010/main" val="3034079754"/>
              </p:ext>
            </p:extLst>
          </p:nvPr>
        </p:nvGraphicFramePr>
        <p:xfrm>
          <a:off x="241300" y="1799772"/>
          <a:ext cx="8712200" cy="3462748"/>
        </p:xfrm>
        <a:graphic>
          <a:graphicData uri="http://schemas.openxmlformats.org/drawingml/2006/table">
            <a:tbl>
              <a:tblPr/>
              <a:tblGrid>
                <a:gridCol w="3124200"/>
                <a:gridCol w="5588000"/>
              </a:tblGrid>
              <a:tr h="389917">
                <a:tc>
                  <a:txBody>
                    <a:bodyPr/>
                    <a:lstStyle/>
                    <a:p>
                      <a:pPr marL="0" marR="0">
                        <a:spcBef>
                          <a:spcPts val="0"/>
                        </a:spcBef>
                        <a:spcAft>
                          <a:spcPts val="0"/>
                        </a:spcAft>
                      </a:pPr>
                      <a:r>
                        <a:rPr lang="en-US" sz="1800" u="none" strike="noStrike">
                          <a:effectLst/>
                          <a:hlinkClick r:id="rId2" action="ppaction://hlinkfile" tooltip="Sort by this column"/>
                        </a:rPr>
                        <a:t>Attribute</a:t>
                      </a:r>
                      <a:r>
                        <a:rPr lang="en-US" sz="1800">
                          <a:effectLst/>
                        </a:rPr>
                        <a:t> </a:t>
                      </a:r>
                    </a:p>
                  </a:txBody>
                  <a:tcPr marL="0" marR="0" marT="0" marB="0">
                    <a:lnL>
                      <a:noFill/>
                    </a:lnL>
                    <a:lnR>
                      <a:noFill/>
                    </a:lnR>
                    <a:lnT>
                      <a:noFill/>
                    </a:lnT>
                    <a:lnB>
                      <a:noFill/>
                    </a:lnB>
                    <a:solidFill>
                      <a:srgbClr val="A3D963"/>
                    </a:solidFill>
                  </a:tcPr>
                </a:tc>
                <a:tc>
                  <a:txBody>
                    <a:bodyPr/>
                    <a:lstStyle/>
                    <a:p>
                      <a:pPr marL="0" marR="0">
                        <a:spcBef>
                          <a:spcPts val="0"/>
                        </a:spcBef>
                        <a:spcAft>
                          <a:spcPts val="0"/>
                        </a:spcAft>
                      </a:pPr>
                      <a:r>
                        <a:rPr lang="en-US" sz="1800" u="none" strike="noStrike" dirty="0">
                          <a:effectLst/>
                          <a:hlinkClick r:id="rId3" action="ppaction://hlinkfile" tooltip="Sort by this column"/>
                        </a:rPr>
                        <a:t>Standard Information</a:t>
                      </a:r>
                      <a:r>
                        <a:rPr lang="en-US" sz="1800" dirty="0">
                          <a:effectLst/>
                        </a:rPr>
                        <a:t> </a:t>
                      </a:r>
                    </a:p>
                  </a:txBody>
                  <a:tcPr marL="0" marR="0" marT="0" marB="0">
                    <a:lnL>
                      <a:noFill/>
                    </a:lnL>
                    <a:lnR>
                      <a:noFill/>
                    </a:lnR>
                    <a:lnT>
                      <a:noFill/>
                    </a:lnT>
                    <a:lnB>
                      <a:noFill/>
                    </a:lnB>
                    <a:solidFill>
                      <a:srgbClr val="A3D963"/>
                    </a:solidFill>
                  </a:tcPr>
                </a:tc>
              </a:tr>
              <a:tr h="389917">
                <a:tc>
                  <a:txBody>
                    <a:bodyPr/>
                    <a:lstStyle/>
                    <a:p>
                      <a:pPr marL="0" marR="0">
                        <a:spcBef>
                          <a:spcPts val="0"/>
                        </a:spcBef>
                        <a:spcAft>
                          <a:spcPts val="0"/>
                        </a:spcAft>
                      </a:pPr>
                      <a:r>
                        <a:rPr lang="en-US" sz="1800">
                          <a:effectLst/>
                        </a:rPr>
                        <a:t>Identifier of the standard </a:t>
                      </a:r>
                    </a:p>
                  </a:txBody>
                  <a:tcPr marL="0" marR="0" marT="0" marB="0">
                    <a:lnL>
                      <a:noFill/>
                    </a:lnL>
                    <a:lnR>
                      <a:noFill/>
                    </a:lnR>
                    <a:lnT>
                      <a:noFill/>
                    </a:lnT>
                    <a:lnB>
                      <a:noFill/>
                    </a:lnB>
                    <a:solidFill>
                      <a:srgbClr val="FFF6BF"/>
                    </a:solidFill>
                  </a:tcPr>
                </a:tc>
                <a:tc>
                  <a:txBody>
                    <a:bodyPr/>
                    <a:lstStyle/>
                    <a:p>
                      <a:pPr marL="0" marR="0">
                        <a:spcBef>
                          <a:spcPts val="0"/>
                        </a:spcBef>
                        <a:spcAft>
                          <a:spcPts val="0"/>
                        </a:spcAft>
                      </a:pPr>
                      <a:r>
                        <a:rPr lang="en-US" sz="1800">
                          <a:effectLst/>
                        </a:rPr>
                        <a:t>NIST IR 7761 </a:t>
                      </a:r>
                    </a:p>
                  </a:txBody>
                  <a:tcPr marL="0" marR="0" marT="0" marB="0">
                    <a:lnL>
                      <a:noFill/>
                    </a:lnL>
                    <a:lnR>
                      <a:noFill/>
                    </a:lnR>
                    <a:lnT>
                      <a:noFill/>
                    </a:lnT>
                    <a:lnB>
                      <a:noFill/>
                    </a:lnB>
                    <a:solidFill>
                      <a:srgbClr val="FFF6BF"/>
                    </a:solidFill>
                  </a:tcPr>
                </a:tc>
              </a:tr>
              <a:tr h="686108">
                <a:tc>
                  <a:txBody>
                    <a:bodyPr/>
                    <a:lstStyle/>
                    <a:p>
                      <a:pPr marL="0" marR="0">
                        <a:spcBef>
                          <a:spcPts val="0"/>
                        </a:spcBef>
                        <a:spcAft>
                          <a:spcPts val="0"/>
                        </a:spcAft>
                      </a:pPr>
                      <a:r>
                        <a:rPr lang="en-US" sz="1800">
                          <a:effectLst/>
                        </a:rPr>
                        <a:t>Title of the standard </a:t>
                      </a:r>
                    </a:p>
                  </a:txBody>
                  <a:tcPr marL="0" marR="0" marT="0" marB="0">
                    <a:lnL>
                      <a:noFill/>
                    </a:lnL>
                    <a:lnR>
                      <a:noFill/>
                    </a:lnR>
                    <a:lnT>
                      <a:noFill/>
                    </a:lnT>
                    <a:lnB>
                      <a:noFill/>
                    </a:lnB>
                    <a:solidFill>
                      <a:srgbClr val="D9D1A2"/>
                    </a:solidFill>
                  </a:tcPr>
                </a:tc>
                <a:tc>
                  <a:txBody>
                    <a:bodyPr/>
                    <a:lstStyle/>
                    <a:p>
                      <a:pPr marL="0" marR="0">
                        <a:spcBef>
                          <a:spcPts val="0"/>
                        </a:spcBef>
                        <a:spcAft>
                          <a:spcPts val="0"/>
                        </a:spcAft>
                      </a:pPr>
                      <a:r>
                        <a:rPr lang="en-US" sz="1800" dirty="0">
                          <a:effectLst/>
                        </a:rPr>
                        <a:t>Guidelines for Assessing Wireless Standards for Smart Grid </a:t>
                      </a:r>
                      <a:r>
                        <a:rPr lang="en-US" sz="1800" dirty="0" smtClean="0">
                          <a:effectLst/>
                        </a:rPr>
                        <a:t> Applications </a:t>
                      </a:r>
                      <a:endParaRPr lang="en-US" sz="1800" dirty="0">
                        <a:effectLst/>
                      </a:endParaRPr>
                    </a:p>
                  </a:txBody>
                  <a:tcPr marL="0" marR="0" marT="0" marB="0">
                    <a:lnL>
                      <a:noFill/>
                    </a:lnL>
                    <a:lnR>
                      <a:noFill/>
                    </a:lnR>
                    <a:lnT>
                      <a:noFill/>
                    </a:lnT>
                    <a:lnB>
                      <a:noFill/>
                    </a:lnB>
                    <a:solidFill>
                      <a:srgbClr val="D9D1A2"/>
                    </a:solidFill>
                  </a:tcPr>
                </a:tc>
              </a:tr>
              <a:tr h="389917">
                <a:tc>
                  <a:txBody>
                    <a:bodyPr/>
                    <a:lstStyle/>
                    <a:p>
                      <a:pPr marL="0" marR="0">
                        <a:spcBef>
                          <a:spcPts val="0"/>
                        </a:spcBef>
                        <a:spcAft>
                          <a:spcPts val="0"/>
                        </a:spcAft>
                      </a:pPr>
                      <a:r>
                        <a:rPr lang="en-US" sz="1800">
                          <a:effectLst/>
                        </a:rPr>
                        <a:t>Name of owner organization </a:t>
                      </a:r>
                    </a:p>
                  </a:txBody>
                  <a:tcPr marL="0" marR="0" marT="0" marB="0">
                    <a:lnL>
                      <a:noFill/>
                    </a:lnL>
                    <a:lnR>
                      <a:noFill/>
                    </a:lnR>
                    <a:lnT>
                      <a:noFill/>
                    </a:lnT>
                    <a:lnB>
                      <a:noFill/>
                    </a:lnB>
                    <a:solidFill>
                      <a:srgbClr val="FFF6BF"/>
                    </a:solidFill>
                  </a:tcPr>
                </a:tc>
                <a:tc>
                  <a:txBody>
                    <a:bodyPr/>
                    <a:lstStyle/>
                    <a:p>
                      <a:pPr marL="0" marR="0">
                        <a:spcBef>
                          <a:spcPts val="0"/>
                        </a:spcBef>
                        <a:spcAft>
                          <a:spcPts val="0"/>
                        </a:spcAft>
                      </a:pPr>
                      <a:r>
                        <a:rPr lang="en-US" sz="1800">
                          <a:effectLst/>
                        </a:rPr>
                        <a:t>NIST </a:t>
                      </a:r>
                    </a:p>
                  </a:txBody>
                  <a:tcPr marL="0" marR="0" marT="0" marB="0">
                    <a:lnL>
                      <a:noFill/>
                    </a:lnL>
                    <a:lnR>
                      <a:noFill/>
                    </a:lnR>
                    <a:lnT>
                      <a:noFill/>
                    </a:lnT>
                    <a:lnB>
                      <a:noFill/>
                    </a:lnB>
                    <a:solidFill>
                      <a:srgbClr val="FFF6BF"/>
                    </a:solidFill>
                  </a:tcPr>
                </a:tc>
              </a:tr>
              <a:tr h="389917">
                <a:tc>
                  <a:txBody>
                    <a:bodyPr/>
                    <a:lstStyle/>
                    <a:p>
                      <a:pPr marL="0" marR="0">
                        <a:spcBef>
                          <a:spcPts val="0"/>
                        </a:spcBef>
                        <a:spcAft>
                          <a:spcPts val="0"/>
                        </a:spcAft>
                      </a:pPr>
                      <a:r>
                        <a:rPr lang="en-US" sz="1800">
                          <a:effectLst/>
                        </a:rPr>
                        <a:t>Latest versions, stages, dates </a:t>
                      </a:r>
                    </a:p>
                  </a:txBody>
                  <a:tcPr marL="0" marR="0" marT="0" marB="0">
                    <a:lnL>
                      <a:noFill/>
                    </a:lnL>
                    <a:lnR>
                      <a:noFill/>
                    </a:lnR>
                    <a:lnT>
                      <a:noFill/>
                    </a:lnT>
                    <a:lnB>
                      <a:noFill/>
                    </a:lnB>
                    <a:solidFill>
                      <a:srgbClr val="D9D1A2"/>
                    </a:solidFill>
                  </a:tcPr>
                </a:tc>
                <a:tc>
                  <a:txBody>
                    <a:bodyPr/>
                    <a:lstStyle/>
                    <a:p>
                      <a:pPr marL="0" marR="0">
                        <a:spcBef>
                          <a:spcPts val="0"/>
                        </a:spcBef>
                        <a:spcAft>
                          <a:spcPts val="0"/>
                        </a:spcAft>
                      </a:pPr>
                      <a:r>
                        <a:rPr lang="en-US" sz="1800">
                          <a:effectLst/>
                        </a:rPr>
                        <a:t>1 </a:t>
                      </a:r>
                    </a:p>
                  </a:txBody>
                  <a:tcPr marL="0" marR="0" marT="0" marB="0">
                    <a:lnL>
                      <a:noFill/>
                    </a:lnL>
                    <a:lnR>
                      <a:noFill/>
                    </a:lnR>
                    <a:lnT>
                      <a:noFill/>
                    </a:lnT>
                    <a:lnB>
                      <a:noFill/>
                    </a:lnB>
                    <a:solidFill>
                      <a:srgbClr val="D9D1A2"/>
                    </a:solidFill>
                  </a:tcPr>
                </a:tc>
              </a:tr>
              <a:tr h="1216972">
                <a:tc>
                  <a:txBody>
                    <a:bodyPr/>
                    <a:lstStyle/>
                    <a:p>
                      <a:pPr marL="0" marR="0">
                        <a:spcBef>
                          <a:spcPts val="0"/>
                        </a:spcBef>
                        <a:spcAft>
                          <a:spcPts val="0"/>
                        </a:spcAft>
                      </a:pPr>
                      <a:r>
                        <a:rPr lang="en-US" sz="1800">
                          <a:effectLst/>
                        </a:rPr>
                        <a:t>URL(s) for the standard </a:t>
                      </a:r>
                    </a:p>
                  </a:txBody>
                  <a:tcPr marL="0" marR="0" marT="0" marB="0">
                    <a:lnL>
                      <a:noFill/>
                    </a:lnL>
                    <a:lnR>
                      <a:noFill/>
                    </a:lnR>
                    <a:lnT>
                      <a:noFill/>
                    </a:lnT>
                    <a:lnB>
                      <a:noFill/>
                    </a:lnB>
                    <a:solidFill>
                      <a:srgbClr val="FFF6BF"/>
                    </a:solidFill>
                  </a:tcPr>
                </a:tc>
                <a:tc>
                  <a:txBody>
                    <a:bodyPr/>
                    <a:lstStyle/>
                    <a:p>
                      <a:pPr marL="0" marR="0">
                        <a:spcBef>
                          <a:spcPts val="0"/>
                        </a:spcBef>
                        <a:spcAft>
                          <a:spcPts val="0"/>
                        </a:spcAft>
                      </a:pPr>
                      <a:r>
                        <a:rPr lang="en-US" sz="1800" u="none" strike="noStrike" dirty="0">
                          <a:effectLst/>
                          <a:hlinkClick r:id="rId4"/>
                        </a:rPr>
                        <a:t>http://collaborate.nist.gov/twiki-sggrid/pub/SmartGrid/PAP02Objective3/NIST_PAP2_Guidelines_for_Assessing_Wireless_Standards_for_Smart_Grid_Applications_1.0.pdf</a:t>
                      </a:r>
                      <a:r>
                        <a:rPr lang="en-US" sz="1800" dirty="0">
                          <a:effectLst/>
                        </a:rPr>
                        <a:t> </a:t>
                      </a:r>
                    </a:p>
                  </a:txBody>
                  <a:tcPr marL="0" marR="0" marT="0" marB="0">
                    <a:lnL>
                      <a:noFill/>
                    </a:lnL>
                    <a:lnR>
                      <a:noFill/>
                    </a:lnR>
                    <a:lnT>
                      <a:noFill/>
                    </a:lnT>
                    <a:lnB>
                      <a:noFill/>
                    </a:lnB>
                    <a:solidFill>
                      <a:srgbClr val="FFF6BF"/>
                    </a:solidFill>
                  </a:tcPr>
                </a:tc>
              </a:tr>
            </a:tbl>
          </a:graphicData>
        </a:graphic>
      </p:graphicFrame>
      <p:sp>
        <p:nvSpPr>
          <p:cNvPr id="19475" name="TextBox 10"/>
          <p:cNvSpPr txBox="1">
            <a:spLocks noChangeArrowheads="1"/>
          </p:cNvSpPr>
          <p:nvPr/>
        </p:nvSpPr>
        <p:spPr bwMode="auto">
          <a:xfrm>
            <a:off x="612775" y="5915025"/>
            <a:ext cx="6638925" cy="277813"/>
          </a:xfrm>
          <a:prstGeom prst="rect">
            <a:avLst/>
          </a:prstGeom>
          <a:noFill/>
          <a:ln w="9525">
            <a:solidFill>
              <a:srgbClr val="FFC000"/>
            </a:solidFill>
            <a:miter lim="800000"/>
            <a:headEnd/>
            <a:tailEnd/>
          </a:ln>
        </p:spPr>
        <p:txBody>
          <a:bodyPr>
            <a:spAutoFit/>
          </a:bodyPr>
          <a:lstStyle/>
          <a:p>
            <a:pPr algn="ctr" eaLnBrk="0" hangingPunct="0"/>
            <a:r>
              <a:rPr lang="en-US" sz="1200">
                <a:hlinkClick r:id="rId5"/>
              </a:rPr>
              <a:t>http://collaborate.nist.gov/twiki-sggrid/bin/view/SmartGrid/SGIPCosSIFNISTIR7761</a:t>
            </a:r>
            <a:endParaRPr lang="en-US" sz="1200"/>
          </a:p>
        </p:txBody>
      </p:sp>
      <p:sp>
        <p:nvSpPr>
          <p:cNvPr id="2" name="Date Placeholder 1"/>
          <p:cNvSpPr>
            <a:spLocks noGrp="1"/>
          </p:cNvSpPr>
          <p:nvPr>
            <p:ph type="dt" sz="half" idx="10"/>
          </p:nvPr>
        </p:nvSpPr>
        <p:spPr/>
        <p:txBody>
          <a:bodyPr/>
          <a:lstStyle/>
          <a:p>
            <a:r>
              <a:rPr lang="en-US" smtClean="0"/>
              <a:t>May  2012</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85800" y="685800"/>
            <a:ext cx="7772400" cy="596900"/>
          </a:xfrm>
        </p:spPr>
        <p:txBody>
          <a:bodyPr/>
          <a:lstStyle/>
          <a:p>
            <a:r>
              <a:rPr lang="en-US" smtClean="0">
                <a:latin typeface="Times New Roman" pitchFamily="18" charset="0"/>
              </a:rPr>
              <a:t>Guideline Sections</a:t>
            </a:r>
          </a:p>
        </p:txBody>
      </p:sp>
      <p:sp>
        <p:nvSpPr>
          <p:cNvPr id="20482" name="Text Placeholder 2"/>
          <p:cNvSpPr>
            <a:spLocks noGrp="1"/>
          </p:cNvSpPr>
          <p:nvPr>
            <p:ph type="body" sz="half" idx="1"/>
          </p:nvPr>
        </p:nvSpPr>
        <p:spPr>
          <a:xfrm>
            <a:off x="393700" y="1498600"/>
            <a:ext cx="8331200" cy="4597400"/>
          </a:xfrm>
        </p:spPr>
        <p:txBody>
          <a:bodyPr/>
          <a:lstStyle/>
          <a:p>
            <a:r>
              <a:rPr lang="en-US" dirty="0" smtClean="0">
                <a:latin typeface="Times New Roman" pitchFamily="18" charset="0"/>
              </a:rPr>
              <a:t>Sect 2 Acronyms and Definitions </a:t>
            </a:r>
          </a:p>
          <a:p>
            <a:r>
              <a:rPr lang="en-US" dirty="0" smtClean="0">
                <a:latin typeface="Times New Roman" pitchFamily="18" charset="0"/>
              </a:rPr>
              <a:t>Sect 3 SG Conceptual Model &amp; Business Requirements </a:t>
            </a:r>
          </a:p>
          <a:p>
            <a:r>
              <a:rPr lang="en-US" dirty="0" smtClean="0">
                <a:latin typeface="Times New Roman" pitchFamily="18" charset="0"/>
              </a:rPr>
              <a:t>Sect 4 Wireless Technology </a:t>
            </a:r>
          </a:p>
          <a:p>
            <a:r>
              <a:rPr lang="en-US" dirty="0" smtClean="0">
                <a:latin typeface="Times New Roman" pitchFamily="18" charset="0"/>
              </a:rPr>
              <a:t>Sect 5 Modeling &amp; Evaluation Approach </a:t>
            </a:r>
          </a:p>
          <a:p>
            <a:r>
              <a:rPr lang="en-US" dirty="0" smtClean="0">
                <a:latin typeface="Times New Roman" pitchFamily="18" charset="0"/>
              </a:rPr>
              <a:t>Sect 6 Factors to Consider </a:t>
            </a:r>
          </a:p>
          <a:p>
            <a:r>
              <a:rPr lang="en-US" dirty="0" smtClean="0">
                <a:latin typeface="Times New Roman" pitchFamily="18" charset="0"/>
              </a:rPr>
              <a:t>Sect 7 Conclusions</a:t>
            </a:r>
          </a:p>
          <a:p>
            <a:r>
              <a:rPr lang="en-US" dirty="0" smtClean="0">
                <a:latin typeface="Times New Roman" pitchFamily="18" charset="0"/>
              </a:rPr>
              <a:t>Sect 8 References</a:t>
            </a:r>
          </a:p>
          <a:p>
            <a:r>
              <a:rPr lang="en-US" dirty="0" smtClean="0">
                <a:latin typeface="Times New Roman" pitchFamily="18" charset="0"/>
              </a:rPr>
              <a:t>Sect 9 Bibliography</a:t>
            </a:r>
          </a:p>
          <a:p>
            <a:r>
              <a:rPr lang="en-US" dirty="0" smtClean="0">
                <a:latin typeface="Times New Roman" pitchFamily="18" charset="0"/>
              </a:rPr>
              <a:t>Annex (e.g. A, B, C, D, E)</a:t>
            </a:r>
          </a:p>
        </p:txBody>
      </p:sp>
      <p:sp>
        <p:nvSpPr>
          <p:cNvPr id="20484" name="Footer Placeholder 5"/>
          <p:cNvSpPr>
            <a:spLocks noGrp="1"/>
          </p:cNvSpPr>
          <p:nvPr>
            <p:ph type="ftr" sz="quarter" idx="11"/>
          </p:nvPr>
        </p:nvSpPr>
        <p:spPr>
          <a:noFill/>
        </p:spPr>
        <p:txBody>
          <a:bodyPr/>
          <a:lstStyle/>
          <a:p>
            <a:r>
              <a:rPr lang="en-US" smtClean="0"/>
              <a:t>Bruce Kraemer, Marvell</a:t>
            </a:r>
          </a:p>
        </p:txBody>
      </p:sp>
      <p:sp>
        <p:nvSpPr>
          <p:cNvPr id="20485" name="Slide Number Placeholder 6"/>
          <p:cNvSpPr>
            <a:spLocks noGrp="1"/>
          </p:cNvSpPr>
          <p:nvPr>
            <p:ph type="sldNum" sz="quarter" idx="12"/>
          </p:nvPr>
        </p:nvSpPr>
        <p:spPr>
          <a:xfrm>
            <a:off x="4357688" y="6475413"/>
            <a:ext cx="504825" cy="182562"/>
          </a:xfrm>
          <a:noFill/>
        </p:spPr>
        <p:txBody>
          <a:bodyPr/>
          <a:lstStyle/>
          <a:p>
            <a:r>
              <a:rPr lang="en-US" smtClean="0"/>
              <a:t>Slide </a:t>
            </a:r>
            <a:fld id="{7BC2309F-CF4A-4783-9EA7-A2777CE45494}" type="slidenum">
              <a:rPr lang="en-US" smtClean="0"/>
              <a:pPr/>
              <a:t>9</a:t>
            </a:fld>
            <a:endParaRPr lang="en-US" smtClean="0"/>
          </a:p>
        </p:txBody>
      </p:sp>
      <p:sp>
        <p:nvSpPr>
          <p:cNvPr id="2" name="Date Placeholder 1"/>
          <p:cNvSpPr>
            <a:spLocks noGrp="1"/>
          </p:cNvSpPr>
          <p:nvPr>
            <p:ph type="dt" sz="half" idx="10"/>
          </p:nvPr>
        </p:nvSpPr>
        <p:spPr>
          <a:xfrm>
            <a:off x="696913" y="332601"/>
            <a:ext cx="1340110" cy="276999"/>
          </a:xfrm>
        </p:spPr>
        <p:txBody>
          <a:bodyPr/>
          <a:lstStyle/>
          <a:p>
            <a:r>
              <a:rPr lang="en-US" smtClean="0"/>
              <a:t>May  2012</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278108</TotalTime>
  <Words>2526</Words>
  <Application>Microsoft Office PowerPoint</Application>
  <PresentationFormat>On-screen Show (4:3)</PresentationFormat>
  <Paragraphs>761</Paragraphs>
  <Slides>36</Slides>
  <Notes>2</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36</vt:i4>
      </vt:variant>
    </vt:vector>
  </HeadingPairs>
  <TitlesOfParts>
    <vt:vector size="41" baseType="lpstr">
      <vt:lpstr>Default Design</vt:lpstr>
      <vt:lpstr>Package</vt:lpstr>
      <vt:lpstr>Acrobat Document</vt:lpstr>
      <vt:lpstr>Worksheet</vt:lpstr>
      <vt:lpstr>Document</vt:lpstr>
      <vt:lpstr>Smart Grid SC– May 2012</vt:lpstr>
      <vt:lpstr>Agenda</vt:lpstr>
      <vt:lpstr>PowerPoint Presentation</vt:lpstr>
      <vt:lpstr>Major 802 Support Elements in SGIP</vt:lpstr>
      <vt:lpstr>High Level 802 Goals in the PAP02 Context</vt:lpstr>
      <vt:lpstr>Major 802 Engagement Opportunities in SGIP</vt:lpstr>
      <vt:lpstr>PAP#2 Status</vt:lpstr>
      <vt:lpstr>Guideline Version 1</vt:lpstr>
      <vt:lpstr>Guideline Sections</vt:lpstr>
      <vt:lpstr>Annexes</vt:lpstr>
      <vt:lpstr>Guideline 1 to 2 Differences</vt:lpstr>
      <vt:lpstr>UCAIUG</vt:lpstr>
      <vt:lpstr>PowerPoint Presentation</vt:lpstr>
      <vt:lpstr>SDO Sub group</vt:lpstr>
      <vt:lpstr>Guideline Sections</vt:lpstr>
      <vt:lpstr>Annexes</vt:lpstr>
      <vt:lpstr>PowerPoint Presentation</vt:lpstr>
      <vt:lpstr>PAP02 Guideline – January Schedule Overview</vt:lpstr>
      <vt:lpstr>PAP02 Guideline – March Schedule Overview</vt:lpstr>
      <vt:lpstr>OpenSG Status</vt:lpstr>
      <vt:lpstr>Work in Progress:</vt:lpstr>
      <vt:lpstr>Range Estimator</vt:lpstr>
      <vt:lpstr>UCAIUG</vt:lpstr>
      <vt:lpstr>PowerPoint Presentation</vt:lpstr>
      <vt:lpstr>PowerPoint Presentation</vt:lpstr>
      <vt:lpstr>PowerPoint Presentation</vt:lpstr>
      <vt:lpstr>PowerPoint Presentation</vt:lpstr>
      <vt:lpstr>PowerPoint Presentation</vt:lpstr>
      <vt:lpstr>Choose values </vt:lpstr>
      <vt:lpstr>Choose values </vt:lpstr>
      <vt:lpstr>RANge Estimator OPTIONS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2012 Smart Grid SC</dc:title>
  <dc:subject>Smart Grid Information </dc:subject>
  <dc:creator>Bruce Kraemer (Marvell)</dc:creator>
  <cp:lastModifiedBy>Bruce Kraemer</cp:lastModifiedBy>
  <cp:revision>2823</cp:revision>
  <cp:lastPrinted>2012-03-14T01:40:49Z</cp:lastPrinted>
  <dcterms:created xsi:type="dcterms:W3CDTF">1998-02-10T13:07:52Z</dcterms:created>
  <dcterms:modified xsi:type="dcterms:W3CDTF">2012-05-17T14:25:21Z</dcterms:modified>
</cp:coreProperties>
</file>