
<file path=[Content_Types].xml><?xml version="1.0" encoding="utf-8"?>
<Types xmlns="http://schemas.openxmlformats.org/package/2006/content-types">
  <Override PartName="/ppt/slides/slide41.xml" ContentType="application/vnd.openxmlformats-officedocument.presentationml.slide+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s/slide108.xml" ContentType="application/vnd.openxmlformats-officedocument.presentationml.slide+xml"/>
  <Override PartName="/ppt/slides/slide42.xml" ContentType="application/vnd.openxmlformats-officedocument.presentationml.slide+xml"/>
  <Override PartName="/ppt/slideMasters/slideMaster2.xml" ContentType="application/vnd.openxmlformats-officedocument.presentationml.slideMaster+xml"/>
  <Override PartName="/ppt/notesSlides/notesSlide17.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notesSlides/notesSlide3.xml" ContentType="application/vnd.openxmlformats-officedocument.presentationml.notesSlide+xml"/>
  <Override PartName="/ppt/slides/slide76.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tableStyles.xml" ContentType="application/vnd.openxmlformats-officedocument.presentationml.tableStyles+xml"/>
  <Override PartName="/ppt/slides/slide43.xml" ContentType="application/vnd.openxmlformats-officedocument.presentationml.slide+xml"/>
  <Default Extension="wdp" ContentType="image/vnd.ms-photo"/>
  <Override PartName="/ppt/notesSlides/notesSlide18.xml" ContentType="application/vnd.openxmlformats-officedocument.presentationml.notesSlide+xml"/>
  <Override PartName="/ppt/slides/slide52.xml" ContentType="application/vnd.openxmlformats-officedocument.presentationml.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slides/slide62.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ppt/slides/slide91.xml" ContentType="application/vnd.openxmlformats-officedocument.presentationml.slide+xml"/>
  <Override PartName="/docProps/core.xml" ContentType="application/vnd.openxmlformats-package.core-properties+xml"/>
  <Override PartName="/ppt/slides/slide68.xml" ContentType="application/vnd.openxmlformats-officedocument.presentationml.slide+xml"/>
  <Override PartName="/ppt/theme/theme3.xml" ContentType="application/vnd.openxmlformats-officedocument.theme+xml"/>
  <Override PartName="/ppt/notesSlides/notesSlide4.xml" ContentType="application/vnd.openxmlformats-officedocument.presentationml.notesSlide+xml"/>
  <Override PartName="/ppt/slides/slide77.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Layouts/slideLayout1.xml" ContentType="application/vnd.openxmlformats-officedocument.presentationml.slideLayout+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s/slide44.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notesSlides/notesSlide29.xml" ContentType="application/vnd.openxmlformats-officedocument.presentationml.notesSlide+xml"/>
  <Override PartName="/ppt/slideLayouts/slideLayout12.xml" ContentType="application/vnd.openxmlformats-officedocument.presentationml.slideLayout+xml"/>
  <Override PartName="/ppt/slides/slide63.xml" ContentType="application/vnd.openxmlformats-officedocument.presentationml.slide+xml"/>
  <Override PartName="/ppt/slides/slide72.xml" ContentType="application/vnd.openxmlformats-officedocument.presentationml.slide+xml"/>
  <Override PartName="/ppt/slides/slide82.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theme/theme4.xml" ContentType="application/vnd.openxmlformats-officedocument.them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slides/slide105.xml" ContentType="application/vnd.openxmlformats-officedocument.presentationml.slide+xml"/>
  <Override PartName="/ppt/notesSlides/notesSlide14.xml" ContentType="application/vnd.openxmlformats-officedocument.presentationml.notesSlide+xml"/>
  <Override PartName="/ppt/slides/slide16.xml" ContentType="application/vnd.openxmlformats-officedocument.presentationml.slide+xml"/>
  <Override PartName="/ppt/viewProps.xml" ContentType="application/vnd.openxmlformats-officedocument.presentationml.viewProps+xml"/>
  <Override PartName="/ppt/notesSlides/notesSlide24.xml" ContentType="application/vnd.openxmlformats-officedocument.presentationml.notesSlide+xml"/>
  <Default Extension="rels" ContentType="application/vnd.openxmlformats-package.relationships+xml"/>
  <Override PartName="/ppt/slides/slide26.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54.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73.xml" ContentType="application/vnd.openxmlformats-officedocument.presentationml.slide+xml"/>
  <Override PartName="/ppt/presentation.xml" ContentType="application/vnd.openxmlformats-officedocument.presentationml.presentation.main+xml"/>
  <Override PartName="/ppt/slides/slide83.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slides/slide40.xml" ContentType="application/vnd.openxmlformats-officedocument.presentationml.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55.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slides/slide99.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slides/slide107.xml" ContentType="application/vnd.openxmlformats-officedocument.presentationml.slide+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Lst>
  <p:notesMasterIdLst>
    <p:notesMasterId r:id="rId111"/>
  </p:notesMasterIdLst>
  <p:handoutMasterIdLst>
    <p:handoutMasterId r:id="rId112"/>
  </p:handoutMasterIdLst>
  <p:sldIdLst>
    <p:sldId id="269" r:id="rId3"/>
    <p:sldId id="257" r:id="rId4"/>
    <p:sldId id="418" r:id="rId5"/>
    <p:sldId id="305" r:id="rId6"/>
    <p:sldId id="322" r:id="rId7"/>
    <p:sldId id="419" r:id="rId8"/>
    <p:sldId id="293" r:id="rId9"/>
    <p:sldId id="420" r:id="rId10"/>
    <p:sldId id="421" r:id="rId11"/>
    <p:sldId id="422" r:id="rId12"/>
    <p:sldId id="423" r:id="rId13"/>
    <p:sldId id="424" r:id="rId14"/>
    <p:sldId id="425" r:id="rId15"/>
    <p:sldId id="426" r:id="rId16"/>
    <p:sldId id="403" r:id="rId17"/>
    <p:sldId id="404" r:id="rId18"/>
    <p:sldId id="405" r:id="rId19"/>
    <p:sldId id="406" r:id="rId20"/>
    <p:sldId id="427" r:id="rId21"/>
    <p:sldId id="428" r:id="rId22"/>
    <p:sldId id="429" r:id="rId23"/>
    <p:sldId id="430" r:id="rId24"/>
    <p:sldId id="431" r:id="rId25"/>
    <p:sldId id="516" r:id="rId26"/>
    <p:sldId id="432" r:id="rId27"/>
    <p:sldId id="433" r:id="rId28"/>
    <p:sldId id="434" r:id="rId29"/>
    <p:sldId id="435" r:id="rId30"/>
    <p:sldId id="436" r:id="rId31"/>
    <p:sldId id="437" r:id="rId32"/>
    <p:sldId id="438" r:id="rId33"/>
    <p:sldId id="439" r:id="rId34"/>
    <p:sldId id="440" r:id="rId35"/>
    <p:sldId id="441" r:id="rId36"/>
    <p:sldId id="442" r:id="rId37"/>
    <p:sldId id="443" r:id="rId38"/>
    <p:sldId id="444" r:id="rId39"/>
    <p:sldId id="445" r:id="rId40"/>
    <p:sldId id="446" r:id="rId41"/>
    <p:sldId id="447" r:id="rId42"/>
    <p:sldId id="448" r:id="rId43"/>
    <p:sldId id="449" r:id="rId44"/>
    <p:sldId id="450" r:id="rId45"/>
    <p:sldId id="451" r:id="rId46"/>
    <p:sldId id="452" r:id="rId47"/>
    <p:sldId id="453" r:id="rId48"/>
    <p:sldId id="454" r:id="rId49"/>
    <p:sldId id="455" r:id="rId50"/>
    <p:sldId id="456" r:id="rId51"/>
    <p:sldId id="457" r:id="rId52"/>
    <p:sldId id="458" r:id="rId53"/>
    <p:sldId id="459" r:id="rId54"/>
    <p:sldId id="460" r:id="rId55"/>
    <p:sldId id="461" r:id="rId56"/>
    <p:sldId id="462" r:id="rId57"/>
    <p:sldId id="463" r:id="rId58"/>
    <p:sldId id="464" r:id="rId59"/>
    <p:sldId id="465" r:id="rId60"/>
    <p:sldId id="466" r:id="rId61"/>
    <p:sldId id="467" r:id="rId62"/>
    <p:sldId id="468" r:id="rId63"/>
    <p:sldId id="469" r:id="rId64"/>
    <p:sldId id="470" r:id="rId65"/>
    <p:sldId id="471" r:id="rId66"/>
    <p:sldId id="472" r:id="rId67"/>
    <p:sldId id="473" r:id="rId68"/>
    <p:sldId id="474" r:id="rId69"/>
    <p:sldId id="475" r:id="rId70"/>
    <p:sldId id="476" r:id="rId71"/>
    <p:sldId id="477" r:id="rId72"/>
    <p:sldId id="478" r:id="rId73"/>
    <p:sldId id="479" r:id="rId74"/>
    <p:sldId id="480" r:id="rId75"/>
    <p:sldId id="481" r:id="rId76"/>
    <p:sldId id="482" r:id="rId77"/>
    <p:sldId id="483" r:id="rId78"/>
    <p:sldId id="484" r:id="rId79"/>
    <p:sldId id="485" r:id="rId80"/>
    <p:sldId id="486" r:id="rId81"/>
    <p:sldId id="487" r:id="rId82"/>
    <p:sldId id="488" r:id="rId83"/>
    <p:sldId id="489" r:id="rId84"/>
    <p:sldId id="490" r:id="rId85"/>
    <p:sldId id="491" r:id="rId86"/>
    <p:sldId id="492" r:id="rId87"/>
    <p:sldId id="493" r:id="rId88"/>
    <p:sldId id="494" r:id="rId89"/>
    <p:sldId id="495" r:id="rId90"/>
    <p:sldId id="496" r:id="rId91"/>
    <p:sldId id="497" r:id="rId92"/>
    <p:sldId id="498" r:id="rId93"/>
    <p:sldId id="499" r:id="rId94"/>
    <p:sldId id="500" r:id="rId95"/>
    <p:sldId id="501" r:id="rId96"/>
    <p:sldId id="502" r:id="rId97"/>
    <p:sldId id="503" r:id="rId98"/>
    <p:sldId id="504" r:id="rId99"/>
    <p:sldId id="505" r:id="rId100"/>
    <p:sldId id="506" r:id="rId101"/>
    <p:sldId id="507" r:id="rId102"/>
    <p:sldId id="508" r:id="rId103"/>
    <p:sldId id="509" r:id="rId104"/>
    <p:sldId id="510" r:id="rId105"/>
    <p:sldId id="511" r:id="rId106"/>
    <p:sldId id="512" r:id="rId107"/>
    <p:sldId id="513" r:id="rId108"/>
    <p:sldId id="514" r:id="rId109"/>
    <p:sldId id="515" r:id="rId1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6645" autoAdjust="0"/>
  </p:normalViewPr>
  <p:slideViewPr>
    <p:cSldViewPr showGuides="1">
      <p:cViewPr>
        <p:scale>
          <a:sx n="100" d="100"/>
          <a:sy n="100" d="100"/>
        </p:scale>
        <p:origin x="-1024" y="-8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8" Type="http://schemas.openxmlformats.org/officeDocument/2006/relationships/slide" Target="slides/slide106.xml"/><Relationship Id="rId109" Type="http://schemas.openxmlformats.org/officeDocument/2006/relationships/slide" Target="slides/slide10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110" Type="http://schemas.openxmlformats.org/officeDocument/2006/relationships/slide" Target="slides/slide108.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11" Type="http://schemas.openxmlformats.org/officeDocument/2006/relationships/notesMaster" Target="notesMasters/notesMaster1.xml"/><Relationship Id="rId112" Type="http://schemas.openxmlformats.org/officeDocument/2006/relationships/handoutMaster" Target="handoutMasters/handoutMaster1.xml"/><Relationship Id="rId113" Type="http://schemas.openxmlformats.org/officeDocument/2006/relationships/printerSettings" Target="printerSettings/printerSettings1.bin"/><Relationship Id="rId114" Type="http://schemas.openxmlformats.org/officeDocument/2006/relationships/commentAuthors" Target="commentAuthors.xml"/><Relationship Id="rId115" Type="http://schemas.openxmlformats.org/officeDocument/2006/relationships/presProps" Target="presProps.xml"/><Relationship Id="rId116" Type="http://schemas.openxmlformats.org/officeDocument/2006/relationships/viewProps" Target="viewProps.xml"/><Relationship Id="rId117" Type="http://schemas.openxmlformats.org/officeDocument/2006/relationships/theme" Target="theme/theme1.xml"/><Relationship Id="rId118"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100" Type="http://schemas.openxmlformats.org/officeDocument/2006/relationships/slide" Target="slides/slide98.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23</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24</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87327" y="95706"/>
            <a:ext cx="2194411" cy="215444"/>
          </a:xfrm>
          <a:ln/>
        </p:spPr>
        <p:txBody>
          <a:bodyPr/>
          <a:lstStyle/>
          <a:p>
            <a:r>
              <a:rPr lang="en-US" smtClean="0">
                <a:solidFill>
                  <a:prstClr val="white"/>
                </a:solidFill>
              </a:rPr>
              <a:t>doc.: IEEE 802.11-12/0277r4</a:t>
            </a:r>
            <a:endParaRPr lang="en-US">
              <a:solidFill>
                <a:prstClr val="white"/>
              </a:solidFill>
            </a:endParaRPr>
          </a:p>
        </p:txBody>
      </p:sp>
      <p:sp>
        <p:nvSpPr>
          <p:cNvPr id="5" name="Rectangle 3"/>
          <p:cNvSpPr>
            <a:spLocks noGrp="1" noChangeArrowheads="1"/>
          </p:cNvSpPr>
          <p:nvPr>
            <p:ph type="dt"/>
          </p:nvPr>
        </p:nvSpPr>
        <p:spPr>
          <a:xfrm>
            <a:off x="654050" y="95706"/>
            <a:ext cx="812910" cy="215444"/>
          </a:xfrm>
          <a:ln/>
        </p:spPr>
        <p:txBody>
          <a:bodyPr/>
          <a:lstStyle/>
          <a:p>
            <a:r>
              <a:rPr lang="en-US" altLang="ja-JP" smtClean="0">
                <a:solidFill>
                  <a:prstClr val="white"/>
                </a:solidFill>
              </a:rPr>
              <a:t>April 2012</a:t>
            </a:r>
            <a:endParaRPr lang="en-US">
              <a:solidFill>
                <a:prstClr val="white"/>
              </a:solidFill>
            </a:endParaRPr>
          </a:p>
        </p:txBody>
      </p:sp>
      <p:sp>
        <p:nvSpPr>
          <p:cNvPr id="6" name="Rectangle 6"/>
          <p:cNvSpPr>
            <a:spLocks noGrp="1" noChangeArrowheads="1"/>
          </p:cNvSpPr>
          <p:nvPr>
            <p:ph type="ftr"/>
          </p:nvPr>
        </p:nvSpPr>
        <p:spPr>
          <a:xfrm>
            <a:off x="5357813" y="8985250"/>
            <a:ext cx="2562976" cy="184666"/>
          </a:xfrm>
          <a:ln/>
        </p:spPr>
        <p:txBody>
          <a:bodyPr/>
          <a:lstStyle/>
          <a:p>
            <a:r>
              <a:rPr lang="it-IT" smtClean="0">
                <a:solidFill>
                  <a:prstClr val="white"/>
                </a:solidFill>
              </a:rPr>
              <a:t>Katsuo Yunoki, KDDI R&amp;D Laboratories</a:t>
            </a:r>
            <a:endParaRPr lang="en-US">
              <a:solidFill>
                <a:prstClr val="white"/>
              </a:solidFill>
            </a:endParaRPr>
          </a:p>
        </p:txBody>
      </p:sp>
      <p:sp>
        <p:nvSpPr>
          <p:cNvPr id="7" name="Rectangle 7"/>
          <p:cNvSpPr>
            <a:spLocks noGrp="1" noChangeArrowheads="1"/>
          </p:cNvSpPr>
          <p:nvPr>
            <p:ph type="sldNum"/>
          </p:nvPr>
        </p:nvSpPr>
        <p:spPr>
          <a:xfrm>
            <a:off x="3320836" y="8985250"/>
            <a:ext cx="414552" cy="184666"/>
          </a:xfrm>
          <a:ln/>
        </p:spPr>
        <p:txBody>
          <a:bodyPr/>
          <a:lstStyle/>
          <a:p>
            <a:r>
              <a:rPr lang="en-US">
                <a:solidFill>
                  <a:prstClr val="white"/>
                </a:solidFill>
              </a:rPr>
              <a:t>Page </a:t>
            </a:r>
            <a:fld id="{07B9ED38-6DD0-4691-9FC3-0BE6EBBA3E57}" type="slidenum">
              <a:rPr lang="en-US">
                <a:solidFill>
                  <a:prstClr val="white"/>
                </a:solidFill>
              </a:rPr>
              <a:pPr/>
              <a:t>33</a:t>
            </a:fld>
            <a:endParaRPr lang="en-US">
              <a:solidFill>
                <a:prstClr val="white"/>
              </a:solidFill>
            </a:endParaRPr>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87327" y="95706"/>
            <a:ext cx="2194411" cy="215444"/>
          </a:xfrm>
          <a:ln/>
        </p:spPr>
        <p:txBody>
          <a:bodyPr/>
          <a:lstStyle/>
          <a:p>
            <a:r>
              <a:rPr lang="en-US" smtClean="0">
                <a:solidFill>
                  <a:prstClr val="white"/>
                </a:solidFill>
              </a:rPr>
              <a:t>doc.: IEEE 802.11-12/0277r4</a:t>
            </a:r>
            <a:endParaRPr lang="en-US">
              <a:solidFill>
                <a:prstClr val="white"/>
              </a:solidFill>
            </a:endParaRPr>
          </a:p>
        </p:txBody>
      </p:sp>
      <p:sp>
        <p:nvSpPr>
          <p:cNvPr id="5" name="Rectangle 3"/>
          <p:cNvSpPr>
            <a:spLocks noGrp="1" noChangeArrowheads="1"/>
          </p:cNvSpPr>
          <p:nvPr>
            <p:ph type="dt"/>
          </p:nvPr>
        </p:nvSpPr>
        <p:spPr>
          <a:xfrm>
            <a:off x="654050" y="95706"/>
            <a:ext cx="812910" cy="215444"/>
          </a:xfrm>
          <a:ln/>
        </p:spPr>
        <p:txBody>
          <a:bodyPr/>
          <a:lstStyle/>
          <a:p>
            <a:r>
              <a:rPr lang="en-US" altLang="ja-JP" smtClean="0">
                <a:solidFill>
                  <a:prstClr val="white"/>
                </a:solidFill>
              </a:rPr>
              <a:t>April 2012</a:t>
            </a:r>
            <a:endParaRPr lang="en-US">
              <a:solidFill>
                <a:prstClr val="white"/>
              </a:solidFill>
            </a:endParaRPr>
          </a:p>
        </p:txBody>
      </p:sp>
      <p:sp>
        <p:nvSpPr>
          <p:cNvPr id="6" name="Rectangle 6"/>
          <p:cNvSpPr>
            <a:spLocks noGrp="1" noChangeArrowheads="1"/>
          </p:cNvSpPr>
          <p:nvPr>
            <p:ph type="ftr"/>
          </p:nvPr>
        </p:nvSpPr>
        <p:spPr>
          <a:xfrm>
            <a:off x="5357813" y="8985250"/>
            <a:ext cx="2562976" cy="184666"/>
          </a:xfrm>
          <a:ln/>
        </p:spPr>
        <p:txBody>
          <a:bodyPr/>
          <a:lstStyle/>
          <a:p>
            <a:r>
              <a:rPr lang="it-IT" smtClean="0">
                <a:solidFill>
                  <a:prstClr val="white"/>
                </a:solidFill>
              </a:rPr>
              <a:t>Katsuo Yunoki, KDDI R&amp;D Laboratories</a:t>
            </a:r>
            <a:endParaRPr lang="en-US">
              <a:solidFill>
                <a:prstClr val="white"/>
              </a:solidFill>
            </a:endParaRPr>
          </a:p>
        </p:txBody>
      </p:sp>
      <p:sp>
        <p:nvSpPr>
          <p:cNvPr id="7" name="Rectangle 7"/>
          <p:cNvSpPr>
            <a:spLocks noGrp="1" noChangeArrowheads="1"/>
          </p:cNvSpPr>
          <p:nvPr>
            <p:ph type="sldNum"/>
          </p:nvPr>
        </p:nvSpPr>
        <p:spPr>
          <a:xfrm>
            <a:off x="3320836" y="8985250"/>
            <a:ext cx="414552" cy="184666"/>
          </a:xfrm>
          <a:ln/>
        </p:spPr>
        <p:txBody>
          <a:bodyPr/>
          <a:lstStyle/>
          <a:p>
            <a:r>
              <a:rPr lang="en-US">
                <a:solidFill>
                  <a:prstClr val="white"/>
                </a:solidFill>
              </a:rPr>
              <a:t>Page </a:t>
            </a:r>
            <a:fld id="{07B9ED38-6DD0-4691-9FC3-0BE6EBBA3E57}" type="slidenum">
              <a:rPr lang="en-US">
                <a:solidFill>
                  <a:prstClr val="white"/>
                </a:solidFill>
              </a:rPr>
              <a:pPr/>
              <a:t>34</a:t>
            </a:fld>
            <a:endParaRPr lang="en-US">
              <a:solidFill>
                <a:prstClr val="white"/>
              </a:solidFill>
            </a:endParaRPr>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249604" y="8985250"/>
            <a:ext cx="485785"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48</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54</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58</a:t>
            </a:fld>
            <a:endParaRPr lang="en-US"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59</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67</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68</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70</a:t>
            </a:fld>
            <a:endParaRPr lang="en-US"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71</a:t>
            </a:fld>
            <a:endParaRPr lang="en-US"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72</a:t>
            </a:fld>
            <a:endParaRPr lang="en-US"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243893" y="8985250"/>
            <a:ext cx="491496"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74</a:t>
            </a:fld>
            <a:endParaRPr lang="en-US" dirty="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75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76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78</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79</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80</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82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6</a:t>
            </a:fld>
            <a:endParaRPr lang="en-US"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83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437747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十四日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十四日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20</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21</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22</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 Root, Lab)</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0655r1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a:buClr>
                <a:srgbClr val="000000"/>
              </a:buClr>
              <a:buSzPct val="100000"/>
              <a:buFont typeface="Times New Roman" pitchFamily="16" charset="0"/>
              <a:buNone/>
            </a:pPr>
            <a:r>
              <a:rPr lang="en-US" smtClean="0">
                <a:latin typeface="Times New Roman" pitchFamily="16" charset="0"/>
              </a:rPr>
              <a:t>May 2012</a:t>
            </a:r>
            <a:endParaRPr lang="en-GB" dirty="0">
              <a:latin typeface="Times New Roman" pitchFamily="16" charset="0"/>
            </a:endParaRP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US" altLang="ja-JP" smtClean="0">
                <a:latin typeface="Times New Roman" pitchFamily="16" charset="0"/>
              </a:rPr>
              <a:t>Hiroshi Mano (ATRD, Root, Lab)</a:t>
            </a:r>
            <a:endParaRPr lang="en-GB" dirty="0">
              <a:latin typeface="Times New Roman" pitchFamily="16" charset="0"/>
            </a:endParaRP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GB">
                <a:latin typeface="Times New Roman" pitchFamily="16" charset="0"/>
              </a:rPr>
              <a:t>Slide </a:t>
            </a:r>
            <a:fld id="{D09C756B-EB39-4236-ADBB-73052B179AE4}" type="slidenum">
              <a:rPr lang="en-GB">
                <a:latin typeface="Times New Roman" pitchFamily="16" charset="0"/>
              </a:rPr>
              <a:pPr defTabSz="449263">
                <a:buClr>
                  <a:srgbClr val="000000"/>
                </a:buClr>
                <a:buSzPct val="100000"/>
                <a:buFont typeface="Times New Roman" pitchFamily="16" charset="0"/>
                <a:buNone/>
              </a:pPr>
              <a:t>‹#›</a:t>
            </a:fld>
            <a:endParaRPr lang="en-GB">
              <a:latin typeface="Times New Roman" pitchFamily="16" charset="0"/>
            </a:endParaRPr>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000000"/>
                </a:solidFill>
                <a:latin typeface="Times New Roman" pitchFamily="16"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cs typeface="Arial Unicode MS" charset="0"/>
              </a:rPr>
              <a:t>doc.: IEEE 11-12/0273r</a:t>
            </a:r>
            <a:r>
              <a:rPr lang="en-US" altLang="ja-JP" sz="1800" b="1" dirty="0" smtClean="0">
                <a:solidFill>
                  <a:srgbClr val="000000"/>
                </a:solidFill>
                <a:latin typeface="Times New Roman" pitchFamily="16" charset="0"/>
                <a:cs typeface="Arial Unicode MS" charset="0"/>
              </a:rPr>
              <a:t>8</a:t>
            </a:r>
            <a:endParaRPr lang="en-GB" sz="1800" b="1" dirty="0" smtClean="0">
              <a:solidFill>
                <a:srgbClr val="000000"/>
              </a:solidFill>
              <a:latin typeface="Times New Roman" pitchFamily="16" charset="0"/>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50.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 slide deck for Atlanta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confirm Hiroshi </a:t>
            </a:r>
            <a:r>
              <a:rPr lang="en-US" altLang="ja-JP" dirty="0" err="1" smtClean="0"/>
              <a:t>Mano</a:t>
            </a:r>
            <a:r>
              <a:rPr lang="en-US" altLang="ja-JP" dirty="0" smtClean="0"/>
              <a:t> (Allied </a:t>
            </a:r>
            <a:r>
              <a:rPr lang="en-US" altLang="ja-JP" dirty="0" err="1" smtClean="0"/>
              <a:t>Telissis</a:t>
            </a:r>
            <a:r>
              <a:rPr lang="en-US" altLang="ja-JP" dirty="0" smtClean="0"/>
              <a:t> R&amp;D) as </a:t>
            </a:r>
            <a:r>
              <a:rPr lang="en-US" altLang="ja-JP" dirty="0" err="1" smtClean="0"/>
              <a:t>TGai</a:t>
            </a:r>
            <a:r>
              <a:rPr lang="en-US" altLang="ja-JP" dirty="0" smtClean="0"/>
              <a:t> Chair.</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a:xfrm>
            <a:off x="4344988" y="6475413"/>
            <a:ext cx="530225" cy="182562"/>
          </a:xfrm>
        </p:spPr>
        <p:txBody>
          <a:bodyPr/>
          <a:lstStyle/>
          <a:p>
            <a:r>
              <a:rPr lang="en-US">
                <a:solidFill>
                  <a:srgbClr val="000000"/>
                </a:solidFill>
              </a:rPr>
              <a:t>Slide </a:t>
            </a:r>
            <a:fld id="{6FE762BF-D7C0-43B9-800D-CE33591E067A}" type="slidenum">
              <a:rPr lang="en-US">
                <a:solidFill>
                  <a:srgbClr val="000000"/>
                </a:solidFill>
              </a:rPr>
              <a:pPr/>
              <a:t>100</a:t>
            </a:fld>
            <a:endParaRPr lang="en-US">
              <a:solidFill>
                <a:srgbClr val="000000"/>
              </a:solidFill>
            </a:endParaRPr>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1</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create a mixture of STAs performing Active Scanning and passive scanning.</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a:xfrm>
            <a:off x="4344988" y="6475413"/>
            <a:ext cx="530225" cy="182562"/>
          </a:xfrm>
        </p:spPr>
        <p:txBody>
          <a:bodyPr/>
          <a:lstStyle/>
          <a:p>
            <a:r>
              <a:rPr lang="en-US">
                <a:solidFill>
                  <a:srgbClr val="000000"/>
                </a:solidFill>
              </a:rPr>
              <a:t>Slide </a:t>
            </a:r>
            <a:fld id="{6FE762BF-D7C0-43B9-800D-CE33591E067A}" type="slidenum">
              <a:rPr lang="en-US">
                <a:solidFill>
                  <a:srgbClr val="000000"/>
                </a:solidFill>
              </a:rPr>
              <a:pPr/>
              <a:t>101</a:t>
            </a:fld>
            <a:endParaRPr lang="en-US">
              <a:solidFill>
                <a:srgbClr val="000000"/>
              </a:solidFill>
            </a:endParaRPr>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2</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mixture creation mechanism is based on drawing a dice to select scan type per each scan attempt while conforming to the existing scanning procedures.</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12/569r0	Lin </a:t>
            </a:r>
            <a:r>
              <a:rPr lang="en-US" altLang="ja-JP" dirty="0" err="1" smtClean="0"/>
              <a:t>Cai</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102</a:t>
            </a:fld>
            <a:endParaRPr lang="en-US" altLang="ja-JP"/>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solidFill>
                  <a:schemeClr val="tx1"/>
                </a:solidFill>
              </a:rPr>
              <a:t>Stroll Poll -1 </a:t>
            </a:r>
            <a:endParaRPr lang="en-US" smtClean="0"/>
          </a:p>
        </p:txBody>
      </p:sp>
      <p:sp>
        <p:nvSpPr>
          <p:cNvPr id="12291"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2294" name="Slide Number Placeholder 5"/>
          <p:cNvSpPr>
            <a:spLocks noGrp="1"/>
          </p:cNvSpPr>
          <p:nvPr>
            <p:ph type="sldNum" sz="quarter" idx="12"/>
          </p:nvPr>
        </p:nvSpPr>
        <p:spPr>
          <a:noFill/>
        </p:spPr>
        <p:txBody>
          <a:bodyPr/>
          <a:lstStyle/>
          <a:p>
            <a:r>
              <a:rPr lang="en-US" altLang="ja-JP">
                <a:solidFill>
                  <a:srgbClr val="000000"/>
                </a:solidFill>
              </a:rPr>
              <a:t>Slide </a:t>
            </a:r>
            <a:fld id="{0F31A7E3-C709-44C1-B12B-F845191B7E35}" type="slidenum">
              <a:rPr lang="en-US" altLang="ja-JP">
                <a:solidFill>
                  <a:srgbClr val="000000"/>
                </a:solidFill>
              </a:rPr>
              <a:pPr/>
              <a:t>103</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Stroll Poll -2 </a:t>
            </a:r>
          </a:p>
        </p:txBody>
      </p:sp>
      <p:sp>
        <p:nvSpPr>
          <p:cNvPr id="13315"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a:t>
            </a:r>
            <a:r>
              <a:rPr lang="en-US" smtClean="0"/>
              <a:t>differentiated initial link setup.”?</a:t>
            </a:r>
            <a:endParaRPr lang="en-US" dirty="0" smtClean="0"/>
          </a:p>
          <a:p>
            <a:endParaRPr lang="en-US" dirty="0" smtClean="0"/>
          </a:p>
          <a:p>
            <a:r>
              <a:rPr lang="en-US" dirty="0" smtClean="0"/>
              <a:t>Yes:</a:t>
            </a:r>
          </a:p>
          <a:p>
            <a:r>
              <a:rPr lang="en-US" dirty="0" smtClean="0"/>
              <a:t>No:</a:t>
            </a:r>
          </a:p>
          <a:p>
            <a:r>
              <a:rPr lang="en-US" dirty="0" smtClean="0"/>
              <a:t>Abstain:</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3318" name="Slide Number Placeholder 5"/>
          <p:cNvSpPr>
            <a:spLocks noGrp="1"/>
          </p:cNvSpPr>
          <p:nvPr>
            <p:ph type="sldNum" sz="quarter" idx="12"/>
          </p:nvPr>
        </p:nvSpPr>
        <p:spPr>
          <a:noFill/>
        </p:spPr>
        <p:txBody>
          <a:bodyPr/>
          <a:lstStyle/>
          <a:p>
            <a:r>
              <a:rPr lang="en-US" altLang="ja-JP">
                <a:solidFill>
                  <a:srgbClr val="000000"/>
                </a:solidFill>
              </a:rPr>
              <a:t>Slide </a:t>
            </a:r>
            <a:fld id="{8718BAAE-8272-435F-961D-201E4155D35D}" type="slidenum">
              <a:rPr lang="en-US" altLang="ja-JP">
                <a:solidFill>
                  <a:srgbClr val="000000"/>
                </a:solidFill>
              </a:rPr>
              <a:pPr/>
              <a:t>104</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12/598r0	Steve </a:t>
            </a:r>
            <a:r>
              <a:rPr lang="en-US" altLang="ja-JP" dirty="0" err="1" smtClean="0"/>
              <a:t>Grau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105</a:t>
            </a:fld>
            <a:endParaRPr lang="en-US" altLang="ja-JP"/>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Motion 1</a:t>
            </a:r>
          </a:p>
        </p:txBody>
      </p:sp>
      <p:sp>
        <p:nvSpPr>
          <p:cNvPr id="6147" name="Content Placeholder 2"/>
          <p:cNvSpPr>
            <a:spLocks noGrp="1"/>
          </p:cNvSpPr>
          <p:nvPr>
            <p:ph idx="1"/>
          </p:nvPr>
        </p:nvSpPr>
        <p:spPr/>
        <p:txBody>
          <a:bodyPr/>
          <a:lstStyle/>
          <a:p>
            <a:r>
              <a:rPr lang="en-US" sz="1800"/>
              <a:t>Move to add the following to text to the end of Clause 2.1.3 of TGai Functional Requirements document (11-11/0745r5):</a:t>
            </a:r>
            <a:br>
              <a:rPr lang="en-US" sz="1800"/>
            </a:br>
            <a:r>
              <a:rPr lang="en-US" sz="1800"/>
              <a:t/>
            </a:r>
            <a:br>
              <a:rPr lang="en-US" sz="1800"/>
            </a:br>
            <a:r>
              <a:rPr lang="en-US" sz="1800"/>
              <a:t>“[Req2.1.3.2] The TGai amendment shall make optional any FILS feature that would necessitate an AP to have knowledge of the VLAN a STA will be assigned to prior to final authentication of the STA.</a:t>
            </a:r>
          </a:p>
          <a:p>
            <a:pPr>
              <a:buFontTx/>
              <a:buNone/>
            </a:pPr>
            <a:r>
              <a:rPr lang="en-US" sz="1800"/>
              <a:t/>
            </a:r>
            <a:br>
              <a:rPr lang="en-US" sz="1800"/>
            </a:br>
            <a:r>
              <a:rPr lang="en-US" sz="1800"/>
              <a:t>Note-The intent of this requirement is to enable systems that dynamically assign STAs to VLANs to be FILS compliant and to support other FILS features.”</a:t>
            </a:r>
            <a:br>
              <a:rPr lang="en-US" sz="1800"/>
            </a:br>
            <a:r>
              <a:rPr lang="en-US" sz="1800"/>
              <a:t/>
            </a:r>
            <a:br>
              <a:rPr lang="en-US" sz="1800"/>
            </a:br>
            <a:r>
              <a:rPr lang="en-US" sz="1800"/>
              <a:t>Moved:  </a:t>
            </a:r>
            <a:br>
              <a:rPr lang="en-US" sz="1800"/>
            </a:br>
            <a:r>
              <a:rPr lang="en-US" sz="1800"/>
              <a:t>Seconded:</a:t>
            </a:r>
            <a:br>
              <a:rPr lang="en-US" sz="1800"/>
            </a:br>
            <a:r>
              <a:rPr lang="en-US" sz="1800"/>
              <a:t>Vote:  Y/N/A</a:t>
            </a:r>
          </a:p>
        </p:txBody>
      </p:sp>
      <p:sp>
        <p:nvSpPr>
          <p:cNvPr id="6148" name="Date Placeholder 3"/>
          <p:cNvSpPr>
            <a:spLocks noGrp="1"/>
          </p:cNvSpPr>
          <p:nvPr>
            <p:ph type="dt" sz="quarter" idx="10"/>
          </p:nvPr>
        </p:nvSpPr>
        <p:spPr>
          <a:noFill/>
        </p:spPr>
        <p:txBody>
          <a:bodyPr/>
          <a:lstStyle/>
          <a:p>
            <a:r>
              <a:rPr lang="en-US" smtClean="0">
                <a:solidFill>
                  <a:srgbClr val="000000"/>
                </a:solidFill>
              </a:rPr>
              <a:t>May 2012</a:t>
            </a:r>
            <a:endParaRPr lang="en-GB" altLang="ja-JP">
              <a:solidFill>
                <a:srgbClr val="000000"/>
              </a:solidFill>
            </a:endParaRPr>
          </a:p>
        </p:txBody>
      </p:sp>
      <p:sp>
        <p:nvSpPr>
          <p:cNvPr id="6149" name="Footer Placeholder 4"/>
          <p:cNvSpPr>
            <a:spLocks noGrp="1"/>
          </p:cNvSpPr>
          <p:nvPr>
            <p:ph type="ftr" sz="quarter" idx="11"/>
          </p:nvPr>
        </p:nvSpPr>
        <p:spPr>
          <a:noFill/>
        </p:spPr>
        <p:txBody>
          <a:bodyPr/>
          <a:lstStyle/>
          <a:p>
            <a:r>
              <a:rPr lang="en-US" altLang="ja-JP" smtClean="0">
                <a:solidFill>
                  <a:srgbClr val="000000"/>
                </a:solidFill>
                <a:latin typeface="Times New Roman" pitchFamily="-83" charset="0"/>
              </a:rPr>
              <a:t>Hiroshi Mano (ATRD, Root, Lab)</a:t>
            </a:r>
            <a:endParaRPr lang="en-GB" altLang="ja-JP">
              <a:solidFill>
                <a:srgbClr val="000000"/>
              </a:solidFill>
              <a:latin typeface="Times New Roman" pitchFamily="-83" charset="0"/>
            </a:endParaRPr>
          </a:p>
        </p:txBody>
      </p:sp>
      <p:sp>
        <p:nvSpPr>
          <p:cNvPr id="6150" name="Slide Number Placeholder 5"/>
          <p:cNvSpPr>
            <a:spLocks noGrp="1"/>
          </p:cNvSpPr>
          <p:nvPr>
            <p:ph type="sldNum" sz="quarter" idx="12"/>
          </p:nvPr>
        </p:nvSpPr>
        <p:spPr>
          <a:noFill/>
        </p:spPr>
        <p:txBody>
          <a:bodyPr/>
          <a:lstStyle/>
          <a:p>
            <a:r>
              <a:rPr lang="en-GB" altLang="ja-JP">
                <a:solidFill>
                  <a:srgbClr val="000000"/>
                </a:solidFill>
              </a:rPr>
              <a:t>Slide </a:t>
            </a:r>
            <a:fld id="{CB744DE8-DA60-514F-A7AA-BF61513651C0}" type="slidenum">
              <a:rPr lang="en-GB" altLang="ja-JP">
                <a:solidFill>
                  <a:srgbClr val="000000"/>
                </a:solidFill>
              </a:rPr>
              <a:pPr/>
              <a:t>106</a:t>
            </a:fld>
            <a:endParaRPr lang="en-GB" altLang="ja-JP">
              <a:solidFill>
                <a:srgbClr val="000000"/>
              </a:solidFill>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Motion 2</a:t>
            </a:r>
          </a:p>
        </p:txBody>
      </p:sp>
      <p:sp>
        <p:nvSpPr>
          <p:cNvPr id="7171" name="Content Placeholder 2"/>
          <p:cNvSpPr>
            <a:spLocks noGrp="1"/>
          </p:cNvSpPr>
          <p:nvPr>
            <p:ph idx="1"/>
          </p:nvPr>
        </p:nvSpPr>
        <p:spPr/>
        <p:txBody>
          <a:bodyPr/>
          <a:lstStyle/>
          <a:p>
            <a:r>
              <a:rPr lang="en-US" sz="1800"/>
              <a:t>Move to add the following to text to the end of Clause 5 of TGai Specification Framework document (11-12/0151r07):</a:t>
            </a:r>
            <a:br>
              <a:rPr lang="en-US" sz="1800"/>
            </a:br>
            <a:r>
              <a:rPr lang="en-US" sz="1800"/>
              <a:t/>
            </a:r>
            <a:br>
              <a:rPr lang="en-US" sz="1800"/>
            </a:br>
            <a:r>
              <a:rPr lang="en-US" sz="1800"/>
              <a:t>“5.x Compatibility with Dynamic VLAN Assignment</a:t>
            </a:r>
            <a:br>
              <a:rPr lang="en-US" sz="1800"/>
            </a:br>
            <a:r>
              <a:rPr lang="en-US" sz="1800"/>
              <a:t>FILS IP address assignment shall be optional if it would necessitate an AP to have knowledge of the VLAN a STA will be assigned to prior to final authentication of the STA. ”</a:t>
            </a:r>
            <a:br>
              <a:rPr lang="en-US" sz="1800"/>
            </a:br>
            <a:r>
              <a:rPr lang="en-US" sz="1800"/>
              <a:t/>
            </a:r>
            <a:br>
              <a:rPr lang="en-US" sz="1800"/>
            </a:br>
            <a:r>
              <a:rPr lang="en-US" sz="1800"/>
              <a:t>Moved:  </a:t>
            </a:r>
            <a:br>
              <a:rPr lang="en-US" sz="1800"/>
            </a:br>
            <a:r>
              <a:rPr lang="en-US" sz="1800"/>
              <a:t>Seconded:</a:t>
            </a:r>
            <a:br>
              <a:rPr lang="en-US" sz="1800"/>
            </a:br>
            <a:r>
              <a:rPr lang="en-US" sz="1800"/>
              <a:t>Vote:  Y/N/A</a:t>
            </a:r>
          </a:p>
        </p:txBody>
      </p:sp>
      <p:sp>
        <p:nvSpPr>
          <p:cNvPr id="7172" name="Date Placeholder 3"/>
          <p:cNvSpPr>
            <a:spLocks noGrp="1"/>
          </p:cNvSpPr>
          <p:nvPr>
            <p:ph type="dt" sz="quarter" idx="10"/>
          </p:nvPr>
        </p:nvSpPr>
        <p:spPr>
          <a:noFill/>
        </p:spPr>
        <p:txBody>
          <a:bodyPr/>
          <a:lstStyle/>
          <a:p>
            <a:r>
              <a:rPr lang="en-US" smtClean="0">
                <a:solidFill>
                  <a:srgbClr val="000000"/>
                </a:solidFill>
              </a:rPr>
              <a:t>May 2012</a:t>
            </a:r>
            <a:endParaRPr lang="en-GB" altLang="ja-JP">
              <a:solidFill>
                <a:srgbClr val="000000"/>
              </a:solidFill>
            </a:endParaRPr>
          </a:p>
        </p:txBody>
      </p:sp>
      <p:sp>
        <p:nvSpPr>
          <p:cNvPr id="7173" name="Footer Placeholder 4"/>
          <p:cNvSpPr>
            <a:spLocks noGrp="1"/>
          </p:cNvSpPr>
          <p:nvPr>
            <p:ph type="ftr" sz="quarter" idx="11"/>
          </p:nvPr>
        </p:nvSpPr>
        <p:spPr>
          <a:noFill/>
        </p:spPr>
        <p:txBody>
          <a:bodyPr/>
          <a:lstStyle/>
          <a:p>
            <a:r>
              <a:rPr lang="en-US" altLang="ja-JP" smtClean="0">
                <a:solidFill>
                  <a:srgbClr val="000000"/>
                </a:solidFill>
                <a:latin typeface="Times New Roman" pitchFamily="-83" charset="0"/>
              </a:rPr>
              <a:t>Hiroshi Mano (ATRD, Root, Lab)</a:t>
            </a:r>
            <a:endParaRPr lang="en-GB" altLang="ja-JP">
              <a:solidFill>
                <a:srgbClr val="000000"/>
              </a:solidFill>
              <a:latin typeface="Times New Roman" pitchFamily="-83" charset="0"/>
            </a:endParaRPr>
          </a:p>
        </p:txBody>
      </p:sp>
      <p:sp>
        <p:nvSpPr>
          <p:cNvPr id="7174" name="Slide Number Placeholder 5"/>
          <p:cNvSpPr>
            <a:spLocks noGrp="1"/>
          </p:cNvSpPr>
          <p:nvPr>
            <p:ph type="sldNum" sz="quarter" idx="12"/>
          </p:nvPr>
        </p:nvSpPr>
        <p:spPr>
          <a:noFill/>
        </p:spPr>
        <p:txBody>
          <a:bodyPr/>
          <a:lstStyle/>
          <a:p>
            <a:r>
              <a:rPr lang="en-GB" altLang="ja-JP">
                <a:solidFill>
                  <a:srgbClr val="000000"/>
                </a:solidFill>
              </a:rPr>
              <a:t>Slide </a:t>
            </a:r>
            <a:fld id="{D08375A3-D45D-0841-B7CB-C71C4A38FB96}" type="slidenum">
              <a:rPr lang="en-GB" altLang="ja-JP">
                <a:solidFill>
                  <a:srgbClr val="000000"/>
                </a:solidFill>
              </a:rPr>
              <a:pPr/>
              <a:t>107</a:t>
            </a:fld>
            <a:endParaRPr lang="en-GB" altLang="ja-JP">
              <a:solidFill>
                <a:srgbClr val="000000"/>
              </a:solidFill>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t>Straw Poll</a:t>
            </a:r>
          </a:p>
        </p:txBody>
      </p:sp>
      <p:sp>
        <p:nvSpPr>
          <p:cNvPr id="8195" name="Content Placeholder 2"/>
          <p:cNvSpPr>
            <a:spLocks noGrp="1"/>
          </p:cNvSpPr>
          <p:nvPr>
            <p:ph idx="1"/>
          </p:nvPr>
        </p:nvSpPr>
        <p:spPr/>
        <p:txBody>
          <a:bodyPr/>
          <a:lstStyle/>
          <a:p>
            <a:r>
              <a:rPr lang="en-US" sz="1800"/>
              <a:t>Do you support specifying, as part of the TGai amendment, a method for APs to signal to STAs when they may start L3 setup in order to account for VLAN tunnel setup delays?</a:t>
            </a:r>
            <a:br>
              <a:rPr lang="en-US" sz="1800"/>
            </a:br>
            <a:r>
              <a:rPr lang="en-US" sz="1800"/>
              <a:t/>
            </a:r>
            <a:br>
              <a:rPr lang="en-US" sz="1800"/>
            </a:br>
            <a:r>
              <a:rPr lang="en-US" sz="1800"/>
              <a:t>Yes/No/Abstain</a:t>
            </a:r>
          </a:p>
        </p:txBody>
      </p:sp>
      <p:sp>
        <p:nvSpPr>
          <p:cNvPr id="8196" name="Date Placeholder 3"/>
          <p:cNvSpPr>
            <a:spLocks noGrp="1"/>
          </p:cNvSpPr>
          <p:nvPr>
            <p:ph type="dt" sz="quarter" idx="10"/>
          </p:nvPr>
        </p:nvSpPr>
        <p:spPr>
          <a:noFill/>
        </p:spPr>
        <p:txBody>
          <a:bodyPr/>
          <a:lstStyle/>
          <a:p>
            <a:r>
              <a:rPr lang="en-US" smtClean="0">
                <a:solidFill>
                  <a:srgbClr val="000000"/>
                </a:solidFill>
              </a:rPr>
              <a:t>May 2012</a:t>
            </a:r>
            <a:endParaRPr lang="en-GB" altLang="ja-JP">
              <a:solidFill>
                <a:srgbClr val="000000"/>
              </a:solidFill>
            </a:endParaRPr>
          </a:p>
        </p:txBody>
      </p:sp>
      <p:sp>
        <p:nvSpPr>
          <p:cNvPr id="8197" name="Footer Placeholder 4"/>
          <p:cNvSpPr>
            <a:spLocks noGrp="1"/>
          </p:cNvSpPr>
          <p:nvPr>
            <p:ph type="ftr" sz="quarter" idx="11"/>
          </p:nvPr>
        </p:nvSpPr>
        <p:spPr>
          <a:noFill/>
        </p:spPr>
        <p:txBody>
          <a:bodyPr/>
          <a:lstStyle/>
          <a:p>
            <a:r>
              <a:rPr lang="en-US" altLang="ja-JP" smtClean="0">
                <a:solidFill>
                  <a:srgbClr val="000000"/>
                </a:solidFill>
                <a:latin typeface="Times New Roman" pitchFamily="-83" charset="0"/>
              </a:rPr>
              <a:t>Hiroshi Mano (ATRD, Root, Lab)</a:t>
            </a:r>
            <a:endParaRPr lang="en-GB" altLang="ja-JP">
              <a:solidFill>
                <a:srgbClr val="000000"/>
              </a:solidFill>
              <a:latin typeface="Times New Roman" pitchFamily="-83" charset="0"/>
            </a:endParaRPr>
          </a:p>
        </p:txBody>
      </p:sp>
      <p:sp>
        <p:nvSpPr>
          <p:cNvPr id="8198" name="Slide Number Placeholder 5"/>
          <p:cNvSpPr>
            <a:spLocks noGrp="1"/>
          </p:cNvSpPr>
          <p:nvPr>
            <p:ph type="sldNum" sz="quarter" idx="12"/>
          </p:nvPr>
        </p:nvSpPr>
        <p:spPr>
          <a:noFill/>
        </p:spPr>
        <p:txBody>
          <a:bodyPr/>
          <a:lstStyle/>
          <a:p>
            <a:r>
              <a:rPr lang="en-GB" altLang="ja-JP">
                <a:solidFill>
                  <a:srgbClr val="000000"/>
                </a:solidFill>
              </a:rPr>
              <a:t>Slide </a:t>
            </a:r>
            <a:fld id="{CD7EA06B-BCB8-5B4B-A14E-12AE7C76818F}" type="slidenum">
              <a:rPr lang="en-GB" altLang="ja-JP">
                <a:solidFill>
                  <a:srgbClr val="000000"/>
                </a:solidFill>
              </a:rPr>
              <a:pPr/>
              <a:t>108</a:t>
            </a:fld>
            <a:endParaRPr lang="en-GB" altLang="ja-JP">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 (Secretary)</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confirm </a:t>
            </a:r>
            <a:r>
              <a:rPr lang="en-US" altLang="ja-JP" dirty="0" smtClean="0"/>
              <a:t>Hitoshi Morioka </a:t>
            </a:r>
            <a:r>
              <a:rPr lang="en-US" altLang="ja-JP" dirty="0" smtClean="0"/>
              <a:t>(Allied </a:t>
            </a:r>
            <a:r>
              <a:rPr lang="en-US" altLang="ja-JP" dirty="0" err="1" smtClean="0"/>
              <a:t>Telissis</a:t>
            </a:r>
            <a:r>
              <a:rPr lang="en-US" altLang="ja-JP" dirty="0" smtClean="0"/>
              <a:t> R&amp;D) as </a:t>
            </a:r>
            <a:r>
              <a:rPr lang="en-US" altLang="ja-JP" dirty="0" err="1" smtClean="0"/>
              <a:t>TGai</a:t>
            </a:r>
            <a:r>
              <a:rPr lang="en-US" altLang="ja-JP" dirty="0" smtClean="0"/>
              <a:t>  Secretary.</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 (Technical editor)</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confirm</a:t>
            </a:r>
            <a:r>
              <a:rPr lang="en-US" altLang="ja-JP" dirty="0" smtClean="0"/>
              <a:t> Tom </a:t>
            </a:r>
            <a:r>
              <a:rPr lang="en-US" altLang="ja-JP" dirty="0" err="1" smtClean="0"/>
              <a:t>Siep</a:t>
            </a:r>
            <a:r>
              <a:rPr lang="en-US" altLang="ja-JP" dirty="0" smtClean="0"/>
              <a:t> (CSR) </a:t>
            </a:r>
            <a:r>
              <a:rPr lang="en-US" altLang="ja-JP" dirty="0" smtClean="0"/>
              <a:t>as </a:t>
            </a:r>
            <a:r>
              <a:rPr lang="en-US" altLang="ja-JP" dirty="0" err="1" smtClean="0"/>
              <a:t>TGai</a:t>
            </a:r>
            <a:r>
              <a:rPr lang="en-US" altLang="ja-JP" dirty="0" smtClean="0"/>
              <a:t>  Technical editor.</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confirm</a:t>
            </a:r>
            <a:r>
              <a:rPr lang="en-US" altLang="ja-JP" dirty="0" smtClean="0"/>
              <a:t> Marc </a:t>
            </a:r>
            <a:r>
              <a:rPr lang="en-US" altLang="ja-JP" dirty="0" err="1" smtClean="0"/>
              <a:t>Emmelmann</a:t>
            </a:r>
            <a:r>
              <a:rPr lang="en-US" altLang="ja-JP" dirty="0" smtClean="0"/>
              <a:t> (</a:t>
            </a:r>
            <a:r>
              <a:rPr lang="en-US" altLang="ja-JP" dirty="0" err="1" smtClean="0"/>
              <a:t>Fokus</a:t>
            </a:r>
            <a:r>
              <a:rPr lang="en-US" altLang="ja-JP" dirty="0" smtClean="0"/>
              <a:t>) </a:t>
            </a:r>
            <a:r>
              <a:rPr lang="en-US" altLang="ja-JP" dirty="0" smtClean="0"/>
              <a:t>as </a:t>
            </a:r>
            <a:r>
              <a:rPr lang="en-US" altLang="ja-JP" dirty="0" err="1" smtClean="0"/>
              <a:t>TGai</a:t>
            </a:r>
            <a:r>
              <a:rPr lang="en-US" altLang="ja-JP" dirty="0" smtClean="0"/>
              <a:t>  Vice Chair.</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confirm</a:t>
            </a:r>
            <a:r>
              <a:rPr lang="en-US" altLang="ja-JP" dirty="0" smtClean="0"/>
              <a:t>  </a:t>
            </a:r>
            <a:r>
              <a:rPr lang="en-US" altLang="ja-JP" dirty="0" err="1" smtClean="0"/>
              <a:t>xxxxxx</a:t>
            </a:r>
            <a:r>
              <a:rPr lang="en-US" altLang="ja-JP" dirty="0" smtClean="0"/>
              <a:t> ( ) </a:t>
            </a:r>
            <a:r>
              <a:rPr lang="en-US" altLang="ja-JP" dirty="0" smtClean="0"/>
              <a:t>as </a:t>
            </a:r>
            <a:r>
              <a:rPr lang="en-US" altLang="ja-JP" dirty="0" err="1" smtClean="0"/>
              <a:t>TGai</a:t>
            </a:r>
            <a:r>
              <a:rPr lang="en-US" altLang="ja-JP" dirty="0" smtClean="0"/>
              <a:t>  2</a:t>
            </a:r>
            <a:r>
              <a:rPr lang="en-US" altLang="ja-JP" baseline="30000" dirty="0" smtClean="0"/>
              <a:t>nd</a:t>
            </a:r>
            <a:r>
              <a:rPr lang="en-US" altLang="ja-JP" dirty="0" smtClean="0"/>
              <a:t> Vice Chair.</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11/1160r8 George </a:t>
            </a:r>
            <a:r>
              <a:rPr lang="en-US" altLang="ja-JP" dirty="0" err="1" smtClean="0"/>
              <a:t>Cherian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idx="1"/>
          </p:nvPr>
        </p:nvSpPr>
        <p:spPr/>
        <p:txBody>
          <a:bodyPr/>
          <a:lstStyle/>
          <a:p>
            <a:r>
              <a:rPr lang="en-US" dirty="0" smtClean="0"/>
              <a:t>Do you support the </a:t>
            </a:r>
            <a:r>
              <a:rPr lang="en-US" dirty="0" err="1" smtClean="0"/>
              <a:t>ANonce</a:t>
            </a:r>
            <a:r>
              <a:rPr lang="en-US" dirty="0" smtClean="0"/>
              <a:t> derivation at the STA based on the </a:t>
            </a:r>
            <a:r>
              <a:rPr lang="en-US" dirty="0" err="1" smtClean="0"/>
              <a:t>ANonce</a:t>
            </a:r>
            <a:r>
              <a:rPr lang="en-US" dirty="0" smtClean="0"/>
              <a:t> seed sent by AP in Broadcast </a:t>
            </a:r>
            <a:r>
              <a:rPr lang="en-US" dirty="0" err="1" smtClean="0"/>
              <a:t>ProbeResp</a:t>
            </a:r>
            <a:r>
              <a:rPr lang="en-US" dirty="0" smtClean="0"/>
              <a:t>/Beacon?</a:t>
            </a:r>
          </a:p>
          <a:p>
            <a:endParaRPr lang="en-US" dirty="0" smtClean="0"/>
          </a:p>
          <a:p>
            <a:pPr marL="400050" lvl="1" indent="0">
              <a:buNone/>
            </a:pPr>
            <a:r>
              <a:rPr lang="en-US" dirty="0" smtClean="0"/>
              <a:t>Yes 11</a:t>
            </a:r>
          </a:p>
          <a:p>
            <a:pPr marL="400050" lvl="1" indent="0">
              <a:buNone/>
            </a:pPr>
            <a:r>
              <a:rPr lang="en-US" dirty="0" smtClean="0"/>
              <a:t>No 10</a:t>
            </a:r>
          </a:p>
          <a:p>
            <a:pPr marL="400050" lvl="1" indent="0">
              <a:buNone/>
            </a:pPr>
            <a:r>
              <a:rPr lang="en-US" dirty="0" smtClean="0"/>
              <a:t>Abstain 15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16</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06407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1</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network initiated EAP authentication as mentioned in slide</a:t>
            </a:r>
            <a:r>
              <a:rPr lang="en-US" altLang="ja-JP" sz="1800" dirty="0" smtClean="0">
                <a:ea typeface="MS PGothic" pitchFamily="34" charset="-128"/>
              </a:rPr>
              <a:t> </a:t>
            </a:r>
            <a:r>
              <a:rPr lang="en-US" altLang="ja-JP" sz="1800" dirty="0" smtClean="0">
                <a:ea typeface="MS PGothic" pitchFamily="34" charset="-128"/>
              </a:rPr>
              <a:t>12,13</a:t>
            </a:r>
            <a:r>
              <a:rPr lang="en-US" altLang="ja-JP" sz="1800" dirty="0" smtClean="0">
                <a:ea typeface="MS PGothic" pitchFamily="34" charset="-128"/>
              </a:rPr>
              <a:t> of 11/1160r9?</a:t>
            </a:r>
            <a:endParaRPr lang="en-US" altLang="ja-JP" sz="1800" dirty="0" smtClean="0">
              <a:ea typeface="MS PGothic" pitchFamily="34" charset="-128"/>
            </a:endParaRPr>
          </a:p>
          <a:p>
            <a:pPr lvl="1"/>
            <a:r>
              <a:rPr lang="en-US" altLang="ja-JP" sz="1400" dirty="0" smtClean="0">
                <a:ea typeface="MS PGothic" pitchFamily="34" charset="-128"/>
              </a:rPr>
              <a:t>Yes</a:t>
            </a:r>
            <a:r>
              <a:rPr lang="en-US" altLang="ja-JP" sz="1400" dirty="0" smtClean="0">
                <a:ea typeface="MS PGothic" pitchFamily="34" charset="-128"/>
              </a:rPr>
              <a:t>: 11</a:t>
            </a:r>
          </a:p>
          <a:p>
            <a:pPr lvl="1"/>
            <a:r>
              <a:rPr lang="en-US" altLang="ja-JP" sz="1400" dirty="0" smtClean="0"/>
              <a:t>No</a:t>
            </a:r>
            <a:r>
              <a:rPr lang="en-US" altLang="ja-JP" sz="1400" dirty="0" smtClean="0"/>
              <a:t>: 4</a:t>
            </a:r>
          </a:p>
          <a:p>
            <a:pPr lvl="1"/>
            <a:r>
              <a:rPr lang="en-US" altLang="ja-JP" sz="1400" dirty="0" smtClean="0"/>
              <a:t>More information: 20</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17</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smtClean="0"/>
              <a:t>Hiroshi Mano (ATRD, Root, Lab)</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smtClean="0"/>
              <a:t>May 2012</a:t>
            </a:r>
            <a:endParaRPr lang="en-US" altLang="ja-JP"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9307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2</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adding an EAP Trigger Proxy function in AP for EAP-Response/Identity message generating when FILS/802.1x authentication request frame with a User Identity is received,  in order to skip EAP-Request/Identity and EAP-Response/Identity message on the air interface mentioned in slide</a:t>
            </a:r>
            <a:r>
              <a:rPr lang="en-US" altLang="ja-JP" sz="1800" dirty="0" smtClean="0">
                <a:ea typeface="MS PGothic" pitchFamily="34" charset="-128"/>
              </a:rPr>
              <a:t> 12,</a:t>
            </a:r>
            <a:r>
              <a:rPr lang="en-US" altLang="ja-JP" sz="1800" dirty="0" smtClean="0">
                <a:ea typeface="MS PGothic" pitchFamily="34" charset="-128"/>
              </a:rPr>
              <a:t>13</a:t>
            </a:r>
            <a:r>
              <a:rPr lang="en-US" altLang="ja-JP" sz="1800" dirty="0" smtClean="0">
                <a:ea typeface="MS PGothic" pitchFamily="34" charset="-128"/>
              </a:rPr>
              <a:t> of 11/1160r9?</a:t>
            </a:r>
            <a:endParaRPr lang="en-US" altLang="ja-JP" sz="1800" dirty="0" smtClean="0">
              <a:ea typeface="MS PGothic" pitchFamily="34" charset="-128"/>
            </a:endParaRPr>
          </a:p>
          <a:p>
            <a:pPr lvl="1"/>
            <a:r>
              <a:rPr lang="en-US" altLang="ja-JP" sz="1400" dirty="0" smtClean="0">
                <a:ea typeface="MS PGothic" pitchFamily="34" charset="-128"/>
              </a:rPr>
              <a:t>Yes</a:t>
            </a:r>
            <a:r>
              <a:rPr lang="en-US" altLang="ja-JP" sz="1400" dirty="0" smtClean="0">
                <a:ea typeface="MS PGothic" pitchFamily="34" charset="-128"/>
              </a:rPr>
              <a:t>: 10</a:t>
            </a:r>
          </a:p>
          <a:p>
            <a:pPr lvl="1"/>
            <a:r>
              <a:rPr lang="en-US" altLang="ja-JP" sz="1400" dirty="0" smtClean="0"/>
              <a:t>No</a:t>
            </a:r>
            <a:r>
              <a:rPr lang="en-US" altLang="ja-JP" sz="1400" dirty="0" smtClean="0"/>
              <a:t>:0</a:t>
            </a:r>
          </a:p>
          <a:p>
            <a:pPr lvl="1"/>
            <a:r>
              <a:rPr lang="en-US" altLang="ja-JP" sz="1400" dirty="0" smtClean="0"/>
              <a:t>More information: 20</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18</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smtClean="0"/>
              <a:t>Hiroshi Mano (ATRD, Root, Lab)</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smtClean="0"/>
              <a:t>May 2012</a:t>
            </a:r>
            <a:endParaRPr lang="en-US" altLang="ja-JP"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57231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12/273r7	Hiroki Nakano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Motion slide deck of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a:t>
            </a:r>
            <a:r>
              <a:rPr lang="ja-JP" altLang="en-US" dirty="0" smtClean="0"/>
              <a:t> </a:t>
            </a:r>
            <a:r>
              <a:rPr lang="en-US" altLang="ja-JP" dirty="0" smtClean="0"/>
              <a:t>Section</a:t>
            </a:r>
            <a:r>
              <a:rPr lang="en-US" dirty="0" smtClean="0"/>
              <a:t> 3 of SFD:</a:t>
            </a:r>
          </a:p>
          <a:p>
            <a:pPr>
              <a:buNone/>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“3.3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“5.2 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2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“5.3 IPv6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does not define any detail of IPv6 address assignment and does encourage IPv6 to use </a:t>
            </a:r>
            <a:r>
              <a:rPr lang="en-US" altLang="ja-JP" dirty="0" smtClean="0"/>
              <a:t>a generalized method for upper layer transport encapsulation defined by the TGai amendment</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Motion 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of HLCF information</a:t>
            </a:r>
            <a:endParaRPr lang="en-GB" dirty="0" smtClean="0"/>
          </a:p>
          <a:p>
            <a:pPr>
              <a:buNone/>
            </a:pPr>
            <a:r>
              <a:rPr lang="en-GB" altLang="ja-JP" dirty="0" smtClean="0"/>
              <a:t>	</a:t>
            </a:r>
            <a:r>
              <a:rPr lang="en-US" altLang="ja-JP" dirty="0" smtClean="0"/>
              <a:t>The TGai amendment defines HLCF as an AP</a:t>
            </a:r>
            <a:r>
              <a:rPr lang="ja-JP" altLang="en-US" dirty="0" smtClean="0"/>
              <a:t> </a:t>
            </a:r>
            <a:r>
              <a:rPr lang="en-US" altLang="ja-JP" dirty="0" smtClean="0"/>
              <a:t>forwards higher layer information</a:t>
            </a:r>
            <a:r>
              <a:rPr lang="ja-JP" altLang="en-US" dirty="0" smtClean="0"/>
              <a:t> </a:t>
            </a:r>
            <a:r>
              <a:rPr lang="en-US" altLang="ja-JP" dirty="0" smtClean="0"/>
              <a:t>between an non-AP STA and the others than the non-AP STA only either after successful authentication or</a:t>
            </a:r>
            <a:r>
              <a:rPr lang="ja-JP" altLang="en-US" dirty="0" smtClean="0"/>
              <a:t> </a:t>
            </a:r>
            <a:r>
              <a:rPr lang="en-US" altLang="ja-JP" dirty="0" smtClean="0"/>
              <a:t>with assurances of the same security level as the existing</a:t>
            </a:r>
            <a:r>
              <a:rPr lang="ja-JP" altLang="en-US" dirty="0" smtClean="0"/>
              <a:t> </a:t>
            </a:r>
            <a:r>
              <a:rPr lang="en-US" altLang="ja-JP" dirty="0" smtClean="0"/>
              <a:t>802.11 security framework.” </a:t>
            </a:r>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12/519r0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25</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685800" y="1333500"/>
            <a:ext cx="7770813" cy="5067300"/>
          </a:xfrm>
        </p:spPr>
        <p:txBody>
          <a:bodyPr>
            <a:normAutofit/>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support a procedure for the two STAs of the link to be setup to negotiate or synchronize the applicable link setup optimizations, called as FILS negotiation procedure.</a:t>
            </a:r>
          </a:p>
          <a:p>
            <a:pPr marL="342900" lvl="2" indent="-342900">
              <a:spcBef>
                <a:spcPts val="600"/>
              </a:spcBef>
              <a:spcAft>
                <a:spcPts val="600"/>
              </a:spcAft>
            </a:pPr>
            <a:r>
              <a:rPr lang="en-US" sz="1600" u="sng" dirty="0" smtClean="0">
                <a:solidFill>
                  <a:srgbClr val="0000FF"/>
                </a:solidFill>
              </a:rPr>
              <a:t>The FILS negotiation procedure can be initiated by AP  and/or STA.</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a:p>
            <a:pPr>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685800" y="1333500"/>
            <a:ext cx="7770813" cy="5067300"/>
          </a:xfrm>
        </p:spPr>
        <p:txBody>
          <a:bodyPr>
            <a:normAutofit fontScale="92500" lnSpcReduction="10000"/>
          </a:bodyPr>
          <a:lstStyle/>
          <a:p>
            <a:pPr marL="1201738" indent="-1201738">
              <a:spcAft>
                <a:spcPts val="600"/>
              </a:spcAft>
            </a:pPr>
            <a:r>
              <a:rPr lang="en-US" sz="2000" dirty="0" smtClean="0">
                <a:solidFill>
                  <a:schemeClr val="tx1"/>
                </a:solidFill>
              </a:rPr>
              <a:t>Motion-2: add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provide signaling support for the negotiation of link setup optimizations between the two ends of the link to be set up.</a:t>
            </a:r>
          </a:p>
          <a:p>
            <a:pPr marL="0" lvl="1" indent="0">
              <a:spcBef>
                <a:spcPts val="1200"/>
              </a:spcBef>
              <a:spcAft>
                <a:spcPts val="600"/>
              </a:spcAft>
            </a:pPr>
            <a:r>
              <a:rPr lang="en-US" sz="1600" u="sng" dirty="0" smtClean="0">
                <a:solidFill>
                  <a:srgbClr val="0000FF"/>
                </a:solidFill>
              </a:rPr>
              <a:t>The signals used in the negotiation of link setup optimizations may include:</a:t>
            </a:r>
          </a:p>
          <a:p>
            <a:pPr marL="395288" lvl="2" indent="-217488">
              <a:spcBef>
                <a:spcPts val="600"/>
              </a:spcBef>
              <a:spcAft>
                <a:spcPts val="600"/>
              </a:spcAft>
              <a:buFont typeface="Arial" pitchFamily="34" charset="0"/>
              <a:buChar char="•"/>
            </a:pPr>
            <a:r>
              <a:rPr lang="en-US" sz="1600" u="sng" dirty="0" smtClean="0">
                <a:solidFill>
                  <a:srgbClr val="0000FF"/>
                </a:solidFill>
              </a:rPr>
              <a:t>FILS-Initiation:  containing the suggestions of link setup optimizations proposed by the transmitter of this initiation signal, which can be either end of the link to be set up.</a:t>
            </a:r>
          </a:p>
          <a:p>
            <a:pPr marL="395288" lvl="2" indent="-217488">
              <a:spcBef>
                <a:spcPts val="600"/>
              </a:spcBef>
              <a:spcAft>
                <a:spcPts val="600"/>
              </a:spcAft>
              <a:buFont typeface="Arial" pitchFamily="34" charset="0"/>
              <a:buChar char="•"/>
            </a:pPr>
            <a:r>
              <a:rPr lang="en-US" sz="1600" u="sng" dirty="0" smtClean="0">
                <a:solidFill>
                  <a:srgbClr val="0000FF"/>
                </a:solidFill>
              </a:rPr>
              <a:t>FILS-Response: containing the responses to the received link setup optimization suggestions,  e.g., full-confirmation, partial-confirmation, or rejection.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a:p>
            <a:pPr>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12/513r0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allow AP and STA to use pre-acquired knowledge to accelerate the link setup. </a:t>
            </a:r>
          </a:p>
          <a:p>
            <a:pPr marL="0" lvl="1" indent="0">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provide procedural and signaling supports for pre-acquired knowledge indication and confirmation between the two STAs of the 802.11 link to be setup.</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12/0630 </a:t>
            </a:r>
            <a:r>
              <a:rPr lang="en-US" altLang="ja-JP" dirty="0" err="1" smtClean="0"/>
              <a:t>TGai</a:t>
            </a:r>
            <a:r>
              <a:rPr lang="en-US" altLang="ja-JP" dirty="0" smtClean="0"/>
              <a:t> Agenda </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 – </a:t>
            </a:r>
            <a:r>
              <a:rPr lang="en-US" sz="2400" dirty="0" err="1" smtClean="0"/>
              <a:t>con’t</a:t>
            </a:r>
            <a:endParaRPr lang="en-US" dirty="0"/>
          </a:p>
        </p:txBody>
      </p:sp>
      <p:sp>
        <p:nvSpPr>
          <p:cNvPr id="3" name="Content Placeholder 2"/>
          <p:cNvSpPr>
            <a:spLocks noGrp="1"/>
          </p:cNvSpPr>
          <p:nvPr>
            <p:ph idx="1"/>
          </p:nvPr>
        </p:nvSpPr>
        <p:spPr>
          <a:xfrm>
            <a:off x="457200" y="1104900"/>
            <a:ext cx="8343900" cy="5334000"/>
          </a:xfrm>
        </p:spPr>
        <p:txBody>
          <a:bodyPr>
            <a:normAutofit/>
          </a:bodyPr>
          <a:lstStyle/>
          <a:p>
            <a:pPr marL="736600" indent="-736600">
              <a:spcAft>
                <a:spcPts val="600"/>
              </a:spcAft>
            </a:pPr>
            <a:r>
              <a:rPr lang="en-US" sz="1800" b="0" dirty="0" smtClean="0">
                <a:solidFill>
                  <a:schemeClr val="tx1"/>
                </a:solidFill>
              </a:rPr>
              <a:t>(</a:t>
            </a:r>
            <a:r>
              <a:rPr lang="en-US" sz="1800" b="0" i="1" dirty="0" smtClean="0">
                <a:solidFill>
                  <a:schemeClr val="tx1"/>
                </a:solidFill>
              </a:rPr>
              <a:t>notes: This motion proposes additional text for the </a:t>
            </a:r>
            <a:r>
              <a:rPr lang="en-US" sz="1800" b="0" i="1" dirty="0" err="1" smtClean="0">
                <a:solidFill>
                  <a:schemeClr val="tx1"/>
                </a:solidFill>
              </a:rPr>
              <a:t>TGai</a:t>
            </a:r>
            <a:r>
              <a:rPr lang="en-US" sz="1800" b="0" i="1" dirty="0" smtClean="0">
                <a:solidFill>
                  <a:schemeClr val="tx1"/>
                </a:solidFill>
              </a:rPr>
              <a:t> SFD, in an incremental manner to the motion-1 of this contribution. It will be made only if Motion-1 passes. </a:t>
            </a:r>
            <a:r>
              <a:rPr lang="en-US" sz="1800" b="0" dirty="0" smtClean="0">
                <a:solidFill>
                  <a:schemeClr val="tx1"/>
                </a:solidFill>
              </a:rPr>
              <a:t>)</a:t>
            </a:r>
          </a:p>
          <a:p>
            <a:pPr marL="1201738" indent="-1201738">
              <a:spcAft>
                <a:spcPts val="600"/>
              </a:spcAft>
            </a:pPr>
            <a:r>
              <a:rPr lang="en-US" sz="2000" dirty="0" smtClean="0">
                <a:solidFill>
                  <a:schemeClr val="tx1"/>
                </a:solidFill>
              </a:rPr>
              <a:t>Motion-2: </a:t>
            </a:r>
            <a:r>
              <a:rPr lang="en-US" sz="1600" dirty="0" smtClean="0">
                <a:solidFill>
                  <a:schemeClr val="tx1"/>
                </a:solidFill>
              </a:rPr>
              <a:t>add the following text to Subsection “</a:t>
            </a:r>
            <a:r>
              <a:rPr lang="en-US" sz="1600" u="sng" dirty="0" smtClean="0">
                <a:solidFill>
                  <a:schemeClr val="tx1"/>
                </a:solidFill>
              </a:rPr>
              <a:t>3.1 Optimizations</a:t>
            </a:r>
            <a:r>
              <a:rPr lang="en-US" sz="1600" dirty="0" smtClean="0">
                <a:solidFill>
                  <a:schemeClr val="tx1"/>
                </a:solidFill>
              </a:rPr>
              <a:t>”,  on page 4, in the </a:t>
            </a:r>
            <a:r>
              <a:rPr lang="en-US" sz="1600" dirty="0" err="1" smtClean="0">
                <a:solidFill>
                  <a:schemeClr val="tx1"/>
                </a:solidFill>
              </a:rPr>
              <a:t>TGai</a:t>
            </a:r>
            <a:r>
              <a:rPr lang="en-US" sz="1600" dirty="0" smtClean="0">
                <a:solidFill>
                  <a:schemeClr val="tx1"/>
                </a:solidFill>
              </a:rPr>
              <a:t> SFD, 12/0151r7 :</a:t>
            </a:r>
          </a:p>
          <a:p>
            <a:pPr marL="0" lvl="1" indent="0">
              <a:spcAft>
                <a:spcPts val="600"/>
              </a:spcAft>
            </a:pPr>
            <a:r>
              <a:rPr lang="en-US" sz="1600" u="sng" dirty="0" smtClean="0">
                <a:solidFill>
                  <a:srgbClr val="0000FF"/>
                </a:solidFill>
              </a:rPr>
              <a:t>The pre-acquired knowledge indication and confirmation should be provided in the </a:t>
            </a:r>
            <a:r>
              <a:rPr lang="en-US" sz="1600" u="sng" dirty="0" err="1" smtClean="0">
                <a:solidFill>
                  <a:srgbClr val="0000FF"/>
                </a:solidFill>
              </a:rPr>
              <a:t>unicast</a:t>
            </a:r>
            <a:r>
              <a:rPr lang="en-US" sz="1600" u="sng" dirty="0" smtClean="0">
                <a:solidFill>
                  <a:srgbClr val="0000FF"/>
                </a:solidFill>
              </a:rPr>
              <a:t> messages between the two STAs of the link to be setup.</a:t>
            </a:r>
          </a:p>
          <a:p>
            <a:pPr marL="0" lvl="1" indent="0">
              <a:spcAft>
                <a:spcPts val="600"/>
              </a:spcAft>
            </a:pPr>
            <a:r>
              <a:rPr lang="en-US" sz="1600" u="sng" dirty="0" smtClean="0">
                <a:solidFill>
                  <a:srgbClr val="0000FF"/>
                </a:solidFill>
              </a:rPr>
              <a:t>The pre-acquired knowledge indication and confirmation can be provided in the Information Elements (IEs) carried by the existing management frames, e.g., Probe Request / Response,  and/or Association Request / Response.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 – </a:t>
            </a:r>
            <a:r>
              <a:rPr lang="en-US" sz="2400" dirty="0" err="1" smtClean="0"/>
              <a:t>con’t</a:t>
            </a:r>
            <a:endParaRPr lang="en-US" dirty="0"/>
          </a:p>
        </p:txBody>
      </p:sp>
      <p:sp>
        <p:nvSpPr>
          <p:cNvPr id="3" name="Content Placeholder 2"/>
          <p:cNvSpPr>
            <a:spLocks noGrp="1"/>
          </p:cNvSpPr>
          <p:nvPr>
            <p:ph idx="1"/>
          </p:nvPr>
        </p:nvSpPr>
        <p:spPr>
          <a:xfrm>
            <a:off x="457200" y="1257300"/>
            <a:ext cx="8343900" cy="5181600"/>
          </a:xfrm>
        </p:spPr>
        <p:txBody>
          <a:bodyPr>
            <a:normAutofit/>
          </a:bodyPr>
          <a:lstStyle/>
          <a:p>
            <a:pPr marL="1201738" indent="-1201738">
              <a:spcAft>
                <a:spcPts val="600"/>
              </a:spcAft>
            </a:pPr>
            <a:r>
              <a:rPr lang="en-US" sz="2000" dirty="0" smtClean="0">
                <a:solidFill>
                  <a:schemeClr val="tx1"/>
                </a:solidFill>
              </a:rPr>
              <a:t>Motion-3: </a:t>
            </a:r>
            <a:r>
              <a:rPr lang="en-US" sz="1600" dirty="0" smtClean="0">
                <a:solidFill>
                  <a:schemeClr val="tx1"/>
                </a:solidFill>
              </a:rPr>
              <a:t>add the following text under subsection “</a:t>
            </a:r>
            <a:r>
              <a:rPr lang="en-US" sz="1600" u="sng" dirty="0" smtClean="0">
                <a:solidFill>
                  <a:schemeClr val="tx1"/>
                </a:solidFill>
              </a:rPr>
              <a:t>3.1 Optimizations</a:t>
            </a:r>
            <a:r>
              <a:rPr lang="en-US" sz="1600" dirty="0" smtClean="0">
                <a:solidFill>
                  <a:schemeClr val="tx1"/>
                </a:solidFill>
              </a:rPr>
              <a:t>”,  on page 4, in the </a:t>
            </a:r>
            <a:r>
              <a:rPr lang="en-US" sz="1600" dirty="0" err="1" smtClean="0">
                <a:solidFill>
                  <a:schemeClr val="tx1"/>
                </a:solidFill>
              </a:rPr>
              <a:t>TGai</a:t>
            </a:r>
            <a:r>
              <a:rPr lang="en-US" sz="1600" dirty="0" smtClean="0">
                <a:solidFill>
                  <a:schemeClr val="tx1"/>
                </a:solidFill>
              </a:rPr>
              <a:t> SFD, 12/0151r7:</a:t>
            </a:r>
          </a:p>
          <a:p>
            <a:pPr marL="0" lvl="1" indent="0">
              <a:spcBef>
                <a:spcPts val="1200"/>
              </a:spcBef>
              <a:spcAft>
                <a:spcPts val="600"/>
              </a:spcAft>
            </a:pPr>
            <a:r>
              <a:rPr lang="en-US" sz="1600" u="sng" dirty="0" smtClean="0">
                <a:solidFill>
                  <a:srgbClr val="0000FF"/>
                </a:solidFill>
              </a:rPr>
              <a:t>More than one FILS solutions can be defined and supported by </a:t>
            </a:r>
            <a:r>
              <a:rPr lang="en-US" sz="1600" u="sng" dirty="0" err="1" smtClean="0">
                <a:solidFill>
                  <a:srgbClr val="0000FF"/>
                </a:solidFill>
              </a:rPr>
              <a:t>TGai</a:t>
            </a:r>
            <a:r>
              <a:rPr lang="en-US" sz="1600" u="sng" dirty="0" smtClean="0">
                <a:solidFill>
                  <a:srgbClr val="0000FF"/>
                </a:solidFill>
              </a:rPr>
              <a:t> in a flexible and interoperable way.</a:t>
            </a:r>
          </a:p>
          <a:p>
            <a:pPr marL="0" lvl="1" indent="0">
              <a:spcAft>
                <a:spcPts val="600"/>
              </a:spcAft>
            </a:pPr>
            <a:r>
              <a:rPr lang="en-US" sz="1600" u="sng" dirty="0" smtClean="0">
                <a:solidFill>
                  <a:srgbClr val="0000FF"/>
                </a:solidFill>
              </a:rPr>
              <a:t>In order to accommodate more than one FILS solutions in </a:t>
            </a:r>
            <a:r>
              <a:rPr lang="en-US" sz="1600" u="sng" dirty="0" err="1" smtClean="0">
                <a:solidFill>
                  <a:srgbClr val="0000FF"/>
                </a:solidFill>
              </a:rPr>
              <a:t>TGai</a:t>
            </a:r>
            <a:r>
              <a:rPr lang="en-US" sz="1600" u="sng" dirty="0" smtClean="0">
                <a:solidFill>
                  <a:srgbClr val="0000FF"/>
                </a:solidFill>
              </a:rPr>
              <a:t>,  a negotiation procedure should be supported to customize the link setup procedure for </a:t>
            </a:r>
            <a:r>
              <a:rPr lang="en-US" sz="1600" u="sng" smtClean="0">
                <a:solidFill>
                  <a:srgbClr val="0000FF"/>
                </a:solidFill>
              </a:rPr>
              <a:t>each specific cases. </a:t>
            </a:r>
            <a:endParaRPr lang="en-US" sz="1600" u="sng" dirty="0" smtClean="0">
              <a:solidFill>
                <a:srgbClr val="0000FF"/>
              </a:solidFill>
            </a:endParaRPr>
          </a:p>
          <a:p>
            <a:pPr marL="0" lvl="1" indent="0">
              <a:spcAft>
                <a:spcPts val="600"/>
              </a:spcAft>
            </a:pPr>
            <a:r>
              <a:rPr lang="en-US" sz="1600" u="sng" dirty="0" smtClean="0">
                <a:solidFill>
                  <a:srgbClr val="0000FF"/>
                </a:solidFill>
              </a:rPr>
              <a:t>The negotiation procedure for selecting a specific link setup </a:t>
            </a:r>
            <a:r>
              <a:rPr lang="en-US" sz="1600" u="sng" dirty="0" err="1" smtClean="0">
                <a:solidFill>
                  <a:srgbClr val="0000FF"/>
                </a:solidFill>
              </a:rPr>
              <a:t>procdure</a:t>
            </a:r>
            <a:r>
              <a:rPr lang="en-US" sz="1600" u="sng" dirty="0" smtClean="0">
                <a:solidFill>
                  <a:srgbClr val="0000FF"/>
                </a:solidFill>
              </a:rPr>
              <a:t> can be conducted by piggybacking the existing management message rounds, such that no additional message rounds are required.</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12/277r5	</a:t>
            </a:r>
            <a:r>
              <a:rPr lang="en-US" altLang="ja-JP" dirty="0" err="1" smtClean="0"/>
              <a:t>Katsuo</a:t>
            </a:r>
            <a:r>
              <a:rPr lang="en-US" altLang="ja-JP" dirty="0" smtClean="0"/>
              <a:t> </a:t>
            </a:r>
            <a:r>
              <a:rPr lang="en-US" altLang="ja-JP" dirty="0" err="1" smtClean="0"/>
              <a:t>Yunoki</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32</a:t>
            </a:fld>
            <a:endParaRPr lang="en-US" altLang="ja-JP"/>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29" name="Rectangle 1"/>
          <p:cNvSpPr txBox="1">
            <a:spLocks noChangeArrowheads="1"/>
          </p:cNvSpPr>
          <p:nvPr/>
        </p:nvSpPr>
        <p:spPr bwMode="auto">
          <a:xfrm>
            <a:off x="685800" y="620688"/>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algn="ct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rgbClr val="000000"/>
                </a:solidFill>
                <a:latin typeface="Times New Roman"/>
                <a:ea typeface="MS Gothic"/>
              </a:rPr>
              <a:t>Motion-1</a:t>
            </a:r>
          </a:p>
        </p:txBody>
      </p:sp>
      <p:sp>
        <p:nvSpPr>
          <p:cNvPr id="30" name="テキスト ボックス 29"/>
          <p:cNvSpPr txBox="1"/>
          <p:nvPr/>
        </p:nvSpPr>
        <p:spPr>
          <a:xfrm>
            <a:off x="683568" y="1268760"/>
            <a:ext cx="7776864" cy="83099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 to add the following text to the clause 6 of the specification framework document (11-12/0151r07):</a:t>
            </a:r>
          </a:p>
        </p:txBody>
      </p:sp>
      <p:sp>
        <p:nvSpPr>
          <p:cNvPr id="7" name="テキスト ボックス 6"/>
          <p:cNvSpPr txBox="1"/>
          <p:nvPr/>
        </p:nvSpPr>
        <p:spPr>
          <a:xfrm>
            <a:off x="683568" y="2636912"/>
            <a:ext cx="7632848" cy="1277273"/>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6.1.3  Air-time Occupancy Reduction (11-12/0277r4)</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802.11ai shall have mechanism to reduce the air time occupancy of MAC frames used for active scanning.</a:t>
            </a:r>
          </a:p>
        </p:txBody>
      </p:sp>
      <p:sp>
        <p:nvSpPr>
          <p:cNvPr id="8" name="テキスト ボックス 7"/>
          <p:cNvSpPr txBox="1"/>
          <p:nvPr/>
        </p:nvSpPr>
        <p:spPr>
          <a:xfrm>
            <a:off x="683568" y="4667071"/>
            <a:ext cx="7632848" cy="135421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Seconded: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Yes:		No:		Abstain: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29" name="Rectangle 1"/>
          <p:cNvSpPr txBox="1">
            <a:spLocks noChangeArrowheads="1"/>
          </p:cNvSpPr>
          <p:nvPr/>
        </p:nvSpPr>
        <p:spPr bwMode="auto">
          <a:xfrm>
            <a:off x="685800" y="620688"/>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algn="ct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rgbClr val="000000"/>
                </a:solidFill>
                <a:latin typeface="Times New Roman"/>
                <a:ea typeface="MS Gothic"/>
              </a:rPr>
              <a:t>Motion-2</a:t>
            </a:r>
          </a:p>
        </p:txBody>
      </p:sp>
      <p:sp>
        <p:nvSpPr>
          <p:cNvPr id="30" name="テキスト ボックス 29"/>
          <p:cNvSpPr txBox="1"/>
          <p:nvPr/>
        </p:nvSpPr>
        <p:spPr>
          <a:xfrm>
            <a:off x="683568" y="1268760"/>
            <a:ext cx="7776864" cy="83099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 to add the following text to the clause 6 of the specification framework document (11-12/0151r07):</a:t>
            </a:r>
          </a:p>
        </p:txBody>
      </p:sp>
      <p:sp>
        <p:nvSpPr>
          <p:cNvPr id="7" name="テキスト ボックス 6"/>
          <p:cNvSpPr txBox="1"/>
          <p:nvPr/>
        </p:nvSpPr>
        <p:spPr>
          <a:xfrm>
            <a:off x="683568" y="2636912"/>
            <a:ext cx="7632848" cy="1646605"/>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6.1.X  Passive Scanning Execution (11-12/0277r4)  </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TGai studies possibility to mandate passive scanning execution before active scanning for 11ai STAs in order to reduce air-time occupancy.</a:t>
            </a:r>
          </a:p>
        </p:txBody>
      </p:sp>
      <p:sp>
        <p:nvSpPr>
          <p:cNvPr id="8" name="テキスト ボックス 7"/>
          <p:cNvSpPr txBox="1"/>
          <p:nvPr/>
        </p:nvSpPr>
        <p:spPr>
          <a:xfrm>
            <a:off x="683568" y="4667071"/>
            <a:ext cx="7632848" cy="135421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Seconded: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Yes:		No:		Abstain: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12/406r3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35</a:t>
            </a:fld>
            <a:endParaRPr lang="en-US" altLang="ja-JP"/>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532313"/>
          </a:xfrm>
        </p:spPr>
        <p:txBody>
          <a:bodyPr>
            <a:normAutofit fontScale="92500" lnSpcReduction="10000"/>
          </a:bodyPr>
          <a:lstStyle/>
          <a:p>
            <a:pPr marL="1023938" indent="-1023938">
              <a:spcAft>
                <a:spcPts val="600"/>
              </a:spcAft>
            </a:pPr>
            <a:r>
              <a:rPr lang="en-US" sz="2000" dirty="0" smtClean="0">
                <a:solidFill>
                  <a:schemeClr val="tx1"/>
                </a:solidFill>
              </a:rPr>
              <a:t>Motion-1: Insert the following text to Section 6.2.1 on page 7 of </a:t>
            </a:r>
            <a:r>
              <a:rPr lang="en-US" sz="2000" dirty="0" err="1" smtClean="0">
                <a:solidFill>
                  <a:schemeClr val="tx1"/>
                </a:solidFill>
              </a:rPr>
              <a:t>TGai</a:t>
            </a:r>
            <a:r>
              <a:rPr lang="en-US" sz="20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In addition to full beacon transmissions, a lower wireless medium occupancy MAC frame is transmitted more frequently to support a quick AP/Network  Discovery for a fast initial link setup. </a:t>
            </a: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532313"/>
          </a:xfrm>
          <a:noFill/>
        </p:spPr>
        <p:txBody>
          <a:bodyPr>
            <a:normAutofit fontScale="70000" lnSpcReduction="20000"/>
          </a:bodyPr>
          <a:lstStyle/>
          <a:p>
            <a:pPr marL="1023938" indent="-1023938">
              <a:spcAft>
                <a:spcPts val="600"/>
              </a:spcAft>
            </a:pPr>
            <a:r>
              <a:rPr lang="en-US" sz="2000" dirty="0" smtClean="0">
                <a:solidFill>
                  <a:schemeClr val="tx1"/>
                </a:solidFill>
              </a:rPr>
              <a:t>Motion-2: Insert the following text to Section 6.2.1 on page 7 of </a:t>
            </a:r>
            <a:r>
              <a:rPr lang="en-US" sz="2000" dirty="0" err="1" smtClean="0">
                <a:solidFill>
                  <a:schemeClr val="tx1"/>
                </a:solidFill>
              </a:rPr>
              <a:t>TGai</a:t>
            </a:r>
            <a:r>
              <a:rPr lang="en-US" sz="20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lower wireless medium occupancy MAC frame is known as FILS Beacon, which is </a:t>
            </a:r>
          </a:p>
          <a:p>
            <a:pPr marL="341313" indent="-231775">
              <a:spcBef>
                <a:spcPts val="400"/>
              </a:spcBef>
              <a:spcAft>
                <a:spcPts val="400"/>
              </a:spcAft>
              <a:buFont typeface="Arial" pitchFamily="34" charset="0"/>
              <a:buChar char="•"/>
            </a:pPr>
            <a:r>
              <a:rPr lang="en-US" dirty="0" smtClean="0">
                <a:solidFill>
                  <a:srgbClr val="0000FF"/>
                </a:solidFill>
              </a:rPr>
              <a:t>a Modified Measurement Pilot frame, or </a:t>
            </a:r>
          </a:p>
          <a:p>
            <a:pPr marL="341313" indent="-231775">
              <a:spcBef>
                <a:spcPts val="400"/>
              </a:spcBef>
              <a:spcAft>
                <a:spcPts val="400"/>
              </a:spcAft>
              <a:buFont typeface="Arial" pitchFamily="34" charset="0"/>
              <a:buChar char="•"/>
            </a:pPr>
            <a:r>
              <a:rPr lang="en-US" dirty="0" smtClean="0">
                <a:solidFill>
                  <a:srgbClr val="0000FF"/>
                </a:solidFill>
              </a:rPr>
              <a:t>a newly designed MAC management frame, or </a:t>
            </a:r>
          </a:p>
          <a:p>
            <a:pPr marL="341313" indent="-231775">
              <a:spcBef>
                <a:spcPts val="400"/>
              </a:spcBef>
              <a:spcAft>
                <a:spcPts val="400"/>
              </a:spcAft>
              <a:buFont typeface="Arial" pitchFamily="34" charset="0"/>
              <a:buChar char="•"/>
            </a:pPr>
            <a:r>
              <a:rPr lang="en-US" dirty="0" smtClean="0">
                <a:solidFill>
                  <a:srgbClr val="0000FF"/>
                </a:solidFill>
              </a:rPr>
              <a:t>a beacon frame with restricted inclusion of information elements, i.e., only the essential info for link setup.</a:t>
            </a:r>
          </a:p>
          <a:p>
            <a:pPr marL="0" indent="0">
              <a:spcBef>
                <a:spcPts val="400"/>
              </a:spcBef>
              <a:spcAft>
                <a:spcPts val="400"/>
              </a:spcAft>
            </a:pPr>
            <a:endParaRPr lang="en-US" sz="1900" dirty="0" smtClean="0">
              <a:solidFill>
                <a:schemeClr val="tx1"/>
              </a:solidFill>
            </a:endParaRP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876800"/>
          </a:xfrm>
          <a:noFill/>
        </p:spPr>
        <p:txBody>
          <a:bodyPr>
            <a:normAutofit fontScale="70000" lnSpcReduction="20000"/>
          </a:bodyPr>
          <a:lstStyle/>
          <a:p>
            <a:pPr marL="1023938" indent="-1023938">
              <a:spcAft>
                <a:spcPts val="600"/>
              </a:spcAft>
            </a:pPr>
            <a:r>
              <a:rPr lang="en-US" sz="2000" dirty="0" smtClean="0">
                <a:solidFill>
                  <a:schemeClr val="tx1"/>
                </a:solidFill>
              </a:rPr>
              <a:t>Motion-3: Insert the following text to Section 6.2.1 on page 7 of </a:t>
            </a:r>
            <a:r>
              <a:rPr lang="en-US" sz="2000" dirty="0" err="1" smtClean="0">
                <a:solidFill>
                  <a:schemeClr val="tx1"/>
                </a:solidFill>
              </a:rPr>
              <a:t>TGai</a:t>
            </a:r>
            <a:r>
              <a:rPr lang="en-US" sz="20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FILS beacon frame may be transmitted at target transmission time periodically at the interval defined by dot11aiFILSBeaconInterval, except the FILS beacon transmission time is within the short duration as defined by dot11aiFILSBeaconSkipDuration after the previous or before next Beacon / Probe Response or Measurement Pilot frame transmission time. </a:t>
            </a:r>
          </a:p>
          <a:p>
            <a:pPr marL="0" indent="0">
              <a:spcBef>
                <a:spcPts val="400"/>
              </a:spcBef>
              <a:spcAft>
                <a:spcPts val="400"/>
              </a:spcAft>
            </a:pPr>
            <a:r>
              <a:rPr lang="en-US" dirty="0" smtClean="0">
                <a:solidFill>
                  <a:srgbClr val="00B050"/>
                </a:solidFill>
              </a:rPr>
              <a:t>The FILS beacon frame is transmitted if AP has not transmitted and AP will not transmit a Beacon, Probe Response or Measurement Pilot frame within a duration as defined by dot11aiFILSBeaconTriggerDuration.</a:t>
            </a:r>
          </a:p>
          <a:p>
            <a:pPr marL="0" indent="0">
              <a:spcBef>
                <a:spcPts val="400"/>
              </a:spcBef>
              <a:spcAft>
                <a:spcPts val="400"/>
              </a:spcAft>
            </a:pPr>
            <a:endParaRPr lang="en-US" dirty="0" smtClean="0"/>
          </a:p>
          <a:p>
            <a:pPr marL="0" indent="0">
              <a:spcBef>
                <a:spcPts val="400"/>
              </a:spcBef>
              <a:spcAft>
                <a:spcPts val="400"/>
              </a:spcAft>
            </a:pPr>
            <a:r>
              <a:rPr lang="en-US" dirty="0" smtClean="0"/>
              <a:t>(notes: the key difference between the blue text and green text is about periodical vs. non-periodical transmissions.)</a:t>
            </a: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876800"/>
          </a:xfrm>
          <a:noFill/>
        </p:spPr>
        <p:txBody>
          <a:bodyPr>
            <a:normAutofit lnSpcReduction="10000"/>
          </a:bodyPr>
          <a:lstStyle/>
          <a:p>
            <a:pPr marL="1023938" indent="-1023938">
              <a:spcAft>
                <a:spcPts val="600"/>
              </a:spcAft>
            </a:pPr>
            <a:r>
              <a:rPr lang="en-US" sz="2900" dirty="0" smtClean="0">
                <a:solidFill>
                  <a:schemeClr val="tx1"/>
                </a:solidFill>
              </a:rPr>
              <a:t>Motion-4: Insert the following text to Section 6.2.1 on page 7 of </a:t>
            </a:r>
            <a:r>
              <a:rPr lang="en-US" sz="2900" dirty="0" err="1" smtClean="0">
                <a:solidFill>
                  <a:schemeClr val="tx1"/>
                </a:solidFill>
              </a:rPr>
              <a:t>TGai</a:t>
            </a:r>
            <a:r>
              <a:rPr lang="en-US" sz="29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FILS beacon frame shall include the information of  the SSID of the transmitting AP.</a:t>
            </a:r>
            <a:endParaRPr lang="en-US" sz="4500" dirty="0" smtClean="0">
              <a:solidFill>
                <a:srgbClr val="C00000"/>
              </a:solidFill>
            </a:endParaRP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a:t>
            </a:r>
            <a:r>
              <a:rPr lang="en-US" altLang="ja-JP" dirty="0" smtClean="0">
                <a:hlinkClick r:id="rId2"/>
              </a:rPr>
              <a:t>minutes.doc</a:t>
            </a:r>
            <a:endParaRPr lang="en-US" altLang="ja-JP" dirty="0" smtClean="0"/>
          </a:p>
          <a:p>
            <a:pPr>
              <a:defRPr/>
            </a:pPr>
            <a:r>
              <a:rPr lang="en-US" altLang="ja-JP" dirty="0" smtClean="0"/>
              <a:t>Moved Marc</a:t>
            </a:r>
          </a:p>
          <a:p>
            <a:pPr>
              <a:defRPr/>
            </a:pPr>
            <a:r>
              <a:rPr lang="en-US" altLang="ja-JP" dirty="0" err="1" smtClean="0"/>
              <a:t>Seconed</a:t>
            </a:r>
            <a:r>
              <a:rPr lang="en-US" altLang="ja-JP" dirty="0" smtClean="0"/>
              <a:t>  Dwight </a:t>
            </a:r>
            <a:r>
              <a:rPr lang="en-US" altLang="ja-JP" dirty="0" smtClean="0"/>
              <a:t>Smith</a:t>
            </a:r>
          </a:p>
          <a:p>
            <a:pPr>
              <a:defRPr/>
            </a:pPr>
            <a:r>
              <a:rPr lang="en-US" altLang="ja-JP" dirty="0" smtClean="0"/>
              <a:t>Approved</a:t>
            </a:r>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876800"/>
          </a:xfrm>
          <a:noFill/>
        </p:spPr>
        <p:txBody>
          <a:bodyPr>
            <a:normAutofit fontScale="62500" lnSpcReduction="20000"/>
          </a:bodyPr>
          <a:lstStyle/>
          <a:p>
            <a:pPr marL="1023938" indent="-1023938">
              <a:spcAft>
                <a:spcPts val="600"/>
              </a:spcAft>
            </a:pPr>
            <a:r>
              <a:rPr lang="en-US" sz="2900" dirty="0" smtClean="0">
                <a:solidFill>
                  <a:schemeClr val="tx1"/>
                </a:solidFill>
              </a:rPr>
              <a:t>Motion-5: Insert the following text to Section 6.2.1 on page 7 of </a:t>
            </a:r>
            <a:r>
              <a:rPr lang="en-US" sz="2900" dirty="0" err="1" smtClean="0">
                <a:solidFill>
                  <a:schemeClr val="tx1"/>
                </a:solidFill>
              </a:rPr>
              <a:t>TGai</a:t>
            </a:r>
            <a:r>
              <a:rPr lang="en-US" sz="29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contents of the FILS beacon frame also include:</a:t>
            </a:r>
          </a:p>
          <a:p>
            <a:pPr marL="341313" indent="-231775">
              <a:spcBef>
                <a:spcPts val="400"/>
              </a:spcBef>
              <a:spcAft>
                <a:spcPts val="400"/>
              </a:spcAft>
              <a:buFont typeface="Arial" pitchFamily="34" charset="0"/>
              <a:buChar char="•"/>
            </a:pPr>
            <a:r>
              <a:rPr lang="en-US" dirty="0" smtClean="0">
                <a:solidFill>
                  <a:srgbClr val="0000FF"/>
                </a:solidFill>
              </a:rPr>
              <a:t>The current measurement pilot information elements plus time pointer fields to point to full/regular TBTT;</a:t>
            </a:r>
            <a:endParaRPr lang="en-US" sz="4500" dirty="0" smtClean="0">
              <a:solidFill>
                <a:srgbClr val="C00000"/>
              </a:solidFill>
            </a:endParaRPr>
          </a:p>
          <a:p>
            <a:pPr marL="341313" indent="-231775">
              <a:spcBef>
                <a:spcPts val="400"/>
              </a:spcBef>
              <a:spcAft>
                <a:spcPts val="400"/>
              </a:spcAft>
              <a:buFont typeface="Arial" pitchFamily="34" charset="0"/>
              <a:buChar char="•"/>
            </a:pPr>
            <a:r>
              <a:rPr lang="en-US" dirty="0" smtClean="0">
                <a:solidFill>
                  <a:srgbClr val="0000FF"/>
                </a:solidFill>
              </a:rPr>
              <a:t>All the essential info for link setup so that the scanning STA does not need to wait for regular beacon or  probe request/response; and</a:t>
            </a:r>
          </a:p>
          <a:p>
            <a:pPr marL="341313" indent="-231775">
              <a:spcBef>
                <a:spcPts val="400"/>
              </a:spcBef>
              <a:spcAft>
                <a:spcPts val="400"/>
              </a:spcAft>
              <a:buFont typeface="Arial" pitchFamily="34" charset="0"/>
              <a:buChar char="•"/>
            </a:pPr>
            <a:r>
              <a:rPr lang="en-US" dirty="0" smtClean="0">
                <a:solidFill>
                  <a:srgbClr val="0000FF"/>
                </a:solidFill>
              </a:rPr>
              <a:t>Information of neighbor BSSs; Enabling the discovery of neighbor BSSs operating parameters</a:t>
            </a:r>
            <a:endParaRPr lang="en-US" dirty="0" smtClean="0">
              <a:solidFill>
                <a:srgbClr val="00B050"/>
              </a:solidFill>
            </a:endParaRPr>
          </a:p>
          <a:p>
            <a:pPr marL="0" indent="0">
              <a:spcBef>
                <a:spcPts val="400"/>
              </a:spcBef>
              <a:spcAft>
                <a:spcPts val="400"/>
              </a:spcAft>
            </a:pPr>
            <a:endParaRPr lang="en-US" dirty="0" smtClean="0"/>
          </a:p>
          <a:p>
            <a:pPr marL="0" indent="0">
              <a:spcBef>
                <a:spcPts val="400"/>
              </a:spcBef>
              <a:spcAft>
                <a:spcPts val="400"/>
              </a:spcAft>
            </a:pPr>
            <a:r>
              <a:rPr lang="en-US" dirty="0" smtClean="0"/>
              <a:t>(notes: this motion is intended to address the FILS beacon content issue, in addition to the SSID, seems like we have more work to do to come up with proper text.)</a:t>
            </a: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12/567r0	Young </a:t>
            </a:r>
            <a:r>
              <a:rPr lang="en-US" altLang="ja-JP" dirty="0" err="1" smtClean="0"/>
              <a:t>Hoon</a:t>
            </a:r>
            <a:r>
              <a:rPr lang="en-US" altLang="ja-JP" dirty="0" smtClean="0"/>
              <a:t> Kwon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41</a:t>
            </a:fld>
            <a:endParaRPr lang="en-US" altLang="ja-JP"/>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“FILS beacon should include information on time to earliest next FILS beacon among nearby APs and corresponding frequency channel.”?</a:t>
            </a:r>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42</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 non-AP STA can report FILS beacon transmission timing information of nearby APs including APs in different frequency channels.”?</a:t>
            </a:r>
          </a:p>
          <a:p>
            <a:pPr lvl="1"/>
            <a:endParaRPr lang="en-US" altLang="zh-CN" dirty="0" smtClean="0"/>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43</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shift FILS beacon transmission time and/or change FILS beacon transmission interval without ambiguity on associated STAs.”?</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44</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12/568r0	Young </a:t>
            </a:r>
            <a:r>
              <a:rPr lang="en-US" altLang="ja-JP" dirty="0" err="1" smtClean="0"/>
              <a:t>Hoon</a:t>
            </a:r>
            <a:r>
              <a:rPr lang="en-US" altLang="ja-JP" dirty="0" smtClean="0"/>
              <a:t> Kwon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45</a:t>
            </a:fld>
            <a:endParaRPr lang="en-US" altLang="ja-JP"/>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transmit AP discovery information in management packets, such as Association Response, which replaces adjacent FILS beacon transmission.”?</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46</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12/550r1	</a:t>
            </a:r>
            <a:r>
              <a:rPr lang="en-US" altLang="ja-JP" dirty="0" err="1" smtClean="0"/>
              <a:t>Kiseon</a:t>
            </a:r>
            <a:r>
              <a:rPr lang="en-US" altLang="ja-JP" dirty="0" smtClean="0"/>
              <a:t> </a:t>
            </a:r>
            <a:r>
              <a:rPr lang="en-US" altLang="ja-JP" dirty="0" err="1" smtClean="0"/>
              <a:t>Ryu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47</a:t>
            </a:fld>
            <a:endParaRPr lang="en-US" altLang="ja-JP"/>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Probe Response Monitoring</a:t>
            </a:r>
            <a:r>
              <a:rPr lang="en-US" b="0" dirty="0" smtClean="0"/>
              <a:t> </a:t>
            </a:r>
          </a:p>
          <a:p>
            <a:pPr algn="just">
              <a:spcAft>
                <a:spcPts val="0"/>
              </a:spcAft>
              <a:buNone/>
            </a:pPr>
            <a:r>
              <a:rPr lang="en-US" b="0" dirty="0" smtClean="0"/>
              <a:t>802.11ai shall support that STA informs AP whether STA sending a Probe Request waits on the channel till either </a:t>
            </a:r>
            <a:r>
              <a:rPr lang="en-US" b="0" dirty="0" err="1" smtClean="0"/>
              <a:t>MinChannelTime</a:t>
            </a:r>
            <a:r>
              <a:rPr lang="en-US" b="0" dirty="0" smtClean="0"/>
              <a:t> or </a:t>
            </a:r>
            <a:r>
              <a:rPr lang="en-US" b="0" dirty="0" err="1" smtClean="0"/>
              <a:t>MaxChannelTime</a:t>
            </a:r>
            <a:r>
              <a:rPr lang="en-US" b="0" dirty="0" smtClean="0"/>
              <a:t>.</a:t>
            </a:r>
          </a:p>
          <a:p>
            <a:pPr algn="just">
              <a:spcAft>
                <a:spcPts val="0"/>
              </a:spcAft>
              <a:buNone/>
            </a:pPr>
            <a:endParaRPr lang="en-US" b="0" dirty="0" smtClean="0"/>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12/535r1	</a:t>
            </a: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49</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a:t>
            </a:r>
            <a:r>
              <a:rPr lang="en-US" altLang="ja-JP" dirty="0" smtClean="0">
                <a:hlinkClick r:id="rId2"/>
              </a:rPr>
              <a:t>minutes.doc</a:t>
            </a:r>
            <a:endParaRPr lang="en-US" altLang="ja-JP" dirty="0" smtClean="0"/>
          </a:p>
          <a:p>
            <a:pPr>
              <a:defRPr/>
            </a:pPr>
            <a:r>
              <a:rPr lang="en-US" altLang="ja-JP" dirty="0" smtClean="0"/>
              <a:t>Moved; Tom </a:t>
            </a:r>
            <a:r>
              <a:rPr lang="en-US" altLang="ja-JP" dirty="0" err="1" smtClean="0"/>
              <a:t>Siep</a:t>
            </a:r>
            <a:endParaRPr lang="en-US" altLang="ja-JP" dirty="0" smtClean="0"/>
          </a:p>
          <a:p>
            <a:pPr>
              <a:defRPr/>
            </a:pPr>
            <a:r>
              <a:rPr lang="en-US" altLang="ja-JP" dirty="0" err="1" smtClean="0"/>
              <a:t>Seconde</a:t>
            </a:r>
            <a:r>
              <a:rPr lang="en-US" altLang="ja-JP" dirty="0" smtClean="0"/>
              <a:t>: Marc </a:t>
            </a:r>
            <a:r>
              <a:rPr lang="en-US" altLang="ja-JP" dirty="0" err="1" smtClean="0"/>
              <a:t>Emmelmann</a:t>
            </a:r>
            <a:endParaRPr lang="en-US" altLang="ja-JP" dirty="0" smtClean="0"/>
          </a:p>
          <a:p>
            <a:pPr>
              <a:defRPr/>
            </a:pPr>
            <a:r>
              <a:rPr lang="en-US" altLang="ja-JP" dirty="0" smtClean="0"/>
              <a:t>Approved</a:t>
            </a:r>
          </a:p>
          <a:p>
            <a:endParaRPr lang="en-US" altLang="ja-JP" dirty="0" smtClean="0">
              <a:ea typeface="ＭＳ Ｐゴシック" pitchFamily="-84" charset="-128"/>
            </a:endParaRPr>
          </a:p>
          <a:p>
            <a:pPr lvl="1">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2" descr="image005"/>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brightnessContrast bright="19000"/>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34139"/>
          <a:stretch/>
        </p:blipFill>
        <p:spPr bwMode="auto">
          <a:xfrm>
            <a:off x="612440" y="2420928"/>
            <a:ext cx="7920000" cy="355924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8" name="Picture 2" descr="image005"/>
          <p:cNvPicPr>
            <a:picLocks noChangeAspect="1" noChangeArrowheads="1"/>
          </p:cNvPicPr>
          <p:nvPr/>
        </p:nvPicPr>
        <p:blipFill rotWithShape="1">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70964" t="18314" r="11846" b="73266"/>
          <a:stretch/>
        </p:blipFill>
        <p:spPr bwMode="auto">
          <a:xfrm>
            <a:off x="612440" y="6093336"/>
            <a:ext cx="2484000" cy="360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9" name="Picture 2" descr="image005"/>
          <p:cNvPicPr>
            <a:picLocks noChangeAspect="1" noChangeArrowheads="1"/>
          </p:cNvPicPr>
          <p:nvPr/>
        </p:nvPicPr>
        <p:blipFill rotWithShape="1">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70964" t="38711" r="5619" b="53225"/>
          <a:stretch/>
        </p:blipFill>
        <p:spPr bwMode="auto">
          <a:xfrm>
            <a:off x="2988704" y="6093336"/>
            <a:ext cx="3384000" cy="360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10" name="Picture 2" descr="image005"/>
          <p:cNvPicPr>
            <a:picLocks noChangeAspect="1" noChangeArrowheads="1"/>
          </p:cNvPicPr>
          <p:nvPr/>
        </p:nvPicPr>
        <p:blipFill rotWithShape="1">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70968" t="54032" r="15084" b="37904"/>
          <a:stretch/>
        </p:blipFill>
        <p:spPr bwMode="auto">
          <a:xfrm>
            <a:off x="6487443" y="6093336"/>
            <a:ext cx="2016000" cy="360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fi-FI" dirty="0" smtClean="0"/>
              <a:t>Strawpoll</a:t>
            </a:r>
            <a:endParaRPr lang="en-US" dirty="0"/>
          </a:p>
        </p:txBody>
      </p:sp>
      <p:sp>
        <p:nvSpPr>
          <p:cNvPr id="3" name="Content Placeholder 2"/>
          <p:cNvSpPr>
            <a:spLocks noGrp="1"/>
          </p:cNvSpPr>
          <p:nvPr>
            <p:ph idx="1"/>
          </p:nvPr>
        </p:nvSpPr>
        <p:spPr>
          <a:xfrm>
            <a:off x="685800" y="1556792"/>
            <a:ext cx="7770813" cy="4537621"/>
          </a:xfrm>
        </p:spPr>
        <p:txBody>
          <a:bodyPr/>
          <a:lstStyle/>
          <a:p>
            <a:r>
              <a:rPr lang="fi-FI" dirty="0" smtClean="0"/>
              <a:t>Do you agree that the scanning STA has no control of the upper delay bound of the passive scanning?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15128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Strawpoll</a:t>
            </a:r>
            <a:endParaRPr lang="en-US" dirty="0"/>
          </a:p>
        </p:txBody>
      </p:sp>
      <p:sp>
        <p:nvSpPr>
          <p:cNvPr id="3" name="Content Placeholder 2"/>
          <p:cNvSpPr>
            <a:spLocks noGrp="1"/>
          </p:cNvSpPr>
          <p:nvPr>
            <p:ph idx="1"/>
          </p:nvPr>
        </p:nvSpPr>
        <p:spPr>
          <a:xfrm>
            <a:off x="685800" y="1556792"/>
            <a:ext cx="7770813" cy="4537621"/>
          </a:xfrm>
        </p:spPr>
        <p:txBody>
          <a:bodyPr/>
          <a:lstStyle/>
          <a:p>
            <a:r>
              <a:rPr lang="fi-FI" dirty="0" smtClean="0"/>
              <a:t>Do you agree that a scanning STA shall try to transmit a Probe Request and cancel the Probe Request transmission, if:</a:t>
            </a:r>
          </a:p>
          <a:p>
            <a:pPr lvl="2">
              <a:buFont typeface="Arial" pitchFamily="34" charset="0"/>
              <a:buChar char="•"/>
            </a:pPr>
            <a:r>
              <a:rPr lang="fi-FI" dirty="0"/>
              <a:t>A</a:t>
            </a:r>
            <a:r>
              <a:rPr lang="fi-FI" dirty="0" smtClean="0"/>
              <a:t>cceptable </a:t>
            </a:r>
            <a:r>
              <a:rPr lang="fi-FI" dirty="0"/>
              <a:t>AP is </a:t>
            </a:r>
            <a:r>
              <a:rPr lang="fi-FI" dirty="0" smtClean="0"/>
              <a:t>discovered</a:t>
            </a:r>
          </a:p>
          <a:p>
            <a:pPr lvl="2">
              <a:buFont typeface="Arial" pitchFamily="34" charset="0"/>
              <a:buChar char="•"/>
            </a:pPr>
            <a:r>
              <a:rPr lang="fi-FI" dirty="0" smtClean="0"/>
              <a:t>Similar Probe Request is received ?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814831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a:xfrm>
            <a:off x="685800" y="1556792"/>
            <a:ext cx="7770813" cy="4537621"/>
          </a:xfrm>
        </p:spPr>
        <p:txBody>
          <a:bodyPr/>
          <a:lstStyle/>
          <a:p>
            <a:r>
              <a:rPr lang="fi-FI" dirty="0" smtClean="0"/>
              <a:t>Do you agree adding to specification framework document the following sentence: </a:t>
            </a:r>
          </a:p>
          <a:p>
            <a:r>
              <a:rPr lang="fi-FI" dirty="0" smtClean="0"/>
              <a:t>”A scanning STA shall initiate the AP discovery by transmitting a Probe Request frame. </a:t>
            </a:r>
            <a:r>
              <a:rPr lang="fi-FI" dirty="0"/>
              <a:t>If an acceptable AP is discovered or </a:t>
            </a:r>
            <a:r>
              <a:rPr lang="fi-FI" dirty="0" smtClean="0"/>
              <a:t>a </a:t>
            </a:r>
            <a:r>
              <a:rPr lang="fi-FI" dirty="0"/>
              <a:t>similar Probe Request is received </a:t>
            </a:r>
            <a:r>
              <a:rPr lang="fi-FI" dirty="0" smtClean="0"/>
              <a:t>before the Probe Request is transmitted, the STA shall cancel the Probe Request transmission.”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148473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12/552r0	</a:t>
            </a: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53</a:t>
            </a:fld>
            <a:endParaRPr lang="en-US" altLang="ja-JP"/>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Add the following text to the specification framework document:</a:t>
            </a:r>
          </a:p>
          <a:p>
            <a:r>
              <a:rPr lang="fi-FI" dirty="0" smtClean="0"/>
              <a:t>” 802.11ai shall enable scanning request and response frames transmission as non-VHT duplicate PPDUs to 20, 40, 80 and 160 MHz”</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12/559r0	Gabor </a:t>
            </a:r>
            <a:r>
              <a:rPr lang="en-US" altLang="ja-JP" dirty="0" err="1" smtClean="0"/>
              <a:t>Bajko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55</a:t>
            </a:fld>
            <a:endParaRPr lang="en-US" altLang="ja-JP"/>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Add the following text to section 6.3 of the SFD</a:t>
            </a:r>
          </a:p>
          <a:p>
            <a:endParaRPr lang="en-US" dirty="0" smtClean="0"/>
          </a:p>
          <a:p>
            <a:r>
              <a:rPr lang="en-US" dirty="0" smtClean="0"/>
              <a:t>For faster network discovery, STAs may combine Probe Requests and GAS Requests. AP STAs may combine Probe Response and GAS </a:t>
            </a:r>
            <a:r>
              <a:rPr lang="en-US" smtClean="0"/>
              <a:t>Response frames</a:t>
            </a:r>
          </a:p>
          <a:p>
            <a:endParaRPr lang="en-US" dirty="0"/>
          </a:p>
        </p:txBody>
      </p:sp>
      <p:sp>
        <p:nvSpPr>
          <p:cNvPr id="4" name="Date Placeholder 3"/>
          <p:cNvSpPr>
            <a:spLocks noGrp="1"/>
          </p:cNvSpPr>
          <p:nvPr>
            <p:ph type="dt" sz="half" idx="10"/>
          </p:nvPr>
        </p:nvSpPr>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smtClean="0">
                <a:solidFill>
                  <a:srgbClr val="000000"/>
                </a:solidFill>
              </a:rPr>
              <a:t>Slide </a:t>
            </a:r>
            <a:fld id="{F4DBEEB7-4782-4D83-9FD5-ED10E11965F5}" type="slidenum">
              <a:rPr lang="en-US" smtClean="0">
                <a:solidFill>
                  <a:srgbClr val="000000"/>
                </a:solidFill>
              </a:rPr>
              <a:pPr/>
              <a:t>56</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03803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12/258r7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57</a:t>
            </a:fld>
            <a:endParaRPr lang="en-US" altLang="ja-JP"/>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 </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ea typeface="맑은 고딕"/>
              </a:rPr>
              <a:t>6.1.9 Probe Response filtering</a:t>
            </a:r>
          </a:p>
          <a:p>
            <a:pPr algn="just">
              <a:spcAft>
                <a:spcPts val="0"/>
              </a:spcAft>
              <a:buNone/>
            </a:pPr>
            <a:r>
              <a:rPr lang="en-US" b="0" dirty="0" smtClean="0">
                <a:ea typeface="맑은 고딕"/>
              </a:rPr>
              <a:t>The 802.11ai </a:t>
            </a:r>
            <a:r>
              <a:rPr lang="en-US" b="0" dirty="0" smtClean="0"/>
              <a:t>shall support the Probe Response filtering to reduce the overhead of  Probe Response transmission.</a:t>
            </a:r>
            <a:endParaRPr lang="ko-KR" altLang="en-US" b="0"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solidFill>
                  <a:srgbClr val="000000"/>
                </a:solidFill>
              </a:rPr>
              <a:t>Slide </a:t>
            </a:r>
            <a:fld id="{3BCC9D43-93F7-41AE-95F3-940CC9707E4A}" type="slidenum">
              <a:rPr lang="en-US" smtClean="0">
                <a:solidFill>
                  <a:srgbClr val="000000"/>
                </a:solidFill>
              </a:rPr>
              <a:pPr>
                <a:defRPr/>
              </a:pPr>
              <a:t>58</a:t>
            </a:fld>
            <a:endParaRPr lang="en-US" dirty="0">
              <a:solidFill>
                <a:srgbClr val="000000"/>
              </a:solidFill>
            </a:endParaRPr>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日付プレースホルダ 6"/>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 </a:t>
            </a:r>
            <a:endParaRPr lang="en-US" sz="2800" dirty="0"/>
          </a:p>
        </p:txBody>
      </p:sp>
      <p:sp>
        <p:nvSpPr>
          <p:cNvPr id="3" name="Content Placeholder 2"/>
          <p:cNvSpPr>
            <a:spLocks noGrp="1"/>
          </p:cNvSpPr>
          <p:nvPr>
            <p:ph idx="1"/>
          </p:nvPr>
        </p:nvSpPr>
        <p:spPr>
          <a:xfrm>
            <a:off x="762000" y="1714488"/>
            <a:ext cx="7772400" cy="4533912"/>
          </a:xfrm>
        </p:spPr>
        <p:txBody>
          <a:bodyPr>
            <a:normAutofit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ea typeface="맑은 고딕"/>
              </a:rPr>
              <a:t>6.1.9 Probe Response filtering</a:t>
            </a:r>
          </a:p>
          <a:p>
            <a:pPr algn="just">
              <a:spcAft>
                <a:spcPts val="0"/>
              </a:spcAft>
              <a:buNone/>
            </a:pPr>
            <a:r>
              <a:rPr lang="en-US" b="0" dirty="0" smtClean="0">
                <a:ea typeface="맑은 고딕"/>
              </a:rPr>
              <a:t>According to the Signal quality (i.e., RCPI, RSNI) of received Probe Request, AP may not send the Probe Response to STA which sent the Probe Request.  </a:t>
            </a: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solidFill>
                  <a:srgbClr val="000000"/>
                </a:solidFill>
              </a:rPr>
              <a:t>Slide </a:t>
            </a:r>
            <a:fld id="{3BCC9D43-93F7-41AE-95F3-940CC9707E4A}" type="slidenum">
              <a:rPr lang="en-US" smtClean="0">
                <a:solidFill>
                  <a:srgbClr val="000000"/>
                </a:solidFill>
              </a:rPr>
              <a:pPr>
                <a:defRPr/>
              </a:pPr>
              <a:t>59</a:t>
            </a:fld>
            <a:endParaRPr lang="en-US" dirty="0">
              <a:solidFill>
                <a:srgbClr val="000000"/>
              </a:solidFill>
            </a:endParaRPr>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日付プレースホルダ 6"/>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reflector</a:t>
            </a:r>
          </a:p>
          <a:p>
            <a:pPr lvl="1"/>
            <a:r>
              <a:rPr lang="en-US" altLang="ja-JP" dirty="0" smtClean="0">
                <a:ea typeface="ＭＳ Ｐゴシック" pitchFamily="-84" charset="-128"/>
                <a:cs typeface="ＭＳ Ｐゴシック" pitchFamily="-84" charset="-128"/>
              </a:rPr>
              <a:t>Presentation of candidate :		AM2</a:t>
            </a:r>
            <a:r>
              <a:rPr lang="en-US" altLang="ja-JP" dirty="0" smtClean="0">
                <a:ea typeface="ＭＳ Ｐゴシック" pitchFamily="-84" charset="-128"/>
                <a:cs typeface="ＭＳ Ｐゴシック" pitchFamily="-84" charset="-128"/>
              </a:rPr>
              <a:t>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a:t>
            </a:r>
            <a:r>
              <a:rPr lang="en-US" altLang="ja-JP" dirty="0" smtClean="0">
                <a:ea typeface="ＭＳ Ｐゴシック" pitchFamily="-84" charset="-128"/>
                <a:cs typeface="ＭＳ Ｐゴシック" pitchFamily="-84" charset="-128"/>
              </a:rPr>
              <a:t>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a:t>
            </a:r>
            <a:r>
              <a:rPr lang="en-US" altLang="ja-JP" dirty="0" smtClean="0">
                <a:ea typeface="ＭＳ Ｐゴシック" pitchFamily="-84" charset="-128"/>
                <a:cs typeface="ＭＳ Ｐゴシック" pitchFamily="-84" charset="-128"/>
              </a:rPr>
              <a:t>Smith</a:t>
            </a:r>
            <a:r>
              <a:rPr lang="en-US" altLang="ja-JP" dirty="0" smtClean="0">
                <a:ea typeface="ＭＳ Ｐゴシック" pitchFamily="-84" charset="-128"/>
                <a:cs typeface="ＭＳ Ｐゴシック" pitchFamily="-84" charset="-128"/>
              </a:rPr>
              <a:t> </a:t>
            </a:r>
          </a:p>
          <a:p>
            <a:r>
              <a:rPr lang="en-US" altLang="ja-JP" dirty="0" smtClean="0">
                <a:ea typeface="ＭＳ Ｐゴシック" pitchFamily="-84" charset="-128"/>
                <a:cs typeface="ＭＳ Ｐゴシック" pitchFamily="-84" charset="-128"/>
              </a:rPr>
              <a:t>21</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12/246r4	Jing-</a:t>
            </a:r>
            <a:r>
              <a:rPr lang="en-US" altLang="ja-JP" dirty="0" err="1" smtClean="0"/>
              <a:t>Rong</a:t>
            </a:r>
            <a:r>
              <a:rPr lang="en-US" altLang="ja-JP" dirty="0" smtClean="0"/>
              <a:t> Hsieh</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60</a:t>
            </a:fld>
            <a:endParaRPr lang="en-US" altLang="ja-JP"/>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70813" cy="1065213"/>
          </a:xfrm>
        </p:spPr>
        <p:txBody>
          <a:bodyPr/>
          <a:lstStyle/>
          <a:p>
            <a:r>
              <a:rPr lang="en-US" altLang="zh-TW" dirty="0" smtClean="0"/>
              <a:t>Motion 1</a:t>
            </a:r>
            <a:endParaRPr lang="zh-TW" altLang="en-US" dirty="0"/>
          </a:p>
        </p:txBody>
      </p:sp>
      <p:sp>
        <p:nvSpPr>
          <p:cNvPr id="3" name="內容版面配置區 2"/>
          <p:cNvSpPr>
            <a:spLocks noGrp="1"/>
          </p:cNvSpPr>
          <p:nvPr>
            <p:ph idx="1"/>
          </p:nvPr>
        </p:nvSpPr>
        <p:spPr>
          <a:xfrm>
            <a:off x="683568" y="1772816"/>
            <a:ext cx="7770813" cy="4113213"/>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altLang="zh-TW" sz="1800" dirty="0" smtClean="0"/>
              <a:t>An AP shall respond to probe request addressed to the AP with higher priority over probe request with wildcard ID.  </a:t>
            </a:r>
          </a:p>
          <a:p>
            <a:pPr>
              <a:buFont typeface="Arial" pitchFamily="34" charset="0"/>
              <a:buChar char="•"/>
            </a:pPr>
            <a:r>
              <a:rPr lang="en-US" altLang="zh-TW" sz="2000" dirty="0" smtClean="0"/>
              <a:t>Motion</a:t>
            </a:r>
          </a:p>
          <a:p>
            <a:pPr lvl="1">
              <a:buFont typeface="Arial" pitchFamily="34" charset="0"/>
              <a:buChar char="•"/>
            </a:pPr>
            <a:r>
              <a:rPr lang="en-US" altLang="zh-TW" sz="1800" dirty="0"/>
              <a:t>Do you support to add the above concept into Section </a:t>
            </a:r>
            <a:r>
              <a:rPr lang="en-US" altLang="zh-TW" sz="1800" dirty="0" smtClean="0"/>
              <a:t>6 </a:t>
            </a:r>
            <a:r>
              <a:rPr lang="en-US" altLang="zh-TW" sz="1800" dirty="0"/>
              <a:t/>
            </a:r>
            <a:br>
              <a:rPr lang="en-US" altLang="zh-TW" sz="1800" dirty="0"/>
            </a:br>
            <a:r>
              <a:rPr lang="en-US" altLang="zh-TW" sz="1800" dirty="0"/>
              <a:t>“Fast Network Discovery</a:t>
            </a:r>
            <a:r>
              <a:rPr lang="en-US" altLang="zh-TW" sz="1800" dirty="0" smtClean="0"/>
              <a:t>” of the </a:t>
            </a:r>
            <a:r>
              <a:rPr lang="en-US" altLang="zh-TW" sz="1800" dirty="0" err="1" smtClean="0"/>
              <a:t>TGai</a:t>
            </a:r>
            <a:r>
              <a:rPr lang="en-US" altLang="zh-TW" sz="1800" dirty="0" smtClean="0"/>
              <a:t> spec framework?</a:t>
            </a:r>
            <a:endParaRPr lang="en-US" altLang="zh-TW" sz="1800" dirty="0"/>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a:p>
        </p:txBody>
      </p:sp>
      <p:sp>
        <p:nvSpPr>
          <p:cNvPr id="4" name="Date Placeholder 3"/>
          <p:cNvSpPr>
            <a:spLocks noGrp="1"/>
          </p:cNvSpPr>
          <p:nvPr>
            <p:ph type="dt" sz="quarter" idx="4294967295"/>
          </p:nvPr>
        </p:nvSpPr>
        <p:spPr>
          <a:xfrm>
            <a:off x="696913" y="333375"/>
            <a:ext cx="1874837" cy="273050"/>
          </a:xfrm>
          <a:prstGeom prst="rect">
            <a:avLst/>
          </a:prstGeo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r>
              <a:rPr lang="en-US" altLang="ja-JP" smtClean="0"/>
              <a:t>May 2012</a:t>
            </a:r>
            <a:endParaRPr lang="en-GB" altLang="ja-JP" dirty="0"/>
          </a:p>
        </p:txBody>
      </p:sp>
      <p:sp>
        <p:nvSpPr>
          <p:cNvPr id="5" name="スライド番号プレースホルダ 5"/>
          <p:cNvSpPr>
            <a:spLocks noGrp="1"/>
          </p:cNvSpPr>
          <p:nvPr>
            <p:ph type="sldNum" sz="quarter" idx="12"/>
          </p:nvPr>
        </p:nvSpPr>
        <p:spPr>
          <a:xfrm>
            <a:off x="3978386" y="6475412"/>
            <a:ext cx="896827" cy="193947"/>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a:solidFill>
                  <a:srgbClr val="000000"/>
                </a:solidFill>
                <a:ea typeface="ＭＳ Ｐゴシック" pitchFamily="34" charset="-128"/>
              </a:rPr>
              <a:t>Slide </a:t>
            </a:r>
            <a:fld id="{B06FEDAD-8EE8-401E-8D6E-09AB5B13A860}" type="slidenum">
              <a:rPr kumimoji="0" lang="en-US" altLang="ja-JP">
                <a:solidFill>
                  <a:srgbClr val="000000"/>
                </a:solidFill>
                <a:ea typeface="ＭＳ Ｐゴシック" pitchFamily="34" charset="-128"/>
              </a:rPr>
              <a:pPr/>
              <a:t>61</a:t>
            </a:fld>
            <a:endParaRPr kumimoji="0" lang="en-US" altLang="ja-JP">
              <a:solidFill>
                <a:srgbClr val="000000"/>
              </a:solidFill>
              <a:ea typeface="ＭＳ Ｐゴシック" pitchFamily="34" charset="-128"/>
            </a:endParaRPr>
          </a:p>
        </p:txBody>
      </p:sp>
      <p:sp>
        <p:nvSpPr>
          <p:cNvPr id="7" name="フッター プレースホルダ 4"/>
          <p:cNvSpPr>
            <a:spLocks noGrp="1"/>
          </p:cNvSpPr>
          <p:nvPr>
            <p:ph type="ftr" sz="quarter" idx="4294967295"/>
          </p:nvPr>
        </p:nvSpPr>
        <p:spPr>
          <a:xfrm>
            <a:off x="6948264" y="6453336"/>
            <a:ext cx="1600944" cy="288032"/>
          </a:xfrm>
          <a:prstGeom prst="rect">
            <a:avLst/>
          </a:prstGeo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smtClean="0">
                <a:solidFill>
                  <a:srgbClr val="000000"/>
                </a:solidFill>
              </a:rPr>
              <a:t>Hiroshi Mano (ATRD, Root, Lab)</a:t>
            </a:r>
            <a:endParaRPr kumimoji="0"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819579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70813" cy="1065213"/>
          </a:xfrm>
        </p:spPr>
        <p:txBody>
          <a:bodyPr/>
          <a:lstStyle/>
          <a:p>
            <a:r>
              <a:rPr lang="en-US" altLang="zh-TW" dirty="0" smtClean="0"/>
              <a:t>Motion 2</a:t>
            </a:r>
            <a:endParaRPr lang="zh-TW" altLang="en-US" dirty="0"/>
          </a:p>
        </p:txBody>
      </p:sp>
      <p:sp>
        <p:nvSpPr>
          <p:cNvPr id="3" name="內容版面配置區 2"/>
          <p:cNvSpPr>
            <a:spLocks noGrp="1"/>
          </p:cNvSpPr>
          <p:nvPr>
            <p:ph idx="1"/>
          </p:nvPr>
        </p:nvSpPr>
        <p:spPr>
          <a:xfrm>
            <a:off x="683568" y="1772816"/>
            <a:ext cx="7770813" cy="4113213"/>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altLang="zh-TW" sz="1800" dirty="0" smtClean="0"/>
              <a:t>An AP shall</a:t>
            </a:r>
            <a:r>
              <a:rPr lang="en-US" altLang="zh-TW" sz="1800" dirty="0" smtClean="0">
                <a:solidFill>
                  <a:srgbClr val="0000FF"/>
                </a:solidFill>
              </a:rPr>
              <a:t> </a:t>
            </a:r>
            <a:r>
              <a:rPr lang="en-US" altLang="zh-TW" sz="1800" dirty="0" smtClean="0"/>
              <a:t>respond to probe request directed at the AP with </a:t>
            </a:r>
            <a:r>
              <a:rPr lang="en-US" altLang="zh-TW" sz="1800" dirty="0" smtClean="0">
                <a:solidFill>
                  <a:schemeClr val="tx1"/>
                </a:solidFill>
              </a:rPr>
              <a:t>higher priority EDCA parameters, such as those for AC_VO or AC_VI.    </a:t>
            </a:r>
          </a:p>
          <a:p>
            <a:pPr>
              <a:buFont typeface="Arial" pitchFamily="34" charset="0"/>
              <a:buChar char="•"/>
            </a:pPr>
            <a:r>
              <a:rPr lang="en-US" altLang="zh-TW" sz="2000" dirty="0" smtClean="0"/>
              <a:t>Motion</a:t>
            </a:r>
          </a:p>
          <a:p>
            <a:pPr lvl="1">
              <a:buFont typeface="Arial" pitchFamily="34" charset="0"/>
              <a:buChar char="•"/>
            </a:pPr>
            <a:r>
              <a:rPr lang="en-US" altLang="zh-TW" sz="1800" dirty="0"/>
              <a:t>Do you support to add the above concept into Section </a:t>
            </a:r>
            <a:r>
              <a:rPr lang="en-US" altLang="zh-TW" sz="1800" dirty="0" smtClean="0"/>
              <a:t>6 </a:t>
            </a:r>
            <a:r>
              <a:rPr lang="en-US" altLang="zh-TW" sz="1800" dirty="0"/>
              <a:t/>
            </a:r>
            <a:br>
              <a:rPr lang="en-US" altLang="zh-TW" sz="1800" dirty="0"/>
            </a:br>
            <a:r>
              <a:rPr lang="en-US" altLang="zh-TW" sz="1800" dirty="0"/>
              <a:t>“Fast Network Discovery</a:t>
            </a:r>
            <a:r>
              <a:rPr lang="en-US" altLang="zh-TW" sz="1800" dirty="0" smtClean="0"/>
              <a:t>” of the </a:t>
            </a:r>
            <a:r>
              <a:rPr lang="en-US" altLang="zh-TW" sz="1800" dirty="0" err="1" smtClean="0"/>
              <a:t>TGai</a:t>
            </a:r>
            <a:r>
              <a:rPr lang="en-US" altLang="zh-TW" sz="1800" dirty="0" smtClean="0"/>
              <a:t> spec framework?</a:t>
            </a:r>
            <a:endParaRPr lang="en-US" altLang="zh-TW" sz="1800" dirty="0"/>
          </a:p>
          <a:p>
            <a:pPr marL="1200150" lvl="2" indent="-285750">
              <a:buFont typeface="Arial" pitchFamily="34" charset="0"/>
              <a:buChar char="•"/>
            </a:pPr>
            <a:r>
              <a:rPr lang="en-US" altLang="zh-TW" sz="1600" dirty="0" smtClean="0"/>
              <a:t>Yes </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a:t>
            </a:r>
            <a:endParaRPr lang="zh-TW" altLang="en-US" sz="1600" dirty="0"/>
          </a:p>
        </p:txBody>
      </p:sp>
      <p:sp>
        <p:nvSpPr>
          <p:cNvPr id="4" name="Date Placeholder 3"/>
          <p:cNvSpPr>
            <a:spLocks noGrp="1"/>
          </p:cNvSpPr>
          <p:nvPr>
            <p:ph type="dt" sz="quarter" idx="4294967295"/>
          </p:nvPr>
        </p:nvSpPr>
        <p:spPr>
          <a:xfrm>
            <a:off x="696913" y="333375"/>
            <a:ext cx="1874837" cy="273050"/>
          </a:xfrm>
          <a:prstGeom prst="rect">
            <a:avLst/>
          </a:prstGeo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r>
              <a:rPr lang="en-US" altLang="ja-JP" smtClean="0"/>
              <a:t>May 2012</a:t>
            </a:r>
            <a:endParaRPr lang="en-GB" altLang="ja-JP" dirty="0"/>
          </a:p>
        </p:txBody>
      </p:sp>
      <p:sp>
        <p:nvSpPr>
          <p:cNvPr id="5" name="スライド番号プレースホルダ 5"/>
          <p:cNvSpPr>
            <a:spLocks noGrp="1"/>
          </p:cNvSpPr>
          <p:nvPr>
            <p:ph type="sldNum" sz="quarter" idx="12"/>
          </p:nvPr>
        </p:nvSpPr>
        <p:spPr>
          <a:xfrm>
            <a:off x="3978386" y="6475412"/>
            <a:ext cx="896827" cy="193947"/>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a:solidFill>
                  <a:srgbClr val="000000"/>
                </a:solidFill>
                <a:ea typeface="ＭＳ Ｐゴシック" pitchFamily="34" charset="-128"/>
              </a:rPr>
              <a:t>Slide </a:t>
            </a:r>
            <a:fld id="{B06FEDAD-8EE8-401E-8D6E-09AB5B13A860}" type="slidenum">
              <a:rPr kumimoji="0" lang="en-US" altLang="ja-JP">
                <a:solidFill>
                  <a:srgbClr val="000000"/>
                </a:solidFill>
                <a:ea typeface="ＭＳ Ｐゴシック" pitchFamily="34" charset="-128"/>
              </a:rPr>
              <a:pPr/>
              <a:t>62</a:t>
            </a:fld>
            <a:endParaRPr kumimoji="0" lang="en-US" altLang="ja-JP">
              <a:solidFill>
                <a:srgbClr val="000000"/>
              </a:solidFill>
              <a:ea typeface="ＭＳ Ｐゴシック" pitchFamily="34" charset="-128"/>
            </a:endParaRPr>
          </a:p>
        </p:txBody>
      </p:sp>
      <p:sp>
        <p:nvSpPr>
          <p:cNvPr id="7" name="フッター プレースホルダ 4"/>
          <p:cNvSpPr>
            <a:spLocks noGrp="1"/>
          </p:cNvSpPr>
          <p:nvPr>
            <p:ph type="ftr" sz="quarter" idx="4294967295"/>
          </p:nvPr>
        </p:nvSpPr>
        <p:spPr>
          <a:xfrm>
            <a:off x="6948264" y="6453336"/>
            <a:ext cx="1600944" cy="288032"/>
          </a:xfrm>
          <a:prstGeom prst="rect">
            <a:avLst/>
          </a:prstGeo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smtClean="0">
                <a:solidFill>
                  <a:srgbClr val="000000"/>
                </a:solidFill>
              </a:rPr>
              <a:t>Hiroshi Mano (ATRD, Root, Lab)</a:t>
            </a:r>
            <a:endParaRPr kumimoji="0"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64366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12/571r0	Jae </a:t>
            </a:r>
            <a:r>
              <a:rPr lang="en-US" altLang="ja-JP" dirty="0" err="1" smtClean="0"/>
              <a:t>Seung</a:t>
            </a:r>
            <a:r>
              <a:rPr lang="en-US" altLang="ja-JP" dirty="0" smtClean="0"/>
              <a:t> Lee</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63</a:t>
            </a:fld>
            <a:endParaRPr lang="en-US" altLang="ja-JP"/>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ko-KR" dirty="0">
              <a:solidFill>
                <a:srgbClr val="000000"/>
              </a:solidFill>
            </a:endParaRPr>
          </a:p>
        </p:txBody>
      </p:sp>
      <p:sp>
        <p:nvSpPr>
          <p:cNvPr id="3" name="슬라이드 번호 개체 틀 2"/>
          <p:cNvSpPr>
            <a:spLocks noGrp="1"/>
          </p:cNvSpPr>
          <p:nvPr>
            <p:ph type="sldNum" sz="quarter" idx="12"/>
          </p:nvPr>
        </p:nvSpPr>
        <p:spPr/>
        <p:txBody>
          <a:bodyPr/>
          <a:lstStyle/>
          <a:p>
            <a:pPr>
              <a:defRPr/>
            </a:pPr>
            <a:r>
              <a:rPr lang="en-US" smtClean="0">
                <a:solidFill>
                  <a:srgbClr val="000000"/>
                </a:solidFill>
              </a:rPr>
              <a:t>Slide </a:t>
            </a:r>
            <a:fld id="{2EFDA945-0F86-6545-9375-934CD2C0C197}" type="slidenum">
              <a:rPr lang="en-US" smtClean="0">
                <a:solidFill>
                  <a:srgbClr val="000000"/>
                </a:solidFill>
              </a:rPr>
              <a:pPr>
                <a:defRPr/>
              </a:pPr>
              <a:t>64</a:t>
            </a:fld>
            <a:endParaRPr lang="en-US">
              <a:solidFill>
                <a:srgbClr val="000000"/>
              </a:solidFill>
            </a:endParaRPr>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1</a:t>
            </a:r>
            <a:endParaRPr lang="en-US" dirty="0">
              <a:solidFill>
                <a:srgbClr val="000000"/>
              </a:solidFill>
            </a:endParaRPr>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STA may include Exclusion List in the Probe Request frame that indicates the STAs that should not transmit probe responses.</a:t>
            </a:r>
          </a:p>
          <a:p>
            <a:endParaRPr lang="en-US" sz="2000"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28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8" name="日付プレースホルダ 7"/>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257643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a:xfrm>
            <a:off x="8001000" y="6477000"/>
            <a:ext cx="466725" cy="182562"/>
          </a:xfrm>
        </p:spPr>
        <p:txBody>
          <a:bodyPr/>
          <a:lstStyle/>
          <a:p>
            <a:pPr>
              <a:defRPr/>
            </a:pPr>
            <a:r>
              <a:rPr lang="en-US" altLang="ja-JP" dirty="0" smtClean="0">
                <a:solidFill>
                  <a:srgbClr val="000000"/>
                </a:solidFill>
              </a:rPr>
              <a:t>Hiroshi </a:t>
            </a:r>
            <a:r>
              <a:rPr lang="en-US" altLang="ja-JP" dirty="0" err="1" smtClean="0">
                <a:solidFill>
                  <a:srgbClr val="000000"/>
                </a:solidFill>
              </a:rPr>
              <a:t>Mano</a:t>
            </a:r>
            <a:r>
              <a:rPr lang="en-US" altLang="ja-JP" dirty="0" smtClean="0">
                <a:solidFill>
                  <a:srgbClr val="000000"/>
                </a:solidFill>
              </a:rPr>
              <a:t> (ATRD, Root, Lab)</a:t>
            </a:r>
            <a:endParaRPr lang="en-US" altLang="ko-KR" dirty="0">
              <a:solidFill>
                <a:srgbClr val="000000"/>
              </a:solidFill>
            </a:endParaRPr>
          </a:p>
        </p:txBody>
      </p:sp>
      <p:sp>
        <p:nvSpPr>
          <p:cNvPr id="3" name="슬라이드 번호 개체 틀 2"/>
          <p:cNvSpPr>
            <a:spLocks noGrp="1"/>
          </p:cNvSpPr>
          <p:nvPr>
            <p:ph type="sldNum" sz="quarter" idx="12"/>
          </p:nvPr>
        </p:nvSpPr>
        <p:spPr/>
        <p:txBody>
          <a:bodyPr/>
          <a:lstStyle/>
          <a:p>
            <a:pPr>
              <a:defRPr/>
            </a:pPr>
            <a:r>
              <a:rPr lang="en-US" smtClean="0">
                <a:solidFill>
                  <a:srgbClr val="000000"/>
                </a:solidFill>
              </a:rPr>
              <a:t>Slide </a:t>
            </a:r>
            <a:fld id="{2EFDA945-0F86-6545-9375-934CD2C0C197}" type="slidenum">
              <a:rPr lang="en-US" smtClean="0">
                <a:solidFill>
                  <a:srgbClr val="000000"/>
                </a:solidFill>
              </a:rPr>
              <a:pPr>
                <a:defRPr/>
              </a:pPr>
              <a:t>65</a:t>
            </a:fld>
            <a:endParaRPr lang="en-US">
              <a:solidFill>
                <a:srgbClr val="000000"/>
              </a:solidFill>
            </a:endParaRPr>
          </a:p>
        </p:txBody>
      </p:sp>
      <p:sp>
        <p:nvSpPr>
          <p:cNvPr id="5"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65</a:t>
            </a:fld>
            <a:endParaRPr lang="en-US">
              <a:solidFill>
                <a:srgbClr val="000000"/>
              </a:solidFill>
            </a:endParaRPr>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2</a:t>
            </a:r>
            <a:endParaRPr lang="en-US" dirty="0">
              <a:solidFill>
                <a:srgbClr val="000000"/>
              </a:solidFill>
            </a:endParaRPr>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altLang="ko-KR" sz="1800" dirty="0" smtClean="0">
                <a:solidFill>
                  <a:srgbClr val="000000"/>
                </a:solidFill>
              </a:rPr>
              <a:t>Substrings of SSIDs or Mesh IDs can be used in the Exclusion List to indicate </a:t>
            </a:r>
            <a:r>
              <a:rPr lang="en-US" altLang="ko-KR" sz="1800" dirty="0">
                <a:solidFill>
                  <a:srgbClr val="000000"/>
                </a:solidFill>
              </a:rPr>
              <a:t>the </a:t>
            </a:r>
            <a:r>
              <a:rPr lang="en-US" altLang="ko-KR" sz="1800" dirty="0" smtClean="0">
                <a:solidFill>
                  <a:srgbClr val="000000"/>
                </a:solidFill>
              </a:rPr>
              <a:t>STAs </a:t>
            </a:r>
            <a:r>
              <a:rPr lang="en-US" altLang="ko-KR" sz="1800" dirty="0">
                <a:solidFill>
                  <a:srgbClr val="000000"/>
                </a:solidFill>
              </a:rPr>
              <a:t>that should not transmit probe responses.</a:t>
            </a:r>
            <a:endParaRPr lang="en-US" sz="1800" dirty="0">
              <a:solidFill>
                <a:srgbClr val="000000"/>
              </a:solidFill>
            </a:endParaRPr>
          </a:p>
          <a:p>
            <a:endParaRPr lang="en-US" sz="2000"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28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8" name="日付プレースホルダ 7"/>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97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12/254r3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66</a:t>
            </a:fld>
            <a:endParaRPr lang="en-US" altLang="ja-JP"/>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STA may include a GAS configuration-change counter in the Association Request to check changes in a set of static GAS parameters.</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AP may include a GAS information in the Association Response when </a:t>
            </a:r>
            <a:r>
              <a:rPr lang="en-US" altLang="zh-CN" dirty="0" smtClean="0"/>
              <a:t>the GAS configuration change counter mismatches between STA and AP</a:t>
            </a:r>
            <a:r>
              <a:rPr lang="en-US" dirty="0" smtClean="0"/>
              <a:t>.</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12/548r0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69</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7</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5943600" y="3200400"/>
            <a:ext cx="29845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sz="1800" b="1" dirty="0" smtClean="0"/>
              <a:t>The 802.11ai shall have a mechanism for prioritized active scanning to reduce the latency of active scanning.</a:t>
            </a:r>
            <a:endParaRPr lang="en-US" altLang="zh-TW" sz="1800" dirty="0" smtClean="0"/>
          </a:p>
          <a:p>
            <a:pPr>
              <a:buFont typeface="Arial" pitchFamily="34" charset="0"/>
              <a:buChar char="•"/>
            </a:pPr>
            <a:r>
              <a:rPr lang="en-US" altLang="zh-TW" sz="2000" dirty="0" smtClean="0"/>
              <a:t>Motion</a:t>
            </a:r>
          </a:p>
          <a:p>
            <a:pPr lvl="1">
              <a:buFont typeface="Arial" pitchFamily="34" charset="0"/>
              <a:buChar char="•"/>
            </a:pPr>
            <a:r>
              <a:rPr lang="en-US" altLang="zh-TW" sz="1800" dirty="0" smtClean="0"/>
              <a:t>Do you support to add the above concept into Section 6 </a:t>
            </a:r>
            <a:br>
              <a:rPr lang="en-US" altLang="zh-TW" sz="1800" dirty="0" smtClean="0"/>
            </a:br>
            <a:r>
              <a:rPr lang="en-US" altLang="zh-TW" sz="1800" dirty="0" smtClean="0"/>
              <a:t>“Fast Network Discovery” of the </a:t>
            </a:r>
            <a:r>
              <a:rPr lang="en-US" altLang="zh-TW" sz="1800" dirty="0" err="1" smtClean="0"/>
              <a:t>TGai</a:t>
            </a:r>
            <a:r>
              <a:rPr lang="en-US" altLang="zh-TW" sz="1800" dirty="0" smtClean="0"/>
              <a:t> spec framework?</a:t>
            </a:r>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smtClean="0"/>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sz="1800" b="1" dirty="0" smtClean="0"/>
              <a:t>Prioritized active scanning is helpful for the STA to discover and select the high priority AP(s) earlier than the low priority AP(s).</a:t>
            </a:r>
            <a:r>
              <a:rPr lang="en-US" altLang="zh-TW" sz="1800" dirty="0" smtClean="0"/>
              <a:t>   </a:t>
            </a:r>
          </a:p>
          <a:p>
            <a:pPr>
              <a:buFont typeface="Arial" pitchFamily="34" charset="0"/>
              <a:buChar char="•"/>
            </a:pPr>
            <a:r>
              <a:rPr lang="en-US" altLang="zh-TW" sz="2000" dirty="0" smtClean="0"/>
              <a:t>Motion</a:t>
            </a:r>
          </a:p>
          <a:p>
            <a:pPr lvl="1">
              <a:buFont typeface="Arial" pitchFamily="34" charset="0"/>
              <a:buChar char="•"/>
            </a:pPr>
            <a:r>
              <a:rPr lang="en-US" altLang="zh-TW" sz="1800" dirty="0" smtClean="0"/>
              <a:t>Do you support to add the above concept into Section 6 </a:t>
            </a:r>
            <a:br>
              <a:rPr lang="en-US" altLang="zh-TW" sz="1800" dirty="0" smtClean="0"/>
            </a:br>
            <a:r>
              <a:rPr lang="en-US" altLang="zh-TW" sz="1800" dirty="0" smtClean="0"/>
              <a:t>“Fast Network Discovery” of the </a:t>
            </a:r>
            <a:r>
              <a:rPr lang="en-US" altLang="zh-TW" sz="1800" dirty="0" err="1" smtClean="0"/>
              <a:t>TGai</a:t>
            </a:r>
            <a:r>
              <a:rPr lang="en-US" altLang="zh-TW" sz="1800" dirty="0" smtClean="0"/>
              <a:t> spec framework?</a:t>
            </a:r>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smtClean="0"/>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3</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altLang="zh-TW" sz="1800" b="1" dirty="0" smtClean="0">
                <a:solidFill>
                  <a:srgbClr val="000000"/>
                </a:solidFill>
                <a:ea typeface="MS Gothic"/>
              </a:rPr>
              <a:t>An AP should respond to probe request addressed to the AP with higher priority over probe request with wildcard ID.</a:t>
            </a:r>
            <a:r>
              <a:rPr lang="en-US" altLang="zh-TW" sz="1800" dirty="0" smtClean="0"/>
              <a:t> </a:t>
            </a:r>
          </a:p>
          <a:p>
            <a:pPr>
              <a:buFont typeface="Arial" pitchFamily="34" charset="0"/>
              <a:buChar char="•"/>
            </a:pPr>
            <a:r>
              <a:rPr lang="en-US" altLang="zh-TW" sz="2000" dirty="0" smtClean="0"/>
              <a:t>Motion</a:t>
            </a:r>
          </a:p>
          <a:p>
            <a:pPr lvl="1">
              <a:buFont typeface="Arial" pitchFamily="34" charset="0"/>
              <a:buChar char="•"/>
            </a:pPr>
            <a:r>
              <a:rPr lang="en-US" altLang="zh-TW" sz="1800" dirty="0" smtClean="0"/>
              <a:t>Do you support to add the above concept into Section 6 </a:t>
            </a:r>
            <a:br>
              <a:rPr lang="en-US" altLang="zh-TW" sz="1800" dirty="0" smtClean="0"/>
            </a:br>
            <a:r>
              <a:rPr lang="en-US" altLang="zh-TW" sz="1800" dirty="0" smtClean="0"/>
              <a:t>“Fast Network Discovery” of the </a:t>
            </a:r>
            <a:r>
              <a:rPr lang="en-US" altLang="zh-TW" sz="1800" dirty="0" err="1" smtClean="0"/>
              <a:t>TGai</a:t>
            </a:r>
            <a:r>
              <a:rPr lang="en-US" altLang="zh-TW" sz="1800" dirty="0" smtClean="0"/>
              <a:t> spec framework?</a:t>
            </a:r>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12/256r3	</a:t>
            </a:r>
            <a:r>
              <a:rPr lang="en-US" altLang="ja-JP" dirty="0" err="1" smtClean="0"/>
              <a:t>Kiseon</a:t>
            </a:r>
            <a:r>
              <a:rPr lang="en-US" altLang="ja-JP" dirty="0" smtClean="0"/>
              <a:t> </a:t>
            </a:r>
            <a:r>
              <a:rPr lang="en-US" altLang="ja-JP" dirty="0" err="1" smtClean="0"/>
              <a:t>Ryu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73</a:t>
            </a:fld>
            <a:endParaRPr lang="en-US" altLang="ja-JP"/>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endParaRPr lang="en-US" dirty="0" smtClean="0"/>
          </a:p>
          <a:p>
            <a:pPr algn="just">
              <a:spcAft>
                <a:spcPts val="0"/>
              </a:spcAft>
              <a:buNone/>
            </a:pPr>
            <a:r>
              <a:rPr lang="en-US" dirty="0" smtClean="0"/>
              <a:t>802.11ai shall support the prioritized active scanning to reduce the latency of active scanning as well as the overhead of Probe Response.</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endParaRPr lang="en-US" dirty="0" smtClean="0"/>
          </a:p>
          <a:p>
            <a:pPr algn="just">
              <a:spcAft>
                <a:spcPts val="0"/>
              </a:spcAft>
              <a:buNone/>
            </a:pPr>
            <a:r>
              <a:rPr lang="en-US" dirty="0" smtClean="0"/>
              <a:t>Prioritized active scanning allows the STA to select the AP with desired SSID with higher priority over the AP with non-desired SSID. </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3</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pPr algn="just">
              <a:spcAft>
                <a:spcPts val="0"/>
              </a:spcAft>
              <a:buNone/>
            </a:pPr>
            <a:endParaRPr lang="en-US" dirty="0" smtClean="0"/>
          </a:p>
          <a:p>
            <a:pPr algn="just">
              <a:spcAft>
                <a:spcPts val="0"/>
              </a:spcAft>
              <a:buNone/>
            </a:pPr>
            <a:r>
              <a:rPr lang="en-US" sz="2000" dirty="0" smtClean="0"/>
              <a:t>After receiving a Probe Request, the AP with non-desired SSID may delay its transmission of Probe Response by the certain time interval as indicated in the received Probe Request.</a:t>
            </a:r>
          </a:p>
          <a:p>
            <a:pPr lvl="0">
              <a:buNone/>
            </a:pPr>
            <a:endParaRPr lang="en-US" sz="18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4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12/553r2	</a:t>
            </a: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77</a:t>
            </a:fld>
            <a:endParaRPr lang="en-US" altLang="ja-JP"/>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78</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1</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Add the following sentence to the Specification Framework document:</a:t>
            </a:r>
          </a:p>
          <a:p>
            <a:r>
              <a:rPr lang="fi-FI" dirty="0"/>
              <a:t>” Probe Request </a:t>
            </a:r>
            <a:r>
              <a:rPr lang="fi-FI" dirty="0" smtClean="0"/>
              <a:t>may contain Inclusion List that specifies the MAC Addresses and SSIDs of hte STAs that shall respond to the request.”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79</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a:t>Add the following sentence to the Specification Framework document:</a:t>
            </a:r>
          </a:p>
          <a:p>
            <a:r>
              <a:rPr lang="fi-FI" dirty="0"/>
              <a:t>” Probe Request may contain </a:t>
            </a:r>
            <a:r>
              <a:rPr lang="fi-FI" dirty="0" smtClean="0"/>
              <a:t>Exclusion List </a:t>
            </a:r>
            <a:r>
              <a:rPr lang="fi-FI" dirty="0"/>
              <a:t>that specifies the MAC Addresses and SSIDs of hte STAs that shall </a:t>
            </a:r>
            <a:r>
              <a:rPr lang="fi-FI" dirty="0" smtClean="0"/>
              <a:t>not respond </a:t>
            </a:r>
            <a:r>
              <a:rPr lang="fi-FI" dirty="0"/>
              <a:t>to the request.”</a:t>
            </a:r>
            <a:endParaRPr lang="en-US" dirty="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4188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Officer Election</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80</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a:t>Add the following sentence to the Specification Framework document:</a:t>
            </a:r>
          </a:p>
          <a:p>
            <a:r>
              <a:rPr lang="fi-FI" dirty="0" smtClean="0"/>
              <a:t>” Probe Response may contain Inclusion Parameters that specify the criteria of AP capabilites and link performance that </a:t>
            </a:r>
            <a:r>
              <a:rPr lang="fi-FI" dirty="0"/>
              <a:t>the </a:t>
            </a:r>
            <a:r>
              <a:rPr lang="fi-FI" dirty="0" smtClean="0"/>
              <a:t>responding STAs shall fulfill.”</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9469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12/549r1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81</a:t>
            </a:fld>
            <a:endParaRPr lang="en-US" altLang="ja-JP"/>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6.1.6 of the specification framework document:</a:t>
            </a:r>
            <a:endParaRPr lang="ko-KR" altLang="en-US" dirty="0" smtClean="0"/>
          </a:p>
          <a:p>
            <a:pPr algn="just">
              <a:spcAft>
                <a:spcPts val="0"/>
              </a:spcAft>
              <a:buNone/>
            </a:pPr>
            <a:endParaRPr lang="en-US" b="0" dirty="0" smtClean="0"/>
          </a:p>
          <a:p>
            <a:pPr algn="just">
              <a:spcAft>
                <a:spcPts val="0"/>
              </a:spcAft>
              <a:buNone/>
            </a:pPr>
            <a:r>
              <a:rPr lang="en-US" b="0" dirty="0" smtClean="0"/>
              <a:t>When performing active scanning, FILS capable STA may include the predefined time interval (i.e., </a:t>
            </a:r>
            <a:r>
              <a:rPr lang="en-US" b="0" dirty="0" err="1" smtClean="0"/>
              <a:t>MinChannelTime</a:t>
            </a:r>
            <a:r>
              <a:rPr lang="en-US" b="0" dirty="0" smtClean="0"/>
              <a:t>) in Probe Request for Probe Response omission.</a:t>
            </a:r>
            <a:endParaRPr lang="ko-KR" altLang="en-US" b="0"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82</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6.1.5 of the specification framework document:</a:t>
            </a:r>
            <a:endParaRPr lang="ko-KR" altLang="en-US" dirty="0" smtClean="0"/>
          </a:p>
          <a:p>
            <a:pPr algn="just">
              <a:spcAft>
                <a:spcPts val="0"/>
              </a:spcAft>
              <a:buNone/>
            </a:pPr>
            <a:endParaRPr lang="en-US" b="0" dirty="0" smtClean="0"/>
          </a:p>
          <a:p>
            <a:pPr algn="just">
              <a:spcAft>
                <a:spcPts val="0"/>
              </a:spcAft>
              <a:buNone/>
            </a:pPr>
            <a:r>
              <a:rPr lang="en-US" b="0" dirty="0" smtClean="0"/>
              <a:t>When performing active scanning, FILS capable STA may include the predefined time interval (i.e., </a:t>
            </a:r>
            <a:r>
              <a:rPr lang="en-US" b="0" dirty="0" err="1" smtClean="0"/>
              <a:t>MinChannelTime</a:t>
            </a:r>
            <a:r>
              <a:rPr lang="en-US" b="0" dirty="0" smtClean="0"/>
              <a:t>) in Probe Request for transmission of a single broadcast addressed Probe Response.</a:t>
            </a:r>
            <a:endParaRPr lang="ko-KR" altLang="en-US" b="0"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83</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12/572r0	Jae </a:t>
            </a:r>
            <a:r>
              <a:rPr lang="en-US" altLang="ja-JP" dirty="0" err="1" smtClean="0"/>
              <a:t>Seung</a:t>
            </a:r>
            <a:r>
              <a:rPr lang="en-US" altLang="ja-JP" dirty="0" smtClean="0"/>
              <a:t> Lee</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84</a:t>
            </a:fld>
            <a:endParaRPr lang="en-US" altLang="ja-JP"/>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solidFill>
                  <a:srgbClr val="000000"/>
                </a:solidFill>
              </a:rPr>
              <a:t>Slide </a:t>
            </a:r>
            <a:fld id="{2EFDA945-0F86-6545-9375-934CD2C0C197}" type="slidenum">
              <a:rPr lang="en-US" smtClean="0">
                <a:solidFill>
                  <a:srgbClr val="000000"/>
                </a:solidFill>
              </a:rPr>
              <a:pPr>
                <a:defRPr/>
              </a:pPr>
              <a:t>85</a:t>
            </a:fld>
            <a:endParaRPr lang="en-US">
              <a:solidFill>
                <a:srgbClr val="000000"/>
              </a:solidFill>
            </a:endParaRPr>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1</a:t>
            </a:r>
            <a:endParaRPr lang="en-US" dirty="0">
              <a:solidFill>
                <a:srgbClr val="000000"/>
              </a:solidFill>
            </a:endParaRPr>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endParaRPr lang="en-US" dirty="0" smtClean="0">
              <a:solidFill>
                <a:srgbClr val="000000"/>
              </a:solidFill>
            </a:endParaRPr>
          </a:p>
          <a:p>
            <a:endParaRPr lang="en-US" sz="2000" dirty="0" smtClean="0">
              <a:solidFill>
                <a:srgbClr val="000000"/>
              </a:solidFill>
            </a:endParaRPr>
          </a:p>
          <a:p>
            <a:r>
              <a:rPr lang="en-US" dirty="0" smtClean="0">
                <a:solidFill>
                  <a:srgbClr val="000000"/>
                </a:solidFill>
              </a:rPr>
              <a:t>Yes                </a:t>
            </a:r>
          </a:p>
          <a:p>
            <a:r>
              <a:rPr lang="en-US" dirty="0" smtClean="0">
                <a:solidFill>
                  <a:srgbClr val="000000"/>
                </a:solidFill>
              </a:rPr>
              <a:t>No                  </a:t>
            </a:r>
          </a:p>
          <a:p>
            <a:r>
              <a:rPr lang="en-US" dirty="0" smtClean="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0"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739714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86</a:t>
            </a:fld>
            <a:endParaRPr lang="en-US">
              <a:solidFill>
                <a:srgbClr val="000000"/>
              </a:solidFill>
            </a:endParaRPr>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86</a:t>
            </a:fld>
            <a:endParaRPr lang="en-US">
              <a:solidFill>
                <a:srgbClr val="000000"/>
              </a:solidFill>
            </a:endParaRPr>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86</a:t>
            </a:fld>
            <a:endParaRPr lang="en-US">
              <a:solidFill>
                <a:srgbClr val="000000"/>
              </a:solidFill>
            </a:endParaRPr>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2</a:t>
            </a:r>
            <a:endParaRPr lang="en-US" dirty="0">
              <a:solidFill>
                <a:srgbClr val="000000"/>
              </a:solidFill>
            </a:endParaRPr>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solidFill>
                  <a:srgbClr val="000000"/>
                </a:solidFill>
              </a:rPr>
              <a:t>Update the spec framework document with the following text under subsection “6.1 Active Scanning”:</a:t>
            </a:r>
          </a:p>
          <a:p>
            <a:pPr lvl="1"/>
            <a:r>
              <a:rPr lang="en-US" dirty="0" smtClean="0">
                <a:solidFill>
                  <a:srgbClr val="000000"/>
                </a:solidFill>
              </a:rPr>
              <a:t>If the non-AP STA that has sent the Probe Request is not acceptable by the responding STA because of the responding  STA’s current operating condition, then the responding STA may not transmit Probe Response.</a:t>
            </a:r>
            <a:endParaRPr lang="en-US" sz="1800" dirty="0">
              <a:solidFill>
                <a:srgbClr val="000000"/>
              </a:solidFill>
            </a:endParaRPr>
          </a:p>
          <a:p>
            <a:endParaRPr lang="en-US" sz="2000"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sz="2000" dirty="0" smtClean="0">
              <a:solidFill>
                <a:srgbClr val="000000"/>
              </a:solidFill>
            </a:endParaRPr>
          </a:p>
          <a:p>
            <a:r>
              <a:rPr lang="en-US" dirty="0" smtClean="0">
                <a:solidFill>
                  <a:srgbClr val="000000"/>
                </a:solidFill>
              </a:rPr>
              <a:t>Yes             </a:t>
            </a:r>
          </a:p>
          <a:p>
            <a:r>
              <a:rPr lang="en-US" dirty="0" smtClean="0">
                <a:solidFill>
                  <a:srgbClr val="000000"/>
                </a:solidFill>
              </a:rPr>
              <a:t>No               </a:t>
            </a:r>
          </a:p>
          <a:p>
            <a:r>
              <a:rPr lang="en-US" dirty="0" smtClean="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959042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87</a:t>
            </a:fld>
            <a:endParaRPr lang="en-US">
              <a:solidFill>
                <a:srgbClr val="000000"/>
              </a:solidFill>
            </a:endParaRPr>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87</a:t>
            </a:fld>
            <a:endParaRPr lang="en-US">
              <a:solidFill>
                <a:srgbClr val="000000"/>
              </a:solidFill>
            </a:endParaRPr>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87</a:t>
            </a:fld>
            <a:endParaRPr lang="en-US">
              <a:solidFill>
                <a:srgbClr val="000000"/>
              </a:solidFill>
            </a:endParaRPr>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3</a:t>
            </a:r>
            <a:endParaRPr lang="en-US" dirty="0">
              <a:solidFill>
                <a:srgbClr val="000000"/>
              </a:solidFill>
            </a:endParaRPr>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GB" altLang="ko-KR" dirty="0" smtClean="0">
                <a:solidFill>
                  <a:srgbClr val="000000"/>
                </a:solidFill>
              </a:rPr>
              <a:t>Non-AP STA </a:t>
            </a:r>
            <a:r>
              <a:rPr lang="en-GB" altLang="ko-KR" dirty="0">
                <a:solidFill>
                  <a:srgbClr val="000000"/>
                </a:solidFill>
              </a:rPr>
              <a:t>may include </a:t>
            </a:r>
            <a:r>
              <a:rPr lang="en-GB" altLang="ko-KR" dirty="0" smtClean="0">
                <a:solidFill>
                  <a:srgbClr val="000000"/>
                </a:solidFill>
              </a:rPr>
              <a:t>its security processing requirements and/or </a:t>
            </a:r>
            <a:r>
              <a:rPr lang="en-GB" altLang="ko-KR" dirty="0">
                <a:solidFill>
                  <a:srgbClr val="000000"/>
                </a:solidFill>
              </a:rPr>
              <a:t>security capability in the Probe Request frame for Probe </a:t>
            </a:r>
            <a:r>
              <a:rPr lang="en-GB" altLang="ko-KR" dirty="0" smtClean="0">
                <a:solidFill>
                  <a:srgbClr val="000000"/>
                </a:solidFill>
              </a:rPr>
              <a:t>Request filtering.</a:t>
            </a:r>
          </a:p>
          <a:p>
            <a:pPr lvl="1"/>
            <a:endParaRPr lang="en-US"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14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2" name="フッター プレースホルダ 11"/>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800005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88</a:t>
            </a:fld>
            <a:endParaRPr lang="en-US">
              <a:solidFill>
                <a:srgbClr val="000000"/>
              </a:solidFill>
            </a:endParaRPr>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88</a:t>
            </a:fld>
            <a:endParaRPr lang="en-US">
              <a:solidFill>
                <a:srgbClr val="000000"/>
              </a:solidFill>
            </a:endParaRPr>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4</a:t>
            </a:r>
            <a:endParaRPr lang="en-US" dirty="0">
              <a:solidFill>
                <a:srgbClr val="000000"/>
              </a:solidFill>
            </a:endParaRPr>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Non-AP STA may include its required </a:t>
            </a:r>
            <a:r>
              <a:rPr lang="en-US" altLang="ko-KR" dirty="0" smtClean="0">
                <a:solidFill>
                  <a:srgbClr val="000000"/>
                </a:solidFill>
              </a:rPr>
              <a:t>AP’s capabilities in </a:t>
            </a:r>
            <a:r>
              <a:rPr lang="en-US" altLang="ko-KR" dirty="0">
                <a:solidFill>
                  <a:srgbClr val="000000"/>
                </a:solidFill>
              </a:rPr>
              <a:t>the Probe Request </a:t>
            </a:r>
            <a:r>
              <a:rPr lang="en-US" altLang="ko-KR" dirty="0" smtClean="0">
                <a:solidFill>
                  <a:srgbClr val="000000"/>
                </a:solidFill>
              </a:rPr>
              <a:t>frame </a:t>
            </a:r>
            <a:r>
              <a:rPr lang="en-US" altLang="ko-KR" dirty="0">
                <a:solidFill>
                  <a:srgbClr val="000000"/>
                </a:solidFill>
              </a:rPr>
              <a:t>for Probe </a:t>
            </a:r>
            <a:r>
              <a:rPr lang="en-US" altLang="ko-KR" dirty="0" smtClean="0">
                <a:solidFill>
                  <a:srgbClr val="000000"/>
                </a:solidFill>
              </a:rPr>
              <a:t>Request filtering.</a:t>
            </a:r>
            <a:endParaRPr lang="en-US" dirty="0" smtClean="0">
              <a:solidFill>
                <a:srgbClr val="000000"/>
              </a:solidFill>
            </a:endParaRPr>
          </a:p>
          <a:p>
            <a:pPr lvl="1"/>
            <a:endParaRPr lang="en-US" dirty="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1400" dirty="0" smtClean="0">
              <a:solidFill>
                <a:srgbClr val="000000"/>
              </a:solidFill>
            </a:endParaRPr>
          </a:p>
          <a:p>
            <a:pPr marL="0" indent="0">
              <a:buFontTx/>
              <a:buNone/>
            </a:pPr>
            <a:endParaRPr lang="en-US" altLang="ko-KR" sz="14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2" name="フッター プレースホルダ 11"/>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771292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89</a:t>
            </a:fld>
            <a:endParaRPr lang="en-US">
              <a:solidFill>
                <a:srgbClr val="000000"/>
              </a:solidFill>
            </a:endParaRPr>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89</a:t>
            </a:fld>
            <a:endParaRPr lang="en-US">
              <a:solidFill>
                <a:srgbClr val="000000"/>
              </a:solidFill>
            </a:endParaRPr>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89</a:t>
            </a:fld>
            <a:endParaRPr lang="en-US">
              <a:solidFill>
                <a:srgbClr val="000000"/>
              </a:solidFill>
            </a:endParaRPr>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5</a:t>
            </a:r>
            <a:endParaRPr lang="en-US" dirty="0">
              <a:solidFill>
                <a:srgbClr val="000000"/>
              </a:solidFill>
            </a:endParaRPr>
          </a:p>
        </p:txBody>
      </p:sp>
      <p:sp>
        <p:nvSpPr>
          <p:cNvPr id="10"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AP Channel Report element included in the most recently received Probe Response may be used to select the next channel to be scanned during active scanning.</a:t>
            </a:r>
          </a:p>
          <a:p>
            <a:pPr lvl="1"/>
            <a:endParaRPr lang="en-US"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2" name="フッター プレースホルダ 11"/>
          <p:cNvSpPr>
            <a:spLocks noGrp="1"/>
          </p:cNvSpPr>
          <p:nvPr>
            <p:ph type="ftr" sz="quarter" idx="11"/>
          </p:nvPr>
        </p:nvSpPr>
        <p:spPr>
          <a:xfrm>
            <a:off x="80010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925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confirm Hiroshi </a:t>
            </a:r>
            <a:r>
              <a:rPr lang="en-US" altLang="ja-JP" dirty="0" err="1" smtClean="0"/>
              <a:t>Mano</a:t>
            </a:r>
            <a:r>
              <a:rPr lang="en-US" altLang="ja-JP" dirty="0" smtClean="0"/>
              <a:t> (Allied </a:t>
            </a:r>
            <a:r>
              <a:rPr lang="en-US" altLang="ja-JP" dirty="0" err="1" smtClean="0"/>
              <a:t>Telissis</a:t>
            </a:r>
            <a:r>
              <a:rPr lang="en-US" altLang="ja-JP" dirty="0" smtClean="0"/>
              <a:t> R&amp;D) as </a:t>
            </a:r>
            <a:r>
              <a:rPr lang="en-US" altLang="ja-JP" dirty="0" err="1" smtClean="0"/>
              <a:t>TGai</a:t>
            </a:r>
            <a:r>
              <a:rPr lang="en-US" altLang="ja-JP" dirty="0" smtClean="0"/>
              <a:t> Chair.</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12/538r0	Jonathan </a:t>
            </a:r>
            <a:r>
              <a:rPr lang="en-US" altLang="ja-JP" dirty="0" err="1" smtClean="0"/>
              <a:t>Segev</a:t>
            </a:r>
            <a:r>
              <a:rPr lang="en-US" altLang="ja-JP" dirty="0" smtClean="0"/>
              <a:t> (Backup)</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90</a:t>
            </a:fld>
            <a:endParaRPr lang="en-US" altLang="ja-JP"/>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t>May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t>Hiroshi Mano (ATRD, Root, Lab)</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91</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1</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aggregate Probe Responses in a method controlled by the AP.</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t>May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t>Hiroshi Mano (ATRD, Root, Lab)</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92</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2</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aggregate Probe Responses in a method controlled by the AP without an increase to the </a:t>
            </a:r>
            <a:r>
              <a:rPr lang="en-US" sz="1800" b="0" dirty="0" err="1" smtClean="0"/>
              <a:t>Min_Probe_Response_Time</a:t>
            </a:r>
            <a:r>
              <a:rPr lang="en-US" sz="1800" b="0" smtClean="0"/>
              <a:t> and Max_Probe_Response_Time</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12/565r0	</a:t>
            </a:r>
            <a:r>
              <a:rPr lang="en-US" altLang="ja-JP" dirty="0" err="1" smtClean="0"/>
              <a:t>Yunsong</a:t>
            </a:r>
            <a:r>
              <a:rPr lang="en-US" altLang="ja-JP" dirty="0" smtClean="0"/>
              <a:t> Yang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93</a:t>
            </a:fld>
            <a:endParaRPr lang="en-US" altLang="ja-JP"/>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solidFill>
                  <a:srgbClr val="000000"/>
                </a:solidFill>
              </a:rPr>
              <a:t>May 2012</a:t>
            </a:r>
            <a:endParaRPr lang="en-US" altLang="zh-CN" dirty="0">
              <a:solidFill>
                <a:srgbClr val="000000"/>
              </a:solidFill>
            </a:endParaRPr>
          </a:p>
        </p:txBody>
      </p:sp>
      <p:sp>
        <p:nvSpPr>
          <p:cNvPr id="5" name="页脚占位符 4"/>
          <p:cNvSpPr>
            <a:spLocks noGrp="1"/>
          </p:cNvSpPr>
          <p:nvPr>
            <p:ph type="ftr" sz="quarter" idx="11"/>
          </p:nvPr>
        </p:nvSpPr>
        <p:spPr/>
        <p:txBody>
          <a:bodyPr/>
          <a:lstStyle/>
          <a:p>
            <a:r>
              <a:rPr lang="en-US" altLang="ja-JP" smtClean="0">
                <a:solidFill>
                  <a:srgbClr val="000000"/>
                </a:solidFill>
              </a:rPr>
              <a:t>Hiroshi Mano (ATRD, Root, Lab)</a:t>
            </a:r>
            <a:endParaRPr lang="en-US" altLang="zh-CN" dirty="0">
              <a:solidFill>
                <a:srgbClr val="000000"/>
              </a:solidFill>
            </a:endParaRPr>
          </a:p>
        </p:txBody>
      </p:sp>
      <p:sp>
        <p:nvSpPr>
          <p:cNvPr id="6" name="灯片编号占位符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94</a:t>
            </a:fld>
            <a:endParaRPr lang="en-US" altLang="zh-CN">
              <a:solidFill>
                <a:srgbClr val="000000"/>
              </a:solidFill>
            </a:endParaRPr>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1</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0" hangingPunct="0">
              <a:spcBef>
                <a:spcPct val="20000"/>
              </a:spcBef>
              <a:buFontTx/>
              <a:buChar char="•"/>
              <a:defRPr/>
            </a:pPr>
            <a:r>
              <a:rPr lang="en-US" altLang="zh-CN" sz="2400" b="1" kern="0" dirty="0" smtClean="0">
                <a:solidFill>
                  <a:srgbClr val="000000"/>
                </a:solidFill>
                <a:latin typeface="Times New Roman"/>
                <a:ea typeface="+mn-ea"/>
              </a:rPr>
              <a:t>Do you agree to add the sentence to section 6.1 Active Scanning of </a:t>
            </a:r>
            <a:r>
              <a:rPr lang="en-US" altLang="zh-CN" sz="2400" b="1" kern="0" dirty="0" err="1" smtClean="0">
                <a:solidFill>
                  <a:srgbClr val="000000"/>
                </a:solidFill>
                <a:latin typeface="Times New Roman"/>
                <a:ea typeface="+mn-ea"/>
              </a:rPr>
              <a:t>TGai</a:t>
            </a:r>
            <a:r>
              <a:rPr lang="en-US" altLang="zh-CN" sz="2400" b="1" kern="0" dirty="0" smtClean="0">
                <a:solidFill>
                  <a:srgbClr val="000000"/>
                </a:solidFill>
                <a:latin typeface="Times New Roman"/>
                <a:ea typeface="+mn-ea"/>
              </a:rPr>
              <a:t> SFD, 12/0151r7.</a:t>
            </a:r>
          </a:p>
          <a:p>
            <a:pPr marL="742950" lvl="1" indent="-285750" eaLnBrk="0" hangingPunct="0">
              <a:spcBef>
                <a:spcPct val="20000"/>
              </a:spcBef>
              <a:buFontTx/>
              <a:buChar char="–"/>
              <a:defRPr/>
            </a:pPr>
            <a:r>
              <a:rPr lang="en-US" altLang="zh-CN" sz="2000" kern="0" dirty="0" smtClean="0">
                <a:solidFill>
                  <a:srgbClr val="000000"/>
                </a:solidFill>
                <a:latin typeface="Times New Roman"/>
                <a:ea typeface="+mn-ea"/>
              </a:rPr>
              <a:t>“An STA may defer the transmission of its Probe Request and listen to Probe Request from other STAs for a time period.”</a:t>
            </a:r>
            <a:endParaRPr lang="en-US" altLang="zh-CN" sz="2400" b="1" kern="0" dirty="0" smtClean="0">
              <a:solidFill>
                <a:srgbClr val="000000"/>
              </a:solidFill>
              <a:latin typeface="Times New Roman" pitchFamily="-65" charset="0"/>
              <a:ea typeface="+mn-ea"/>
            </a:endParaRPr>
          </a:p>
          <a:p>
            <a:pPr marL="342900" indent="-342900">
              <a:spcBef>
                <a:spcPct val="20000"/>
              </a:spcBef>
              <a:defRPr/>
            </a:pPr>
            <a:endParaRPr lang="en-US" sz="1800" b="1" kern="0" dirty="0" smtClean="0">
              <a:solidFill>
                <a:srgbClr val="000000"/>
              </a:solidFill>
              <a:latin typeface="Times New Roman"/>
              <a:ea typeface="+mn-ea"/>
            </a:endParaRPr>
          </a:p>
          <a:p>
            <a:pPr marL="342900" indent="-342900">
              <a:spcBef>
                <a:spcPct val="20000"/>
              </a:spcBef>
              <a:defRPr/>
            </a:pPr>
            <a:r>
              <a:rPr lang="en-US" sz="1800" b="1" kern="0" dirty="0" smtClean="0">
                <a:solidFill>
                  <a:srgbClr val="000000"/>
                </a:solidFill>
                <a:latin typeface="Times New Roman"/>
                <a:ea typeface="+mn-ea"/>
              </a:rPr>
              <a:t>Yes:</a:t>
            </a:r>
          </a:p>
          <a:p>
            <a:pPr marL="342900" indent="-342900">
              <a:spcBef>
                <a:spcPct val="20000"/>
              </a:spcBef>
              <a:defRPr/>
            </a:pPr>
            <a:r>
              <a:rPr lang="en-US" sz="1800" b="1" kern="0" dirty="0" smtClean="0">
                <a:solidFill>
                  <a:srgbClr val="000000"/>
                </a:solidFill>
                <a:latin typeface="Times New Roman"/>
                <a:ea typeface="+mn-ea"/>
              </a:rPr>
              <a:t>No:</a:t>
            </a:r>
          </a:p>
          <a:p>
            <a:pPr marL="342900" indent="-342900">
              <a:spcBef>
                <a:spcPct val="20000"/>
              </a:spcBef>
              <a:defRPr/>
            </a:pPr>
            <a:r>
              <a:rPr lang="en-US" sz="1800" b="1" kern="0" dirty="0" smtClean="0">
                <a:solidFill>
                  <a:srgbClr val="000000"/>
                </a:solidFill>
                <a:latin typeface="Times New Roman"/>
                <a:ea typeface="+mn-ea"/>
              </a:rPr>
              <a:t>Abstain:</a:t>
            </a:r>
          </a:p>
          <a:p>
            <a:pPr marL="342900" indent="-342900">
              <a:spcBef>
                <a:spcPct val="20000"/>
              </a:spcBef>
              <a:buFontTx/>
              <a:buChar char="•"/>
              <a:defRPr/>
            </a:pPr>
            <a:endParaRPr lang="en-US" sz="2400" b="1" kern="0" dirty="0">
              <a:solidFill>
                <a:srgbClr val="000000"/>
              </a:solidFill>
              <a:latin typeface="Times New Roman"/>
              <a:ea typeface="+mn-ea"/>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solidFill>
                  <a:srgbClr val="000000"/>
                </a:solidFill>
              </a:rPr>
              <a:t>May 2012</a:t>
            </a:r>
            <a:endParaRPr lang="en-US" altLang="zh-CN" dirty="0">
              <a:solidFill>
                <a:srgbClr val="000000"/>
              </a:solidFill>
            </a:endParaRPr>
          </a:p>
        </p:txBody>
      </p:sp>
      <p:sp>
        <p:nvSpPr>
          <p:cNvPr id="5" name="页脚占位符 4"/>
          <p:cNvSpPr>
            <a:spLocks noGrp="1"/>
          </p:cNvSpPr>
          <p:nvPr>
            <p:ph type="ftr" sz="quarter" idx="11"/>
          </p:nvPr>
        </p:nvSpPr>
        <p:spPr/>
        <p:txBody>
          <a:bodyPr/>
          <a:lstStyle/>
          <a:p>
            <a:r>
              <a:rPr lang="en-US" altLang="ja-JP" smtClean="0">
                <a:solidFill>
                  <a:srgbClr val="000000"/>
                </a:solidFill>
              </a:rPr>
              <a:t>Hiroshi Mano (ATRD, Root, Lab)</a:t>
            </a:r>
            <a:endParaRPr lang="en-US" altLang="zh-CN" dirty="0">
              <a:solidFill>
                <a:srgbClr val="000000"/>
              </a:solidFill>
            </a:endParaRPr>
          </a:p>
        </p:txBody>
      </p:sp>
      <p:sp>
        <p:nvSpPr>
          <p:cNvPr id="6" name="灯片编号占位符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95</a:t>
            </a:fld>
            <a:endParaRPr lang="en-US" altLang="zh-CN">
              <a:solidFill>
                <a:srgbClr val="000000"/>
              </a:solidFill>
            </a:endParaRPr>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2</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0" hangingPunct="0">
              <a:spcBef>
                <a:spcPct val="20000"/>
              </a:spcBef>
              <a:buFontTx/>
              <a:buChar char="•"/>
              <a:defRPr/>
            </a:pPr>
            <a:r>
              <a:rPr lang="en-US" altLang="zh-CN" sz="2400" b="1" kern="0" dirty="0" smtClean="0">
                <a:solidFill>
                  <a:srgbClr val="000000"/>
                </a:solidFill>
                <a:latin typeface="Times New Roman"/>
                <a:ea typeface="+mn-ea"/>
              </a:rPr>
              <a:t>Do you agree to add the sentence to section 6.1 Active Scanning of </a:t>
            </a:r>
            <a:r>
              <a:rPr lang="en-US" altLang="zh-CN" sz="2400" b="1" kern="0" dirty="0" err="1" smtClean="0">
                <a:solidFill>
                  <a:srgbClr val="000000"/>
                </a:solidFill>
                <a:latin typeface="Times New Roman"/>
                <a:ea typeface="+mn-ea"/>
              </a:rPr>
              <a:t>TGai</a:t>
            </a:r>
            <a:r>
              <a:rPr lang="en-US" altLang="zh-CN" sz="2400" b="1" kern="0" dirty="0" smtClean="0">
                <a:solidFill>
                  <a:srgbClr val="000000"/>
                </a:solidFill>
                <a:latin typeface="Times New Roman"/>
                <a:ea typeface="+mn-ea"/>
              </a:rPr>
              <a:t> SFD, 12/0151r7.</a:t>
            </a:r>
          </a:p>
          <a:p>
            <a:pPr marL="742950" lvl="1" indent="-285750" eaLnBrk="0" hangingPunct="0">
              <a:spcBef>
                <a:spcPct val="20000"/>
              </a:spcBef>
              <a:buFontTx/>
              <a:buChar char="–"/>
              <a:defRPr/>
            </a:pPr>
            <a:r>
              <a:rPr lang="en-US" altLang="zh-CN" sz="2000" kern="0" dirty="0" smtClean="0">
                <a:solidFill>
                  <a:srgbClr val="000000"/>
                </a:solidFill>
                <a:latin typeface="Times New Roman"/>
                <a:ea typeface="+mn-ea"/>
              </a:rPr>
              <a:t>“An STA, if receiving a Probe Request from another STA that covers its own request, should further defer its Probe Request and listen to the Probe Response that is </a:t>
            </a:r>
            <a:r>
              <a:rPr lang="en-US" altLang="zh-CN" sz="2000" kern="0" smtClean="0">
                <a:solidFill>
                  <a:srgbClr val="000000"/>
                </a:solidFill>
                <a:latin typeface="Times New Roman"/>
                <a:ea typeface="+mn-ea"/>
              </a:rPr>
              <a:t>sent in </a:t>
            </a:r>
            <a:r>
              <a:rPr lang="en-US" altLang="zh-CN" sz="2000" kern="0" dirty="0" smtClean="0">
                <a:solidFill>
                  <a:srgbClr val="000000"/>
                </a:solidFill>
                <a:latin typeface="Times New Roman"/>
                <a:ea typeface="+mn-ea"/>
              </a:rPr>
              <a:t>response to the other STA’s Probe Request for another time period.”</a:t>
            </a:r>
          </a:p>
          <a:p>
            <a:pPr marL="342900" indent="-342900">
              <a:spcBef>
                <a:spcPct val="20000"/>
              </a:spcBef>
              <a:defRPr/>
            </a:pPr>
            <a:endParaRPr lang="en-US" sz="1800" b="1" kern="0" dirty="0" smtClean="0">
              <a:solidFill>
                <a:srgbClr val="000000"/>
              </a:solidFill>
              <a:latin typeface="Times New Roman"/>
              <a:ea typeface="+mn-ea"/>
            </a:endParaRPr>
          </a:p>
          <a:p>
            <a:pPr marL="342900" indent="-342900">
              <a:spcBef>
                <a:spcPct val="20000"/>
              </a:spcBef>
              <a:defRPr/>
            </a:pPr>
            <a:r>
              <a:rPr lang="en-US" sz="1800" b="1" kern="0" dirty="0" smtClean="0">
                <a:solidFill>
                  <a:srgbClr val="000000"/>
                </a:solidFill>
                <a:latin typeface="Times New Roman"/>
                <a:ea typeface="+mn-ea"/>
              </a:rPr>
              <a:t>Yes:</a:t>
            </a:r>
          </a:p>
          <a:p>
            <a:pPr marL="342900" indent="-342900">
              <a:spcBef>
                <a:spcPct val="20000"/>
              </a:spcBef>
              <a:defRPr/>
            </a:pPr>
            <a:r>
              <a:rPr lang="en-US" sz="1800" b="1" kern="0" dirty="0" smtClean="0">
                <a:solidFill>
                  <a:srgbClr val="000000"/>
                </a:solidFill>
                <a:latin typeface="Times New Roman"/>
                <a:ea typeface="+mn-ea"/>
              </a:rPr>
              <a:t>No:</a:t>
            </a:r>
          </a:p>
          <a:p>
            <a:pPr marL="342900" indent="-342900">
              <a:spcBef>
                <a:spcPct val="20000"/>
              </a:spcBef>
              <a:defRPr/>
            </a:pPr>
            <a:r>
              <a:rPr lang="en-US" sz="1800" b="1" kern="0" dirty="0" smtClean="0">
                <a:solidFill>
                  <a:srgbClr val="000000"/>
                </a:solidFill>
                <a:latin typeface="Times New Roman"/>
                <a:ea typeface="+mn-ea"/>
              </a:rPr>
              <a:t>Abstain:</a:t>
            </a:r>
          </a:p>
          <a:p>
            <a:pPr marL="342900" indent="-342900">
              <a:spcBef>
                <a:spcPct val="20000"/>
              </a:spcBef>
              <a:buFontTx/>
              <a:buChar char="•"/>
              <a:defRPr/>
            </a:pPr>
            <a:endParaRPr lang="en-US" sz="2400" b="1" kern="0" dirty="0">
              <a:solidFill>
                <a:srgbClr val="000000"/>
              </a:solidFill>
              <a:latin typeface="Times New Roman"/>
              <a:ea typeface="+mn-ea"/>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12/566r0	</a:t>
            </a:r>
            <a:r>
              <a:rPr lang="en-US" altLang="ja-JP" dirty="0" err="1" smtClean="0"/>
              <a:t>Yunsong</a:t>
            </a:r>
            <a:r>
              <a:rPr lang="en-US" altLang="ja-JP" dirty="0" smtClean="0"/>
              <a:t> Yang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96</a:t>
            </a:fld>
            <a:endParaRPr lang="en-US" altLang="ja-JP"/>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quarter" idx="10"/>
          </p:nvPr>
        </p:nvSpPr>
        <p:spPr/>
        <p:txBody>
          <a:bodyPr/>
          <a:lstStyle/>
          <a:p>
            <a:pPr>
              <a:defRPr/>
            </a:pPr>
            <a:r>
              <a:rPr lang="en-US" altLang="zh-CN" smtClean="0">
                <a:solidFill>
                  <a:srgbClr val="000000"/>
                </a:solidFill>
              </a:rPr>
              <a:t>May 2012</a:t>
            </a:r>
            <a:endParaRPr lang="en-US" altLang="zh-CN">
              <a:solidFill>
                <a:srgbClr val="000000"/>
              </a:solidFill>
            </a:endParaRPr>
          </a:p>
        </p:txBody>
      </p:sp>
      <p:sp>
        <p:nvSpPr>
          <p:cNvPr id="9219" name="页脚占位符 4"/>
          <p:cNvSpPr>
            <a:spLocks noGrp="1"/>
          </p:cNvSpPr>
          <p:nvPr>
            <p:ph type="ftr" sz="quarter" idx="11"/>
          </p:nvPr>
        </p:nvSpPr>
        <p:spPr>
          <a:noFill/>
        </p:spPr>
        <p:txBody>
          <a:bodyPr/>
          <a:lstStyle/>
          <a:p>
            <a:r>
              <a:rPr lang="en-US" altLang="ja-JP" smtClean="0">
                <a:solidFill>
                  <a:srgbClr val="000000"/>
                </a:solidFill>
              </a:rPr>
              <a:t>Hiroshi Mano (ATRD, Root, Lab)</a:t>
            </a:r>
            <a:endParaRPr lang="en-US" altLang="zh-CN">
              <a:solidFill>
                <a:srgbClr val="000000"/>
              </a:solidFill>
            </a:endParaRPr>
          </a:p>
        </p:txBody>
      </p:sp>
      <p:sp>
        <p:nvSpPr>
          <p:cNvPr id="9220" name="灯片编号占位符 5"/>
          <p:cNvSpPr>
            <a:spLocks noGrp="1"/>
          </p:cNvSpPr>
          <p:nvPr>
            <p:ph type="sldNum" sz="quarter" idx="12"/>
          </p:nvPr>
        </p:nvSpPr>
        <p:spPr>
          <a:noFill/>
        </p:spPr>
        <p:txBody>
          <a:bodyPr/>
          <a:lstStyle/>
          <a:p>
            <a:r>
              <a:rPr lang="en-US" altLang="zh-CN">
                <a:solidFill>
                  <a:srgbClr val="000000"/>
                </a:solidFill>
              </a:rPr>
              <a:t>Slide </a:t>
            </a:r>
            <a:fld id="{DEDAC3AE-05C2-934B-9FAD-DE824E45A573}" type="slidenum">
              <a:rPr lang="en-US" altLang="zh-CN">
                <a:solidFill>
                  <a:srgbClr val="000000"/>
                </a:solidFill>
              </a:rPr>
              <a:pPr/>
              <a:t>97</a:t>
            </a:fld>
            <a:endParaRPr lang="en-US" altLang="zh-CN">
              <a:solidFill>
                <a:srgbClr val="000000"/>
              </a:solidFill>
            </a:endParaRPr>
          </a:p>
        </p:txBody>
      </p:sp>
      <p:sp>
        <p:nvSpPr>
          <p:cNvPr id="9221" name="Rectangle 2"/>
          <p:cNvSpPr>
            <a:spLocks noGrp="1" noChangeArrowheads="1"/>
          </p:cNvSpPr>
          <p:nvPr>
            <p:ph type="title"/>
          </p:nvPr>
        </p:nvSpPr>
        <p:spPr>
          <a:xfrm>
            <a:off x="696913" y="685800"/>
            <a:ext cx="7772400" cy="1066800"/>
          </a:xfrm>
        </p:spPr>
        <p:txBody>
          <a:bodyPr/>
          <a:lstStyle/>
          <a:p>
            <a:r>
              <a:rPr lang="en-GB" altLang="zh-CN">
                <a:ea typeface="宋体" pitchFamily="-83" charset="-122"/>
                <a:cs typeface="宋体" pitchFamily="-83" charset="-122"/>
              </a:rPr>
              <a:t>Straw Poll 1</a:t>
            </a:r>
          </a:p>
        </p:txBody>
      </p:sp>
      <p:sp>
        <p:nvSpPr>
          <p:cNvPr id="8" name="Rectangle 3"/>
          <p:cNvSpPr txBox="1">
            <a:spLocks noChangeArrowheads="1"/>
          </p:cNvSpPr>
          <p:nvPr/>
        </p:nvSpPr>
        <p:spPr bwMode="auto">
          <a:xfrm>
            <a:off x="685800" y="1844675"/>
            <a:ext cx="7847013" cy="411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buFontTx/>
              <a:buChar char="•"/>
            </a:pPr>
            <a:r>
              <a:rPr lang="en-US" altLang="zh-CN" sz="2400" b="1">
                <a:solidFill>
                  <a:srgbClr val="000000"/>
                </a:solidFill>
                <a:latin typeface="Times New Roman" pitchFamily="-83" charset="0"/>
                <a:ea typeface="宋体" pitchFamily="-83" charset="-122"/>
                <a:cs typeface="宋体" pitchFamily="-83" charset="-122"/>
              </a:rPr>
              <a:t>Do you agree to add the sentence to section 6.1 Active Scanning of TGai SFD, 12/0151r7.</a:t>
            </a:r>
          </a:p>
          <a:p>
            <a:pPr marL="742950" lvl="1" indent="-285750">
              <a:spcBef>
                <a:spcPct val="20000"/>
              </a:spcBef>
              <a:buFontTx/>
              <a:buChar char="–"/>
            </a:pPr>
            <a:r>
              <a:rPr lang="en-US" altLang="zh-CN" sz="2000">
                <a:solidFill>
                  <a:srgbClr val="000000"/>
                </a:solidFill>
                <a:latin typeface="Times New Roman" pitchFamily="-83" charset="0"/>
                <a:ea typeface="宋体" pitchFamily="-83" charset="-122"/>
                <a:cs typeface="宋体" pitchFamily="-83" charset="-122"/>
              </a:rPr>
              <a:t>“An STA may include an home network identifier to its Probe Request to indicate selection for an AP which has roaming agreement with the home network.”</a:t>
            </a:r>
            <a:endParaRPr lang="en-US" altLang="ja-JP" sz="2400" b="1">
              <a:solidFill>
                <a:srgbClr val="000000"/>
              </a:solidFill>
              <a:latin typeface="Times New Roman" pitchFamily="-83" charset="0"/>
              <a:ea typeface="宋体" pitchFamily="-83" charset="-122"/>
              <a:cs typeface="宋体" pitchFamily="-83" charset="-122"/>
            </a:endParaRPr>
          </a:p>
          <a:p>
            <a:pPr marL="342900" indent="-342900">
              <a:spcBef>
                <a:spcPct val="20000"/>
              </a:spcBef>
            </a:pPr>
            <a:endParaRPr lang="en-US" altLang="ja-JP" sz="1800" b="1">
              <a:solidFill>
                <a:srgbClr val="000000"/>
              </a:solidFill>
              <a:latin typeface="Times New Roman" pitchFamily="-83" charset="0"/>
              <a:ea typeface="宋体" pitchFamily="-83" charset="-122"/>
              <a:cs typeface="宋体" pitchFamily="-83" charset="-122"/>
            </a:endParaRP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Yes:</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No:</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Abstain:</a:t>
            </a:r>
          </a:p>
          <a:p>
            <a:pPr marL="342900" indent="-342900">
              <a:spcBef>
                <a:spcPct val="20000"/>
              </a:spcBef>
              <a:buFontTx/>
              <a:buChar char="•"/>
            </a:pPr>
            <a:endParaRPr lang="ja-JP" altLang="en-US" sz="2400" b="1">
              <a:solidFill>
                <a:srgbClr val="000000"/>
              </a:solidFill>
              <a:latin typeface="Times New Roman" pitchFamily="-83" charset="0"/>
              <a:ea typeface="宋体" pitchFamily="-83" charset="-122"/>
              <a:cs typeface="宋体" pitchFamily="-83" charset="-122"/>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quarter" idx="10"/>
          </p:nvPr>
        </p:nvSpPr>
        <p:spPr/>
        <p:txBody>
          <a:bodyPr/>
          <a:lstStyle/>
          <a:p>
            <a:pPr>
              <a:defRPr/>
            </a:pPr>
            <a:r>
              <a:rPr lang="en-US" altLang="zh-CN" smtClean="0">
                <a:solidFill>
                  <a:srgbClr val="000000"/>
                </a:solidFill>
              </a:rPr>
              <a:t>May 2012</a:t>
            </a:r>
            <a:endParaRPr lang="en-US" altLang="zh-CN">
              <a:solidFill>
                <a:srgbClr val="000000"/>
              </a:solidFill>
            </a:endParaRPr>
          </a:p>
        </p:txBody>
      </p:sp>
      <p:sp>
        <p:nvSpPr>
          <p:cNvPr id="10243" name="页脚占位符 4"/>
          <p:cNvSpPr>
            <a:spLocks noGrp="1"/>
          </p:cNvSpPr>
          <p:nvPr>
            <p:ph type="ftr" sz="quarter" idx="11"/>
          </p:nvPr>
        </p:nvSpPr>
        <p:spPr>
          <a:noFill/>
        </p:spPr>
        <p:txBody>
          <a:bodyPr/>
          <a:lstStyle/>
          <a:p>
            <a:r>
              <a:rPr lang="en-US" altLang="ja-JP" smtClean="0">
                <a:solidFill>
                  <a:srgbClr val="000000"/>
                </a:solidFill>
              </a:rPr>
              <a:t>Hiroshi Mano (ATRD, Root, Lab)</a:t>
            </a:r>
            <a:endParaRPr lang="en-US" altLang="zh-CN">
              <a:solidFill>
                <a:srgbClr val="000000"/>
              </a:solidFill>
            </a:endParaRPr>
          </a:p>
        </p:txBody>
      </p:sp>
      <p:sp>
        <p:nvSpPr>
          <p:cNvPr id="10244" name="灯片编号占位符 5"/>
          <p:cNvSpPr>
            <a:spLocks noGrp="1"/>
          </p:cNvSpPr>
          <p:nvPr>
            <p:ph type="sldNum" sz="quarter" idx="12"/>
          </p:nvPr>
        </p:nvSpPr>
        <p:spPr>
          <a:noFill/>
        </p:spPr>
        <p:txBody>
          <a:bodyPr/>
          <a:lstStyle/>
          <a:p>
            <a:r>
              <a:rPr lang="en-US" altLang="zh-CN">
                <a:solidFill>
                  <a:srgbClr val="000000"/>
                </a:solidFill>
              </a:rPr>
              <a:t>Slide </a:t>
            </a:r>
            <a:fld id="{E8C82398-A3A9-BE46-9312-8CC67B24DE73}" type="slidenum">
              <a:rPr lang="en-US" altLang="zh-CN">
                <a:solidFill>
                  <a:srgbClr val="000000"/>
                </a:solidFill>
              </a:rPr>
              <a:pPr/>
              <a:t>98</a:t>
            </a:fld>
            <a:endParaRPr lang="en-US" altLang="zh-CN">
              <a:solidFill>
                <a:srgbClr val="000000"/>
              </a:solidFill>
            </a:endParaRPr>
          </a:p>
        </p:txBody>
      </p:sp>
      <p:sp>
        <p:nvSpPr>
          <p:cNvPr id="10245" name="Rectangle 2"/>
          <p:cNvSpPr>
            <a:spLocks noGrp="1" noChangeArrowheads="1"/>
          </p:cNvSpPr>
          <p:nvPr>
            <p:ph type="title"/>
          </p:nvPr>
        </p:nvSpPr>
        <p:spPr>
          <a:xfrm>
            <a:off x="696913" y="685800"/>
            <a:ext cx="7772400" cy="1066800"/>
          </a:xfrm>
        </p:spPr>
        <p:txBody>
          <a:bodyPr/>
          <a:lstStyle/>
          <a:p>
            <a:r>
              <a:rPr lang="en-GB" altLang="zh-CN">
                <a:ea typeface="宋体" pitchFamily="-83" charset="-122"/>
                <a:cs typeface="宋体" pitchFamily="-83" charset="-122"/>
              </a:rPr>
              <a:t>Straw Poll 2</a:t>
            </a:r>
          </a:p>
        </p:txBody>
      </p:sp>
      <p:sp>
        <p:nvSpPr>
          <p:cNvPr id="8" name="Rectangle 3"/>
          <p:cNvSpPr txBox="1">
            <a:spLocks noChangeArrowheads="1"/>
          </p:cNvSpPr>
          <p:nvPr/>
        </p:nvSpPr>
        <p:spPr bwMode="auto">
          <a:xfrm>
            <a:off x="685800" y="1844675"/>
            <a:ext cx="7847013" cy="411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buFontTx/>
              <a:buChar char="•"/>
            </a:pPr>
            <a:r>
              <a:rPr lang="en-US" altLang="zh-CN" sz="2400" b="1">
                <a:solidFill>
                  <a:srgbClr val="000000"/>
                </a:solidFill>
                <a:latin typeface="Times New Roman" pitchFamily="-83" charset="0"/>
                <a:ea typeface="宋体" pitchFamily="-83" charset="-122"/>
                <a:cs typeface="宋体" pitchFamily="-83" charset="-122"/>
              </a:rPr>
              <a:t>Do you agree to add the sentence to section 6.1 Active Scanning of TGai SFD, 12/0151r7.</a:t>
            </a:r>
          </a:p>
          <a:p>
            <a:pPr marL="742950" lvl="1" indent="-285750">
              <a:spcBef>
                <a:spcPct val="20000"/>
              </a:spcBef>
              <a:buFontTx/>
              <a:buChar char="–"/>
            </a:pPr>
            <a:r>
              <a:rPr lang="en-US" altLang="zh-CN" sz="2000">
                <a:solidFill>
                  <a:srgbClr val="000000"/>
                </a:solidFill>
                <a:latin typeface="Times New Roman" pitchFamily="-83" charset="0"/>
                <a:ea typeface="宋体" pitchFamily="-83" charset="-122"/>
                <a:cs typeface="宋体" pitchFamily="-83" charset="-122"/>
              </a:rPr>
              <a:t>“An STA may include QoS requirements (e.g., Bandwidth Allowance, Delay tolerance) information in the Probe Request to indicate selection for APs which can meet the specific QoS requirements.”</a:t>
            </a:r>
            <a:endParaRPr lang="en-US" altLang="ja-JP" sz="2400" b="1">
              <a:solidFill>
                <a:srgbClr val="000000"/>
              </a:solidFill>
              <a:latin typeface="Times New Roman" pitchFamily="-83" charset="0"/>
              <a:ea typeface="宋体" pitchFamily="-83" charset="-122"/>
              <a:cs typeface="宋体" pitchFamily="-83" charset="-122"/>
            </a:endParaRPr>
          </a:p>
          <a:p>
            <a:pPr marL="342900" indent="-342900">
              <a:spcBef>
                <a:spcPct val="20000"/>
              </a:spcBef>
            </a:pPr>
            <a:endParaRPr lang="en-US" altLang="ja-JP" sz="1800" b="1">
              <a:solidFill>
                <a:srgbClr val="000000"/>
              </a:solidFill>
              <a:latin typeface="Times New Roman" pitchFamily="-83" charset="0"/>
              <a:ea typeface="宋体" pitchFamily="-83" charset="-122"/>
              <a:cs typeface="宋体" pitchFamily="-83" charset="-122"/>
            </a:endParaRP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Yes:</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No:</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Abstain:</a:t>
            </a:r>
          </a:p>
          <a:p>
            <a:pPr marL="342900" indent="-342900">
              <a:spcBef>
                <a:spcPct val="20000"/>
              </a:spcBef>
              <a:buFontTx/>
              <a:buChar char="•"/>
            </a:pPr>
            <a:endParaRPr lang="ja-JP" altLang="en-US" sz="2400" b="1">
              <a:solidFill>
                <a:srgbClr val="000000"/>
              </a:solidFill>
              <a:latin typeface="Times New Roman" pitchFamily="-83" charset="0"/>
              <a:ea typeface="宋体" pitchFamily="-83" charset="-122"/>
              <a:cs typeface="宋体" pitchFamily="-83" charset="-122"/>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12/537r0	Jonathan </a:t>
            </a:r>
            <a:r>
              <a:rPr lang="en-US" altLang="ja-JP" dirty="0" err="1" smtClean="0"/>
              <a:t>Segev</a:t>
            </a:r>
            <a:r>
              <a:rPr lang="en-US" altLang="ja-JP" dirty="0" smtClean="0"/>
              <a:t> (Backup)</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18669</TotalTime>
  <Words>6979</Words>
  <Application>Microsoft Macintosh PowerPoint</Application>
  <PresentationFormat>画面に合わせる (4:3)</PresentationFormat>
  <Paragraphs>1082</Paragraphs>
  <Slides>108</Slides>
  <Notes>30</Notes>
  <HiddenSlides>0</HiddenSlides>
  <MMClips>0</MMClips>
  <ScaleCrop>false</ScaleCrop>
  <HeadingPairs>
    <vt:vector size="4" baseType="variant">
      <vt:variant>
        <vt:lpstr>デザイン テンプレート</vt:lpstr>
      </vt:variant>
      <vt:variant>
        <vt:i4>2</vt:i4>
      </vt:variant>
      <vt:variant>
        <vt:lpstr>スライド タイトル</vt:lpstr>
      </vt:variant>
      <vt:variant>
        <vt:i4>108</vt:i4>
      </vt:variant>
    </vt:vector>
  </HeadingPairs>
  <TitlesOfParts>
    <vt:vector size="110" baseType="lpstr">
      <vt:lpstr>802-11-Submission</vt:lpstr>
      <vt:lpstr>1_802-11-Submission</vt:lpstr>
      <vt:lpstr>IEEE 802.11ai Fast Initial Link Setup  Motion slide deck for Atlanta </vt:lpstr>
      <vt:lpstr>Abstract</vt:lpstr>
      <vt:lpstr>12/0630 TGai Agenda </vt:lpstr>
      <vt:lpstr>Approve TGai meeting minutes of  Waikoloa face-to-face meeting. </vt:lpstr>
      <vt:lpstr>Approve TGai teleconference meeting minutes of Waikoloa to Atlanta meeting. </vt:lpstr>
      <vt:lpstr>Approve to create 2nd Vice chair position. </vt:lpstr>
      <vt:lpstr>Teleconference Schedule </vt:lpstr>
      <vt:lpstr>Officer Election</vt:lpstr>
      <vt:lpstr>Motion 1 (Chair)</vt:lpstr>
      <vt:lpstr>Motion 1 (Chair)</vt:lpstr>
      <vt:lpstr>Motion 2 (Secretary)</vt:lpstr>
      <vt:lpstr>Motion 3 (Technical editor)</vt:lpstr>
      <vt:lpstr>Motion 4 (Vice Chair)</vt:lpstr>
      <vt:lpstr>Motion 5 (2nd Vice Chair)</vt:lpstr>
      <vt:lpstr>11/1160r8 George Cherian</vt:lpstr>
      <vt:lpstr>Straw polls</vt:lpstr>
      <vt:lpstr>Stroll Poll 1</vt:lpstr>
      <vt:lpstr>Stroll Poll 2</vt:lpstr>
      <vt:lpstr>12/273r7 Hiroki Nakano</vt:lpstr>
      <vt:lpstr>Motion 1</vt:lpstr>
      <vt:lpstr>Motion 2</vt:lpstr>
      <vt:lpstr>Motion 2a</vt:lpstr>
      <vt:lpstr>Motion 3</vt:lpstr>
      <vt:lpstr>Motion 4</vt:lpstr>
      <vt:lpstr>12/519r0 Lei Wang</vt:lpstr>
      <vt:lpstr>Motions for Proposed Text for SFD</vt:lpstr>
      <vt:lpstr>Motions for Proposed Text for SFD</vt:lpstr>
      <vt:lpstr>12/513r0 Lei Wang</vt:lpstr>
      <vt:lpstr>Motions for Proposed Text for SFD</vt:lpstr>
      <vt:lpstr>Motions for Proposed Text for SFD – con’t</vt:lpstr>
      <vt:lpstr>Motions for Proposed Text for SFD – con’t</vt:lpstr>
      <vt:lpstr>12/277r5 Katsuo Yunoki</vt:lpstr>
      <vt:lpstr>スライド 33</vt:lpstr>
      <vt:lpstr>スライド 34</vt:lpstr>
      <vt:lpstr>12/406r3 Lei Wang</vt:lpstr>
      <vt:lpstr>Motions for proposed text for SFD  (for 2012-May meeting) </vt:lpstr>
      <vt:lpstr>Motions for proposed text for SFD  (for 2012-May meeting) </vt:lpstr>
      <vt:lpstr>Motions for proposed text for SFD  (for 2012-May meeting) </vt:lpstr>
      <vt:lpstr>Motions for proposed text for SFD  (for 2012-May meeting) </vt:lpstr>
      <vt:lpstr>Motions for proposed text for SFD  (for 2012-May meeting) </vt:lpstr>
      <vt:lpstr>12/567r0 Young Hoon Kwon</vt:lpstr>
      <vt:lpstr>Straw Poll 1</vt:lpstr>
      <vt:lpstr>Straw Poll 2</vt:lpstr>
      <vt:lpstr>Straw Poll 3</vt:lpstr>
      <vt:lpstr>12/568r0 Young Hoon Kwon</vt:lpstr>
      <vt:lpstr>Straw Poll</vt:lpstr>
      <vt:lpstr>12/550r1 Kiseon Ryu</vt:lpstr>
      <vt:lpstr>Motion </vt:lpstr>
      <vt:lpstr>12/535r1 Jarkko Kneckt</vt:lpstr>
      <vt:lpstr>Strawpoll</vt:lpstr>
      <vt:lpstr>Strawpoll</vt:lpstr>
      <vt:lpstr>Motion</vt:lpstr>
      <vt:lpstr>12/552r0 Jarkko Kneckt</vt:lpstr>
      <vt:lpstr>Motion</vt:lpstr>
      <vt:lpstr>12/559r0 Gabor Bajko</vt:lpstr>
      <vt:lpstr>Motion</vt:lpstr>
      <vt:lpstr>12/258r7 Giwon Park</vt:lpstr>
      <vt:lpstr>Motion 1 </vt:lpstr>
      <vt:lpstr>Motion 2 </vt:lpstr>
      <vt:lpstr>12/246r4 Jing-Rong Hsieh</vt:lpstr>
      <vt:lpstr>Motion 1</vt:lpstr>
      <vt:lpstr>Motion 2</vt:lpstr>
      <vt:lpstr>12/571r0 Jae Seung Lee</vt:lpstr>
      <vt:lpstr>スライド 64</vt:lpstr>
      <vt:lpstr>スライド 65</vt:lpstr>
      <vt:lpstr>12/254r3 Giwon Park</vt:lpstr>
      <vt:lpstr>Motion 1</vt:lpstr>
      <vt:lpstr>Motion 2</vt:lpstr>
      <vt:lpstr>12/548r0 Giwon Park</vt:lpstr>
      <vt:lpstr>Motion 1</vt:lpstr>
      <vt:lpstr>Motion 2</vt:lpstr>
      <vt:lpstr>Motion 3</vt:lpstr>
      <vt:lpstr>12/256r3 Kiseon Ryu</vt:lpstr>
      <vt:lpstr>Motion 1</vt:lpstr>
      <vt:lpstr>Motion 2</vt:lpstr>
      <vt:lpstr>Motion 3</vt:lpstr>
      <vt:lpstr>12/553r2 Jarkko Kneckt</vt:lpstr>
      <vt:lpstr>Motion 1</vt:lpstr>
      <vt:lpstr>Motion 2</vt:lpstr>
      <vt:lpstr>Motion 3</vt:lpstr>
      <vt:lpstr>12/549r1 Giwon Park</vt:lpstr>
      <vt:lpstr>Motion 1</vt:lpstr>
      <vt:lpstr>Motion 2</vt:lpstr>
      <vt:lpstr>12/572r0 Jae Seung Lee</vt:lpstr>
      <vt:lpstr>スライド 85</vt:lpstr>
      <vt:lpstr>スライド 86</vt:lpstr>
      <vt:lpstr>スライド 87</vt:lpstr>
      <vt:lpstr>スライド 88</vt:lpstr>
      <vt:lpstr>スライド 89</vt:lpstr>
      <vt:lpstr>12/538r0 Jonathan Segev (Backup)</vt:lpstr>
      <vt:lpstr>Framework document – straw poll 1</vt:lpstr>
      <vt:lpstr>Framework document – straw poll 2</vt:lpstr>
      <vt:lpstr>12/565r0 Yunsong Yang</vt:lpstr>
      <vt:lpstr>Straw Poll 1</vt:lpstr>
      <vt:lpstr>Straw Poll 2</vt:lpstr>
      <vt:lpstr>12/566r0 Yunsong Yang</vt:lpstr>
      <vt:lpstr>Straw Poll 1</vt:lpstr>
      <vt:lpstr>Straw Poll 2</vt:lpstr>
      <vt:lpstr>12/537r0 Jonathan Segev (Backup)</vt:lpstr>
      <vt:lpstr>Framework document – straw poll 1</vt:lpstr>
      <vt:lpstr>Framework document – straw poll 2</vt:lpstr>
      <vt:lpstr>12/569r0 Lin Cai</vt:lpstr>
      <vt:lpstr>Stroll Poll -1 </vt:lpstr>
      <vt:lpstr>Stroll Poll -2 </vt:lpstr>
      <vt:lpstr>12/598r0 Steve Grau</vt:lpstr>
      <vt:lpstr>Motion 1</vt:lpstr>
      <vt:lpstr>Motion 2</vt:lpstr>
      <vt:lpstr>Straw Poll</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411</cp:revision>
  <cp:lastPrinted>1998-02-10T13:28:06Z</cp:lastPrinted>
  <dcterms:created xsi:type="dcterms:W3CDTF">2012-05-14T13:44:15Z</dcterms:created>
  <dcterms:modified xsi:type="dcterms:W3CDTF">2012-05-14T20:23:05Z</dcterms:modified>
  <cp:category/>
</cp:coreProperties>
</file>