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9" r:id="rId2"/>
    <p:sldId id="257" r:id="rId3"/>
    <p:sldId id="418" r:id="rId4"/>
    <p:sldId id="305" r:id="rId5"/>
    <p:sldId id="322" r:id="rId6"/>
    <p:sldId id="419" r:id="rId7"/>
    <p:sldId id="293" r:id="rId8"/>
    <p:sldId id="420" r:id="rId9"/>
    <p:sldId id="421" r:id="rId10"/>
    <p:sldId id="422" r:id="rId11"/>
    <p:sldId id="423" r:id="rId12"/>
    <p:sldId id="424" r:id="rId13"/>
    <p:sldId id="425" r:id="rId14"/>
    <p:sldId id="426" r:id="rId15"/>
    <p:sldId id="403" r:id="rId16"/>
    <p:sldId id="404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3" r:id="rId26"/>
    <p:sldId id="414" r:id="rId27"/>
    <p:sldId id="415" r:id="rId28"/>
    <p:sldId id="416" r:id="rId29"/>
    <p:sldId id="417" r:id="rId3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真野 浩" initials="真野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 showComments="0">
  <p:normalViewPr>
    <p:restoredLeft sz="15620"/>
    <p:restoredTop sz="96645" autoAdjust="0"/>
  </p:normalViewPr>
  <p:slideViewPr>
    <p:cSldViewPr showGuides="1">
      <p:cViewPr>
        <p:scale>
          <a:sx n="100" d="100"/>
          <a:sy n="100" d="100"/>
        </p:scale>
        <p:origin x="-1224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88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080" y="-12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commentAuthors" Target="commentAuthors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54475" y="174625"/>
            <a:ext cx="2184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doc.: IEEE 802.11-11/xxxxr0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909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45038" y="8982075"/>
            <a:ext cx="15732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Hiroshi </a:t>
            </a:r>
            <a:r>
              <a:rPr lang="en-US" err="1"/>
              <a:t>Mano</a:t>
            </a:r>
            <a:r>
              <a:rPr lang="en-US"/>
              <a:t> (</a:t>
            </a:r>
            <a:r>
              <a:rPr lang="en-US" err="1"/>
              <a:t>Root,Inc</a:t>
            </a:r>
            <a:r>
              <a:rPr lang="en-US"/>
              <a:t>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1E0BDAB5-0E9A-0944-83A9-C1762299F6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658DDA19-48F8-D54F-B94A-B5244F20A2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EEA713CC-9B1F-7247-BAAA-33C260C63A7B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1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6280" y="701902"/>
            <a:ext cx="5141640" cy="3467954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7327" y="95706"/>
            <a:ext cx="2194411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doc.: IEEE 802.11-yy/xxxxr0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2585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Month Year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14615" y="8985250"/>
            <a:ext cx="1667123" cy="184666"/>
          </a:xfrm>
        </p:spPr>
        <p:txBody>
          <a:bodyPr/>
          <a:lstStyle/>
          <a:p>
            <a:pPr lvl="4">
              <a:defRPr/>
            </a:pPr>
            <a:r>
              <a:rPr lang="en-US" smtClean="0">
                <a:solidFill>
                  <a:prstClr val="black"/>
                </a:solidFill>
              </a:rPr>
              <a:t>John Doe, Some Company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837" y="8985250"/>
            <a:ext cx="414552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Page </a:t>
            </a:r>
            <a:fld id="{B2088AE4-128F-4ED2-9681-A3F3CB0AA48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6280" y="701902"/>
            <a:ext cx="5141640" cy="3467954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7327" y="95706"/>
            <a:ext cx="2194411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doc.: IEEE 802.11-yy/xxxxr0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2585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Month Year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14615" y="8985250"/>
            <a:ext cx="1667123" cy="184666"/>
          </a:xfrm>
        </p:spPr>
        <p:txBody>
          <a:bodyPr/>
          <a:lstStyle/>
          <a:p>
            <a:pPr lvl="4">
              <a:defRPr/>
            </a:pPr>
            <a:r>
              <a:rPr lang="en-US" smtClean="0">
                <a:solidFill>
                  <a:prstClr val="black"/>
                </a:solidFill>
              </a:rPr>
              <a:t>John Doe, Some Company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43893" y="8985250"/>
            <a:ext cx="491496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Page </a:t>
            </a:r>
            <a:fld id="{B2088AE4-128F-4ED2-9681-A3F3CB0AA48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6280" y="701902"/>
            <a:ext cx="5141640" cy="3467954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7327" y="95706"/>
            <a:ext cx="2194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2585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14615" y="8985250"/>
            <a:ext cx="1667123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837" y="8985250"/>
            <a:ext cx="41455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15D7D818-1B16-6C40-A628-DF82F11E84A6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2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34377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591B682-3416-498C-97AE-95FB0B01EA5B}" type="datetime7">
              <a:rPr lang="en-US" altLang="ja-JP" smtClean="0"/>
              <a:pPr>
                <a:defRPr/>
              </a:pPr>
              <a:t>平成二十四年 五月 十四日 </a:t>
            </a:fld>
            <a:endParaRPr lang="en-US" altLang="ja-JP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591B682-3416-498C-97AE-95FB0B01EA5B}" type="datetime7">
              <a:rPr lang="en-US" altLang="ja-JP" smtClean="0"/>
              <a:pPr>
                <a:defRPr/>
              </a:pPr>
              <a:t>平成二十四年 五月 十四日 </a:t>
            </a:fld>
            <a:endParaRPr lang="en-US" altLang="ja-JP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6280" y="701902"/>
            <a:ext cx="5141640" cy="3467954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7327" y="95706"/>
            <a:ext cx="2194411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doc.: IEEE 802.11-yy/xxxxr0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2585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Month Year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14615" y="8985250"/>
            <a:ext cx="1667123" cy="184666"/>
          </a:xfrm>
        </p:spPr>
        <p:txBody>
          <a:bodyPr/>
          <a:lstStyle/>
          <a:p>
            <a:pPr lvl="4">
              <a:defRPr/>
            </a:pPr>
            <a:r>
              <a:rPr lang="en-US" smtClean="0">
                <a:solidFill>
                  <a:prstClr val="black"/>
                </a:solidFill>
              </a:rPr>
              <a:t>John Doe, Some Company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837" y="8985250"/>
            <a:ext cx="414552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Page </a:t>
            </a:r>
            <a:fld id="{B2088AE4-128F-4ED2-9681-A3F3CB0AA48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6280" y="701902"/>
            <a:ext cx="5141640" cy="3467954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7327" y="95706"/>
            <a:ext cx="2194411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doc.: IEEE 802.11-yy/xxxxr0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2585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Month Year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14615" y="8985250"/>
            <a:ext cx="1667123" cy="184666"/>
          </a:xfrm>
        </p:spPr>
        <p:txBody>
          <a:bodyPr/>
          <a:lstStyle/>
          <a:p>
            <a:pPr lvl="4">
              <a:defRPr/>
            </a:pPr>
            <a:r>
              <a:rPr lang="en-US" smtClean="0">
                <a:solidFill>
                  <a:prstClr val="black"/>
                </a:solidFill>
              </a:rPr>
              <a:t>John Doe, Some Company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837" y="8985250"/>
            <a:ext cx="414552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Page </a:t>
            </a:r>
            <a:fld id="{B2088AE4-128F-4ED2-9681-A3F3CB0AA48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37B09A0-BB64-D944-91DA-E0878867DF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6B96CA3-E382-3442-AFFD-A7E4C21871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AEDB6D0-FFAE-0B45-B840-AFAB375B01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275D85B-EEFE-A142-B02B-B9A3C45424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3060BA80-4FDB-C140-AD27-D6552766E6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101B002-A266-024B-B22F-DC19655FC8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0ADC790-B12E-AA44-AF08-80525594A0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47AE1E1-1499-D74A-95A4-7F4FAB76A9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C7CEA63-2B76-A643-8598-A4403A39BB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0BA808-DB25-844A-A2EE-229D6A5C1D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9255177-E4EC-BE4C-B516-B975FB15D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8778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04787E-AE3C-CC4D-B314-7185A8D427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11378" y="332601"/>
            <a:ext cx="28341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IEEE 802.11-12-</a:t>
            </a:r>
            <a:r>
              <a:rPr lang="en-US" altLang="ja-JP" sz="1800" b="1" dirty="0" smtClean="0"/>
              <a:t>0655r0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kumimoji="1" lang="ja-JP" altLang="en-US">
              <a:latin typeface="Times New Roman" charset="0"/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2/11-12-0472-00-00ai-march-2012-waikoloa-session-minutes.doc" TargetMode="External"/><Relationship Id="rId3" Type="http://schemas.openxmlformats.org/officeDocument/2006/relationships/hyperlink" Target="http://mentor.ieee.org/802.11/dcn/11/11-11-1097-00-00ai-july-2011-san-francisco-session-minutes.do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2/11-12-0476-06-00ai-mar-may-teleconference-minutes.do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3858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May 2012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54262BD9-4907-E34E-8190-C8561625922C}" type="slidenum">
              <a:rPr lang="en-US" altLang="ja-JP">
                <a:latin typeface="Times New Roman" pitchFamily="-84" charset="0"/>
              </a:rPr>
              <a:pPr/>
              <a:t>1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77200" cy="1295400"/>
          </a:xfrm>
          <a:noFill/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Fast Initial Link Setup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Motion slide deck for Atlanta 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>
                <a:ea typeface="ＭＳ Ｐゴシック" pitchFamily="-84" charset="-128"/>
                <a:cs typeface="ＭＳ Ｐゴシック" pitchFamily="-84" charset="-128"/>
              </a:rPr>
              <a:t> 2012-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05-14</a:t>
            </a:r>
            <a:endParaRPr lang="en-US" altLang="ja-JP" sz="2000" b="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388938" y="3429000"/>
          <a:ext cx="8366125" cy="955676"/>
        </p:xfrm>
        <a:graphic>
          <a:graphicData uri="http://schemas.openxmlformats.org/drawingml/2006/table">
            <a:tbl>
              <a:tblPr/>
              <a:tblGrid>
                <a:gridCol w="1230312"/>
                <a:gridCol w="2092325"/>
                <a:gridCol w="2189163"/>
                <a:gridCol w="1303337"/>
                <a:gridCol w="1550988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Address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AlliedTelesisRD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Center K.K.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Root Lab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8F TOC2 Bldg. 7-21-11 </a:t>
                      </a:r>
                      <a:b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</a:b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</a:t>
                      </a:r>
                      <a:b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</a:b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+81-3-5436-8350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1 (Chair)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confirm Hiroshi </a:t>
            </a:r>
            <a:r>
              <a:rPr lang="en-US" altLang="ja-JP" dirty="0" err="1" smtClean="0"/>
              <a:t>Mano</a:t>
            </a:r>
            <a:r>
              <a:rPr lang="en-US" altLang="ja-JP" dirty="0" smtClean="0"/>
              <a:t> (Allied </a:t>
            </a:r>
            <a:r>
              <a:rPr lang="en-US" altLang="ja-JP" dirty="0" err="1" smtClean="0"/>
              <a:t>Telissis</a:t>
            </a:r>
            <a:r>
              <a:rPr lang="en-US" altLang="ja-JP" dirty="0" smtClean="0"/>
              <a:t> R&amp;D) as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Chair.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2 (Secretary)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confirm </a:t>
            </a:r>
            <a:r>
              <a:rPr lang="en-US" altLang="ja-JP" dirty="0" smtClean="0"/>
              <a:t>Hitoshi Morioka </a:t>
            </a:r>
            <a:r>
              <a:rPr lang="en-US" altLang="ja-JP" dirty="0" smtClean="0"/>
              <a:t>(Allied </a:t>
            </a:r>
            <a:r>
              <a:rPr lang="en-US" altLang="ja-JP" dirty="0" err="1" smtClean="0"/>
              <a:t>Telissis</a:t>
            </a:r>
            <a:r>
              <a:rPr lang="en-US" altLang="ja-JP" dirty="0" smtClean="0"/>
              <a:t> R&amp;D) as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Secretary.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3 (Technical editor)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confirm</a:t>
            </a:r>
            <a:r>
              <a:rPr lang="en-US" altLang="ja-JP" dirty="0" smtClean="0"/>
              <a:t> Tom </a:t>
            </a:r>
            <a:r>
              <a:rPr lang="en-US" altLang="ja-JP" dirty="0" err="1" smtClean="0"/>
              <a:t>Siep</a:t>
            </a:r>
            <a:r>
              <a:rPr lang="en-US" altLang="ja-JP" dirty="0" smtClean="0"/>
              <a:t> (CSR) </a:t>
            </a:r>
            <a:r>
              <a:rPr lang="en-US" altLang="ja-JP" dirty="0" smtClean="0"/>
              <a:t>as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Technical editor.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4 (Vice Chair)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confirm</a:t>
            </a:r>
            <a:r>
              <a:rPr lang="en-US" altLang="ja-JP" dirty="0" smtClean="0"/>
              <a:t> Marc </a:t>
            </a:r>
            <a:r>
              <a:rPr lang="en-US" altLang="ja-JP" dirty="0" err="1" smtClean="0"/>
              <a:t>Emmelmann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Fokus</a:t>
            </a:r>
            <a:r>
              <a:rPr lang="en-US" altLang="ja-JP" dirty="0" smtClean="0"/>
              <a:t>) </a:t>
            </a:r>
            <a:r>
              <a:rPr lang="en-US" altLang="ja-JP" dirty="0" smtClean="0"/>
              <a:t>as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Vice Chair.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5 (2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Vice Chair)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confirm</a:t>
            </a:r>
            <a:r>
              <a:rPr lang="en-US" altLang="ja-JP" dirty="0" smtClean="0"/>
              <a:t>  </a:t>
            </a:r>
            <a:r>
              <a:rPr lang="en-US" altLang="ja-JP" dirty="0" err="1" smtClean="0"/>
              <a:t>xxxxxx</a:t>
            </a:r>
            <a:r>
              <a:rPr lang="en-US" altLang="ja-JP" dirty="0" smtClean="0"/>
              <a:t> ( ) </a:t>
            </a:r>
            <a:r>
              <a:rPr lang="en-US" altLang="ja-JP" dirty="0" smtClean="0"/>
              <a:t>as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Vice Chair.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11/1160r8 George </a:t>
            </a:r>
            <a:r>
              <a:rPr lang="en-US" altLang="ja-JP" dirty="0" err="1" smtClean="0"/>
              <a:t>Cherian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E8674BB-66FF-41C7-B1F8-A31052B6A5ED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</a:t>
            </a:r>
            <a:r>
              <a:rPr lang="en-US" dirty="0" err="1" smtClean="0"/>
              <a:t>ANonce</a:t>
            </a:r>
            <a:r>
              <a:rPr lang="en-US" dirty="0" smtClean="0"/>
              <a:t> derivation at the STA based on the </a:t>
            </a:r>
            <a:r>
              <a:rPr lang="en-US" dirty="0" err="1" smtClean="0"/>
              <a:t>ANonce</a:t>
            </a:r>
            <a:r>
              <a:rPr lang="en-US" dirty="0" smtClean="0"/>
              <a:t> seed sent by AP in Broadcast </a:t>
            </a:r>
            <a:r>
              <a:rPr lang="en-US" dirty="0" err="1" smtClean="0"/>
              <a:t>ProbeResp</a:t>
            </a:r>
            <a:r>
              <a:rPr lang="en-US" dirty="0" smtClean="0"/>
              <a:t>/Beacon?</a:t>
            </a:r>
          </a:p>
          <a:p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Yes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No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0640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616285" y="762610"/>
            <a:ext cx="7772400" cy="554115"/>
          </a:xfrm>
        </p:spPr>
        <p:txBody>
          <a:bodyPr/>
          <a:lstStyle/>
          <a:p>
            <a:r>
              <a:rPr lang="en-US" altLang="ja-JP" sz="2800" dirty="0" smtClean="0">
                <a:ea typeface="MS PGothic" pitchFamily="34" charset="-128"/>
              </a:rPr>
              <a:t>Stroll Poll 1</a:t>
            </a:r>
            <a:endParaRPr lang="ja-JP" altLang="en-US" sz="2800" dirty="0" smtClean="0">
              <a:ea typeface="MS PGothic" pitchFamily="34" charset="-128"/>
            </a:endParaRPr>
          </a:p>
        </p:txBody>
      </p:sp>
      <p:sp>
        <p:nvSpPr>
          <p:cNvPr id="12291" name="コンテンツ プレースホルダ 2"/>
          <p:cNvSpPr>
            <a:spLocks noGrp="1"/>
          </p:cNvSpPr>
          <p:nvPr>
            <p:ph idx="1"/>
          </p:nvPr>
        </p:nvSpPr>
        <p:spPr>
          <a:xfrm>
            <a:off x="685799" y="1431940"/>
            <a:ext cx="7702885" cy="4608600"/>
          </a:xfrm>
        </p:spPr>
        <p:txBody>
          <a:bodyPr/>
          <a:lstStyle/>
          <a:p>
            <a:r>
              <a:rPr lang="en-US" altLang="ja-JP" sz="1800" dirty="0" smtClean="0">
                <a:ea typeface="MS PGothic" pitchFamily="34" charset="-128"/>
              </a:rPr>
              <a:t>Do you support network initiated EAP authentication as mentioned in slide 9?</a:t>
            </a:r>
          </a:p>
          <a:p>
            <a:pPr lvl="1"/>
            <a:r>
              <a:rPr lang="en-US" altLang="ja-JP" sz="1400" dirty="0" smtClean="0">
                <a:ea typeface="MS PGothic" pitchFamily="34" charset="-128"/>
              </a:rPr>
              <a:t>Yes:</a:t>
            </a:r>
          </a:p>
          <a:p>
            <a:pPr lvl="1"/>
            <a:r>
              <a:rPr lang="en-US" altLang="ja-JP" sz="1400" dirty="0" smtClean="0"/>
              <a:t>No:</a:t>
            </a:r>
          </a:p>
          <a:p>
            <a:pPr lvl="1"/>
            <a:r>
              <a:rPr lang="en-US" altLang="ja-JP" sz="1400" dirty="0" smtClean="0"/>
              <a:t>Don’t care:</a:t>
            </a:r>
            <a:endParaRPr lang="en-US" altLang="ja-JP" sz="1400" dirty="0" smtClean="0">
              <a:ea typeface="MS PGothic" pitchFamily="34" charset="-128"/>
            </a:endParaRPr>
          </a:p>
          <a:p>
            <a:endParaRPr lang="en-US" altLang="ja-JP" sz="1800" dirty="0" smtClean="0">
              <a:ea typeface="MS PGothic" pitchFamily="34" charset="-128"/>
            </a:endParaRPr>
          </a:p>
          <a:p>
            <a:pPr lvl="1">
              <a:defRPr/>
            </a:pPr>
            <a:endParaRPr lang="en-US" altLang="ja-JP" sz="1600" dirty="0" smtClean="0"/>
          </a:p>
        </p:txBody>
      </p:sp>
      <p:sp>
        <p:nvSpPr>
          <p:cNvPr id="1229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B5F7D478-1E07-49C3-9A60-4B5611529FD7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101222" y="6475413"/>
            <a:ext cx="144270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Ping Fang etc, Huawei.</a:t>
            </a:r>
            <a:endParaRPr lang="en-US" altLang="ja-JP" dirty="0"/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2930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616285" y="762610"/>
            <a:ext cx="7772400" cy="554115"/>
          </a:xfrm>
        </p:spPr>
        <p:txBody>
          <a:bodyPr/>
          <a:lstStyle/>
          <a:p>
            <a:r>
              <a:rPr lang="en-US" altLang="ja-JP" sz="2800" dirty="0" smtClean="0">
                <a:ea typeface="MS PGothic" pitchFamily="34" charset="-128"/>
              </a:rPr>
              <a:t>Stroll Poll 2</a:t>
            </a:r>
            <a:endParaRPr lang="ja-JP" altLang="en-US" sz="2800" dirty="0" smtClean="0">
              <a:ea typeface="MS PGothic" pitchFamily="34" charset="-128"/>
            </a:endParaRPr>
          </a:p>
        </p:txBody>
      </p:sp>
      <p:sp>
        <p:nvSpPr>
          <p:cNvPr id="12291" name="コンテンツ プレースホルダ 2"/>
          <p:cNvSpPr>
            <a:spLocks noGrp="1"/>
          </p:cNvSpPr>
          <p:nvPr>
            <p:ph idx="1"/>
          </p:nvPr>
        </p:nvSpPr>
        <p:spPr>
          <a:xfrm>
            <a:off x="685799" y="1431940"/>
            <a:ext cx="7702885" cy="4608600"/>
          </a:xfrm>
        </p:spPr>
        <p:txBody>
          <a:bodyPr/>
          <a:lstStyle/>
          <a:p>
            <a:r>
              <a:rPr lang="en-US" altLang="ja-JP" sz="1800" dirty="0" smtClean="0">
                <a:ea typeface="MS PGothic" pitchFamily="34" charset="-128"/>
              </a:rPr>
              <a:t>Do you support adding an EAP Trigger Proxy function in AP for EAP-Response/Identity message generating when FILS/802.1x authentication request frame with a User Identity is received,  in order to skip EAP-Request/Identity and EAP-Response/Identity message on the air interface mentioned in slide 9?</a:t>
            </a:r>
          </a:p>
          <a:p>
            <a:pPr lvl="1"/>
            <a:r>
              <a:rPr lang="en-US" altLang="ja-JP" sz="1400" dirty="0" smtClean="0">
                <a:ea typeface="MS PGothic" pitchFamily="34" charset="-128"/>
              </a:rPr>
              <a:t>Yes:</a:t>
            </a:r>
          </a:p>
          <a:p>
            <a:pPr lvl="1"/>
            <a:r>
              <a:rPr lang="en-US" altLang="ja-JP" sz="1400" dirty="0" smtClean="0"/>
              <a:t>No:</a:t>
            </a:r>
          </a:p>
          <a:p>
            <a:pPr lvl="1"/>
            <a:r>
              <a:rPr lang="en-US" altLang="ja-JP" sz="1400" dirty="0" smtClean="0"/>
              <a:t>Don’t care:</a:t>
            </a:r>
            <a:endParaRPr lang="en-US" altLang="ja-JP" sz="1400" dirty="0" smtClean="0">
              <a:ea typeface="MS PGothic" pitchFamily="34" charset="-128"/>
            </a:endParaRPr>
          </a:p>
          <a:p>
            <a:endParaRPr lang="en-US" altLang="ja-JP" sz="1800" dirty="0" smtClean="0">
              <a:ea typeface="MS PGothic" pitchFamily="34" charset="-128"/>
            </a:endParaRPr>
          </a:p>
          <a:p>
            <a:pPr lvl="1">
              <a:defRPr/>
            </a:pPr>
            <a:endParaRPr lang="en-US" altLang="ja-JP" sz="1600" dirty="0" smtClean="0"/>
          </a:p>
        </p:txBody>
      </p:sp>
      <p:sp>
        <p:nvSpPr>
          <p:cNvPr id="1229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B5F7D478-1E07-49C3-9A60-4B5611529FD7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101222" y="6475413"/>
            <a:ext cx="144270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Ping Fang etc, Huawei.</a:t>
            </a:r>
            <a:endParaRPr lang="en-US" altLang="ja-JP" dirty="0"/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5723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Which mechanism do you prefer?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Option-1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Option-2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Either one is okay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None of the options are okay</a:t>
            </a:r>
          </a:p>
          <a:p>
            <a:pPr marL="457200" indent="-457200">
              <a:buNone/>
            </a:pPr>
            <a:r>
              <a:rPr lang="en-US" dirty="0" smtClean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906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May 2012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Lab)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2F5A7B3D-1827-CB4F-B70B-BC122C1560E6}" type="slidenum">
              <a:rPr lang="en-US" altLang="ja-JP">
                <a:latin typeface="Times New Roman" pitchFamily="-84" charset="0"/>
              </a:rPr>
              <a:pPr/>
              <a:t>2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ja-JP" sz="4000" smtClean="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848600" cy="1066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Motion slide deck of Fast Initial Link Setup Task Group for</a:t>
            </a:r>
            <a:b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May 2012,  Atlanta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12/273r7	Hiroki Nakano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E8674BB-66FF-41C7-B1F8-A31052B6A5ED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Concept</a:t>
            </a:r>
          </a:p>
          <a:p>
            <a:pPr lvl="1">
              <a:buFont typeface="Arial" pitchFamily="34" charset="0"/>
              <a:buChar char="•"/>
            </a:pPr>
            <a:r>
              <a:rPr lang="en-US" sz="1800" b="1" dirty="0" smtClean="0"/>
              <a:t>The 802.11ai shall have a mechanism for prioritized active scanning to reduce the latency of active scanning.</a:t>
            </a:r>
            <a:endParaRPr lang="en-US" altLang="zh-TW" sz="1800" dirty="0" smtClean="0"/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Motion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Do you support to add the above concept into Section 6 </a:t>
            </a:r>
            <a:br>
              <a:rPr lang="en-US" altLang="zh-TW" sz="1800" dirty="0" smtClean="0"/>
            </a:br>
            <a:r>
              <a:rPr lang="en-US" altLang="zh-TW" sz="1800" dirty="0" smtClean="0"/>
              <a:t>“Fast Network Discovery” of the </a:t>
            </a:r>
            <a:r>
              <a:rPr lang="en-US" altLang="zh-TW" sz="1800" dirty="0" err="1" smtClean="0"/>
              <a:t>TGai</a:t>
            </a:r>
            <a:r>
              <a:rPr lang="en-US" altLang="zh-TW" sz="1800" dirty="0" smtClean="0"/>
              <a:t> spec framework?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Abstain </a:t>
            </a:r>
            <a:endParaRPr lang="zh-TW" altLang="en-US" sz="1600" dirty="0" smtClean="0"/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May 2012</a:t>
            </a: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Concept</a:t>
            </a:r>
          </a:p>
          <a:p>
            <a:pPr lvl="1">
              <a:buFont typeface="Arial" pitchFamily="34" charset="0"/>
              <a:buChar char="•"/>
            </a:pPr>
            <a:r>
              <a:rPr lang="en-US" sz="1800" b="1" dirty="0" smtClean="0"/>
              <a:t>Prioritized active scanning is helpful for the STA to discover and select the high priority AP(s) earlier than the low priority AP(s).</a:t>
            </a:r>
            <a:r>
              <a:rPr lang="en-US" altLang="zh-TW" sz="1800" dirty="0" smtClean="0"/>
              <a:t>   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Motion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Do you support to add the above concept into Section 6 </a:t>
            </a:r>
            <a:br>
              <a:rPr lang="en-US" altLang="zh-TW" sz="1800" dirty="0" smtClean="0"/>
            </a:br>
            <a:r>
              <a:rPr lang="en-US" altLang="zh-TW" sz="1800" dirty="0" smtClean="0"/>
              <a:t>“Fast Network Discovery” of the </a:t>
            </a:r>
            <a:r>
              <a:rPr lang="en-US" altLang="zh-TW" sz="1800" dirty="0" err="1" smtClean="0"/>
              <a:t>TGai</a:t>
            </a:r>
            <a:r>
              <a:rPr lang="en-US" altLang="zh-TW" sz="1800" dirty="0" smtClean="0"/>
              <a:t> spec framework?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Abstain </a:t>
            </a:r>
            <a:endParaRPr lang="zh-TW" altLang="en-US" sz="1600" dirty="0" smtClean="0"/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May 2012</a:t>
            </a: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3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Concept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b="1" dirty="0" smtClean="0">
                <a:solidFill>
                  <a:srgbClr val="000000"/>
                </a:solidFill>
                <a:ea typeface="MS Gothic"/>
              </a:rPr>
              <a:t>An AP should respond to probe request addressed to the AP with higher priority over probe request with wildcard ID.</a:t>
            </a:r>
            <a:r>
              <a:rPr lang="en-US" altLang="zh-TW" sz="18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Motion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Do you support to add the above concept into Section 6 </a:t>
            </a:r>
            <a:br>
              <a:rPr lang="en-US" altLang="zh-TW" sz="1800" dirty="0" smtClean="0"/>
            </a:br>
            <a:r>
              <a:rPr lang="en-US" altLang="zh-TW" sz="1800" dirty="0" smtClean="0"/>
              <a:t>“Fast Network Discovery” of the </a:t>
            </a:r>
            <a:r>
              <a:rPr lang="en-US" altLang="zh-TW" sz="1800" dirty="0" err="1" smtClean="0"/>
              <a:t>TGai</a:t>
            </a:r>
            <a:r>
              <a:rPr lang="en-US" altLang="zh-TW" sz="1800" dirty="0" smtClean="0"/>
              <a:t> spec framework?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Abstain </a:t>
            </a:r>
            <a:endParaRPr lang="zh-TW" altLang="en-US" sz="16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May 2012</a:t>
            </a: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12/256r3	</a:t>
            </a:r>
            <a:r>
              <a:rPr lang="en-US" altLang="ja-JP" dirty="0" err="1" smtClean="0"/>
              <a:t>Kiseon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Ryu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E8674BB-66FF-41C7-B1F8-A31052B6A5ED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r>
              <a:rPr lang="en-GB" dirty="0" smtClean="0"/>
              <a:t>Move to add the following text to the end of the clause 6 of the specification framework document:</a:t>
            </a:r>
            <a:endParaRPr lang="ko-KR" altLang="en-US" dirty="0" smtClean="0"/>
          </a:p>
          <a:p>
            <a:endParaRPr lang="en-US" dirty="0" smtClean="0"/>
          </a:p>
          <a:p>
            <a:pPr algn="just">
              <a:spcAft>
                <a:spcPts val="0"/>
              </a:spcAft>
              <a:buNone/>
            </a:pPr>
            <a:r>
              <a:rPr lang="en-US" dirty="0" smtClean="0"/>
              <a:t>802.11ai shall support the prioritized active scanning to reduce the latency of active scanning as well as the overhead of Probe Response.</a:t>
            </a:r>
            <a:endParaRPr lang="ko-KR" altLang="en-US" dirty="0" smtClean="0">
              <a:ea typeface="맑은 고딕"/>
            </a:endParaRP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1800" dirty="0" smtClean="0"/>
              <a:t>Moved :	</a:t>
            </a:r>
          </a:p>
          <a:p>
            <a:pPr lvl="0">
              <a:buNone/>
            </a:pPr>
            <a:r>
              <a:rPr lang="en-US" sz="1800" dirty="0" smtClean="0"/>
              <a:t>Seconded: 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Yes: 	No:      Abstain:</a:t>
            </a:r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May 2012</a:t>
            </a: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r>
              <a:rPr lang="en-GB" dirty="0" smtClean="0"/>
              <a:t>Move to add the following text to the end of the clause 6 of the specification framework document:</a:t>
            </a:r>
            <a:endParaRPr lang="ko-KR" altLang="en-US" dirty="0" smtClean="0"/>
          </a:p>
          <a:p>
            <a:endParaRPr lang="en-US" dirty="0" smtClean="0"/>
          </a:p>
          <a:p>
            <a:pPr algn="just">
              <a:spcAft>
                <a:spcPts val="0"/>
              </a:spcAft>
              <a:buNone/>
            </a:pPr>
            <a:r>
              <a:rPr lang="en-US" dirty="0" smtClean="0"/>
              <a:t>Prioritized active scanning allows the STA to select the AP with desired SSID with higher priority over the AP with non-desired SSID. </a:t>
            </a:r>
            <a:endParaRPr lang="ko-KR" altLang="en-US" dirty="0" smtClean="0">
              <a:ea typeface="맑은 고딕"/>
            </a:endParaRP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1800" dirty="0" smtClean="0"/>
              <a:t>Moved :	</a:t>
            </a:r>
          </a:p>
          <a:p>
            <a:pPr lvl="0">
              <a:buNone/>
            </a:pPr>
            <a:r>
              <a:rPr lang="en-US" sz="1800" dirty="0" smtClean="0"/>
              <a:t>Seconded: 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Yes: 	No:      Abstain:</a:t>
            </a:r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/>
              <a:t>Move to add the following to text to the end of Clause 2.1.3 of TGai Functional Requirements document (11-11/0745r5):</a:t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>“[Req2.1.3.2] The TGai amendment shall make optional any FILS feature that would necessitate an AP to have knowledge of the VLAN a STA will be assigned to prior to final authentication of the STA.</a:t>
            </a:r>
          </a:p>
          <a:p>
            <a:pPr>
              <a:buFontTx/>
              <a:buNone/>
            </a:pPr>
            <a:r>
              <a:rPr lang="en-US" sz="1800"/>
              <a:t/>
            </a:r>
            <a:br>
              <a:rPr lang="en-US" sz="1800"/>
            </a:br>
            <a:r>
              <a:rPr lang="en-US" sz="1800"/>
              <a:t>Note-The intent of this requirement is to enable systems that dynamically assign STAs to VLANs to be FILS compliant and to support other FILS features.”</a:t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>Moved:  </a:t>
            </a:r>
            <a:br>
              <a:rPr lang="en-US" sz="1800"/>
            </a:br>
            <a:r>
              <a:rPr lang="en-US" sz="1800"/>
              <a:t>Seconded:</a:t>
            </a:r>
            <a:br>
              <a:rPr lang="en-US" sz="1800"/>
            </a:br>
            <a:r>
              <a:rPr lang="en-US" sz="1800"/>
              <a:t>Vote:  Y/N/A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May 2012</a:t>
            </a:r>
            <a:endParaRPr lang="en-GB" altLang="ja-JP">
              <a:solidFill>
                <a:srgbClr val="000000"/>
              </a:solidFill>
            </a:endParaRP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ja-JP">
                <a:solidFill>
                  <a:srgbClr val="000000"/>
                </a:solidFill>
                <a:latin typeface="Times New Roman" pitchFamily="-83" charset="0"/>
              </a:rPr>
              <a:t>Steve Grau, Juniper Networks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altLang="ja-JP">
                <a:solidFill>
                  <a:srgbClr val="000000"/>
                </a:solidFill>
              </a:rPr>
              <a:t>Slide </a:t>
            </a:r>
            <a:fld id="{CB744DE8-DA60-514F-A7AA-BF61513651C0}" type="slidenum">
              <a:rPr lang="en-GB" altLang="ja-JP">
                <a:solidFill>
                  <a:srgbClr val="000000"/>
                </a:solidFill>
              </a:rPr>
              <a:pPr/>
              <a:t>27</a:t>
            </a:fld>
            <a:endParaRPr lang="en-GB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2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/>
              <a:t>Move to add the following to text to the end of Clause 5 of TGai Specification Framework document (11-12/0151r07):</a:t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>“5.x Compatibility with Dynamic VLAN Assignment</a:t>
            </a:r>
            <a:br>
              <a:rPr lang="en-US" sz="1800"/>
            </a:br>
            <a:r>
              <a:rPr lang="en-US" sz="1800"/>
              <a:t>FILS IP address assignment shall be optional if it would necessitate an AP to have knowledge of the VLAN a STA will be assigned to prior to final authentication of the STA. ”</a:t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>Moved:  </a:t>
            </a:r>
            <a:br>
              <a:rPr lang="en-US" sz="1800"/>
            </a:br>
            <a:r>
              <a:rPr lang="en-US" sz="1800"/>
              <a:t>Seconded:</a:t>
            </a:r>
            <a:br>
              <a:rPr lang="en-US" sz="1800"/>
            </a:br>
            <a:r>
              <a:rPr lang="en-US" sz="1800"/>
              <a:t>Vote:  Y/N/A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May 2012</a:t>
            </a:r>
            <a:endParaRPr lang="en-GB" altLang="ja-JP">
              <a:solidFill>
                <a:srgbClr val="000000"/>
              </a:solidFill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ja-JP">
                <a:solidFill>
                  <a:srgbClr val="000000"/>
                </a:solidFill>
                <a:latin typeface="Times New Roman" pitchFamily="-83" charset="0"/>
              </a:rPr>
              <a:t>Steve Grau, Juniper Networks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altLang="ja-JP">
                <a:solidFill>
                  <a:srgbClr val="000000"/>
                </a:solidFill>
              </a:rPr>
              <a:t>Slide </a:t>
            </a:r>
            <a:fld id="{D08375A3-D45D-0841-B7CB-C71C4A38FB96}" type="slidenum">
              <a:rPr lang="en-GB" altLang="ja-JP">
                <a:solidFill>
                  <a:srgbClr val="000000"/>
                </a:solidFill>
              </a:rPr>
              <a:pPr/>
              <a:t>28</a:t>
            </a:fld>
            <a:endParaRPr lang="en-GB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/>
              <a:t>Do you support specifying, as part of the TGai amendment, a method for APs to signal to STAs when they may start L3 setup in order to account for VLAN tunnel setup delays?</a:t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>Yes/No/Abstain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May 2012</a:t>
            </a:r>
            <a:endParaRPr lang="en-GB" altLang="ja-JP">
              <a:solidFill>
                <a:srgbClr val="000000"/>
              </a:solidFill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ja-JP">
                <a:solidFill>
                  <a:srgbClr val="000000"/>
                </a:solidFill>
                <a:latin typeface="Times New Roman" pitchFamily="-83" charset="0"/>
              </a:rPr>
              <a:t>Steve Grau, Juniper Networks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altLang="ja-JP">
                <a:solidFill>
                  <a:srgbClr val="000000"/>
                </a:solidFill>
              </a:rPr>
              <a:t>Slide </a:t>
            </a:r>
            <a:fld id="{CD7EA06B-BCB8-5B4B-A14E-12AE7C76818F}" type="slidenum">
              <a:rPr lang="en-GB" altLang="ja-JP">
                <a:solidFill>
                  <a:srgbClr val="000000"/>
                </a:solidFill>
              </a:rPr>
              <a:pPr/>
              <a:t>29</a:t>
            </a:fld>
            <a:endParaRPr lang="en-GB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12/0630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Agenda </a:t>
            </a:r>
            <a:endParaRPr lang="ja-JP" altLang="en-US" dirty="0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3914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ja-JP" dirty="0" smtClean="0"/>
              <a:t>Approve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meeting minutes of</a:t>
            </a:r>
            <a:br>
              <a:rPr lang="en-US" altLang="ja-JP" dirty="0" smtClean="0"/>
            </a:br>
            <a:r>
              <a:rPr lang="en-US" altLang="ja-JP" dirty="0" smtClean="0"/>
              <a:t> Waikoloa face-to-face meeting. </a:t>
            </a:r>
          </a:p>
        </p:txBody>
      </p:sp>
      <p:sp>
        <p:nvSpPr>
          <p:cNvPr id="5734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Motion: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Meeting Minutes for the IEEE 802.11 March 2012 Plenary</a:t>
            </a:r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 :   </a:t>
            </a:r>
          </a:p>
          <a:p>
            <a:pPr lvl="1"/>
            <a:r>
              <a:rPr lang="en-US" altLang="ja-JP" dirty="0" smtClean="0"/>
              <a:t>March  2012 Waikoloa Session Minutes</a:t>
            </a:r>
          </a:p>
          <a:p>
            <a:pPr lvl="2">
              <a:defRPr/>
            </a:pPr>
            <a:r>
              <a:rPr lang="en-US" altLang="ja-JP" dirty="0" smtClean="0">
                <a:hlinkClick r:id="rId2"/>
              </a:rPr>
              <a:t>https://mentor.ieee.org/802.11/dcn/12/11-12-0472-00-00ai-march-2012-waikoloa-session-minutes.doc</a:t>
            </a:r>
            <a:endParaRPr lang="en-US" altLang="ja-JP" dirty="0" smtClean="0"/>
          </a:p>
          <a:p>
            <a:pPr lvl="2"/>
            <a:endParaRPr lang="ja-JP" altLang="en-US" dirty="0" smtClean="0">
              <a:ea typeface="ＭＳ Ｐゴシック" pitchFamily="-84" charset="-128"/>
              <a:hlinkClick r:id="rId3"/>
            </a:endParaRPr>
          </a:p>
          <a:p>
            <a:pPr>
              <a:buFontTx/>
              <a:buNone/>
            </a:pP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57348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May 2012</a:t>
            </a:r>
          </a:p>
        </p:txBody>
      </p:sp>
      <p:sp>
        <p:nvSpPr>
          <p:cNvPr id="57349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Lab)</a:t>
            </a:r>
          </a:p>
        </p:txBody>
      </p:sp>
      <p:sp>
        <p:nvSpPr>
          <p:cNvPr id="5735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A908CCBA-D47A-874D-822B-11A72D779540}" type="slidenum">
              <a:rPr lang="en-US" altLang="ja-JP" smtClean="0">
                <a:latin typeface="Times New Roman" pitchFamily="-84" charset="0"/>
              </a:rPr>
              <a:pPr/>
              <a:t>4</a:t>
            </a:fld>
            <a:endParaRPr lang="en-US" altLang="ja-JP" smtClean="0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タイトル 1"/>
          <p:cNvSpPr>
            <a:spLocks noGrp="1"/>
          </p:cNvSpPr>
          <p:nvPr>
            <p:ph type="title"/>
          </p:nvPr>
        </p:nvSpPr>
        <p:spPr>
          <a:xfrm>
            <a:off x="342900" y="990600"/>
            <a:ext cx="8458200" cy="1066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teleconference meeting minutes of Waikoloa to Atlanta meeting. </a:t>
            </a:r>
          </a:p>
        </p:txBody>
      </p:sp>
      <p:sp>
        <p:nvSpPr>
          <p:cNvPr id="583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Motion: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teleconference meeting minutes of Waikoloa to Atlanta meeting.</a:t>
            </a:r>
            <a:endParaRPr lang="en-GB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defRPr/>
            </a:pPr>
            <a:r>
              <a:rPr lang="en-US" altLang="ja-JP" dirty="0" smtClean="0"/>
              <a:t>March-May Teleconference Minutes</a:t>
            </a:r>
          </a:p>
          <a:p>
            <a:pPr lvl="2">
              <a:defRPr/>
            </a:pPr>
            <a:r>
              <a:rPr lang="en-US" altLang="ja-JP" dirty="0" smtClean="0">
                <a:hlinkClick r:id="rId2"/>
              </a:rPr>
              <a:t>https://mentor.ieee.org/802.11/dcn/12/11-12-0476-06-00ai-mar-may-teleconference-minutes.doc</a:t>
            </a:r>
            <a:endParaRPr lang="en-US" altLang="ja-JP" dirty="0" smtClean="0"/>
          </a:p>
          <a:p>
            <a:pPr lvl="2"/>
            <a:endParaRPr lang="en-US" altLang="ja-JP" dirty="0" smtClean="0">
              <a:ea typeface="ＭＳ Ｐゴシック" pitchFamily="-84" charset="-128"/>
            </a:endParaRPr>
          </a:p>
          <a:p>
            <a:pPr lvl="2">
              <a:buFontTx/>
              <a:buNone/>
            </a:pPr>
            <a:endParaRPr lang="ja-JP" altLang="en-US" dirty="0" smtClean="0">
              <a:ea typeface="ＭＳ Ｐゴシック" pitchFamily="-84" charset="-128"/>
            </a:endParaRPr>
          </a:p>
        </p:txBody>
      </p:sp>
      <p:sp>
        <p:nvSpPr>
          <p:cNvPr id="58372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May 2012</a:t>
            </a:r>
          </a:p>
        </p:txBody>
      </p:sp>
      <p:sp>
        <p:nvSpPr>
          <p:cNvPr id="58373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Lab)</a:t>
            </a:r>
          </a:p>
        </p:txBody>
      </p:sp>
      <p:sp>
        <p:nvSpPr>
          <p:cNvPr id="5837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E6BE004A-DBF2-8343-8D28-526F81E6B20E}" type="slidenum">
              <a:rPr lang="en-US" altLang="ja-JP" smtClean="0">
                <a:latin typeface="Times New Roman" pitchFamily="-84" charset="0"/>
              </a:rPr>
              <a:pPr/>
              <a:t>5</a:t>
            </a:fld>
            <a:endParaRPr lang="en-US" altLang="ja-JP" smtClean="0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タイトル 1"/>
          <p:cNvSpPr>
            <a:spLocks noGrp="1"/>
          </p:cNvSpPr>
          <p:nvPr>
            <p:ph type="title"/>
          </p:nvPr>
        </p:nvSpPr>
        <p:spPr>
          <a:xfrm>
            <a:off x="342900" y="990600"/>
            <a:ext cx="8458200" cy="1066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 to create 2</a:t>
            </a:r>
            <a:r>
              <a:rPr lang="en-US" altLang="ja-JP" baseline="30000" dirty="0" smtClean="0">
                <a:ea typeface="ＭＳ Ｐゴシック" pitchFamily="-84" charset="-128"/>
                <a:cs typeface="ＭＳ Ｐゴシック" pitchFamily="-84" charset="-128"/>
              </a:rPr>
              <a:t>nd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Vice chair position. </a:t>
            </a:r>
          </a:p>
        </p:txBody>
      </p:sp>
      <p:sp>
        <p:nvSpPr>
          <p:cNvPr id="58371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/>
          </a:bodyPr>
          <a:lstStyle/>
          <a:p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Motion: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 to create 2</a:t>
            </a:r>
            <a:r>
              <a:rPr lang="en-US" altLang="ja-JP" baseline="30000" dirty="0" smtClean="0">
                <a:ea typeface="ＭＳ Ｐゴシック" pitchFamily="-84" charset="-128"/>
                <a:cs typeface="ＭＳ Ｐゴシック" pitchFamily="-84" charset="-128"/>
              </a:rPr>
              <a:t>nd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Vice chair position and elect by the following schedule.</a:t>
            </a:r>
          </a:p>
          <a:p>
            <a:pPr lvl="1"/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Open nomination:			Now</a:t>
            </a:r>
          </a:p>
          <a:p>
            <a:pPr lvl="1"/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Close nomination:			9:00 pm 14</a:t>
            </a:r>
            <a:r>
              <a:rPr lang="en-US" altLang="ja-JP" baseline="30000" dirty="0" smtClean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May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2"/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Candidate sent e-mail to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reflector</a:t>
            </a:r>
          </a:p>
          <a:p>
            <a:pPr lvl="1"/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Presentation of candidate :		AM2 May</a:t>
            </a:r>
          </a:p>
          <a:p>
            <a:pPr lvl="1"/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Vote and elect:			AM2 May</a:t>
            </a: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Moved </a:t>
            </a: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Seconded </a:t>
            </a:r>
          </a:p>
          <a:p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y-n-a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endParaRPr lang="en-GB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2">
              <a:buFontTx/>
              <a:buNone/>
            </a:pPr>
            <a:endParaRPr lang="ja-JP" altLang="en-US" dirty="0" smtClean="0">
              <a:ea typeface="ＭＳ Ｐゴシック" pitchFamily="-84" charset="-128"/>
            </a:endParaRPr>
          </a:p>
        </p:txBody>
      </p:sp>
      <p:sp>
        <p:nvSpPr>
          <p:cNvPr id="58372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May 2012</a:t>
            </a:r>
          </a:p>
        </p:txBody>
      </p:sp>
      <p:sp>
        <p:nvSpPr>
          <p:cNvPr id="58373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Lab)</a:t>
            </a:r>
          </a:p>
        </p:txBody>
      </p:sp>
      <p:sp>
        <p:nvSpPr>
          <p:cNvPr id="5837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E6BE004A-DBF2-8343-8D28-526F81E6B20E}" type="slidenum">
              <a:rPr lang="en-US" altLang="ja-JP" smtClean="0">
                <a:latin typeface="Times New Roman" pitchFamily="-84" charset="0"/>
              </a:rPr>
              <a:pPr/>
              <a:t>6</a:t>
            </a:fld>
            <a:endParaRPr lang="en-US" altLang="ja-JP" smtClean="0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20574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  Tuesdays  00:00 ET (23:59.99…. on Monday) continue from 29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May 2012  until 24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July 2012.</a:t>
            </a:r>
          </a:p>
          <a:p>
            <a:pPr lvl="1">
              <a:defRPr/>
            </a:pPr>
            <a:r>
              <a:rPr lang="en-US" altLang="ja-JP" dirty="0" smtClean="0"/>
              <a:t>Duration 1Hour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>
              <a:defRPr/>
            </a:pPr>
            <a:r>
              <a:rPr lang="en-GB" altLang="ja-JP" dirty="0" smtClean="0"/>
              <a:t>Moved:    ,  Seconded:</a:t>
            </a:r>
            <a:endParaRPr lang="ja-JP" altLang="en-US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May 2012</a:t>
            </a:r>
          </a:p>
        </p:txBody>
      </p:sp>
      <p:sp>
        <p:nvSpPr>
          <p:cNvPr id="59397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Lab)</a:t>
            </a: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7</a:t>
            </a:fld>
            <a:endParaRPr lang="en-US" altLang="ja-JP" smtClean="0">
              <a:latin typeface="Times New Roman" pitchFamily="-84" charset="0"/>
            </a:endParaRPr>
          </a:p>
        </p:txBody>
      </p:sp>
      <p:pic>
        <p:nvPicPr>
          <p:cNvPr id="7" name="図 8" descr="スクリーンショット 2011-11-11 5.24.3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200400"/>
            <a:ext cx="29845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Officer Election</a:t>
            </a:r>
            <a:endParaRPr lang="ja-JP" altLang="en-US" dirty="0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1 (Chair)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confirm Hiroshi </a:t>
            </a:r>
            <a:r>
              <a:rPr lang="en-US" altLang="ja-JP" dirty="0" err="1" smtClean="0"/>
              <a:t>Mano</a:t>
            </a:r>
            <a:r>
              <a:rPr lang="en-US" altLang="ja-JP" dirty="0" smtClean="0"/>
              <a:t> (Allied </a:t>
            </a:r>
            <a:r>
              <a:rPr lang="en-US" altLang="ja-JP" dirty="0" err="1" smtClean="0"/>
              <a:t>Telissis</a:t>
            </a:r>
            <a:r>
              <a:rPr lang="en-US" altLang="ja-JP" dirty="0" smtClean="0"/>
              <a:t> R&amp;D) as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Chair.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18312</TotalTime>
  <Words>1668</Words>
  <Application>Microsoft Macintosh PowerPoint</Application>
  <PresentationFormat>画面に合わせる (4:3)</PresentationFormat>
  <Paragraphs>267</Paragraphs>
  <Slides>29</Slides>
  <Notes>12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0" baseType="lpstr">
      <vt:lpstr>802-11-Submission</vt:lpstr>
      <vt:lpstr>IEEE 802.11ai Fast Initial Link Setup  Motion slide deck for Atlanta </vt:lpstr>
      <vt:lpstr>Abstract</vt:lpstr>
      <vt:lpstr>12/0630 TGai Agenda </vt:lpstr>
      <vt:lpstr>Approve TGai meeting minutes of  Waikoloa face-to-face meeting. </vt:lpstr>
      <vt:lpstr>Approve TGai teleconference meeting minutes of Waikoloa to Atlanta meeting. </vt:lpstr>
      <vt:lpstr>Approve to create 2nd Vice chair position. </vt:lpstr>
      <vt:lpstr>Teleconference Schedule </vt:lpstr>
      <vt:lpstr>Officer Election</vt:lpstr>
      <vt:lpstr>Motion 1 (Chair)</vt:lpstr>
      <vt:lpstr>Motion 1 (Chair)</vt:lpstr>
      <vt:lpstr>Motion 2 (Secretary)</vt:lpstr>
      <vt:lpstr>Motion 3 (Technical editor)</vt:lpstr>
      <vt:lpstr>Motion 4 (Vice Chair)</vt:lpstr>
      <vt:lpstr>Motion 5 (2nd Vice Chair)</vt:lpstr>
      <vt:lpstr>11/1160r8 George Cherian</vt:lpstr>
      <vt:lpstr>Straw polls</vt:lpstr>
      <vt:lpstr>Stroll Poll 1</vt:lpstr>
      <vt:lpstr>Stroll Poll 2</vt:lpstr>
      <vt:lpstr>Straw polls</vt:lpstr>
      <vt:lpstr>12/273r7 Hiroki Nakano</vt:lpstr>
      <vt:lpstr>Motion 1</vt:lpstr>
      <vt:lpstr>Motion 2</vt:lpstr>
      <vt:lpstr>Motion 3</vt:lpstr>
      <vt:lpstr>12/256r3 Kiseon Ryu</vt:lpstr>
      <vt:lpstr>Motion 1</vt:lpstr>
      <vt:lpstr>Motion 2</vt:lpstr>
      <vt:lpstr>Motion 1</vt:lpstr>
      <vt:lpstr>Motion 2</vt:lpstr>
      <vt:lpstr>Straw Poll</vt:lpstr>
    </vt:vector>
  </TitlesOfParts>
  <Manager/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Initial Authentication Study Group Agenda November 2010</dc:title>
  <dc:subject/>
  <dc:creator>Hiroshi Mano</dc:creator>
  <cp:keywords/>
  <dc:description/>
  <cp:lastModifiedBy>真野 浩</cp:lastModifiedBy>
  <cp:revision>406</cp:revision>
  <cp:lastPrinted>1998-02-10T13:28:06Z</cp:lastPrinted>
  <dcterms:created xsi:type="dcterms:W3CDTF">2012-05-14T13:44:15Z</dcterms:created>
  <dcterms:modified xsi:type="dcterms:W3CDTF">2012-05-14T14:26:14Z</dcterms:modified>
  <cp:category/>
</cp:coreProperties>
</file>