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69" r:id="rId2"/>
    <p:sldId id="276" r:id="rId3"/>
    <p:sldId id="295" r:id="rId4"/>
    <p:sldId id="277" r:id="rId5"/>
    <p:sldId id="296" r:id="rId6"/>
    <p:sldId id="297" r:id="rId7"/>
    <p:sldId id="299" r:id="rId8"/>
    <p:sldId id="300" r:id="rId9"/>
    <p:sldId id="298" r:id="rId10"/>
    <p:sldId id="279" r:id="rId11"/>
    <p:sldId id="294" r:id="rId12"/>
  </p:sldIdLst>
  <p:sldSz cx="9144000" cy="6858000" type="screen4x3"/>
  <p:notesSz cx="7077075" cy="895508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598" autoAdjust="0"/>
    <p:restoredTop sz="94660"/>
  </p:normalViewPr>
  <p:slideViewPr>
    <p:cSldViewPr>
      <p:cViewPr varScale="1">
        <p:scale>
          <a:sx n="68" d="100"/>
          <a:sy n="68" d="100"/>
        </p:scale>
        <p:origin x="-72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1758" y="-102"/>
      </p:cViewPr>
      <p:guideLst>
        <p:guide orient="horz" pos="2820"/>
        <p:guide pos="2229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3" Type="http://schemas.openxmlformats.org/officeDocument/2006/relationships/image" Target="../media/image8.wmf"/><Relationship Id="rId7" Type="http://schemas.openxmlformats.org/officeDocument/2006/relationships/image" Target="../media/image12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6" Type="http://schemas.openxmlformats.org/officeDocument/2006/relationships/image" Target="../media/image11.wmf"/><Relationship Id="rId5" Type="http://schemas.openxmlformats.org/officeDocument/2006/relationships/image" Target="../media/image10.wmf"/><Relationship Id="rId4" Type="http://schemas.openxmlformats.org/officeDocument/2006/relationships/image" Target="../media/image9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171950" y="161925"/>
            <a:ext cx="2195513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709613" y="161925"/>
            <a:ext cx="915987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797425" y="8667750"/>
            <a:ext cx="1651000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203575" y="8667750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B7227A30-04C4-4CB9-B843-84342DF18B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6390" name="Line 6"/>
          <p:cNvSpPr>
            <a:spLocks noChangeShapeType="1"/>
          </p:cNvSpPr>
          <p:nvPr/>
        </p:nvSpPr>
        <p:spPr bwMode="auto">
          <a:xfrm>
            <a:off x="708025" y="373063"/>
            <a:ext cx="56610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16391" name="Rectangle 7"/>
          <p:cNvSpPr>
            <a:spLocks noChangeArrowheads="1"/>
          </p:cNvSpPr>
          <p:nvPr/>
        </p:nvSpPr>
        <p:spPr bwMode="auto">
          <a:xfrm>
            <a:off x="708025" y="8667750"/>
            <a:ext cx="717550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>
                <a:cs typeface="+mn-cs"/>
              </a:rPr>
              <a:t>Submission</a:t>
            </a:r>
          </a:p>
        </p:txBody>
      </p:sp>
      <p:sp>
        <p:nvSpPr>
          <p:cNvPr id="16392" name="Line 8"/>
          <p:cNvSpPr>
            <a:spLocks noChangeShapeType="1"/>
          </p:cNvSpPr>
          <p:nvPr/>
        </p:nvSpPr>
        <p:spPr bwMode="auto">
          <a:xfrm>
            <a:off x="708025" y="8656638"/>
            <a:ext cx="58181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14813" y="84138"/>
            <a:ext cx="2197100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66750" y="84138"/>
            <a:ext cx="917575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308100" y="677863"/>
            <a:ext cx="4460875" cy="33464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2975" y="4254500"/>
            <a:ext cx="5191125" cy="4029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298950" y="8670925"/>
            <a:ext cx="2112963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98825" y="8670925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8C484B22-A48D-497A-AE59-F5B78FE55E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272" name="Rectangle 8"/>
          <p:cNvSpPr>
            <a:spLocks noChangeArrowheads="1"/>
          </p:cNvSpPr>
          <p:nvPr/>
        </p:nvSpPr>
        <p:spPr bwMode="auto">
          <a:xfrm>
            <a:off x="738188" y="8670925"/>
            <a:ext cx="719137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>
                <a:cs typeface="+mn-cs"/>
              </a:rPr>
              <a:t>Submission</a:t>
            </a:r>
          </a:p>
        </p:txBody>
      </p:sp>
      <p:sp>
        <p:nvSpPr>
          <p:cNvPr id="11273" name="Line 9"/>
          <p:cNvSpPr>
            <a:spLocks noChangeShapeType="1"/>
          </p:cNvSpPr>
          <p:nvPr/>
        </p:nvSpPr>
        <p:spPr bwMode="auto">
          <a:xfrm>
            <a:off x="738188" y="8669338"/>
            <a:ext cx="56007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11274" name="Line 10"/>
          <p:cNvSpPr>
            <a:spLocks noChangeShapeType="1"/>
          </p:cNvSpPr>
          <p:nvPr/>
        </p:nvSpPr>
        <p:spPr bwMode="auto">
          <a:xfrm>
            <a:off x="660400" y="285750"/>
            <a:ext cx="5756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cs typeface="Arial" charset="0"/>
              </a:rPr>
              <a:t>doc.: IEEE 802.11-yy/xxxxr0</a:t>
            </a:r>
          </a:p>
        </p:txBody>
      </p:sp>
      <p:sp>
        <p:nvSpPr>
          <p:cNvPr id="17410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cs typeface="Arial" charset="0"/>
              </a:rPr>
              <a:t>Month Year</a:t>
            </a:r>
          </a:p>
        </p:txBody>
      </p:sp>
      <p:sp>
        <p:nvSpPr>
          <p:cNvPr id="17411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lvl="4"/>
            <a:r>
              <a:rPr lang="en-US" smtClean="0">
                <a:cs typeface="Arial" charset="0"/>
              </a:rPr>
              <a:t>John Doe, Some Company</a:t>
            </a:r>
          </a:p>
        </p:txBody>
      </p:sp>
      <p:sp>
        <p:nvSpPr>
          <p:cNvPr id="17412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97250" y="8670925"/>
            <a:ext cx="414338" cy="18415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cs typeface="Arial" charset="0"/>
              </a:rPr>
              <a:t>Page </a:t>
            </a:r>
            <a:fld id="{2AB6721E-B978-4DD6-99B1-322D6A39C7F9}" type="slidenum">
              <a:rPr lang="en-US" smtClean="0">
                <a:cs typeface="Arial" charset="0"/>
              </a:rPr>
              <a:pPr/>
              <a:t>1</a:t>
            </a:fld>
            <a:endParaRPr lang="en-US" smtClean="0">
              <a:cs typeface="Arial" charset="0"/>
            </a:endParaRPr>
          </a:p>
        </p:txBody>
      </p:sp>
      <p:sp>
        <p:nvSpPr>
          <p:cNvPr id="1741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 2012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FFB36D2-EF15-4DDC-805B-218F6C5E128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nb-NO" smtClean="0"/>
              <a:t>Yong Liu, Marvell, et. al.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963"/>
            <a:ext cx="118205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2012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20454" y="6475413"/>
            <a:ext cx="1523494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nb-NO" dirty="0" smtClean="0"/>
              <a:t>Yong Liu, Marvell, et. al.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Slide </a:t>
            </a:r>
            <a:fld id="{0FFB36D2-EF15-4DDC-805B-218F6C5E128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380500" y="334963"/>
            <a:ext cx="3065006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/>
            <a:r>
              <a:rPr lang="en-US" sz="1800" b="1" dirty="0"/>
              <a:t>doc.: IEEE </a:t>
            </a:r>
            <a:r>
              <a:rPr lang="en-US" sz="1800" b="1" dirty="0" smtClean="0"/>
              <a:t>802.11-12/0645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9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2.doc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3.doc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4.bin"/><Relationship Id="rId11" Type="http://schemas.openxmlformats.org/officeDocument/2006/relationships/image" Target="../media/image14.png"/><Relationship Id="rId5" Type="http://schemas.openxmlformats.org/officeDocument/2006/relationships/oleObject" Target="../embeddings/oleObject3.bin"/><Relationship Id="rId10" Type="http://schemas.openxmlformats.org/officeDocument/2006/relationships/oleObject" Target="../embeddings/oleObject8.bin"/><Relationship Id="rId4" Type="http://schemas.openxmlformats.org/officeDocument/2006/relationships/oleObject" Target="../embeddings/oleObject2.bin"/><Relationship Id="rId9" Type="http://schemas.openxmlformats.org/officeDocument/2006/relationships/oleObject" Target="../embeddings/oleObject7.bin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2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968214" cy="276999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dirty="0" smtClean="0">
                <a:cs typeface="Arial" charset="0"/>
              </a:rPr>
              <a:t>May 2012</a:t>
            </a:r>
          </a:p>
        </p:txBody>
      </p:sp>
      <p:sp>
        <p:nvSpPr>
          <p:cNvPr id="21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400" dirty="0" smtClean="0"/>
              <a:t>Open-Loop Link Margin Index for Fast Link Adaptation</a:t>
            </a:r>
          </a:p>
        </p:txBody>
      </p:sp>
      <p:sp>
        <p:nvSpPr>
          <p:cNvPr id="210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3810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2012-05-10</a:t>
            </a:r>
          </a:p>
        </p:txBody>
      </p:sp>
      <p:sp>
        <p:nvSpPr>
          <p:cNvPr id="2107" name="Rectangle 12"/>
          <p:cNvSpPr>
            <a:spLocks noChangeArrowheads="1"/>
          </p:cNvSpPr>
          <p:nvPr/>
        </p:nvSpPr>
        <p:spPr bwMode="auto">
          <a:xfrm>
            <a:off x="609600" y="19812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FFB36D2-EF15-4DDC-805B-218F6C5E1285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nb-NO" smtClean="0"/>
              <a:t>Yong Liu, Marvell, et. al.</a:t>
            </a:r>
            <a:endParaRPr lang="en-US" dirty="0"/>
          </a:p>
        </p:txBody>
      </p:sp>
      <p:graphicFrame>
        <p:nvGraphicFramePr>
          <p:cNvPr id="2" name="Object 3"/>
          <p:cNvGraphicFramePr>
            <a:graphicFrameLocks noChangeAspect="1"/>
          </p:cNvGraphicFramePr>
          <p:nvPr/>
        </p:nvGraphicFramePr>
        <p:xfrm>
          <a:off x="1063625" y="2517775"/>
          <a:ext cx="7165975" cy="4003675"/>
        </p:xfrm>
        <a:graphic>
          <a:graphicData uri="http://schemas.openxmlformats.org/presentationml/2006/ole">
            <p:oleObj spid="_x0000_s2102" name="Document" r:id="rId4" imgW="9100071" imgH="5063016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Open-loop link adaptation is required in 11ah for low duty cycle STAs</a:t>
            </a:r>
          </a:p>
          <a:p>
            <a:pPr lvl="1"/>
            <a:r>
              <a:rPr lang="en-US" dirty="0" smtClean="0"/>
              <a:t>Avoid extra overhead of exchanging frames</a:t>
            </a:r>
          </a:p>
          <a:p>
            <a:pPr lvl="1"/>
            <a:r>
              <a:rPr lang="en-US" dirty="0" smtClean="0"/>
              <a:t>Avoid re-transmissions </a:t>
            </a:r>
          </a:p>
          <a:p>
            <a:pPr lvl="1"/>
            <a:r>
              <a:rPr lang="en-US" dirty="0" smtClean="0"/>
              <a:t>Increase link capacity </a:t>
            </a:r>
          </a:p>
          <a:p>
            <a:r>
              <a:rPr lang="en-US" dirty="0" smtClean="0"/>
              <a:t>Open-loop Link Index is defined as an Information Element</a:t>
            </a:r>
            <a:endParaRPr lang="en-US" b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FFB36D2-EF15-4DDC-805B-218F6C5E1285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nb-NO" smtClean="0"/>
              <a:t>Yong Liu, Marvell, et. al.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968214" cy="276999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dirty="0" smtClean="0">
                <a:cs typeface="Arial" charset="0"/>
              </a:rPr>
              <a:t>May 2012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/>
          <a:p>
            <a:pPr>
              <a:defRPr/>
            </a:pPr>
            <a:r>
              <a:rPr lang="en-US"/>
              <a:t>Slide </a:t>
            </a:r>
            <a:fld id="{13CAAF4D-5607-48C1-BAA2-8614903C2366}" type="slidenum">
              <a:rPr lang="en-US"/>
              <a:pPr>
                <a:defRPr/>
              </a:pPr>
              <a:t>11</a:t>
            </a:fld>
            <a:endParaRPr lang="en-US"/>
          </a:p>
        </p:txBody>
      </p:sp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968214" cy="276999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dirty="0" smtClean="0">
                <a:cs typeface="Arial" charset="0"/>
              </a:rPr>
              <a:t>May 2012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381000" y="1828800"/>
            <a:ext cx="8305800" cy="1295400"/>
          </a:xfrm>
        </p:spPr>
        <p:txBody>
          <a:bodyPr/>
          <a:lstStyle/>
          <a:p>
            <a:pPr lvl="0"/>
            <a:r>
              <a:rPr lang="en-US" dirty="0" smtClean="0"/>
              <a:t>Do you agree to include Open-Loop Link Margin Index information element defined as</a:t>
            </a:r>
          </a:p>
          <a:p>
            <a:pPr lvl="0"/>
            <a:endParaRPr lang="en-US" dirty="0" smtClean="0"/>
          </a:p>
          <a:p>
            <a:pPr lvl="0"/>
            <a:endParaRPr lang="en-US" dirty="0" smtClean="0"/>
          </a:p>
          <a:p>
            <a:pPr lvl="0"/>
            <a:endParaRPr lang="en-US" dirty="0" smtClean="0"/>
          </a:p>
          <a:p>
            <a:pPr>
              <a:buNone/>
            </a:pPr>
            <a:r>
              <a:rPr lang="en-US" dirty="0" smtClean="0"/>
              <a:t>	where the Open-Loop Link Margin Index is computed according to the equation</a:t>
            </a:r>
          </a:p>
          <a:p>
            <a:pPr>
              <a:buNone/>
            </a:pPr>
            <a:r>
              <a:rPr lang="en-US" dirty="0" smtClean="0"/>
              <a:t>		</a:t>
            </a:r>
          </a:p>
          <a:p>
            <a:pPr lvl="0">
              <a:buNone/>
            </a:pPr>
            <a:r>
              <a:rPr lang="en-US" sz="1800" dirty="0" smtClean="0"/>
              <a:t>	</a:t>
            </a:r>
          </a:p>
          <a:p>
            <a:pPr lvl="0">
              <a:buNone/>
            </a:pPr>
            <a:r>
              <a:rPr lang="en-US" sz="1800" dirty="0" smtClean="0">
                <a:solidFill>
                  <a:srgbClr val="FF0000"/>
                </a:solidFill>
              </a:rPr>
              <a:t>	</a:t>
            </a:r>
          </a:p>
          <a:p>
            <a:pPr lvl="0">
              <a:buNone/>
            </a:pPr>
            <a:r>
              <a:rPr lang="en-US" sz="1800" dirty="0" smtClean="0">
                <a:solidFill>
                  <a:srgbClr val="FF0000"/>
                </a:solidFill>
              </a:rPr>
              <a:t>	-The detailed format and description are TBD.</a:t>
            </a:r>
          </a:p>
          <a:p>
            <a:pPr>
              <a:buNone/>
            </a:pPr>
            <a:endParaRPr lang="en-US" dirty="0" smtClean="0"/>
          </a:p>
        </p:txBody>
      </p:sp>
      <p:pic>
        <p:nvPicPr>
          <p:cNvPr id="11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51723" y="2971801"/>
            <a:ext cx="7177852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12292" name="Object 4"/>
          <p:cNvGraphicFramePr>
            <a:graphicFrameLocks noChangeAspect="1"/>
          </p:cNvGraphicFramePr>
          <p:nvPr/>
        </p:nvGraphicFramePr>
        <p:xfrm>
          <a:off x="3048000" y="4953000"/>
          <a:ext cx="3276600" cy="575875"/>
        </p:xfrm>
        <a:graphic>
          <a:graphicData uri="http://schemas.openxmlformats.org/presentationml/2006/ole">
            <p:oleObj spid="_x0000_s12292" name="公式" r:id="rId4" imgW="1739880" imgH="33012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FFB36D2-EF15-4DDC-805B-218F6C5E1285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nb-NO" smtClean="0"/>
              <a:t>Yong Liu, Marvell, et. al.</a:t>
            </a:r>
            <a:endParaRPr lang="en-US" dirty="0"/>
          </a:p>
        </p:txBody>
      </p:sp>
      <p:graphicFrame>
        <p:nvGraphicFramePr>
          <p:cNvPr id="6147" name="Object 3"/>
          <p:cNvGraphicFramePr>
            <a:graphicFrameLocks noChangeAspect="1"/>
          </p:cNvGraphicFramePr>
          <p:nvPr/>
        </p:nvGraphicFramePr>
        <p:xfrm>
          <a:off x="989013" y="1146175"/>
          <a:ext cx="7083425" cy="5097463"/>
        </p:xfrm>
        <a:graphic>
          <a:graphicData uri="http://schemas.openxmlformats.org/presentationml/2006/ole">
            <p:oleObj spid="_x0000_s6147" name="Document" r:id="rId3" imgW="9294993" imgH="6676639" progId="Word.Document.8">
              <p:embed/>
            </p:oleObj>
          </a:graphicData>
        </a:graphic>
      </p:graphicFrame>
      <p:sp>
        <p:nvSpPr>
          <p:cNvPr id="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968214" cy="276999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dirty="0" smtClean="0">
                <a:cs typeface="Arial" charset="0"/>
              </a:rPr>
              <a:t>May 2012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FFB36D2-EF15-4DDC-805B-218F6C5E1285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nb-NO" smtClean="0"/>
              <a:t>Yong Liu, Marvell, et. al.</a:t>
            </a:r>
            <a:endParaRPr lang="en-US" dirty="0"/>
          </a:p>
        </p:txBody>
      </p:sp>
      <p:graphicFrame>
        <p:nvGraphicFramePr>
          <p:cNvPr id="10243" name="Object 3"/>
          <p:cNvGraphicFramePr>
            <a:graphicFrameLocks noChangeAspect="1"/>
          </p:cNvGraphicFramePr>
          <p:nvPr/>
        </p:nvGraphicFramePr>
        <p:xfrm>
          <a:off x="966788" y="1371600"/>
          <a:ext cx="7007225" cy="5043488"/>
        </p:xfrm>
        <a:graphic>
          <a:graphicData uri="http://schemas.openxmlformats.org/presentationml/2006/ole">
            <p:oleObj spid="_x0000_s10243" name="Document" r:id="rId3" imgW="9377810" imgH="6741701" progId="Word.Document.8">
              <p:embed/>
            </p:oleObj>
          </a:graphicData>
        </a:graphic>
      </p:graphicFrame>
      <p:sp>
        <p:nvSpPr>
          <p:cNvPr id="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968214" cy="276999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dirty="0" smtClean="0">
                <a:cs typeface="Arial" charset="0"/>
              </a:rPr>
              <a:t>May 2012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6"/>
          <p:cNvSpPr>
            <a:spLocks noGrp="1" noChangeArrowheads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6B188591-4E8D-4D19-8AD7-69E55C6E1746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Path Loss Difference in Wide Area BSS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968214" cy="276999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dirty="0" smtClean="0">
                <a:cs typeface="Arial" charset="0"/>
              </a:rPr>
              <a:t>May 2012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609600" y="4724400"/>
            <a:ext cx="8305800" cy="1295400"/>
          </a:xfrm>
        </p:spPr>
        <p:txBody>
          <a:bodyPr/>
          <a:lstStyle/>
          <a:p>
            <a:r>
              <a:rPr lang="en-US" dirty="0" smtClean="0"/>
              <a:t>In a wide area BSS, there are STAs close to AP and STAs far away from AP</a:t>
            </a:r>
          </a:p>
          <a:p>
            <a:pPr lvl="1"/>
            <a:r>
              <a:rPr lang="en-US" dirty="0" smtClean="0"/>
              <a:t>For Example, the path loss of STA X is log2(800/50)*6=24dB more than STA Y</a:t>
            </a:r>
            <a:endParaRPr lang="en-US" dirty="0"/>
          </a:p>
        </p:txBody>
      </p:sp>
      <p:pic>
        <p:nvPicPr>
          <p:cNvPr id="12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1200" y="1676400"/>
            <a:ext cx="4742909" cy="29283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6"/>
          <p:cNvSpPr>
            <a:spLocks noGrp="1" noChangeArrowheads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6B188591-4E8D-4D19-8AD7-69E55C6E1746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9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968214" cy="276999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dirty="0" smtClean="0">
                <a:cs typeface="Arial" charset="0"/>
              </a:rPr>
              <a:t>May 2012</a:t>
            </a:r>
          </a:p>
        </p:txBody>
      </p:sp>
      <p:sp>
        <p:nvSpPr>
          <p:cNvPr id="10" name="Title 10"/>
          <p:cNvSpPr>
            <a:spLocks noGrp="1"/>
          </p:cNvSpPr>
          <p:nvPr>
            <p:ph type="title"/>
          </p:nvPr>
        </p:nvSpPr>
        <p:spPr>
          <a:xfrm>
            <a:off x="381000" y="685800"/>
            <a:ext cx="8305800" cy="914400"/>
          </a:xfrm>
        </p:spPr>
        <p:txBody>
          <a:bodyPr/>
          <a:lstStyle/>
          <a:p>
            <a:r>
              <a:rPr lang="en-US" dirty="0" smtClean="0"/>
              <a:t>Open-loop link adaptation</a:t>
            </a:r>
            <a:endParaRPr lang="en-US" dirty="0"/>
          </a:p>
        </p:txBody>
      </p:sp>
      <p:sp>
        <p:nvSpPr>
          <p:cNvPr id="13" name="Content Placeholder 2"/>
          <p:cNvSpPr>
            <a:spLocks noGrp="1"/>
          </p:cNvSpPr>
          <p:nvPr>
            <p:ph idx="1"/>
          </p:nvPr>
        </p:nvSpPr>
        <p:spPr>
          <a:xfrm>
            <a:off x="762000" y="1752600"/>
            <a:ext cx="7772400" cy="4419600"/>
          </a:xfrm>
        </p:spPr>
        <p:txBody>
          <a:bodyPr/>
          <a:lstStyle/>
          <a:p>
            <a:pPr lvl="0">
              <a:defRPr/>
            </a:pPr>
            <a:r>
              <a:rPr lang="en-US" dirty="0" smtClean="0"/>
              <a:t>Transmission Scenario for low duty cycle STAs</a:t>
            </a:r>
          </a:p>
          <a:p>
            <a:pPr lvl="1">
              <a:defRPr/>
            </a:pPr>
            <a:endParaRPr lang="en-US" dirty="0" smtClean="0"/>
          </a:p>
          <a:p>
            <a:pPr lvl="1">
              <a:defRPr/>
            </a:pPr>
            <a:endParaRPr lang="en-US" dirty="0" smtClean="0"/>
          </a:p>
          <a:p>
            <a:pPr lvl="1"/>
            <a:endParaRPr lang="en-US" sz="1600" dirty="0" smtClean="0"/>
          </a:p>
          <a:p>
            <a:pPr lvl="1"/>
            <a:r>
              <a:rPr lang="en-US" sz="1800" dirty="0" smtClean="0"/>
              <a:t>Extra handshaking packet exchange for close-loop link adaptation  introduces significant overhead </a:t>
            </a:r>
          </a:p>
          <a:p>
            <a:pPr lvl="1"/>
            <a:r>
              <a:rPr lang="en-US" sz="1800" dirty="0" smtClean="0"/>
              <a:t>Using optimal MCS reduces channel time and power consumption </a:t>
            </a:r>
          </a:p>
          <a:p>
            <a:r>
              <a:rPr lang="en-US" sz="2000" dirty="0" smtClean="0"/>
              <a:t>Open-loop link-adaptation</a:t>
            </a:r>
          </a:p>
          <a:p>
            <a:pPr lvl="1"/>
            <a:r>
              <a:rPr lang="en-US" sz="1800" dirty="0" smtClean="0"/>
              <a:t>Avoid extra overhead of exchanging frames</a:t>
            </a:r>
          </a:p>
          <a:p>
            <a:pPr lvl="1"/>
            <a:r>
              <a:rPr lang="en-US" sz="1800" dirty="0" smtClean="0"/>
              <a:t>Avoid re-transmissions </a:t>
            </a:r>
          </a:p>
          <a:p>
            <a:pPr lvl="1"/>
            <a:r>
              <a:rPr lang="en-US" sz="1800" dirty="0" smtClean="0"/>
              <a:t>Increase link capacity</a:t>
            </a:r>
          </a:p>
          <a:p>
            <a:pPr lvl="1"/>
            <a:endParaRPr lang="en-US" sz="1600" dirty="0" smtClean="0"/>
          </a:p>
          <a:p>
            <a:pPr lvl="1"/>
            <a:endParaRPr lang="en-US" sz="1600" dirty="0" smtClean="0"/>
          </a:p>
        </p:txBody>
      </p:sp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2362200"/>
            <a:ext cx="6296025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6"/>
          <p:cNvSpPr>
            <a:spLocks noGrp="1" noChangeArrowheads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6B188591-4E8D-4D19-8AD7-69E55C6E1746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9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968214" cy="276999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dirty="0" smtClean="0">
                <a:cs typeface="Arial" charset="0"/>
              </a:rPr>
              <a:t>May 2012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305800" cy="4724400"/>
          </a:xfrm>
        </p:spPr>
        <p:txBody>
          <a:bodyPr/>
          <a:lstStyle/>
          <a:p>
            <a:r>
              <a:rPr lang="en-US" sz="1800" dirty="0" smtClean="0"/>
              <a:t>Down link</a:t>
            </a:r>
          </a:p>
          <a:p>
            <a:endParaRPr lang="en-US" sz="1400" dirty="0" smtClean="0"/>
          </a:p>
          <a:p>
            <a:endParaRPr lang="en-US" sz="800" dirty="0" smtClean="0"/>
          </a:p>
          <a:p>
            <a:r>
              <a:rPr lang="en-US" sz="1800" dirty="0" smtClean="0"/>
              <a:t>Uplink</a:t>
            </a:r>
          </a:p>
          <a:p>
            <a:endParaRPr lang="en-US" sz="1800" dirty="0" smtClean="0"/>
          </a:p>
          <a:p>
            <a:endParaRPr lang="en-US" sz="1800" dirty="0" smtClean="0"/>
          </a:p>
          <a:p>
            <a:endParaRPr lang="en-US" sz="1200" dirty="0" smtClean="0"/>
          </a:p>
          <a:p>
            <a:r>
              <a:rPr lang="en-US" sz="1800" dirty="0" smtClean="0"/>
              <a:t>Define </a:t>
            </a:r>
            <a:r>
              <a:rPr lang="en-US" sz="1800" dirty="0" smtClean="0">
                <a:solidFill>
                  <a:srgbClr val="C00000"/>
                </a:solidFill>
              </a:rPr>
              <a:t>Open-Loop Link Margin Index</a:t>
            </a:r>
          </a:p>
          <a:p>
            <a:endParaRPr lang="en-US" sz="1600" b="1" dirty="0" smtClean="0"/>
          </a:p>
          <a:p>
            <a:endParaRPr lang="en-US" sz="1800" dirty="0" smtClean="0"/>
          </a:p>
          <a:p>
            <a:r>
              <a:rPr lang="en-US" sz="1800" dirty="0" smtClean="0"/>
              <a:t>Insert              in a certain downlink frame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305800" cy="914400"/>
          </a:xfrm>
        </p:spPr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Open-Loop Link Margin Index</a:t>
            </a:r>
            <a:endParaRPr 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1676400" y="1981200"/>
          <a:ext cx="2129837" cy="304800"/>
        </p:xfrm>
        <a:graphic>
          <a:graphicData uri="http://schemas.openxmlformats.org/presentationml/2006/ole">
            <p:oleObj spid="_x0000_s11266" name="公式" r:id="rId3" imgW="1688760" imgH="241200" progId="Equation.3">
              <p:embed/>
            </p:oleObj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1371600" y="2590800"/>
          <a:ext cx="914400" cy="287338"/>
        </p:xfrm>
        <a:graphic>
          <a:graphicData uri="http://schemas.openxmlformats.org/presentationml/2006/ole">
            <p:oleObj spid="_x0000_s11267" name="公式" r:id="rId4" imgW="698400" imgH="241200" progId="Equation.3">
              <p:embed/>
            </p:oleObj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1049338" y="3962400"/>
          <a:ext cx="2474912" cy="434975"/>
        </p:xfrm>
        <a:graphic>
          <a:graphicData uri="http://schemas.openxmlformats.org/presentationml/2006/ole">
            <p:oleObj spid="_x0000_s11268" name="公式" r:id="rId5" imgW="1739880" imgH="330120" progId="Equation.3">
              <p:embed/>
            </p:oleObj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1355725" y="4567238"/>
          <a:ext cx="633413" cy="300037"/>
        </p:xfrm>
        <a:graphic>
          <a:graphicData uri="http://schemas.openxmlformats.org/presentationml/2006/ole">
            <p:oleObj spid="_x0000_s11269" name="公式" r:id="rId6" imgW="482400" imgH="228600" progId="Equation.3">
              <p:embed/>
            </p:oleObj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/>
        </p:nvGraphicFramePr>
        <p:xfrm>
          <a:off x="1828800" y="2895600"/>
          <a:ext cx="3362325" cy="574675"/>
        </p:xfrm>
        <a:graphic>
          <a:graphicData uri="http://schemas.openxmlformats.org/presentationml/2006/ole">
            <p:oleObj spid="_x0000_s11270" name="公式" r:id="rId7" imgW="2831760" imgH="482400" progId="Equation.3">
              <p:embed/>
            </p:oleObj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/>
        </p:nvGraphicFramePr>
        <p:xfrm>
          <a:off x="4572000" y="3581400"/>
          <a:ext cx="633413" cy="301625"/>
        </p:xfrm>
        <a:graphic>
          <a:graphicData uri="http://schemas.openxmlformats.org/presentationml/2006/ole">
            <p:oleObj spid="_x0000_s11271" name="公式" r:id="rId8" imgW="482400" imgH="228600" progId="Equation.3">
              <p:embed/>
            </p:oleObj>
          </a:graphicData>
        </a:graphic>
      </p:graphicFrame>
      <p:sp>
        <p:nvSpPr>
          <p:cNvPr id="13" name="Rectangle 12"/>
          <p:cNvSpPr/>
          <p:nvPr/>
        </p:nvSpPr>
        <p:spPr>
          <a:xfrm>
            <a:off x="2286000" y="2590800"/>
            <a:ext cx="344357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: Minimum required received power for MCS0 Rep2</a:t>
            </a:r>
            <a:endParaRPr lang="en-US" dirty="0"/>
          </a:p>
        </p:txBody>
      </p:sp>
      <p:graphicFrame>
        <p:nvGraphicFramePr>
          <p:cNvPr id="14" name="Object 13"/>
          <p:cNvGraphicFramePr>
            <a:graphicFrameLocks noChangeAspect="1"/>
          </p:cNvGraphicFramePr>
          <p:nvPr/>
        </p:nvGraphicFramePr>
        <p:xfrm>
          <a:off x="4633913" y="4038600"/>
          <a:ext cx="2441575" cy="287338"/>
        </p:xfrm>
        <a:graphic>
          <a:graphicData uri="http://schemas.openxmlformats.org/presentationml/2006/ole">
            <p:oleObj spid="_x0000_s11272" name="公式" r:id="rId9" imgW="2057400" imgH="241200" progId="Equation.3">
              <p:embed/>
            </p:oleObj>
          </a:graphicData>
        </a:graphic>
      </p:graphicFrame>
      <p:sp>
        <p:nvSpPr>
          <p:cNvPr id="15" name="Right Arrow 14"/>
          <p:cNvSpPr/>
          <p:nvPr/>
        </p:nvSpPr>
        <p:spPr bwMode="auto">
          <a:xfrm>
            <a:off x="3810000" y="4038600"/>
            <a:ext cx="685800" cy="304800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" name="Right Arrow 15"/>
          <p:cNvSpPr/>
          <p:nvPr/>
        </p:nvSpPr>
        <p:spPr bwMode="auto">
          <a:xfrm>
            <a:off x="3962400" y="1981200"/>
            <a:ext cx="685800" cy="304800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graphicFrame>
        <p:nvGraphicFramePr>
          <p:cNvPr id="17" name="Object 16"/>
          <p:cNvGraphicFramePr>
            <a:graphicFrameLocks noChangeAspect="1"/>
          </p:cNvGraphicFramePr>
          <p:nvPr/>
        </p:nvGraphicFramePr>
        <p:xfrm>
          <a:off x="4808538" y="1981200"/>
          <a:ext cx="2114550" cy="304800"/>
        </p:xfrm>
        <a:graphic>
          <a:graphicData uri="http://schemas.openxmlformats.org/presentationml/2006/ole">
            <p:oleObj spid="_x0000_s11273" name="公式" r:id="rId10" imgW="1676160" imgH="241200" progId="Equation.3">
              <p:embed/>
            </p:oleObj>
          </a:graphicData>
        </a:graphic>
      </p:graphicFrame>
      <p:pic>
        <p:nvPicPr>
          <p:cNvPr id="18" name="Picture 10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2133600" y="4953000"/>
            <a:ext cx="4752975" cy="143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6"/>
          <p:cNvSpPr>
            <a:spLocks noGrp="1" noChangeArrowheads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6B188591-4E8D-4D19-8AD7-69E55C6E1746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9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968214" cy="276999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dirty="0" smtClean="0">
                <a:cs typeface="Arial" charset="0"/>
              </a:rPr>
              <a:t>May 2012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305800" cy="914400"/>
          </a:xfrm>
        </p:spPr>
        <p:txBody>
          <a:bodyPr/>
          <a:lstStyle/>
          <a:p>
            <a:r>
              <a:rPr lang="en-US" dirty="0" smtClean="0"/>
              <a:t>Format of Open-Loop Link Margin Index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609600" y="1828800"/>
            <a:ext cx="7543800" cy="4038600"/>
          </a:xfrm>
        </p:spPr>
        <p:txBody>
          <a:bodyPr/>
          <a:lstStyle/>
          <a:p>
            <a:r>
              <a:rPr lang="en-US" dirty="0" smtClean="0"/>
              <a:t>Open-Loop Link Margin Index can be included in any management frame as an Information Element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lvl="1"/>
            <a:r>
              <a:rPr lang="en-US" dirty="0" smtClean="0"/>
              <a:t>1 Byte Open-Loop Link Margin Index is good enough</a:t>
            </a:r>
          </a:p>
          <a:p>
            <a:pPr lvl="2"/>
            <a:r>
              <a:rPr lang="en-US" dirty="0" smtClean="0"/>
              <a:t>With Granularity 0.5dB, the indication range is 128dB </a:t>
            </a:r>
          </a:p>
          <a:p>
            <a:pPr lvl="3"/>
            <a:r>
              <a:rPr lang="en-US" dirty="0" smtClean="0"/>
              <a:t>Dynamic Range due to MCS: 30dB (MCS 0 to MCS9)</a:t>
            </a:r>
          </a:p>
          <a:p>
            <a:pPr lvl="3"/>
            <a:r>
              <a:rPr lang="en-US" dirty="0" smtClean="0"/>
              <a:t>Difference due to BW: 12dB (1MHz to 16MHz)</a:t>
            </a:r>
          </a:p>
          <a:p>
            <a:pPr lvl="2"/>
            <a:r>
              <a:rPr lang="en-US" dirty="0" smtClean="0"/>
              <a:t>The lowest link margin can from -127dBm to 0dBM</a:t>
            </a:r>
          </a:p>
          <a:p>
            <a:pPr lvl="3"/>
            <a:r>
              <a:rPr lang="en-US" dirty="0" smtClean="0"/>
              <a:t>1MHz Channel Noise Floor is -109dBm (assume 5dB Noise figure) </a:t>
            </a:r>
          </a:p>
          <a:p>
            <a:pPr lvl="3"/>
            <a:endParaRPr lang="en-US" dirty="0" smtClean="0"/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2971800"/>
            <a:ext cx="7267575" cy="77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6"/>
          <p:cNvSpPr>
            <a:spLocks noGrp="1" noChangeArrowheads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6B188591-4E8D-4D19-8AD7-69E55C6E1746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9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968214" cy="276999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dirty="0" smtClean="0">
                <a:cs typeface="Arial" charset="0"/>
              </a:rPr>
              <a:t>May 2012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305800" cy="914400"/>
          </a:xfrm>
        </p:spPr>
        <p:txBody>
          <a:bodyPr/>
          <a:lstStyle/>
          <a:p>
            <a:r>
              <a:rPr lang="en-US" dirty="0" smtClean="0"/>
              <a:t>Usage of Open-Loop Link Margin Index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381000" y="1752600"/>
            <a:ext cx="8305800" cy="4267200"/>
          </a:xfrm>
        </p:spPr>
        <p:txBody>
          <a:bodyPr/>
          <a:lstStyle/>
          <a:p>
            <a:r>
              <a:rPr lang="en-US" dirty="0" smtClean="0"/>
              <a:t>Variations of RX sensitivity </a:t>
            </a:r>
          </a:p>
          <a:p>
            <a:pPr lvl="1"/>
            <a:r>
              <a:rPr lang="en-US" dirty="0" smtClean="0"/>
              <a:t>AP with 4 antennas can have 6dB better sensitivity than AP with single Antenna</a:t>
            </a:r>
          </a:p>
          <a:p>
            <a:pPr lvl="1"/>
            <a:r>
              <a:rPr lang="en-US" dirty="0" smtClean="0"/>
              <a:t>AP made by different vendors may have different implementations</a:t>
            </a:r>
          </a:p>
          <a:p>
            <a:pPr lvl="1"/>
            <a:r>
              <a:rPr lang="en-US" dirty="0" smtClean="0"/>
              <a:t>AP may experience long-term small interference due to wide area BSS</a:t>
            </a:r>
          </a:p>
          <a:p>
            <a:r>
              <a:rPr lang="en-US" dirty="0" smtClean="0"/>
              <a:t>Usage of Open-Loop Link Margin Index</a:t>
            </a:r>
          </a:p>
          <a:p>
            <a:pPr lvl="1"/>
            <a:r>
              <a:rPr lang="en-US" dirty="0" smtClean="0"/>
              <a:t>Open-Loop Link Margin Index is mainly for low-duty cycle sensors and meters which are mostly stationary</a:t>
            </a:r>
          </a:p>
          <a:p>
            <a:pPr lvl="1"/>
            <a:r>
              <a:rPr lang="en-US" dirty="0" smtClean="0"/>
              <a:t>A STA that knows its position changing quickly should avoid or be more conservative on using Open-Loop Link Margin Index</a:t>
            </a:r>
          </a:p>
          <a:p>
            <a:pPr lvl="1"/>
            <a:r>
              <a:rPr lang="en-US" dirty="0" smtClean="0"/>
              <a:t>Including Open-Loop Link Margin Index is optionally in beacon or other management frames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6"/>
          <p:cNvSpPr>
            <a:spLocks noGrp="1" noChangeArrowheads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6B188591-4E8D-4D19-8AD7-69E55C6E1746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9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968214" cy="276999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dirty="0" smtClean="0">
                <a:cs typeface="Arial" charset="0"/>
              </a:rPr>
              <a:t>May 2012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305800" cy="914400"/>
          </a:xfrm>
        </p:spPr>
        <p:txBody>
          <a:bodyPr/>
          <a:lstStyle/>
          <a:p>
            <a:r>
              <a:rPr lang="en-US" dirty="0" smtClean="0"/>
              <a:t>Compared to TPC Report Element 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381000" y="1676400"/>
            <a:ext cx="8305800" cy="4648200"/>
          </a:xfrm>
        </p:spPr>
        <p:txBody>
          <a:bodyPr/>
          <a:lstStyle/>
          <a:p>
            <a:r>
              <a:rPr lang="en-US" sz="2000" dirty="0" smtClean="0"/>
              <a:t>The format of TPC report element (802.11 </a:t>
            </a:r>
            <a:r>
              <a:rPr lang="en-US" sz="2000" dirty="0" err="1" smtClean="0"/>
              <a:t>REVmb</a:t>
            </a:r>
            <a:r>
              <a:rPr lang="en-US" sz="2000" dirty="0" smtClean="0"/>
              <a:t>/D12, page 536)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sz="2000" dirty="0" smtClean="0"/>
              <a:t>Contain Transmit power only (802.11 </a:t>
            </a:r>
            <a:r>
              <a:rPr lang="en-US" sz="2000" dirty="0" err="1" smtClean="0"/>
              <a:t>REVmb</a:t>
            </a:r>
            <a:r>
              <a:rPr lang="en-US" sz="2000" dirty="0" smtClean="0"/>
              <a:t>/D12, page 1107)</a:t>
            </a:r>
          </a:p>
          <a:p>
            <a:pPr lvl="1"/>
            <a:r>
              <a:rPr lang="en-US" sz="1600" dirty="0" smtClean="0"/>
              <a:t>TPC Report element can only contain transmit power information in the Transmit Power field with the Link Margin field set to 0 in any Beacon frame or Probe Response frame it transmits.</a:t>
            </a:r>
          </a:p>
          <a:p>
            <a:r>
              <a:rPr lang="en-US" dirty="0" smtClean="0"/>
              <a:t>Weakness of TPC Report Element</a:t>
            </a:r>
          </a:p>
          <a:p>
            <a:pPr lvl="1"/>
            <a:r>
              <a:rPr lang="en-US" dirty="0" smtClean="0"/>
              <a:t>Open-loop link adaptation based on TPC report element is not accurate</a:t>
            </a:r>
          </a:p>
          <a:p>
            <a:pPr lvl="2"/>
            <a:r>
              <a:rPr lang="en-US" dirty="0" smtClean="0"/>
              <a:t>Rx Sensitivity varies for different implementations and environments</a:t>
            </a:r>
          </a:p>
          <a:p>
            <a:pPr lvl="2"/>
            <a:r>
              <a:rPr lang="en-US" dirty="0" smtClean="0"/>
              <a:t>Rx Sensitivity also varies for AP with different MRC capability</a:t>
            </a:r>
          </a:p>
          <a:p>
            <a:pPr lvl="1"/>
            <a:r>
              <a:rPr lang="en-US" dirty="0" smtClean="0"/>
              <a:t>Needs 4 Bytes </a:t>
            </a:r>
            <a:endParaRPr lang="en-US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2057400"/>
            <a:ext cx="5400675" cy="101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lace presentation subject title text here]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place presentation subject title text here]</Template>
  <TotalTime>5557</TotalTime>
  <Words>549</Words>
  <Application>Microsoft Office PowerPoint</Application>
  <PresentationFormat>On-screen Show (4:3)</PresentationFormat>
  <Paragraphs>108</Paragraphs>
  <Slides>11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place presentation subject title text here]</vt:lpstr>
      <vt:lpstr>Document</vt:lpstr>
      <vt:lpstr>公式</vt:lpstr>
      <vt:lpstr>Open-Loop Link Margin Index for Fast Link Adaptation</vt:lpstr>
      <vt:lpstr>Slide 2</vt:lpstr>
      <vt:lpstr>Slide 3</vt:lpstr>
      <vt:lpstr>Path Loss Difference in Wide Area BSS</vt:lpstr>
      <vt:lpstr>Open-loop link adaptation</vt:lpstr>
      <vt:lpstr>Open-Loop Link Margin Index</vt:lpstr>
      <vt:lpstr>Format of Open-Loop Link Margin Index</vt:lpstr>
      <vt:lpstr>Usage of Open-Loop Link Margin Index</vt:lpstr>
      <vt:lpstr>Compared to TPC Report Element </vt:lpstr>
      <vt:lpstr>Conclusions</vt:lpstr>
      <vt:lpstr>Straw poll </vt:lpstr>
    </vt:vector>
  </TitlesOfParts>
  <Company>Marvell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Yong Liu</dc:creator>
  <cp:lastModifiedBy>mtk30143</cp:lastModifiedBy>
  <cp:revision>207</cp:revision>
  <cp:lastPrinted>2010-12-20T20:45:24Z</cp:lastPrinted>
  <dcterms:created xsi:type="dcterms:W3CDTF">2010-12-20T20:39:38Z</dcterms:created>
  <dcterms:modified xsi:type="dcterms:W3CDTF">2012-05-14T04:24:33Z</dcterms:modified>
</cp:coreProperties>
</file>