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85" r:id="rId18"/>
    <p:sldId id="483" r:id="rId19"/>
    <p:sldId id="463" r:id="rId20"/>
    <p:sldId id="482" r:id="rId21"/>
    <p:sldId id="464" r:id="rId22"/>
    <p:sldId id="476" r:id="rId23"/>
    <p:sldId id="466" r:id="rId24"/>
    <p:sldId id="486" r:id="rId25"/>
    <p:sldId id="487" r:id="rId26"/>
    <p:sldId id="481" r:id="rId27"/>
    <p:sldId id="470" r:id="rId28"/>
    <p:sldId id="47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67" d="100"/>
          <a:sy n="67" d="100"/>
        </p:scale>
        <p:origin x="-54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138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802.11-12/0631r1</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2012-05-14</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May 2012 Report</a:t>
            </a:r>
          </a:p>
        </p:txBody>
      </p:sp>
      <p:sp>
        <p:nvSpPr>
          <p:cNvPr id="13"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Call for secretary</a:t>
            </a:r>
          </a:p>
          <a:p>
            <a:r>
              <a:rPr lang="en-US" sz="2000" dirty="0" smtClean="0"/>
              <a:t>Set agenda for the week</a:t>
            </a:r>
          </a:p>
          <a:p>
            <a:r>
              <a:rPr lang="en-US" sz="2000" dirty="0" smtClean="0"/>
              <a:t>Task Group Leadership Election</a:t>
            </a:r>
          </a:p>
          <a:p>
            <a:r>
              <a:rPr lang="en-US" sz="2000" dirty="0" smtClean="0"/>
              <a:t>Review from March</a:t>
            </a:r>
          </a:p>
          <a:p>
            <a:r>
              <a:rPr lang="en-US" sz="2000" dirty="0" smtClean="0"/>
              <a:t>Approve minutes from March</a:t>
            </a:r>
          </a:p>
          <a:p>
            <a:r>
              <a:rPr lang="en-US" sz="2000" dirty="0" smtClean="0"/>
              <a:t>Review conference calls</a:t>
            </a:r>
          </a:p>
          <a:p>
            <a:r>
              <a:rPr lang="en-US" sz="2000" dirty="0" smtClean="0"/>
              <a:t>Approve minutes from conference calls</a:t>
            </a:r>
          </a:p>
          <a:p>
            <a:r>
              <a:rPr lang="en-US" sz="2000" dirty="0" smtClean="0"/>
              <a:t>Editor Report</a:t>
            </a:r>
          </a:p>
          <a:p>
            <a:pPr>
              <a:buNone/>
            </a:pPr>
            <a:endParaRPr lang="en-US" sz="2000" dirty="0"/>
          </a:p>
        </p:txBody>
      </p:sp>
      <p:sp>
        <p:nvSpPr>
          <p:cNvPr id="8" name="Content Placeholder 7"/>
          <p:cNvSpPr>
            <a:spLocks noGrp="1"/>
          </p:cNvSpPr>
          <p:nvPr>
            <p:ph sz="half" idx="2"/>
          </p:nvPr>
        </p:nvSpPr>
        <p:spPr/>
        <p:txBody>
          <a:bodyPr/>
          <a:lstStyle/>
          <a:p>
            <a:r>
              <a:rPr lang="en-US" sz="2000" dirty="0" smtClean="0"/>
              <a:t>Comment </a:t>
            </a:r>
            <a:r>
              <a:rPr lang="en-US" sz="2000" dirty="0" smtClean="0"/>
              <a:t>resolution from second recirculation sponsor ballot  (on D7.0), motions on resolutions, motion for recirculation ballot</a:t>
            </a:r>
          </a:p>
          <a:p>
            <a:r>
              <a:rPr lang="en-US" sz="2000" dirty="0" smtClean="0"/>
              <a:t>QAB discussion</a:t>
            </a:r>
          </a:p>
          <a:p>
            <a:r>
              <a:rPr lang="en-US" sz="2000" dirty="0" smtClean="0"/>
              <a:t>Relay discussion</a:t>
            </a:r>
          </a:p>
          <a:p>
            <a:r>
              <a:rPr lang="en-US" sz="2000" dirty="0" smtClean="0"/>
              <a:t>Clustering discussion</a:t>
            </a:r>
          </a:p>
          <a:p>
            <a:r>
              <a:rPr lang="en-US" sz="2000" dirty="0" smtClean="0"/>
              <a:t>Planning for July</a:t>
            </a:r>
          </a:p>
          <a:p>
            <a:r>
              <a:rPr lang="en-US" sz="2000" dirty="0" smtClean="0"/>
              <a:t>Other presentations</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11-12/0638r1</a:t>
            </a:r>
            <a:r>
              <a:rPr lang="en-US" dirty="0" smtClean="0"/>
              <a:t>, 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May 14</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Task Group Leadership Election</a:t>
            </a:r>
          </a:p>
          <a:p>
            <a:pPr lvl="1"/>
            <a:r>
              <a:rPr lang="en-US" sz="1600" dirty="0" smtClean="0"/>
              <a:t>Review from March</a:t>
            </a:r>
          </a:p>
          <a:p>
            <a:pPr lvl="1"/>
            <a:r>
              <a:rPr lang="en-US" sz="1600" dirty="0" smtClean="0"/>
              <a:t>Approve minutes from March</a:t>
            </a:r>
          </a:p>
          <a:p>
            <a:pPr lvl="1"/>
            <a:r>
              <a:rPr lang="en-US" sz="1600" dirty="0" smtClean="0"/>
              <a:t>Review conference calls</a:t>
            </a:r>
          </a:p>
          <a:p>
            <a:pPr lvl="1"/>
            <a:r>
              <a:rPr lang="en-US" sz="1600" dirty="0" smtClean="0"/>
              <a:t>Approve minutes from conference calls</a:t>
            </a:r>
          </a:p>
          <a:p>
            <a:pPr lvl="1"/>
            <a:r>
              <a:rPr lang="en-US" sz="1600" dirty="0" smtClean="0"/>
              <a:t>Editor Report</a:t>
            </a:r>
          </a:p>
          <a:p>
            <a:pPr lvl="1"/>
            <a:r>
              <a:rPr lang="en-US" sz="1600" dirty="0" smtClean="0"/>
              <a:t>Relay</a:t>
            </a:r>
            <a:endParaRPr lang="en-US" sz="1600" dirty="0" smtClean="0"/>
          </a:p>
          <a:p>
            <a:pPr lvl="1"/>
            <a:r>
              <a:rPr lang="en-US" sz="1600" dirty="0" smtClean="0"/>
              <a:t>Comment </a:t>
            </a:r>
            <a:r>
              <a:rPr lang="en-US" sz="1600" dirty="0" smtClean="0"/>
              <a:t>resolution from second recirculation sponsor ballot  (on D7.0), motions on </a:t>
            </a:r>
            <a:r>
              <a:rPr lang="en-US" sz="1600" dirty="0" smtClean="0"/>
              <a:t>resolutions</a:t>
            </a: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Tuesday May 15</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sym typeface="Wingdings" pitchFamily="2" charset="2"/>
              </a:rPr>
              <a:t>QAB</a:t>
            </a:r>
            <a:endParaRPr lang="en-US" sz="1800" dirty="0" smtClean="0"/>
          </a:p>
          <a:p>
            <a:pPr lvl="1">
              <a:lnSpc>
                <a:spcPct val="90000"/>
              </a:lnSpc>
            </a:pPr>
            <a:r>
              <a:rPr lang="en-US" sz="1600" dirty="0" smtClean="0"/>
              <a:t>Comment </a:t>
            </a:r>
            <a:r>
              <a:rPr lang="en-US" sz="1600" dirty="0" smtClean="0"/>
              <a:t>resolution from second recirculation sponsor ballot  (on D7.0), motions on </a:t>
            </a:r>
            <a:r>
              <a:rPr lang="en-US" sz="1600" dirty="0" smtClean="0"/>
              <a:t>resolutions</a:t>
            </a:r>
            <a:endParaRPr lang="en-US" sz="1600" dirty="0" smtClean="0">
              <a:sym typeface="Wingdings" pitchFamily="2" charset="2"/>
            </a:endParaRPr>
          </a:p>
          <a:p>
            <a:pPr>
              <a:lnSpc>
                <a:spcPct val="90000"/>
              </a:lnSpc>
            </a:pPr>
            <a:r>
              <a:rPr lang="en-US" sz="1800" dirty="0" smtClean="0"/>
              <a:t>Wednesday </a:t>
            </a:r>
            <a:r>
              <a:rPr lang="en-US" sz="1800" dirty="0" smtClean="0"/>
              <a:t>May 16</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800" dirty="0" smtClean="0">
                <a:sym typeface="Wingdings" pitchFamily="2" charset="2"/>
              </a:rPr>
              <a:t>Clustering</a:t>
            </a:r>
          </a:p>
          <a:p>
            <a:pPr lvl="1">
              <a:lnSpc>
                <a:spcPct val="90000"/>
              </a:lnSpc>
            </a:pPr>
            <a:r>
              <a:rPr lang="en-US" sz="1600" dirty="0" smtClean="0"/>
              <a:t>Comment </a:t>
            </a:r>
            <a:r>
              <a:rPr lang="en-US" sz="1600" dirty="0" smtClean="0"/>
              <a:t>resolution from second recirculation sponsor ballot  (on D7.0), motions on resolutions</a:t>
            </a:r>
          </a:p>
          <a:p>
            <a:pPr>
              <a:lnSpc>
                <a:spcPct val="90000"/>
              </a:lnSpc>
            </a:pPr>
            <a:r>
              <a:rPr lang="en-US" sz="1800" dirty="0" smtClean="0"/>
              <a:t>Thursday </a:t>
            </a:r>
            <a:r>
              <a:rPr lang="en-US" sz="1800" dirty="0" smtClean="0"/>
              <a:t>Mar 17</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600" dirty="0" smtClean="0"/>
              <a:t>Comment resolution from second recirculation sponsor ballot  (on D7.0), motions on </a:t>
            </a:r>
            <a:r>
              <a:rPr lang="en-US" sz="1600" dirty="0" smtClean="0"/>
              <a:t>resolutions</a:t>
            </a:r>
          </a:p>
          <a:p>
            <a:pPr lvl="1">
              <a:lnSpc>
                <a:spcPct val="90000"/>
              </a:lnSpc>
            </a:pPr>
            <a:r>
              <a:rPr lang="en-US" sz="1600" dirty="0" smtClean="0"/>
              <a:t>Motion for recirculation sponsor ballot</a:t>
            </a:r>
            <a:endParaRPr lang="en-US" sz="1600" dirty="0" smtClean="0"/>
          </a:p>
          <a:p>
            <a:pPr lvl="1">
              <a:lnSpc>
                <a:spcPct val="90000"/>
              </a:lnSpc>
            </a:pPr>
            <a:r>
              <a:rPr lang="en-US" sz="1600" dirty="0" smtClean="0"/>
              <a:t>Planning for July</a:t>
            </a:r>
          </a:p>
          <a:p>
            <a:pPr>
              <a:lnSpc>
                <a:spcPct val="90000"/>
              </a:lnSpc>
            </a:pPr>
            <a:endParaRPr lang="en-US" sz="18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May 14</a:t>
            </a:r>
            <a:r>
              <a:rPr lang="en-US" baseline="30000" dirty="0" smtClean="0"/>
              <a:t>th</a:t>
            </a:r>
            <a:r>
              <a:rPr lang="en-US" dirty="0" smtClean="0"/>
              <a:t>, 13:30 – 15:3</a:t>
            </a:r>
            <a:r>
              <a:rPr lang="en-US" dirty="0" smtClean="0">
                <a:sym typeface="Wingdings" pitchFamily="2" charset="2"/>
              </a:rPr>
              <a:t>0</a:t>
            </a:r>
          </a:p>
        </p:txBody>
      </p:sp>
      <p:sp>
        <p:nvSpPr>
          <p:cNvPr id="3" name="Content Placeholder 2"/>
          <p:cNvSpPr>
            <a:spLocks noGrp="1"/>
          </p:cNvSpPr>
          <p:nvPr>
            <p:ph idx="1"/>
          </p:nvPr>
        </p:nvSpPr>
        <p:spPr>
          <a:xfrm>
            <a:off x="685800" y="1905000"/>
            <a:ext cx="7772400" cy="4191000"/>
          </a:xfrm>
        </p:spPr>
        <p:txBody>
          <a:bodyPr/>
          <a:lstStyle/>
          <a:p>
            <a:r>
              <a:rPr lang="en-US" dirty="0" smtClean="0"/>
              <a:t>Call for secretary</a:t>
            </a:r>
          </a:p>
          <a:p>
            <a:r>
              <a:rPr lang="en-US" dirty="0" smtClean="0"/>
              <a:t>Set agenda for the week</a:t>
            </a:r>
          </a:p>
          <a:p>
            <a:r>
              <a:rPr lang="en-US" dirty="0" smtClean="0"/>
              <a:t>Task Group Leadership Election</a:t>
            </a:r>
          </a:p>
          <a:p>
            <a:r>
              <a:rPr lang="en-US" dirty="0" smtClean="0"/>
              <a:t>Review from March</a:t>
            </a:r>
          </a:p>
          <a:p>
            <a:r>
              <a:rPr lang="en-US" dirty="0" smtClean="0"/>
              <a:t>Approve minutes from March</a:t>
            </a:r>
          </a:p>
          <a:p>
            <a:r>
              <a:rPr lang="en-US" dirty="0" smtClean="0"/>
              <a:t>Review conference calls</a:t>
            </a:r>
          </a:p>
          <a:p>
            <a:r>
              <a:rPr lang="en-US" dirty="0" smtClean="0"/>
              <a:t>Approve minutes from conference calls</a:t>
            </a:r>
          </a:p>
          <a:p>
            <a:r>
              <a:rPr lang="en-US" dirty="0" smtClean="0"/>
              <a:t>Editor </a:t>
            </a:r>
            <a:r>
              <a:rPr lang="en-US" dirty="0" smtClean="0"/>
              <a:t>Report</a:t>
            </a:r>
          </a:p>
          <a:p>
            <a:r>
              <a:rPr lang="en-US" dirty="0" smtClean="0"/>
              <a:t>Relay</a:t>
            </a:r>
            <a:endParaRPr lang="en-US" dirty="0" smtClean="0"/>
          </a:p>
          <a:p>
            <a:r>
              <a:rPr lang="en-US" dirty="0" smtClean="0"/>
              <a:t>Comment resolution from second recirculation sponsor ballot  (on D7.0),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Relay CID</a:t>
            </a:r>
          </a:p>
          <a:p>
            <a:r>
              <a:rPr lang="en-US" dirty="0" smtClean="0"/>
              <a:t>CID 8064</a:t>
            </a:r>
            <a:endParaRPr lang="en-US" dirty="0" smtClean="0"/>
          </a:p>
          <a:p>
            <a:pPr lvl="1"/>
            <a:r>
              <a:rPr lang="en-US" dirty="0" smtClean="0"/>
              <a:t>Reject; DMG Relay is defined specifically on the basis of SPCA.  </a:t>
            </a:r>
            <a:r>
              <a:rPr lang="en-US" dirty="0" smtClean="0"/>
              <a:t>Refer to 10.35.1 “The TDDTT field within the DMG STA Capabilities element of the PCP/AP of the BSS is 1.”</a:t>
            </a:r>
          </a:p>
          <a:p>
            <a:r>
              <a:rPr lang="en-US" dirty="0" smtClean="0"/>
              <a:t>No objection to resolution</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Eldad Perahia, Intel Corporation</a:t>
            </a:r>
            <a:endParaRPr lang="en-US"/>
          </a:p>
        </p:txBody>
      </p:sp>
      <p:sp>
        <p:nvSpPr>
          <p:cNvPr id="6" name="Slide Number Placeholder 5"/>
          <p:cNvSpPr>
            <a:spLocks noGrp="1"/>
          </p:cNvSpPr>
          <p:nvPr>
            <p:ph type="sldNum" sz="quarter" idx="12"/>
          </p:nvPr>
        </p:nvSpPr>
        <p:spPr/>
        <p:txBody>
          <a:bodyPr/>
          <a:lstStyle/>
          <a:p>
            <a:r>
              <a:rPr lang="en-US" smtClean="0"/>
              <a:t>Slide </a:t>
            </a:r>
            <a:fld id="{BD236530-B1A2-4A31-8CA2-AC905962223D}" type="slidenum">
              <a:rPr lang="en-US" smtClean="0"/>
              <a:pPr/>
              <a:t>15</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Notes for Monday May 14th, 13:30 – </a:t>
            </a:r>
            <a:r>
              <a:rPr lang="en-US" dirty="0" smtClean="0"/>
              <a:t>15:3</a:t>
            </a:r>
            <a:r>
              <a:rPr lang="en-US" dirty="0" smtClean="0">
                <a:sym typeface="Wingdings" pitchFamily="2" charset="2"/>
              </a:rPr>
              <a:t>0 continued</a:t>
            </a:r>
            <a:endParaRPr lang="en-US" dirty="0"/>
          </a:p>
        </p:txBody>
      </p:sp>
      <p:sp>
        <p:nvSpPr>
          <p:cNvPr id="3" name="Content Placeholder 2"/>
          <p:cNvSpPr>
            <a:spLocks noGrp="1"/>
          </p:cNvSpPr>
          <p:nvPr>
            <p:ph idx="1"/>
          </p:nvPr>
        </p:nvSpPr>
        <p:spPr/>
        <p:txBody>
          <a:bodyPr/>
          <a:lstStyle/>
          <a:p>
            <a:r>
              <a:rPr lang="en-US" sz="1400" dirty="0" smtClean="0"/>
              <a:t>Proposed resolutions to Mark Hamilton’s comments in 12/631r1</a:t>
            </a:r>
          </a:p>
          <a:p>
            <a:r>
              <a:rPr lang="en-US" sz="1400" dirty="0" smtClean="0"/>
              <a:t>CID 8003</a:t>
            </a:r>
          </a:p>
          <a:p>
            <a:pPr lvl="1"/>
            <a:r>
              <a:rPr lang="en-US" sz="1200" dirty="0" smtClean="0"/>
              <a:t>Changed to revised</a:t>
            </a:r>
          </a:p>
          <a:p>
            <a:pPr lvl="1"/>
            <a:r>
              <a:rPr lang="en-US" sz="1200" dirty="0" smtClean="0"/>
              <a:t>Discussion</a:t>
            </a:r>
          </a:p>
          <a:p>
            <a:pPr lvl="2"/>
            <a:r>
              <a:rPr lang="en-US" sz="1100" dirty="0" smtClean="0"/>
              <a:t>Does the change in terms impact acronyms?</a:t>
            </a:r>
          </a:p>
          <a:p>
            <a:pPr lvl="3"/>
            <a:r>
              <a:rPr lang="en-US" sz="1050" dirty="0" smtClean="0"/>
              <a:t>Yes, will also change acronyms</a:t>
            </a:r>
          </a:p>
          <a:p>
            <a:pPr lvl="2"/>
            <a:r>
              <a:rPr lang="en-US" sz="1100" dirty="0" smtClean="0"/>
              <a:t>Modify resolution to change acronym</a:t>
            </a:r>
          </a:p>
          <a:p>
            <a:pPr lvl="1"/>
            <a:r>
              <a:rPr lang="en-US" sz="1200" dirty="0" smtClean="0"/>
              <a:t>No objection to resolution</a:t>
            </a:r>
          </a:p>
          <a:p>
            <a:r>
              <a:rPr lang="en-US" sz="1400" dirty="0" smtClean="0"/>
              <a:t>8004</a:t>
            </a:r>
          </a:p>
          <a:p>
            <a:pPr lvl="1"/>
            <a:r>
              <a:rPr lang="en-US" sz="1200" dirty="0" smtClean="0"/>
              <a:t>Accepted</a:t>
            </a:r>
          </a:p>
          <a:p>
            <a:pPr lvl="1"/>
            <a:r>
              <a:rPr lang="en-US" sz="1200" dirty="0" smtClean="0"/>
              <a:t>No objection to resolution</a:t>
            </a:r>
          </a:p>
          <a:p>
            <a:r>
              <a:rPr lang="en-US" sz="1400" dirty="0" smtClean="0"/>
              <a:t>8005</a:t>
            </a:r>
          </a:p>
          <a:p>
            <a:pPr lvl="1"/>
            <a:r>
              <a:rPr lang="en-US" sz="1200" dirty="0" smtClean="0"/>
              <a:t>Revised</a:t>
            </a:r>
          </a:p>
          <a:p>
            <a:pPr lvl="1"/>
            <a:r>
              <a:rPr lang="en-US" sz="1200" dirty="0" smtClean="0"/>
              <a:t>Slight modification to resolution</a:t>
            </a:r>
          </a:p>
          <a:p>
            <a:pPr lvl="1"/>
            <a:r>
              <a:rPr lang="en-US" sz="1200" dirty="0" smtClean="0"/>
              <a:t>No objection to resolution</a:t>
            </a:r>
          </a:p>
          <a:p>
            <a:r>
              <a:rPr lang="en-US" sz="1400" dirty="0" smtClean="0"/>
              <a:t>8002</a:t>
            </a:r>
          </a:p>
          <a:p>
            <a:pPr lvl="1"/>
            <a:r>
              <a:rPr lang="en-US" sz="1200" dirty="0" smtClean="0"/>
              <a:t>Revised</a:t>
            </a:r>
          </a:p>
          <a:p>
            <a:pPr lvl="1"/>
            <a:r>
              <a:rPr lang="en-US" sz="1200" dirty="0" smtClean="0"/>
              <a:t>Slight modification to resolution</a:t>
            </a:r>
          </a:p>
          <a:p>
            <a:pPr lvl="1"/>
            <a:r>
              <a:rPr lang="en-US" sz="1200" dirty="0" smtClean="0"/>
              <a:t>No objection to resolution</a:t>
            </a:r>
          </a:p>
          <a:p>
            <a:pPr lvl="1"/>
            <a:endParaRPr lang="en-US" sz="11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May 14th, 13:30 – 15:3</a:t>
            </a:r>
            <a:r>
              <a:rPr lang="en-US" dirty="0" smtClean="0">
                <a:sym typeface="Wingdings" pitchFamily="2" charset="2"/>
              </a:rPr>
              <a:t>0 continued</a:t>
            </a:r>
            <a:endParaRPr lang="en-US" dirty="0"/>
          </a:p>
        </p:txBody>
      </p:sp>
      <p:sp>
        <p:nvSpPr>
          <p:cNvPr id="3" name="Content Placeholder 2"/>
          <p:cNvSpPr>
            <a:spLocks noGrp="1"/>
          </p:cNvSpPr>
          <p:nvPr>
            <p:ph sz="half" idx="1"/>
          </p:nvPr>
        </p:nvSpPr>
        <p:spPr/>
        <p:txBody>
          <a:bodyPr/>
          <a:lstStyle/>
          <a:p>
            <a:r>
              <a:rPr lang="en-US" sz="1600" dirty="0" smtClean="0"/>
              <a:t>Proposed resolutions to </a:t>
            </a:r>
            <a:r>
              <a:rPr lang="en-US" sz="1600" dirty="0" smtClean="0"/>
              <a:t>David Hunter’s </a:t>
            </a:r>
            <a:r>
              <a:rPr lang="en-US" sz="1600" dirty="0" smtClean="0"/>
              <a:t>comments in 12/631r1</a:t>
            </a:r>
          </a:p>
          <a:p>
            <a:r>
              <a:rPr lang="en-US" sz="1600" dirty="0" smtClean="0"/>
              <a:t>CID 8008</a:t>
            </a:r>
          </a:p>
          <a:p>
            <a:pPr lvl="1"/>
            <a:r>
              <a:rPr lang="en-US" sz="1200" dirty="0" smtClean="0"/>
              <a:t>Revised</a:t>
            </a:r>
          </a:p>
          <a:p>
            <a:pPr lvl="1"/>
            <a:r>
              <a:rPr lang="en-US" sz="1200" dirty="0" smtClean="0"/>
              <a:t>Discussion on interpretation of language</a:t>
            </a:r>
          </a:p>
          <a:p>
            <a:pPr lvl="1"/>
            <a:r>
              <a:rPr lang="en-US" sz="1200" dirty="0" smtClean="0"/>
              <a:t>No objection to resolution</a:t>
            </a:r>
          </a:p>
          <a:p>
            <a:r>
              <a:rPr lang="en-US" sz="1600" dirty="0" smtClean="0"/>
              <a:t>8010</a:t>
            </a:r>
          </a:p>
          <a:p>
            <a:pPr lvl="1"/>
            <a:r>
              <a:rPr lang="en-US" sz="1200" dirty="0" smtClean="0"/>
              <a:t>Revised</a:t>
            </a:r>
          </a:p>
          <a:p>
            <a:pPr lvl="1"/>
            <a:r>
              <a:rPr lang="en-US" sz="1200" dirty="0" smtClean="0"/>
              <a:t>No </a:t>
            </a:r>
            <a:r>
              <a:rPr lang="en-US" sz="1200" dirty="0" smtClean="0"/>
              <a:t>objection to resolution</a:t>
            </a:r>
          </a:p>
          <a:p>
            <a:r>
              <a:rPr lang="en-US" sz="1600" dirty="0" smtClean="0"/>
              <a:t>8009</a:t>
            </a:r>
          </a:p>
          <a:p>
            <a:pPr lvl="1"/>
            <a:r>
              <a:rPr lang="en-US" sz="1200" dirty="0" smtClean="0"/>
              <a:t>Revised</a:t>
            </a:r>
          </a:p>
          <a:p>
            <a:pPr lvl="1"/>
            <a:r>
              <a:rPr lang="en-US" sz="1200" dirty="0" smtClean="0"/>
              <a:t>No objection to resolution</a:t>
            </a:r>
          </a:p>
          <a:p>
            <a:r>
              <a:rPr lang="en-US" sz="1600" dirty="0" smtClean="0"/>
              <a:t>8011</a:t>
            </a:r>
          </a:p>
          <a:p>
            <a:pPr lvl="1"/>
            <a:r>
              <a:rPr lang="en-US" sz="1200" dirty="0" smtClean="0"/>
              <a:t>Revised</a:t>
            </a:r>
          </a:p>
          <a:p>
            <a:pPr lvl="1"/>
            <a:r>
              <a:rPr lang="en-US" sz="1200" dirty="0" smtClean="0"/>
              <a:t>Discussion on cone/coverage area</a:t>
            </a:r>
            <a:endParaRPr lang="en-US" sz="1200" dirty="0" smtClean="0"/>
          </a:p>
          <a:p>
            <a:pPr lvl="1"/>
            <a:r>
              <a:rPr lang="en-US" sz="1200" dirty="0" smtClean="0"/>
              <a:t>No objection to </a:t>
            </a:r>
            <a:r>
              <a:rPr lang="en-US" sz="1200" dirty="0" smtClean="0"/>
              <a:t>resolution</a:t>
            </a:r>
            <a:endParaRPr lang="en-US" sz="1200" dirty="0" smtClean="0"/>
          </a:p>
        </p:txBody>
      </p:sp>
      <p:sp>
        <p:nvSpPr>
          <p:cNvPr id="7" name="Content Placeholder 6"/>
          <p:cNvSpPr>
            <a:spLocks noGrp="1"/>
          </p:cNvSpPr>
          <p:nvPr>
            <p:ph sz="half" idx="2"/>
          </p:nvPr>
        </p:nvSpPr>
        <p:spPr/>
        <p:txBody>
          <a:bodyPr/>
          <a:lstStyle/>
          <a:p>
            <a:r>
              <a:rPr lang="en-US" sz="1600" dirty="0" smtClean="0"/>
              <a:t>8014</a:t>
            </a:r>
          </a:p>
          <a:p>
            <a:pPr lvl="1"/>
            <a:r>
              <a:rPr lang="en-US" sz="1200" dirty="0" smtClean="0"/>
              <a:t>Rejected</a:t>
            </a:r>
          </a:p>
          <a:p>
            <a:pPr lvl="1"/>
            <a:r>
              <a:rPr lang="en-US" sz="1200" dirty="0" smtClean="0"/>
              <a:t>Modified resolution text to remove </a:t>
            </a:r>
            <a:r>
              <a:rPr lang="en-US" sz="1200" dirty="0" smtClean="0"/>
              <a:t>lower power statement</a:t>
            </a:r>
          </a:p>
          <a:p>
            <a:pPr lvl="1"/>
            <a:r>
              <a:rPr lang="en-US" sz="1200" dirty="0" smtClean="0"/>
              <a:t>No objection to resolution</a:t>
            </a:r>
          </a:p>
          <a:p>
            <a:r>
              <a:rPr lang="en-US" sz="1600" dirty="0" smtClean="0"/>
              <a:t>8013</a:t>
            </a:r>
          </a:p>
          <a:p>
            <a:pPr lvl="1"/>
            <a:r>
              <a:rPr lang="en-US" sz="1200" dirty="0" smtClean="0"/>
              <a:t>Rejected</a:t>
            </a:r>
          </a:p>
          <a:p>
            <a:pPr lvl="1"/>
            <a:r>
              <a:rPr lang="en-US" sz="1200" dirty="0" smtClean="0"/>
              <a:t>Discussion on distributed contention periods and allocations</a:t>
            </a:r>
            <a:endParaRPr lang="en-US" sz="1200" dirty="0" smtClean="0"/>
          </a:p>
          <a:p>
            <a:pPr lvl="1"/>
            <a:r>
              <a:rPr lang="en-US" sz="1200" dirty="0" smtClean="0"/>
              <a:t>Strawpoll</a:t>
            </a:r>
          </a:p>
          <a:p>
            <a:pPr lvl="2"/>
            <a:r>
              <a:rPr lang="en-US" sz="800" dirty="0" smtClean="0"/>
              <a:t>Do you support that it is required in a DMG BSS that EDCA operates only during CBAP?</a:t>
            </a:r>
          </a:p>
          <a:p>
            <a:pPr lvl="2"/>
            <a:r>
              <a:rPr lang="en-US" sz="800" dirty="0" smtClean="0"/>
              <a:t>10, 1</a:t>
            </a:r>
          </a:p>
          <a:p>
            <a:pPr lvl="1"/>
            <a:r>
              <a:rPr lang="en-US" sz="1200" dirty="0" smtClean="0"/>
              <a:t>No objection</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6" name="Date Placeholder 5"/>
          <p:cNvSpPr>
            <a:spLocks noGrp="1"/>
          </p:cNvSpPr>
          <p:nvPr>
            <p:ph type="dt" sz="half" idx="13"/>
          </p:nvPr>
        </p:nvSpPr>
        <p:spPr/>
        <p:txBody>
          <a:bodyPr/>
          <a:lstStyle/>
          <a:p>
            <a:pPr>
              <a:defRPr/>
            </a:pPr>
            <a:r>
              <a:rPr lang="en-US" smtClean="0"/>
              <a:t>May 2012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Leadership Election</a:t>
            </a:r>
            <a:endParaRPr lang="en-US" dirty="0"/>
          </a:p>
        </p:txBody>
      </p:sp>
      <p:sp>
        <p:nvSpPr>
          <p:cNvPr id="3" name="Content Placeholder 2"/>
          <p:cNvSpPr>
            <a:spLocks noGrp="1"/>
          </p:cNvSpPr>
          <p:nvPr>
            <p:ph idx="1"/>
          </p:nvPr>
        </p:nvSpPr>
        <p:spPr/>
        <p:txBody>
          <a:bodyPr/>
          <a:lstStyle/>
          <a:p>
            <a:r>
              <a:rPr lang="en-US" dirty="0" smtClean="0"/>
              <a:t>Chair nominees:</a:t>
            </a:r>
          </a:p>
          <a:p>
            <a:pPr lvl="1"/>
            <a:r>
              <a:rPr lang="en-US" dirty="0" smtClean="0"/>
              <a:t>Eldad Perahia (Intel Corporation)</a:t>
            </a:r>
          </a:p>
          <a:p>
            <a:r>
              <a:rPr lang="en-US" dirty="0" smtClean="0"/>
              <a:t>Vice Chair nominees:</a:t>
            </a:r>
          </a:p>
          <a:p>
            <a:pPr lvl="1"/>
            <a:r>
              <a:rPr lang="en-US" dirty="0" smtClean="0"/>
              <a:t>James Yee (</a:t>
            </a:r>
            <a:r>
              <a:rPr lang="en-US" dirty="0" err="1" smtClean="0"/>
              <a:t>Mediatek</a:t>
            </a:r>
            <a:r>
              <a:rPr lang="en-US" dirty="0" smtClean="0"/>
              <a:t>)</a:t>
            </a:r>
          </a:p>
          <a:p>
            <a:r>
              <a:rPr lang="en-US" dirty="0" smtClean="0"/>
              <a:t>Editor nominees:</a:t>
            </a:r>
          </a:p>
          <a:p>
            <a:pPr lvl="1"/>
            <a:r>
              <a:rPr lang="en-US" dirty="0" smtClean="0"/>
              <a:t>Carlos </a:t>
            </a:r>
            <a:r>
              <a:rPr lang="en-US" dirty="0" err="1" smtClean="0"/>
              <a:t>Cordiero</a:t>
            </a:r>
            <a:r>
              <a:rPr lang="en-US" dirty="0" smtClean="0"/>
              <a:t> (Intel Corporation)</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(1/2)</a:t>
            </a:r>
            <a:endParaRPr lang="en-US" dirty="0"/>
          </a:p>
        </p:txBody>
      </p:sp>
      <p:sp>
        <p:nvSpPr>
          <p:cNvPr id="3" name="Content Placeholder 2"/>
          <p:cNvSpPr>
            <a:spLocks noGrp="1"/>
          </p:cNvSpPr>
          <p:nvPr>
            <p:ph idx="1"/>
          </p:nvPr>
        </p:nvSpPr>
        <p:spPr/>
        <p:txBody>
          <a:bodyPr/>
          <a:lstStyle/>
          <a:p>
            <a:r>
              <a:rPr lang="en-US" sz="2000" dirty="0" smtClean="0"/>
              <a:t>Jacksonville</a:t>
            </a:r>
          </a:p>
          <a:p>
            <a:pPr lvl="1"/>
            <a:r>
              <a:rPr lang="en-US" sz="1800" dirty="0" smtClean="0"/>
              <a:t>Comment resolution on initial sponsor ballot completed</a:t>
            </a:r>
          </a:p>
          <a:p>
            <a:pPr lvl="1"/>
            <a:r>
              <a:rPr lang="en-US" sz="1800" dirty="0" smtClean="0"/>
              <a:t>Approved motion for first recirculation sponsor ballot</a:t>
            </a:r>
          </a:p>
          <a:p>
            <a:r>
              <a:rPr lang="en-US" sz="2000" dirty="0" smtClean="0"/>
              <a:t>First recirculation sponsor ballot on D6.0</a:t>
            </a:r>
          </a:p>
          <a:p>
            <a:pPr lvl="1"/>
            <a:r>
              <a:rPr lang="en-US" sz="1800" dirty="0" smtClean="0"/>
              <a:t>Ballot Opening Date: Thursday March 15, 2011 - 23:59 ET</a:t>
            </a:r>
          </a:p>
          <a:p>
            <a:pPr lvl="1"/>
            <a:r>
              <a:rPr lang="en-US" sz="1800" dirty="0" smtClean="0"/>
              <a:t>Ballot Closing Date: Friday March 30, 2012 - 23:59 ET </a:t>
            </a:r>
          </a:p>
          <a:p>
            <a:pPr lvl="1"/>
            <a:r>
              <a:rPr lang="en-GB" sz="1800" dirty="0" smtClean="0"/>
              <a:t>BALLOT RESULTS:</a:t>
            </a:r>
            <a:endParaRPr lang="en-US" sz="1800" dirty="0" smtClean="0"/>
          </a:p>
          <a:p>
            <a:pPr lvl="2"/>
            <a:r>
              <a:rPr lang="en-US" sz="1600" dirty="0" smtClean="0"/>
              <a:t>214 eligible people are in this ballot group.</a:t>
            </a:r>
          </a:p>
          <a:p>
            <a:pPr lvl="2"/>
            <a:r>
              <a:rPr lang="en-US" sz="1600" dirty="0" smtClean="0"/>
              <a:t>154 affirmative votes </a:t>
            </a:r>
          </a:p>
          <a:p>
            <a:pPr lvl="2"/>
            <a:r>
              <a:rPr lang="en-US" sz="1600" dirty="0" smtClean="0"/>
              <a:t>18 negative votes with comments </a:t>
            </a:r>
          </a:p>
          <a:p>
            <a:pPr lvl="2"/>
            <a:r>
              <a:rPr lang="en-US" sz="1600" dirty="0" smtClean="0"/>
              <a:t>0  negative vote without comments </a:t>
            </a:r>
          </a:p>
          <a:p>
            <a:pPr lvl="2"/>
            <a:r>
              <a:rPr lang="en-US" sz="1600" dirty="0" smtClean="0"/>
              <a:t>11 abstention votes </a:t>
            </a:r>
          </a:p>
          <a:p>
            <a:pPr lvl="2"/>
            <a:r>
              <a:rPr lang="en-GB" sz="1600" dirty="0" smtClean="0"/>
              <a:t>89.5 % affirmative, 10.5  % negative</a:t>
            </a:r>
            <a:endParaRPr lang="en-US" sz="1600" dirty="0" smtClean="0"/>
          </a:p>
          <a:p>
            <a:pPr lvl="2"/>
            <a:r>
              <a:rPr lang="en-GB" sz="1600" dirty="0" smtClean="0"/>
              <a:t>There were 105 ballot comments received.</a:t>
            </a:r>
            <a:endParaRPr lang="en-US" sz="1600" dirty="0" smtClean="0"/>
          </a:p>
          <a:p>
            <a:pPr lvl="2"/>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March (2/2)</a:t>
            </a:r>
            <a:endParaRPr lang="en-US" dirty="0"/>
          </a:p>
        </p:txBody>
      </p:sp>
      <p:sp>
        <p:nvSpPr>
          <p:cNvPr id="3" name="Content Placeholder 2"/>
          <p:cNvSpPr>
            <a:spLocks noGrp="1"/>
          </p:cNvSpPr>
          <p:nvPr>
            <p:ph idx="1"/>
          </p:nvPr>
        </p:nvSpPr>
        <p:spPr/>
        <p:txBody>
          <a:bodyPr/>
          <a:lstStyle/>
          <a:p>
            <a:r>
              <a:rPr lang="en-US" dirty="0" smtClean="0"/>
              <a:t>Completed comment resolution on D6.0 during conference calls</a:t>
            </a:r>
          </a:p>
          <a:p>
            <a:r>
              <a:rPr lang="en-US" dirty="0" smtClean="0"/>
              <a:t>Second recirculation sponsor ballot on D7.0</a:t>
            </a:r>
          </a:p>
          <a:p>
            <a:pPr lvl="1"/>
            <a:r>
              <a:rPr lang="en-US" sz="1800" dirty="0" smtClean="0"/>
              <a:t>Ballot Opening Date: Thursday April 26, 2011 - 23:59 ET</a:t>
            </a:r>
          </a:p>
          <a:p>
            <a:pPr lvl="1"/>
            <a:r>
              <a:rPr lang="en-US" sz="1800" dirty="0" smtClean="0"/>
              <a:t>Ballot Closing Date: Friday May 11, 2012 - 23:59 ET</a:t>
            </a:r>
          </a:p>
          <a:p>
            <a:pPr lvl="1"/>
            <a:r>
              <a:rPr lang="en-US" sz="1800" dirty="0" smtClean="0"/>
              <a:t>Ballot results:</a:t>
            </a:r>
          </a:p>
          <a:p>
            <a:pPr lvl="2"/>
            <a:r>
              <a:rPr lang="en-US" sz="1600" dirty="0" smtClean="0"/>
              <a:t>214 eligible people are in this ballot group.</a:t>
            </a:r>
          </a:p>
          <a:p>
            <a:pPr lvl="2"/>
            <a:r>
              <a:rPr lang="en-US" sz="1600" dirty="0" smtClean="0"/>
              <a:t>167 affirmative votes </a:t>
            </a:r>
          </a:p>
          <a:p>
            <a:pPr lvl="2"/>
            <a:r>
              <a:rPr lang="en-US" sz="1600" dirty="0" smtClean="0"/>
              <a:t> 8 negative votes with comments </a:t>
            </a:r>
          </a:p>
          <a:p>
            <a:pPr lvl="2"/>
            <a:r>
              <a:rPr lang="en-US" sz="1600" dirty="0" smtClean="0"/>
              <a:t> 0  negative vote without comments </a:t>
            </a:r>
          </a:p>
          <a:p>
            <a:pPr lvl="2"/>
            <a:r>
              <a:rPr lang="en-US" sz="1600" dirty="0" smtClean="0"/>
              <a:t> 12 abstention votes </a:t>
            </a:r>
          </a:p>
          <a:p>
            <a:pPr lvl="2"/>
            <a:r>
              <a:rPr lang="en-GB" sz="1600" dirty="0" smtClean="0"/>
              <a:t>95.4 % affirmative, 4.6  % negative</a:t>
            </a:r>
            <a:endParaRPr lang="en-US" sz="1600" dirty="0" smtClean="0"/>
          </a:p>
          <a:p>
            <a:pPr lvl="2"/>
            <a:r>
              <a:rPr lang="en-GB" sz="1600" dirty="0" smtClean="0"/>
              <a:t>There were 66 ballot comments received.</a:t>
            </a:r>
            <a:endParaRPr lang="en-US" sz="1600" dirty="0" smtClean="0"/>
          </a:p>
          <a:p>
            <a:pPr lvl="1"/>
            <a:endParaRPr lang="en-US" sz="18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Minutes</a:t>
            </a:r>
            <a:endParaRPr lang="en-US" dirty="0"/>
          </a:p>
        </p:txBody>
      </p:sp>
      <p:sp>
        <p:nvSpPr>
          <p:cNvPr id="3" name="Content Placeholder 2"/>
          <p:cNvSpPr>
            <a:spLocks noGrp="1"/>
          </p:cNvSpPr>
          <p:nvPr>
            <p:ph idx="1"/>
          </p:nvPr>
        </p:nvSpPr>
        <p:spPr/>
        <p:txBody>
          <a:bodyPr/>
          <a:lstStyle/>
          <a:p>
            <a:r>
              <a:rPr lang="en-US" dirty="0" smtClean="0"/>
              <a:t>Motion to approve March 2012 TGad minutes as contained in 11-12-0358r0</a:t>
            </a:r>
          </a:p>
          <a:p>
            <a:endParaRPr lang="en-US" dirty="0" smtClean="0"/>
          </a:p>
          <a:p>
            <a:r>
              <a:rPr lang="en-US" dirty="0" smtClean="0"/>
              <a:t>Move</a:t>
            </a:r>
            <a:r>
              <a:rPr lang="en-US" dirty="0" smtClean="0"/>
              <a:t>: James Yee</a:t>
            </a:r>
            <a:endParaRPr lang="en-US" dirty="0" smtClean="0"/>
          </a:p>
          <a:p>
            <a:r>
              <a:rPr lang="en-US" dirty="0" smtClean="0"/>
              <a:t>Second</a:t>
            </a:r>
            <a:r>
              <a:rPr lang="en-US" dirty="0" smtClean="0"/>
              <a:t>: Carlos </a:t>
            </a:r>
          </a:p>
          <a:p>
            <a:r>
              <a:rPr lang="en-US" dirty="0" smtClean="0"/>
              <a:t>Approved by unanimous consent</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12/0007r11</a:t>
            </a:r>
          </a:p>
          <a:p>
            <a:r>
              <a:rPr lang="en-US" dirty="0" smtClean="0"/>
              <a:t>Comment resolution</a:t>
            </a:r>
          </a:p>
          <a:p>
            <a:endParaRPr lang="en-US" dirty="0" smtClean="0"/>
          </a:p>
          <a:p>
            <a:r>
              <a:rPr lang="en-US" dirty="0" smtClean="0"/>
              <a:t>Motion to approve TGad conference call minutes as contained in 11-12-0007r11</a:t>
            </a:r>
          </a:p>
          <a:p>
            <a:r>
              <a:rPr lang="en-US" dirty="0" smtClean="0"/>
              <a:t>Move</a:t>
            </a:r>
            <a:r>
              <a:rPr lang="en-US" dirty="0" smtClean="0"/>
              <a:t>: James Yee</a:t>
            </a:r>
            <a:endParaRPr lang="en-US" dirty="0" smtClean="0"/>
          </a:p>
          <a:p>
            <a:r>
              <a:rPr lang="en-US" dirty="0" smtClean="0"/>
              <a:t>Second</a:t>
            </a:r>
            <a:r>
              <a:rPr lang="en-US" dirty="0" smtClean="0"/>
              <a:t>: Carlos</a:t>
            </a:r>
          </a:p>
          <a:p>
            <a:r>
              <a:rPr lang="en-US" dirty="0" smtClean="0"/>
              <a:t>Approved by unanimous consent</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18 editorial</a:t>
            </a:r>
          </a:p>
          <a:p>
            <a:r>
              <a:rPr lang="en-US" dirty="0" smtClean="0"/>
              <a:t>47 technical</a:t>
            </a:r>
          </a:p>
          <a:p>
            <a:r>
              <a:rPr lang="en-US" dirty="0" smtClean="0"/>
              <a:t>1 general</a:t>
            </a:r>
          </a:p>
          <a:p>
            <a:r>
              <a:rPr lang="en-GB" dirty="0" smtClean="0"/>
              <a:t>12/0638r1 </a:t>
            </a:r>
          </a:p>
          <a:p>
            <a:pPr lvl="1"/>
            <a:r>
              <a:rPr lang="en-GB" dirty="0" smtClean="0"/>
              <a:t>contains resolutions to all editorial comments</a:t>
            </a:r>
          </a:p>
          <a:p>
            <a:pPr lvl="1"/>
            <a:r>
              <a:rPr lang="en-GB" dirty="0" smtClean="0"/>
              <a:t>Contains proposed resolutions to 37 technical comments</a:t>
            </a:r>
          </a:p>
          <a:p>
            <a:pPr lvl="1"/>
            <a:r>
              <a:rPr lang="en-GB" dirty="0" smtClean="0"/>
              <a:t>All technical &amp; general comments have assignees</a:t>
            </a:r>
          </a:p>
          <a:p>
            <a:pPr lvl="1"/>
            <a:r>
              <a:rPr lang="en-GB" dirty="0" err="1" smtClean="0"/>
              <a:t>Sunggeun</a:t>
            </a:r>
            <a:r>
              <a:rPr lang="en-GB" dirty="0" smtClean="0"/>
              <a:t> Jin assigned Relay CID 8064</a:t>
            </a:r>
          </a:p>
          <a:p>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a:t>
            </a:r>
            <a:r>
              <a:rPr lang="en-US" dirty="0" smtClean="0"/>
              <a:t>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90000"/>
              </a:lnSpc>
            </a:pPr>
            <a:r>
              <a:rPr lang="en-US" dirty="0" smtClean="0">
                <a:sym typeface="Wingdings" pitchFamily="2" charset="2"/>
              </a:rPr>
              <a:t>QAB</a:t>
            </a:r>
            <a:endParaRPr lang="en-US" sz="2200" dirty="0" smtClean="0"/>
          </a:p>
          <a:p>
            <a:pPr>
              <a:lnSpc>
                <a:spcPct val="90000"/>
              </a:lnSpc>
            </a:pPr>
            <a:r>
              <a:rPr lang="en-US" dirty="0" smtClean="0"/>
              <a:t>Comment resolution from second recirculation sponsor ballot  (on D7.0), motions on resolutions</a:t>
            </a:r>
            <a:endParaRPr lang="en-US" dirty="0" smtClean="0">
              <a:sym typeface="Wingdings" pitchFamily="2" charset="2"/>
            </a:endParaRP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t>
            </a:r>
            <a:r>
              <a:rPr lang="en-US" dirty="0" smtClean="0"/>
              <a:t>for Tuesday May 15</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p:txBody>
          <a:bodyPr/>
          <a:lstStyle/>
          <a:p>
            <a:pPr>
              <a:defRPr/>
            </a:pPr>
            <a:r>
              <a:rPr lang="en-US" smtClean="0"/>
              <a:t>May 2012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26</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July</a:t>
            </a:r>
            <a:endParaRPr lang="en-US" dirty="0"/>
          </a:p>
        </p:txBody>
      </p:sp>
      <p:sp>
        <p:nvSpPr>
          <p:cNvPr id="3" name="Content Placeholder 2"/>
          <p:cNvSpPr>
            <a:spLocks noGrp="1"/>
          </p:cNvSpPr>
          <p:nvPr>
            <p:ph idx="1"/>
          </p:nvPr>
        </p:nvSpPr>
        <p:spPr/>
        <p:txBody>
          <a:bodyPr/>
          <a:lstStyle/>
          <a:p>
            <a:r>
              <a:rPr lang="en-US" dirty="0" smtClean="0"/>
              <a:t>Comment resolution on recirculation sponsor ballot</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a:p>
            <a:pPr lvl="1"/>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28</a:t>
            </a:fld>
            <a:endParaRPr lang="en-US"/>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81181</TotalTime>
  <Words>1559</Words>
  <Application>Microsoft Office PowerPoint</Application>
  <PresentationFormat>On-screen Show (4:3)</PresentationFormat>
  <Paragraphs>356</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May 14th, 13:30 – 15:30</vt:lpstr>
      <vt:lpstr>Notes for Monday May 14th, 13:30 – 15:30</vt:lpstr>
      <vt:lpstr>Notes for Monday May 14th, 13:30 – 15:30 continued</vt:lpstr>
      <vt:lpstr>Notes for Monday May 14th, 13:30 – 15:30 continued</vt:lpstr>
      <vt:lpstr>Task Group Leadership Election</vt:lpstr>
      <vt:lpstr>Review from March (1/2)</vt:lpstr>
      <vt:lpstr>Review from March (2/2)</vt:lpstr>
      <vt:lpstr>March Minutes</vt:lpstr>
      <vt:lpstr>Review of Conference Calls</vt:lpstr>
      <vt:lpstr>Editor Report</vt:lpstr>
      <vt:lpstr>Agenda for Tuesday May 15th, 13:30 – 15:30</vt:lpstr>
      <vt:lpstr>Notes for Tuesday May 15th, 13:30 – 15:30</vt:lpstr>
      <vt:lpstr>Backup</vt:lpstr>
      <vt:lpstr>Goals for July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2702</cp:revision>
  <cp:lastPrinted>1998-02-10T13:28:06Z</cp:lastPrinted>
  <dcterms:created xsi:type="dcterms:W3CDTF">2007-04-17T18:10:23Z</dcterms:created>
  <dcterms:modified xsi:type="dcterms:W3CDTF">2012-05-14T22:10:50Z</dcterms:modified>
</cp:coreProperties>
</file>