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69" r:id="rId2"/>
    <p:sldId id="281" r:id="rId3"/>
    <p:sldId id="271" r:id="rId4"/>
    <p:sldId id="293" r:id="rId5"/>
    <p:sldId id="296" r:id="rId6"/>
    <p:sldId id="294" r:id="rId7"/>
    <p:sldId id="297" r:id="rId8"/>
    <p:sldId id="298" r:id="rId9"/>
    <p:sldId id="299" r:id="rId10"/>
    <p:sldId id="300" r:id="rId11"/>
    <p:sldId id="301" r:id="rId12"/>
    <p:sldId id="295"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65"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65"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65"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65"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65" charset="0"/>
        <a:ea typeface="+mn-ea"/>
        <a:cs typeface="+mn-cs"/>
      </a:defRPr>
    </a:lvl5pPr>
    <a:lvl6pPr marL="2286000" algn="l" defTabSz="914400" rtl="0" eaLnBrk="1" latinLnBrk="0" hangingPunct="1">
      <a:defRPr sz="1200" kern="1200">
        <a:solidFill>
          <a:schemeClr val="tx1"/>
        </a:solidFill>
        <a:latin typeface="Times New Roman" pitchFamily="-65" charset="0"/>
        <a:ea typeface="+mn-ea"/>
        <a:cs typeface="+mn-cs"/>
      </a:defRPr>
    </a:lvl6pPr>
    <a:lvl7pPr marL="2743200" algn="l" defTabSz="914400" rtl="0" eaLnBrk="1" latinLnBrk="0" hangingPunct="1">
      <a:defRPr sz="1200" kern="1200">
        <a:solidFill>
          <a:schemeClr val="tx1"/>
        </a:solidFill>
        <a:latin typeface="Times New Roman" pitchFamily="-65" charset="0"/>
        <a:ea typeface="+mn-ea"/>
        <a:cs typeface="+mn-cs"/>
      </a:defRPr>
    </a:lvl7pPr>
    <a:lvl8pPr marL="3200400" algn="l" defTabSz="914400" rtl="0" eaLnBrk="1" latinLnBrk="0" hangingPunct="1">
      <a:defRPr sz="1200" kern="1200">
        <a:solidFill>
          <a:schemeClr val="tx1"/>
        </a:solidFill>
        <a:latin typeface="Times New Roman" pitchFamily="-65" charset="0"/>
        <a:ea typeface="+mn-ea"/>
        <a:cs typeface="+mn-cs"/>
      </a:defRPr>
    </a:lvl8pPr>
    <a:lvl9pPr marL="3657600" algn="l" defTabSz="914400" rtl="0" eaLnBrk="1" latinLnBrk="0" hangingPunct="1">
      <a:defRPr sz="1200" kern="1200">
        <a:solidFill>
          <a:schemeClr val="tx1"/>
        </a:solidFill>
        <a:latin typeface="Times New Roman" pitchFamily="-65"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75" d="100"/>
          <a:sy n="75" d="100"/>
        </p:scale>
        <p:origin x="-930"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2" d="100"/>
          <a:sy n="82" d="100"/>
        </p:scale>
        <p:origin x="-3246" y="-102"/>
      </p:cViewPr>
      <p:guideLst>
        <p:guide orient="horz" pos="2923"/>
        <p:guide pos="218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ltLang="zh-CN"/>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ltLang="zh-CN"/>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zh-CN"/>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zh-CN"/>
              <a:t>Page </a:t>
            </a:r>
            <a:fld id="{5AB8E037-1A75-4EC4-AE6D-300D331DA7A8}" type="slidenum">
              <a:rPr lang="en-US" altLang="zh-CN"/>
              <a:pPr/>
              <a:t>‹#›</a:t>
            </a:fld>
            <a:endParaRPr lang="en-US" altLang="zh-CN"/>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r>
              <a:rPr lang="en-US" altLang="zh-CN"/>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extLst>
      <p:ext uri="{BB962C8B-B14F-4D97-AF65-F5344CB8AC3E}">
        <p14:creationId xmlns:p14="http://schemas.microsoft.com/office/powerpoint/2010/main" xmlns="" val="19159469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ltLang="zh-CN"/>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ltLang="zh-CN"/>
              <a:t>Month Year</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ltLang="zh-CN"/>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zh-CN"/>
              <a:t>Page </a:t>
            </a:r>
            <a:fld id="{4FAE7BC6-ACA7-4F00-A4FE-85277DE77CFD}" type="slidenum">
              <a:rPr lang="en-US" altLang="zh-CN"/>
              <a:pPr/>
              <a:t>‹#›</a:t>
            </a:fld>
            <a:endParaRPr lang="en-US" altLang="zh-CN"/>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r>
              <a:rPr lang="en-US" altLang="zh-CN"/>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extLst>
      <p:ext uri="{BB962C8B-B14F-4D97-AF65-F5344CB8AC3E}">
        <p14:creationId xmlns:p14="http://schemas.microsoft.com/office/powerpoint/2010/main" xmlns="" val="261178996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65"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65"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65"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65"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65"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zh-CN"/>
              <a:t>doc.: IEEE 802.11-yy/xxxxr0</a:t>
            </a:r>
          </a:p>
        </p:txBody>
      </p:sp>
      <p:sp>
        <p:nvSpPr>
          <p:cNvPr id="5" name="Rectangle 3"/>
          <p:cNvSpPr>
            <a:spLocks noGrp="1" noChangeArrowheads="1"/>
          </p:cNvSpPr>
          <p:nvPr>
            <p:ph type="dt" idx="1"/>
          </p:nvPr>
        </p:nvSpPr>
        <p:spPr>
          <a:ln/>
        </p:spPr>
        <p:txBody>
          <a:bodyPr/>
          <a:lstStyle/>
          <a:p>
            <a:r>
              <a:rPr lang="en-US" altLang="zh-CN"/>
              <a:t>Month Year</a:t>
            </a:r>
          </a:p>
        </p:txBody>
      </p:sp>
      <p:sp>
        <p:nvSpPr>
          <p:cNvPr id="6" name="Rectangle 6"/>
          <p:cNvSpPr>
            <a:spLocks noGrp="1" noChangeArrowheads="1"/>
          </p:cNvSpPr>
          <p:nvPr>
            <p:ph type="ftr" sz="quarter" idx="4"/>
          </p:nvPr>
        </p:nvSpPr>
        <p:spPr>
          <a:ln/>
        </p:spPr>
        <p:txBody>
          <a:bodyPr/>
          <a:lstStyle/>
          <a:p>
            <a:pPr lvl="4"/>
            <a:r>
              <a:rPr lang="en-US" altLang="zh-CN"/>
              <a:t>John Doe, Some Company</a:t>
            </a:r>
          </a:p>
        </p:txBody>
      </p:sp>
      <p:sp>
        <p:nvSpPr>
          <p:cNvPr id="7" name="Rectangle 7"/>
          <p:cNvSpPr>
            <a:spLocks noGrp="1" noChangeArrowheads="1"/>
          </p:cNvSpPr>
          <p:nvPr>
            <p:ph type="sldNum" sz="quarter" idx="5"/>
          </p:nvPr>
        </p:nvSpPr>
        <p:spPr>
          <a:ln/>
        </p:spPr>
        <p:txBody>
          <a:bodyPr/>
          <a:lstStyle/>
          <a:p>
            <a:r>
              <a:rPr lang="en-US" altLang="zh-CN"/>
              <a:t>Page </a:t>
            </a:r>
            <a:fld id="{56AA3176-F1EA-4D66-82F2-CE1FC2834A64}" type="slidenum">
              <a:rPr lang="en-US" altLang="zh-CN"/>
              <a:pPr/>
              <a:t>1</a:t>
            </a:fld>
            <a:endParaRPr lang="en-US" altLang="zh-CN"/>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zh-CN" altLang="zh-C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zh-CN"/>
              <a:t>doc.: IEEE 802.11-yy/xxxxr0</a:t>
            </a:r>
          </a:p>
        </p:txBody>
      </p:sp>
      <p:sp>
        <p:nvSpPr>
          <p:cNvPr id="5" name="Rectangle 3"/>
          <p:cNvSpPr>
            <a:spLocks noGrp="1" noChangeArrowheads="1"/>
          </p:cNvSpPr>
          <p:nvPr>
            <p:ph type="dt" idx="1"/>
          </p:nvPr>
        </p:nvSpPr>
        <p:spPr>
          <a:ln/>
        </p:spPr>
        <p:txBody>
          <a:bodyPr/>
          <a:lstStyle/>
          <a:p>
            <a:r>
              <a:rPr lang="en-US" altLang="zh-CN"/>
              <a:t>Month Year</a:t>
            </a:r>
          </a:p>
        </p:txBody>
      </p:sp>
      <p:sp>
        <p:nvSpPr>
          <p:cNvPr id="6" name="Rectangle 6"/>
          <p:cNvSpPr>
            <a:spLocks noGrp="1" noChangeArrowheads="1"/>
          </p:cNvSpPr>
          <p:nvPr>
            <p:ph type="ftr" sz="quarter" idx="4"/>
          </p:nvPr>
        </p:nvSpPr>
        <p:spPr>
          <a:ln/>
        </p:spPr>
        <p:txBody>
          <a:bodyPr/>
          <a:lstStyle/>
          <a:p>
            <a:pPr lvl="4"/>
            <a:r>
              <a:rPr lang="en-US" altLang="zh-CN"/>
              <a:t>John Doe, Some Company</a:t>
            </a:r>
          </a:p>
        </p:txBody>
      </p:sp>
      <p:sp>
        <p:nvSpPr>
          <p:cNvPr id="7" name="Rectangle 7"/>
          <p:cNvSpPr>
            <a:spLocks noGrp="1" noChangeArrowheads="1"/>
          </p:cNvSpPr>
          <p:nvPr>
            <p:ph type="sldNum" sz="quarter" idx="5"/>
          </p:nvPr>
        </p:nvSpPr>
        <p:spPr>
          <a:ln/>
        </p:spPr>
        <p:txBody>
          <a:bodyPr/>
          <a:lstStyle/>
          <a:p>
            <a:r>
              <a:rPr lang="en-US" altLang="zh-CN"/>
              <a:t>Page </a:t>
            </a:r>
            <a:fld id="{B73F2F51-FCA9-47F2-8567-F7FB02918EEE}" type="slidenum">
              <a:rPr lang="en-US" altLang="zh-CN"/>
              <a:pPr/>
              <a:t>2</a:t>
            </a:fld>
            <a:endParaRPr lang="en-US" altLang="zh-CN"/>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zh-CN" altLang="zh-C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zh-CN"/>
              <a:t>doc.: IEEE 802.11-yy/xxxxr0</a:t>
            </a:r>
          </a:p>
        </p:txBody>
      </p:sp>
      <p:sp>
        <p:nvSpPr>
          <p:cNvPr id="5" name="Rectangle 3"/>
          <p:cNvSpPr>
            <a:spLocks noGrp="1" noChangeArrowheads="1"/>
          </p:cNvSpPr>
          <p:nvPr>
            <p:ph type="dt" idx="1"/>
          </p:nvPr>
        </p:nvSpPr>
        <p:spPr>
          <a:ln/>
        </p:spPr>
        <p:txBody>
          <a:bodyPr/>
          <a:lstStyle/>
          <a:p>
            <a:r>
              <a:rPr lang="en-US" altLang="zh-CN"/>
              <a:t>Month Year</a:t>
            </a:r>
          </a:p>
        </p:txBody>
      </p:sp>
      <p:sp>
        <p:nvSpPr>
          <p:cNvPr id="6" name="Rectangle 6"/>
          <p:cNvSpPr>
            <a:spLocks noGrp="1" noChangeArrowheads="1"/>
          </p:cNvSpPr>
          <p:nvPr>
            <p:ph type="ftr" sz="quarter" idx="4"/>
          </p:nvPr>
        </p:nvSpPr>
        <p:spPr>
          <a:ln/>
        </p:spPr>
        <p:txBody>
          <a:bodyPr/>
          <a:lstStyle/>
          <a:p>
            <a:pPr lvl="4"/>
            <a:r>
              <a:rPr lang="en-US" altLang="zh-CN"/>
              <a:t>John Doe, Some Company</a:t>
            </a:r>
          </a:p>
        </p:txBody>
      </p:sp>
      <p:sp>
        <p:nvSpPr>
          <p:cNvPr id="7" name="Rectangle 7"/>
          <p:cNvSpPr>
            <a:spLocks noGrp="1" noChangeArrowheads="1"/>
          </p:cNvSpPr>
          <p:nvPr>
            <p:ph type="sldNum" sz="quarter" idx="5"/>
          </p:nvPr>
        </p:nvSpPr>
        <p:spPr>
          <a:ln/>
        </p:spPr>
        <p:txBody>
          <a:bodyPr/>
          <a:lstStyle/>
          <a:p>
            <a:r>
              <a:rPr lang="en-US" altLang="zh-CN"/>
              <a:t>Page </a:t>
            </a:r>
            <a:fld id="{B73F2F51-FCA9-47F2-8567-F7FB02918EEE}" type="slidenum">
              <a:rPr lang="en-US" altLang="zh-CN"/>
              <a:pPr/>
              <a:t>3</a:t>
            </a:fld>
            <a:endParaRPr lang="en-US" altLang="zh-CN"/>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zh-CN" altLang="zh-C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a:xfrm>
            <a:off x="696913" y="332601"/>
            <a:ext cx="968214" cy="276999"/>
          </a:xfrm>
          <a:prstGeom prst="rect">
            <a:avLst/>
          </a:prstGeom>
        </p:spPr>
        <p:txBody>
          <a:bodyPr/>
          <a:lstStyle>
            <a:lvl1pPr>
              <a:defRPr/>
            </a:lvl1pPr>
          </a:lstStyle>
          <a:p>
            <a:r>
              <a:rPr lang="en-US" altLang="zh-CN"/>
              <a:t>Month Year</a:t>
            </a:r>
          </a:p>
        </p:txBody>
      </p:sp>
      <p:sp>
        <p:nvSpPr>
          <p:cNvPr id="5" name="页脚占位符 4"/>
          <p:cNvSpPr>
            <a:spLocks noGrp="1"/>
          </p:cNvSpPr>
          <p:nvPr>
            <p:ph type="ftr" sz="quarter" idx="11"/>
          </p:nvPr>
        </p:nvSpPr>
        <p:spPr>
          <a:xfrm>
            <a:off x="6791202" y="6475413"/>
            <a:ext cx="1752723" cy="184666"/>
          </a:xfrm>
          <a:prstGeom prst="rect">
            <a:avLst/>
          </a:prstGeom>
        </p:spPr>
        <p:txBody>
          <a:bodyPr/>
          <a:lstStyle>
            <a:lvl1pPr>
              <a:defRPr/>
            </a:lvl1pPr>
          </a:lstStyle>
          <a:p>
            <a:r>
              <a:rPr lang="en-US" altLang="zh-CN"/>
              <a:t>John Doe, Some Company</a:t>
            </a:r>
          </a:p>
        </p:txBody>
      </p:sp>
      <p:sp>
        <p:nvSpPr>
          <p:cNvPr id="6" name="灯片编号占位符 5"/>
          <p:cNvSpPr>
            <a:spLocks noGrp="1"/>
          </p:cNvSpPr>
          <p:nvPr>
            <p:ph type="sldNum" sz="quarter" idx="12"/>
          </p:nvPr>
        </p:nvSpPr>
        <p:spPr/>
        <p:txBody>
          <a:bodyPr/>
          <a:lstStyle>
            <a:lvl1pPr>
              <a:defRPr/>
            </a:lvl1pPr>
          </a:lstStyle>
          <a:p>
            <a:r>
              <a:rPr lang="en-US" altLang="zh-CN"/>
              <a:t>Slide </a:t>
            </a:r>
            <a:fld id="{062BA833-9F10-47F1-B922-860D571906CE}" type="slidenum">
              <a:rPr lang="en-US" altLang="zh-CN"/>
              <a:pPr/>
              <a:t>‹#›</a:t>
            </a:fld>
            <a:endParaRPr lang="en-US" altLang="zh-CN"/>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96913" y="332601"/>
            <a:ext cx="968214" cy="276999"/>
          </a:xfrm>
          <a:prstGeom prst="rect">
            <a:avLst/>
          </a:prstGeom>
        </p:spPr>
        <p:txBody>
          <a:bodyPr/>
          <a:lstStyle>
            <a:lvl1pPr>
              <a:defRPr/>
            </a:lvl1pPr>
          </a:lstStyle>
          <a:p>
            <a:r>
              <a:rPr lang="en-US" altLang="zh-CN"/>
              <a:t>Month Year</a:t>
            </a:r>
          </a:p>
        </p:txBody>
      </p:sp>
      <p:sp>
        <p:nvSpPr>
          <p:cNvPr id="5" name="页脚占位符 4"/>
          <p:cNvSpPr>
            <a:spLocks noGrp="1"/>
          </p:cNvSpPr>
          <p:nvPr>
            <p:ph type="ftr" sz="quarter" idx="11"/>
          </p:nvPr>
        </p:nvSpPr>
        <p:spPr>
          <a:xfrm>
            <a:off x="6791202" y="6475413"/>
            <a:ext cx="1752723" cy="184666"/>
          </a:xfrm>
          <a:prstGeom prst="rect">
            <a:avLst/>
          </a:prstGeom>
        </p:spPr>
        <p:txBody>
          <a:bodyPr/>
          <a:lstStyle>
            <a:lvl1pPr>
              <a:defRPr/>
            </a:lvl1pPr>
          </a:lstStyle>
          <a:p>
            <a:r>
              <a:rPr lang="en-US" altLang="zh-CN"/>
              <a:t>John Doe, Some Company</a:t>
            </a:r>
          </a:p>
        </p:txBody>
      </p:sp>
      <p:sp>
        <p:nvSpPr>
          <p:cNvPr id="6" name="灯片编号占位符 5"/>
          <p:cNvSpPr>
            <a:spLocks noGrp="1"/>
          </p:cNvSpPr>
          <p:nvPr>
            <p:ph type="sldNum" sz="quarter" idx="12"/>
          </p:nvPr>
        </p:nvSpPr>
        <p:spPr/>
        <p:txBody>
          <a:bodyPr/>
          <a:lstStyle>
            <a:lvl1pPr>
              <a:defRPr/>
            </a:lvl1pPr>
          </a:lstStyle>
          <a:p>
            <a:r>
              <a:rPr lang="en-US" altLang="zh-CN"/>
              <a:t>Slide </a:t>
            </a:r>
            <a:fld id="{A453D06B-0392-4754-B2A2-E91944336B6F}" type="slidenum">
              <a:rPr lang="en-US" altLang="zh-CN"/>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15100" y="685800"/>
            <a:ext cx="1943100" cy="54102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85800" y="685800"/>
            <a:ext cx="5676900" cy="54102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96913" y="332601"/>
            <a:ext cx="968214" cy="276999"/>
          </a:xfrm>
          <a:prstGeom prst="rect">
            <a:avLst/>
          </a:prstGeom>
        </p:spPr>
        <p:txBody>
          <a:bodyPr/>
          <a:lstStyle>
            <a:lvl1pPr>
              <a:defRPr/>
            </a:lvl1pPr>
          </a:lstStyle>
          <a:p>
            <a:r>
              <a:rPr lang="en-US" altLang="zh-CN"/>
              <a:t>Month Year</a:t>
            </a:r>
          </a:p>
        </p:txBody>
      </p:sp>
      <p:sp>
        <p:nvSpPr>
          <p:cNvPr id="5" name="页脚占位符 4"/>
          <p:cNvSpPr>
            <a:spLocks noGrp="1"/>
          </p:cNvSpPr>
          <p:nvPr>
            <p:ph type="ftr" sz="quarter" idx="11"/>
          </p:nvPr>
        </p:nvSpPr>
        <p:spPr>
          <a:xfrm>
            <a:off x="6791202" y="6475413"/>
            <a:ext cx="1752723" cy="184666"/>
          </a:xfrm>
          <a:prstGeom prst="rect">
            <a:avLst/>
          </a:prstGeom>
        </p:spPr>
        <p:txBody>
          <a:bodyPr/>
          <a:lstStyle>
            <a:lvl1pPr>
              <a:defRPr/>
            </a:lvl1pPr>
          </a:lstStyle>
          <a:p>
            <a:r>
              <a:rPr lang="en-US" altLang="zh-CN"/>
              <a:t>John Doe, Some Company</a:t>
            </a:r>
          </a:p>
        </p:txBody>
      </p:sp>
      <p:sp>
        <p:nvSpPr>
          <p:cNvPr id="6" name="灯片编号占位符 5"/>
          <p:cNvSpPr>
            <a:spLocks noGrp="1"/>
          </p:cNvSpPr>
          <p:nvPr>
            <p:ph type="sldNum" sz="quarter" idx="12"/>
          </p:nvPr>
        </p:nvSpPr>
        <p:spPr/>
        <p:txBody>
          <a:bodyPr/>
          <a:lstStyle>
            <a:lvl1pPr>
              <a:defRPr/>
            </a:lvl1pPr>
          </a:lstStyle>
          <a:p>
            <a:r>
              <a:rPr lang="en-US" altLang="zh-CN"/>
              <a:t>Slide </a:t>
            </a:r>
            <a:fld id="{391E61B2-CF2B-4CC7-BF8B-1A81CD26C96C}" type="slidenum">
              <a:rPr lang="en-US" altLang="zh-CN"/>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96913" y="332601"/>
            <a:ext cx="968214" cy="276999"/>
          </a:xfrm>
          <a:prstGeom prst="rect">
            <a:avLst/>
          </a:prstGeom>
        </p:spPr>
        <p:txBody>
          <a:bodyPr/>
          <a:lstStyle>
            <a:lvl1pPr>
              <a:defRPr/>
            </a:lvl1pPr>
          </a:lstStyle>
          <a:p>
            <a:r>
              <a:rPr lang="en-US" altLang="zh-CN" dirty="0" smtClean="0"/>
              <a:t>May 2012</a:t>
            </a:r>
            <a:endParaRPr lang="en-US" altLang="zh-CN" dirty="0"/>
          </a:p>
        </p:txBody>
      </p:sp>
      <p:sp>
        <p:nvSpPr>
          <p:cNvPr id="5" name="页脚占位符 4"/>
          <p:cNvSpPr>
            <a:spLocks noGrp="1"/>
          </p:cNvSpPr>
          <p:nvPr>
            <p:ph type="ftr" sz="quarter" idx="11"/>
          </p:nvPr>
        </p:nvSpPr>
        <p:spPr>
          <a:xfrm>
            <a:off x="6791201" y="6475413"/>
            <a:ext cx="1752724" cy="184666"/>
          </a:xfrm>
          <a:prstGeom prst="rect">
            <a:avLst/>
          </a:prstGeom>
        </p:spPr>
        <p:txBody>
          <a:bodyPr/>
          <a:lstStyle>
            <a:lvl1pPr>
              <a:defRPr/>
            </a:lvl1pPr>
          </a:lstStyle>
          <a:p>
            <a:endParaRPr lang="en-US" altLang="zh-CN" dirty="0"/>
          </a:p>
        </p:txBody>
      </p:sp>
      <p:sp>
        <p:nvSpPr>
          <p:cNvPr id="6" name="灯片编号占位符 5"/>
          <p:cNvSpPr>
            <a:spLocks noGrp="1"/>
          </p:cNvSpPr>
          <p:nvPr>
            <p:ph type="sldNum" sz="quarter" idx="12"/>
          </p:nvPr>
        </p:nvSpPr>
        <p:spPr/>
        <p:txBody>
          <a:bodyPr/>
          <a:lstStyle>
            <a:lvl1pPr>
              <a:defRPr/>
            </a:lvl1pPr>
          </a:lstStyle>
          <a:p>
            <a:r>
              <a:rPr lang="en-US" altLang="zh-CN"/>
              <a:t>Slide </a:t>
            </a:r>
            <a:fld id="{F3492426-BCCD-4D74-9D7D-2414C4E79612}" type="slidenum">
              <a:rPr lang="en-US" altLang="zh-CN"/>
              <a:pPr/>
              <a:t>‹#›</a:t>
            </a:fld>
            <a:endParaRPr lang="en-US" altLang="zh-CN"/>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a:xfrm>
            <a:off x="696913" y="332601"/>
            <a:ext cx="968214" cy="276999"/>
          </a:xfrm>
          <a:prstGeom prst="rect">
            <a:avLst/>
          </a:prstGeom>
        </p:spPr>
        <p:txBody>
          <a:bodyPr/>
          <a:lstStyle>
            <a:lvl1pPr>
              <a:defRPr/>
            </a:lvl1pPr>
          </a:lstStyle>
          <a:p>
            <a:r>
              <a:rPr lang="en-US" altLang="zh-CN"/>
              <a:t>Month Year</a:t>
            </a:r>
          </a:p>
        </p:txBody>
      </p:sp>
      <p:sp>
        <p:nvSpPr>
          <p:cNvPr id="5" name="页脚占位符 4"/>
          <p:cNvSpPr>
            <a:spLocks noGrp="1"/>
          </p:cNvSpPr>
          <p:nvPr>
            <p:ph type="ftr" sz="quarter" idx="11"/>
          </p:nvPr>
        </p:nvSpPr>
        <p:spPr>
          <a:xfrm>
            <a:off x="6791202" y="6475413"/>
            <a:ext cx="1752723" cy="184666"/>
          </a:xfrm>
          <a:prstGeom prst="rect">
            <a:avLst/>
          </a:prstGeom>
        </p:spPr>
        <p:txBody>
          <a:bodyPr/>
          <a:lstStyle>
            <a:lvl1pPr>
              <a:defRPr/>
            </a:lvl1pPr>
          </a:lstStyle>
          <a:p>
            <a:r>
              <a:rPr lang="en-US" altLang="zh-CN"/>
              <a:t>John Doe, Some Company</a:t>
            </a:r>
          </a:p>
        </p:txBody>
      </p:sp>
      <p:sp>
        <p:nvSpPr>
          <p:cNvPr id="6" name="灯片编号占位符 5"/>
          <p:cNvSpPr>
            <a:spLocks noGrp="1"/>
          </p:cNvSpPr>
          <p:nvPr>
            <p:ph type="sldNum" sz="quarter" idx="12"/>
          </p:nvPr>
        </p:nvSpPr>
        <p:spPr/>
        <p:txBody>
          <a:bodyPr/>
          <a:lstStyle>
            <a:lvl1pPr>
              <a:defRPr/>
            </a:lvl1pPr>
          </a:lstStyle>
          <a:p>
            <a:r>
              <a:rPr lang="en-US" altLang="zh-CN"/>
              <a:t>Slide </a:t>
            </a:r>
            <a:fld id="{3744C9AB-E25A-4FE4-B741-396676AD3104}" type="slidenum">
              <a:rPr lang="en-US" altLang="zh-CN"/>
              <a:pPr/>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a:xfrm>
            <a:off x="696913" y="332601"/>
            <a:ext cx="968214" cy="276999"/>
          </a:xfrm>
          <a:prstGeom prst="rect">
            <a:avLst/>
          </a:prstGeom>
        </p:spPr>
        <p:txBody>
          <a:bodyPr/>
          <a:lstStyle>
            <a:lvl1pPr>
              <a:defRPr/>
            </a:lvl1pPr>
          </a:lstStyle>
          <a:p>
            <a:r>
              <a:rPr lang="en-US" altLang="zh-CN"/>
              <a:t>Month Year</a:t>
            </a:r>
          </a:p>
        </p:txBody>
      </p:sp>
      <p:sp>
        <p:nvSpPr>
          <p:cNvPr id="6" name="页脚占位符 5"/>
          <p:cNvSpPr>
            <a:spLocks noGrp="1"/>
          </p:cNvSpPr>
          <p:nvPr>
            <p:ph type="ftr" sz="quarter" idx="11"/>
          </p:nvPr>
        </p:nvSpPr>
        <p:spPr>
          <a:xfrm>
            <a:off x="6791202" y="6475413"/>
            <a:ext cx="1752723" cy="184666"/>
          </a:xfrm>
          <a:prstGeom prst="rect">
            <a:avLst/>
          </a:prstGeom>
        </p:spPr>
        <p:txBody>
          <a:bodyPr/>
          <a:lstStyle>
            <a:lvl1pPr>
              <a:defRPr/>
            </a:lvl1pPr>
          </a:lstStyle>
          <a:p>
            <a:r>
              <a:rPr lang="en-US" altLang="zh-CN"/>
              <a:t>John Doe, Some Company</a:t>
            </a:r>
          </a:p>
        </p:txBody>
      </p:sp>
      <p:sp>
        <p:nvSpPr>
          <p:cNvPr id="7" name="灯片编号占位符 6"/>
          <p:cNvSpPr>
            <a:spLocks noGrp="1"/>
          </p:cNvSpPr>
          <p:nvPr>
            <p:ph type="sldNum" sz="quarter" idx="12"/>
          </p:nvPr>
        </p:nvSpPr>
        <p:spPr/>
        <p:txBody>
          <a:bodyPr/>
          <a:lstStyle>
            <a:lvl1pPr>
              <a:defRPr/>
            </a:lvl1pPr>
          </a:lstStyle>
          <a:p>
            <a:r>
              <a:rPr lang="en-US" altLang="zh-CN"/>
              <a:t>Slide </a:t>
            </a:r>
            <a:fld id="{7CB830D7-064D-4C6A-847C-2C85C27CF7C7}" type="slidenum">
              <a:rPr lang="en-US" altLang="zh-CN"/>
              <a:pPr/>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a:xfrm>
            <a:off x="696913" y="332601"/>
            <a:ext cx="968214" cy="276999"/>
          </a:xfrm>
          <a:prstGeom prst="rect">
            <a:avLst/>
          </a:prstGeom>
        </p:spPr>
        <p:txBody>
          <a:bodyPr/>
          <a:lstStyle>
            <a:lvl1pPr>
              <a:defRPr/>
            </a:lvl1pPr>
          </a:lstStyle>
          <a:p>
            <a:r>
              <a:rPr lang="en-US" altLang="zh-CN"/>
              <a:t>Month Year</a:t>
            </a:r>
          </a:p>
        </p:txBody>
      </p:sp>
      <p:sp>
        <p:nvSpPr>
          <p:cNvPr id="8" name="页脚占位符 7"/>
          <p:cNvSpPr>
            <a:spLocks noGrp="1"/>
          </p:cNvSpPr>
          <p:nvPr>
            <p:ph type="ftr" sz="quarter" idx="11"/>
          </p:nvPr>
        </p:nvSpPr>
        <p:spPr>
          <a:xfrm>
            <a:off x="6791202" y="6475413"/>
            <a:ext cx="1752723" cy="184666"/>
          </a:xfrm>
          <a:prstGeom prst="rect">
            <a:avLst/>
          </a:prstGeom>
        </p:spPr>
        <p:txBody>
          <a:bodyPr/>
          <a:lstStyle>
            <a:lvl1pPr>
              <a:defRPr/>
            </a:lvl1pPr>
          </a:lstStyle>
          <a:p>
            <a:r>
              <a:rPr lang="en-US" altLang="zh-CN"/>
              <a:t>John Doe, Some Company</a:t>
            </a:r>
          </a:p>
        </p:txBody>
      </p:sp>
      <p:sp>
        <p:nvSpPr>
          <p:cNvPr id="9" name="灯片编号占位符 8"/>
          <p:cNvSpPr>
            <a:spLocks noGrp="1"/>
          </p:cNvSpPr>
          <p:nvPr>
            <p:ph type="sldNum" sz="quarter" idx="12"/>
          </p:nvPr>
        </p:nvSpPr>
        <p:spPr/>
        <p:txBody>
          <a:bodyPr/>
          <a:lstStyle>
            <a:lvl1pPr>
              <a:defRPr/>
            </a:lvl1pPr>
          </a:lstStyle>
          <a:p>
            <a:r>
              <a:rPr lang="en-US" altLang="zh-CN"/>
              <a:t>Slide </a:t>
            </a:r>
            <a:fld id="{D9AFAE0B-AFAF-4C3B-A96D-B8A9C27E489E}" type="slidenum">
              <a:rPr lang="en-US" altLang="zh-CN"/>
              <a:pPr/>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a:xfrm>
            <a:off x="696913" y="332601"/>
            <a:ext cx="968214" cy="276999"/>
          </a:xfrm>
          <a:prstGeom prst="rect">
            <a:avLst/>
          </a:prstGeom>
        </p:spPr>
        <p:txBody>
          <a:bodyPr/>
          <a:lstStyle>
            <a:lvl1pPr>
              <a:defRPr/>
            </a:lvl1pPr>
          </a:lstStyle>
          <a:p>
            <a:r>
              <a:rPr lang="en-US" altLang="zh-CN"/>
              <a:t>Month Year</a:t>
            </a:r>
          </a:p>
        </p:txBody>
      </p:sp>
      <p:sp>
        <p:nvSpPr>
          <p:cNvPr id="4" name="页脚占位符 3"/>
          <p:cNvSpPr>
            <a:spLocks noGrp="1"/>
          </p:cNvSpPr>
          <p:nvPr>
            <p:ph type="ftr" sz="quarter" idx="11"/>
          </p:nvPr>
        </p:nvSpPr>
        <p:spPr>
          <a:xfrm>
            <a:off x="6791202" y="6475413"/>
            <a:ext cx="1752723" cy="184666"/>
          </a:xfrm>
          <a:prstGeom prst="rect">
            <a:avLst/>
          </a:prstGeom>
        </p:spPr>
        <p:txBody>
          <a:bodyPr/>
          <a:lstStyle>
            <a:lvl1pPr>
              <a:defRPr/>
            </a:lvl1pPr>
          </a:lstStyle>
          <a:p>
            <a:r>
              <a:rPr lang="en-US" altLang="zh-CN"/>
              <a:t>John Doe, Some Company</a:t>
            </a:r>
          </a:p>
        </p:txBody>
      </p:sp>
      <p:sp>
        <p:nvSpPr>
          <p:cNvPr id="5" name="灯片编号占位符 4"/>
          <p:cNvSpPr>
            <a:spLocks noGrp="1"/>
          </p:cNvSpPr>
          <p:nvPr>
            <p:ph type="sldNum" sz="quarter" idx="12"/>
          </p:nvPr>
        </p:nvSpPr>
        <p:spPr/>
        <p:txBody>
          <a:bodyPr/>
          <a:lstStyle>
            <a:lvl1pPr>
              <a:defRPr/>
            </a:lvl1pPr>
          </a:lstStyle>
          <a:p>
            <a:r>
              <a:rPr lang="en-US" altLang="zh-CN"/>
              <a:t>Slide </a:t>
            </a:r>
            <a:fld id="{40B94E1F-E6BE-4C42-ACAB-29BFC7812439}" type="slidenum">
              <a:rPr lang="en-US" altLang="zh-CN"/>
              <a:pPr/>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696913" y="332601"/>
            <a:ext cx="968214" cy="276999"/>
          </a:xfrm>
          <a:prstGeom prst="rect">
            <a:avLst/>
          </a:prstGeom>
        </p:spPr>
        <p:txBody>
          <a:bodyPr/>
          <a:lstStyle>
            <a:lvl1pPr>
              <a:defRPr/>
            </a:lvl1pPr>
          </a:lstStyle>
          <a:p>
            <a:r>
              <a:rPr lang="en-US" altLang="zh-CN"/>
              <a:t>Month Year</a:t>
            </a:r>
          </a:p>
        </p:txBody>
      </p:sp>
      <p:sp>
        <p:nvSpPr>
          <p:cNvPr id="3" name="页脚占位符 2"/>
          <p:cNvSpPr>
            <a:spLocks noGrp="1"/>
          </p:cNvSpPr>
          <p:nvPr>
            <p:ph type="ftr" sz="quarter" idx="11"/>
          </p:nvPr>
        </p:nvSpPr>
        <p:spPr>
          <a:xfrm>
            <a:off x="6791202" y="6475413"/>
            <a:ext cx="1752723" cy="184666"/>
          </a:xfrm>
          <a:prstGeom prst="rect">
            <a:avLst/>
          </a:prstGeom>
        </p:spPr>
        <p:txBody>
          <a:bodyPr/>
          <a:lstStyle>
            <a:lvl1pPr>
              <a:defRPr/>
            </a:lvl1pPr>
          </a:lstStyle>
          <a:p>
            <a:r>
              <a:rPr lang="en-US" altLang="zh-CN"/>
              <a:t>John Doe, Some Company</a:t>
            </a:r>
          </a:p>
        </p:txBody>
      </p:sp>
      <p:sp>
        <p:nvSpPr>
          <p:cNvPr id="4" name="灯片编号占位符 3"/>
          <p:cNvSpPr>
            <a:spLocks noGrp="1"/>
          </p:cNvSpPr>
          <p:nvPr>
            <p:ph type="sldNum" sz="quarter" idx="12"/>
          </p:nvPr>
        </p:nvSpPr>
        <p:spPr/>
        <p:txBody>
          <a:bodyPr/>
          <a:lstStyle>
            <a:lvl1pPr>
              <a:defRPr/>
            </a:lvl1pPr>
          </a:lstStyle>
          <a:p>
            <a:r>
              <a:rPr lang="en-US" altLang="zh-CN"/>
              <a:t>Slide </a:t>
            </a:r>
            <a:fld id="{040E0CBB-CEA7-461A-80C6-1D2FD7651992}" type="slidenum">
              <a:rPr lang="en-US" altLang="zh-CN"/>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a:xfrm>
            <a:off x="696913" y="332601"/>
            <a:ext cx="968214" cy="276999"/>
          </a:xfrm>
          <a:prstGeom prst="rect">
            <a:avLst/>
          </a:prstGeom>
        </p:spPr>
        <p:txBody>
          <a:bodyPr/>
          <a:lstStyle>
            <a:lvl1pPr>
              <a:defRPr/>
            </a:lvl1pPr>
          </a:lstStyle>
          <a:p>
            <a:r>
              <a:rPr lang="en-US" altLang="zh-CN"/>
              <a:t>Month Year</a:t>
            </a:r>
          </a:p>
        </p:txBody>
      </p:sp>
      <p:sp>
        <p:nvSpPr>
          <p:cNvPr id="6" name="页脚占位符 5"/>
          <p:cNvSpPr>
            <a:spLocks noGrp="1"/>
          </p:cNvSpPr>
          <p:nvPr>
            <p:ph type="ftr" sz="quarter" idx="11"/>
          </p:nvPr>
        </p:nvSpPr>
        <p:spPr>
          <a:xfrm>
            <a:off x="6791202" y="6475413"/>
            <a:ext cx="1752723" cy="184666"/>
          </a:xfrm>
          <a:prstGeom prst="rect">
            <a:avLst/>
          </a:prstGeom>
        </p:spPr>
        <p:txBody>
          <a:bodyPr/>
          <a:lstStyle>
            <a:lvl1pPr>
              <a:defRPr/>
            </a:lvl1pPr>
          </a:lstStyle>
          <a:p>
            <a:r>
              <a:rPr lang="en-US" altLang="zh-CN"/>
              <a:t>John Doe, Some Company</a:t>
            </a:r>
          </a:p>
        </p:txBody>
      </p:sp>
      <p:sp>
        <p:nvSpPr>
          <p:cNvPr id="7" name="灯片编号占位符 6"/>
          <p:cNvSpPr>
            <a:spLocks noGrp="1"/>
          </p:cNvSpPr>
          <p:nvPr>
            <p:ph type="sldNum" sz="quarter" idx="12"/>
          </p:nvPr>
        </p:nvSpPr>
        <p:spPr/>
        <p:txBody>
          <a:bodyPr/>
          <a:lstStyle>
            <a:lvl1pPr>
              <a:defRPr/>
            </a:lvl1pPr>
          </a:lstStyle>
          <a:p>
            <a:r>
              <a:rPr lang="en-US" altLang="zh-CN"/>
              <a:t>Slide </a:t>
            </a:r>
            <a:fld id="{9641EE8B-0E20-42E0-8C40-124C9FC67549}" type="slidenum">
              <a:rPr lang="en-US" altLang="zh-CN"/>
              <a:pPr/>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a:xfrm>
            <a:off x="696913" y="332601"/>
            <a:ext cx="968214" cy="276999"/>
          </a:xfrm>
          <a:prstGeom prst="rect">
            <a:avLst/>
          </a:prstGeom>
        </p:spPr>
        <p:txBody>
          <a:bodyPr/>
          <a:lstStyle>
            <a:lvl1pPr>
              <a:defRPr/>
            </a:lvl1pPr>
          </a:lstStyle>
          <a:p>
            <a:r>
              <a:rPr lang="en-US" altLang="zh-CN"/>
              <a:t>Month Year</a:t>
            </a:r>
          </a:p>
        </p:txBody>
      </p:sp>
      <p:sp>
        <p:nvSpPr>
          <p:cNvPr id="6" name="页脚占位符 5"/>
          <p:cNvSpPr>
            <a:spLocks noGrp="1"/>
          </p:cNvSpPr>
          <p:nvPr>
            <p:ph type="ftr" sz="quarter" idx="11"/>
          </p:nvPr>
        </p:nvSpPr>
        <p:spPr>
          <a:xfrm>
            <a:off x="6791202" y="6475413"/>
            <a:ext cx="1752723" cy="184666"/>
          </a:xfrm>
          <a:prstGeom prst="rect">
            <a:avLst/>
          </a:prstGeom>
        </p:spPr>
        <p:txBody>
          <a:bodyPr/>
          <a:lstStyle>
            <a:lvl1pPr>
              <a:defRPr/>
            </a:lvl1pPr>
          </a:lstStyle>
          <a:p>
            <a:r>
              <a:rPr lang="en-US" altLang="zh-CN"/>
              <a:t>John Doe, Some Company</a:t>
            </a:r>
          </a:p>
        </p:txBody>
      </p:sp>
      <p:sp>
        <p:nvSpPr>
          <p:cNvPr id="7" name="灯片编号占位符 6"/>
          <p:cNvSpPr>
            <a:spLocks noGrp="1"/>
          </p:cNvSpPr>
          <p:nvPr>
            <p:ph type="sldNum" sz="quarter" idx="12"/>
          </p:nvPr>
        </p:nvSpPr>
        <p:spPr/>
        <p:txBody>
          <a:bodyPr/>
          <a:lstStyle>
            <a:lvl1pPr>
              <a:defRPr/>
            </a:lvl1pPr>
          </a:lstStyle>
          <a:p>
            <a:r>
              <a:rPr lang="en-US" altLang="zh-CN"/>
              <a:t>Slide </a:t>
            </a:r>
            <a:fld id="{6B3F46B1-210D-4509-9D86-63C489F2F355}" type="slidenum">
              <a:rPr lang="en-US" altLang="zh-CN"/>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zh-CN" altLang="en-US" smtClean="0"/>
              <a:t>单击此处编辑母版标题样式</a:t>
            </a:r>
            <a:endParaRPr lang="en-US" altLang="zh-CN"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ltLang="zh-CN" smtClean="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宋体" charset="-122"/>
              </a:defRPr>
            </a:lvl1pPr>
          </a:lstStyle>
          <a:p>
            <a:r>
              <a:rPr lang="en-US" altLang="zh-CN"/>
              <a:t>Slide </a:t>
            </a:r>
            <a:fld id="{739F18D2-AD72-4AA9-945B-0B00F3BDF15F}" type="slidenum">
              <a:rPr lang="en-US" altLang="zh-CN"/>
              <a:pPr/>
              <a:t>‹#›</a:t>
            </a:fld>
            <a:endParaRPr lang="en-US" altLang="zh-CN"/>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a:r>
              <a:rPr lang="en-US" altLang="zh-CN" sz="1800" b="1" dirty="0">
                <a:ea typeface="宋体" charset="-122"/>
              </a:rPr>
              <a:t>doc.: IEEE </a:t>
            </a:r>
            <a:r>
              <a:rPr lang="en-US" altLang="zh-CN" sz="1800" b="1" dirty="0" smtClean="0">
                <a:ea typeface="宋体" charset="-122"/>
              </a:rPr>
              <a:t>802.11-12/0568r2</a:t>
            </a:r>
            <a:endParaRPr lang="en-US" altLang="zh-CN" sz="1800" b="1" dirty="0">
              <a:ea typeface="宋体" charset="-122"/>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r>
              <a:rPr lang="en-US" altLang="zh-CN">
                <a:ea typeface="宋体" charset="-122"/>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11" name="Rectangle 7"/>
          <p:cNvSpPr>
            <a:spLocks noChangeArrowheads="1"/>
          </p:cNvSpPr>
          <p:nvPr userDrawn="1"/>
        </p:nvSpPr>
        <p:spPr bwMode="auto">
          <a:xfrm>
            <a:off x="251520" y="332656"/>
            <a:ext cx="1429879" cy="276999"/>
          </a:xfrm>
          <a:prstGeom prst="rect">
            <a:avLst/>
          </a:prstGeom>
          <a:noFill/>
          <a:ln w="9525">
            <a:noFill/>
            <a:miter lim="800000"/>
            <a:headEnd/>
            <a:tailEnd/>
          </a:ln>
          <a:effectLst/>
        </p:spPr>
        <p:txBody>
          <a:bodyPr wrap="none" lIns="0" tIns="0" rIns="0" bIns="0" anchor="b">
            <a:noAutofit/>
          </a:bodyPr>
          <a:lstStyle/>
          <a:p>
            <a:pPr marL="457200" lvl="4" algn="l"/>
            <a:r>
              <a:rPr lang="en-US" altLang="zh-CN" sz="1800" b="1" dirty="0" smtClean="0">
                <a:ea typeface="宋体" charset="-122"/>
              </a:rPr>
              <a:t>May</a:t>
            </a:r>
            <a:r>
              <a:rPr lang="en-US" altLang="zh-CN" sz="1800" b="1" baseline="0" dirty="0" smtClean="0">
                <a:ea typeface="宋体" charset="-122"/>
              </a:rPr>
              <a:t> 2012</a:t>
            </a:r>
            <a:endParaRPr lang="en-US" altLang="zh-CN" sz="1800" b="1" dirty="0">
              <a:ea typeface="宋体" charset="-122"/>
            </a:endParaRPr>
          </a:p>
        </p:txBody>
      </p:sp>
      <p:sp>
        <p:nvSpPr>
          <p:cNvPr id="12" name="Rectangle 7"/>
          <p:cNvSpPr>
            <a:spLocks noChangeArrowheads="1"/>
          </p:cNvSpPr>
          <p:nvPr userDrawn="1"/>
        </p:nvSpPr>
        <p:spPr bwMode="auto">
          <a:xfrm>
            <a:off x="6588224" y="6381328"/>
            <a:ext cx="1944216" cy="276999"/>
          </a:xfrm>
          <a:prstGeom prst="rect">
            <a:avLst/>
          </a:prstGeom>
          <a:noFill/>
          <a:ln w="9525">
            <a:noFill/>
            <a:miter lim="800000"/>
            <a:headEnd/>
            <a:tailEnd/>
          </a:ln>
          <a:effectLst/>
        </p:spPr>
        <p:txBody>
          <a:bodyPr wrap="none" lIns="0" tIns="0" rIns="0" bIns="0" anchor="b">
            <a:noAutofit/>
          </a:bodyPr>
          <a:lstStyle/>
          <a:p>
            <a:pPr marL="457200" lvl="4" algn="r"/>
            <a:r>
              <a:rPr lang="en-US" altLang="zh-CN" sz="1200" b="0" dirty="0" err="1" smtClean="0">
                <a:ea typeface="宋体" charset="-122"/>
              </a:rPr>
              <a:t>Huawei</a:t>
            </a:r>
            <a:endParaRPr lang="en-US" altLang="zh-CN" sz="1200" b="0" dirty="0">
              <a:ea typeface="宋体" charset="-122"/>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65" charset="0"/>
        </a:defRPr>
      </a:lvl2pPr>
      <a:lvl3pPr algn="ctr" rtl="0" eaLnBrk="1" fontAlgn="base" hangingPunct="1">
        <a:spcBef>
          <a:spcPct val="0"/>
        </a:spcBef>
        <a:spcAft>
          <a:spcPct val="0"/>
        </a:spcAft>
        <a:defRPr sz="3200" b="1">
          <a:solidFill>
            <a:schemeClr val="tx2"/>
          </a:solidFill>
          <a:latin typeface="Times New Roman" pitchFamily="-65" charset="0"/>
        </a:defRPr>
      </a:lvl3pPr>
      <a:lvl4pPr algn="ctr" rtl="0" eaLnBrk="1" fontAlgn="base" hangingPunct="1">
        <a:spcBef>
          <a:spcPct val="0"/>
        </a:spcBef>
        <a:spcAft>
          <a:spcPct val="0"/>
        </a:spcAft>
        <a:defRPr sz="3200" b="1">
          <a:solidFill>
            <a:schemeClr val="tx2"/>
          </a:solidFill>
          <a:latin typeface="Times New Roman" pitchFamily="-65" charset="0"/>
        </a:defRPr>
      </a:lvl4pPr>
      <a:lvl5pPr algn="ctr" rtl="0" eaLnBrk="1" fontAlgn="base" hangingPunct="1">
        <a:spcBef>
          <a:spcPct val="0"/>
        </a:spcBef>
        <a:spcAft>
          <a:spcPct val="0"/>
        </a:spcAft>
        <a:defRPr sz="3200" b="1">
          <a:solidFill>
            <a:schemeClr val="tx2"/>
          </a:solidFill>
          <a:latin typeface="Times New Roman" pitchFamily="-65" charset="0"/>
        </a:defRPr>
      </a:lvl5pPr>
      <a:lvl6pPr marL="457200" algn="ctr" rtl="0" eaLnBrk="1" fontAlgn="base" hangingPunct="1">
        <a:spcBef>
          <a:spcPct val="0"/>
        </a:spcBef>
        <a:spcAft>
          <a:spcPct val="0"/>
        </a:spcAft>
        <a:defRPr sz="3200" b="1">
          <a:solidFill>
            <a:schemeClr val="tx2"/>
          </a:solidFill>
          <a:latin typeface="Times New Roman" pitchFamily="-65" charset="0"/>
        </a:defRPr>
      </a:lvl6pPr>
      <a:lvl7pPr marL="914400" algn="ctr" rtl="0" eaLnBrk="1" fontAlgn="base" hangingPunct="1">
        <a:spcBef>
          <a:spcPct val="0"/>
        </a:spcBef>
        <a:spcAft>
          <a:spcPct val="0"/>
        </a:spcAft>
        <a:defRPr sz="3200" b="1">
          <a:solidFill>
            <a:schemeClr val="tx2"/>
          </a:solidFill>
          <a:latin typeface="Times New Roman" pitchFamily="-65" charset="0"/>
        </a:defRPr>
      </a:lvl7pPr>
      <a:lvl8pPr marL="1371600" algn="ctr" rtl="0" eaLnBrk="1" fontAlgn="base" hangingPunct="1">
        <a:spcBef>
          <a:spcPct val="0"/>
        </a:spcBef>
        <a:spcAft>
          <a:spcPct val="0"/>
        </a:spcAft>
        <a:defRPr sz="3200" b="1">
          <a:solidFill>
            <a:schemeClr val="tx2"/>
          </a:solidFill>
          <a:latin typeface="Times New Roman" pitchFamily="-65" charset="0"/>
        </a:defRPr>
      </a:lvl8pPr>
      <a:lvl9pPr marL="1828800" algn="ctr" rtl="0" eaLnBrk="1" fontAlgn="base" hangingPunct="1">
        <a:spcBef>
          <a:spcPct val="0"/>
        </a:spcBef>
        <a:spcAft>
          <a:spcPct val="0"/>
        </a:spcAft>
        <a:defRPr sz="3200" b="1">
          <a:solidFill>
            <a:schemeClr val="tx2"/>
          </a:solidFill>
          <a:latin typeface="Times New Roman" pitchFamily="-65"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younghoon.kwon@huawei.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灯片编号占位符 5"/>
          <p:cNvSpPr>
            <a:spLocks noGrp="1"/>
          </p:cNvSpPr>
          <p:nvPr>
            <p:ph type="sldNum" sz="quarter" idx="12"/>
          </p:nvPr>
        </p:nvSpPr>
        <p:spPr/>
        <p:txBody>
          <a:bodyPr/>
          <a:lstStyle/>
          <a:p>
            <a:r>
              <a:rPr lang="en-US" altLang="zh-CN"/>
              <a:t>Slide </a:t>
            </a:r>
            <a:fld id="{7E541D0B-CF74-4B68-82E3-58F79C6030FD}" type="slidenum">
              <a:rPr lang="en-US" altLang="zh-CN"/>
              <a:pPr/>
              <a:t>1</a:t>
            </a:fld>
            <a:endParaRPr lang="en-US" altLang="zh-CN"/>
          </a:p>
        </p:txBody>
      </p:sp>
      <p:sp>
        <p:nvSpPr>
          <p:cNvPr id="30722" name="Rectangle 2"/>
          <p:cNvSpPr>
            <a:spLocks noGrp="1" noChangeArrowheads="1"/>
          </p:cNvSpPr>
          <p:nvPr>
            <p:ph type="title"/>
          </p:nvPr>
        </p:nvSpPr>
        <p:spPr>
          <a:noFill/>
          <a:ln/>
        </p:spPr>
        <p:txBody>
          <a:bodyPr/>
          <a:lstStyle/>
          <a:p>
            <a:r>
              <a:rPr lang="en-US" altLang="zh-CN" dirty="0" smtClean="0">
                <a:ea typeface="宋体" charset="-122"/>
              </a:rPr>
              <a:t>AP Discovery Information Broadcasting</a:t>
            </a:r>
            <a:endParaRPr lang="en-US" altLang="zh-CN" dirty="0">
              <a:ea typeface="宋体" charset="-122"/>
            </a:endParaRPr>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altLang="zh-CN" sz="2000" dirty="0">
                <a:ea typeface="宋体" charset="-122"/>
              </a:rPr>
              <a:t>Date</a:t>
            </a:r>
            <a:r>
              <a:rPr lang="en-US" altLang="zh-CN" sz="2000">
                <a:ea typeface="宋体" charset="-122"/>
              </a:rPr>
              <a:t>:</a:t>
            </a:r>
            <a:r>
              <a:rPr lang="en-US" altLang="zh-CN" sz="2000" b="0">
                <a:ea typeface="宋体" charset="-122"/>
              </a:rPr>
              <a:t> </a:t>
            </a:r>
            <a:r>
              <a:rPr lang="en-US" altLang="zh-CN" sz="2000" b="0" smtClean="0">
                <a:ea typeface="宋体" charset="-122"/>
              </a:rPr>
              <a:t>2012-05-04</a:t>
            </a:r>
            <a:endParaRPr lang="en-US" altLang="zh-CN" sz="2000" b="0" dirty="0">
              <a:ea typeface="宋体" charset="-122"/>
            </a:endParaRPr>
          </a:p>
        </p:txBody>
      </p:sp>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lstStyle/>
          <a:p>
            <a:pPr marL="342900" indent="-342900">
              <a:spcBef>
                <a:spcPct val="20000"/>
              </a:spcBef>
            </a:pPr>
            <a:r>
              <a:rPr lang="en-US" altLang="zh-CN" sz="2000" b="1">
                <a:ea typeface="宋体" charset="-122"/>
              </a:rPr>
              <a:t>Authors:</a:t>
            </a:r>
            <a:endParaRPr lang="en-US" altLang="zh-CN" sz="2000">
              <a:ea typeface="宋体" charset="-122"/>
            </a:endParaRPr>
          </a:p>
        </p:txBody>
      </p:sp>
      <p:graphicFrame>
        <p:nvGraphicFramePr>
          <p:cNvPr id="9" name="表 9"/>
          <p:cNvGraphicFramePr>
            <a:graphicFrameLocks noGrp="1"/>
          </p:cNvGraphicFramePr>
          <p:nvPr>
            <p:extLst>
              <p:ext uri="{D42A27DB-BD31-4B8C-83A1-F6EECF244321}">
                <p14:modId xmlns:p14="http://schemas.microsoft.com/office/powerpoint/2010/main" xmlns="" val="1400439117"/>
              </p:ext>
            </p:extLst>
          </p:nvPr>
        </p:nvGraphicFramePr>
        <p:xfrm>
          <a:off x="609600" y="2362200"/>
          <a:ext cx="8148545" cy="2231390"/>
        </p:xfrm>
        <a:graphic>
          <a:graphicData uri="http://schemas.openxmlformats.org/drawingml/2006/table">
            <a:tbl>
              <a:tblPr/>
              <a:tblGrid>
                <a:gridCol w="1629056"/>
                <a:gridCol w="1505000"/>
                <a:gridCol w="1802082"/>
                <a:gridCol w="1292158"/>
                <a:gridCol w="1920249"/>
              </a:tblGrid>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dirty="0" smtClean="0">
                          <a:ln>
                            <a:noFill/>
                          </a:ln>
                          <a:solidFill>
                            <a:schemeClr val="tx1"/>
                          </a:solidFill>
                          <a:effectLst/>
                          <a:latin typeface="Times New Roman" pitchFamily="18" charset="0"/>
                          <a:ea typeface="MS PGothic" pitchFamily="34" charset="-128"/>
                        </a:rPr>
                        <a:t>Name</a:t>
                      </a:r>
                      <a:endParaRPr kumimoji="1" lang="ja-JP" altLang="en-US" sz="1800" b="1" i="0" u="none" strike="noStrike" cap="none" normalizeH="0" baseline="0" dirty="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smtClean="0">
                          <a:ln>
                            <a:noFill/>
                          </a:ln>
                          <a:solidFill>
                            <a:schemeClr val="tx1"/>
                          </a:solidFill>
                          <a:effectLst/>
                          <a:latin typeface="Times New Roman" pitchFamily="18" charset="0"/>
                          <a:ea typeface="MS PGothic" pitchFamily="34" charset="-128"/>
                        </a:rPr>
                        <a:t>Affiliations</a:t>
                      </a:r>
                      <a:endParaRPr kumimoji="1" lang="ja-JP" altLang="en-US" sz="1800" b="1" i="0" u="none" strike="noStrike" cap="none" normalizeH="0" baseline="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dirty="0" smtClean="0">
                          <a:ln>
                            <a:noFill/>
                          </a:ln>
                          <a:solidFill>
                            <a:schemeClr val="tx1"/>
                          </a:solidFill>
                          <a:effectLst/>
                          <a:latin typeface="Times New Roman" pitchFamily="18" charset="0"/>
                          <a:ea typeface="MS PGothic" pitchFamily="34" charset="-128"/>
                        </a:rPr>
                        <a:t>Address</a:t>
                      </a:r>
                      <a:endParaRPr kumimoji="1" lang="ja-JP" altLang="en-US" sz="1800" b="1" i="0" u="none" strike="noStrike" cap="none" normalizeH="0" baseline="0" dirty="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dirty="0" smtClean="0">
                          <a:ln>
                            <a:noFill/>
                          </a:ln>
                          <a:solidFill>
                            <a:schemeClr val="tx1"/>
                          </a:solidFill>
                          <a:effectLst/>
                          <a:latin typeface="Times New Roman" pitchFamily="18" charset="0"/>
                          <a:ea typeface="MS PGothic" pitchFamily="34" charset="-128"/>
                        </a:rPr>
                        <a:t>Phone</a:t>
                      </a:r>
                      <a:endParaRPr kumimoji="1" lang="ja-JP" altLang="en-US" sz="1800" b="1" i="0" u="none" strike="noStrike" cap="none" normalizeH="0" baseline="0" dirty="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dirty="0" smtClean="0">
                          <a:ln>
                            <a:noFill/>
                          </a:ln>
                          <a:solidFill>
                            <a:schemeClr val="tx1"/>
                          </a:solidFill>
                          <a:effectLst/>
                          <a:latin typeface="Times New Roman" pitchFamily="18" charset="0"/>
                          <a:ea typeface="MS PGothic" pitchFamily="34" charset="-128"/>
                        </a:rPr>
                        <a:t>email</a:t>
                      </a:r>
                      <a:endParaRPr kumimoji="1" lang="ja-JP" altLang="en-US" sz="1800" b="1" i="0" u="none" strike="noStrike" cap="none" normalizeH="0" baseline="0" dirty="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t>Young </a:t>
                      </a:r>
                      <a:r>
                        <a:rPr kumimoji="0" lang="en-US" altLang="zh-CN" sz="1200" b="0" i="0" u="none" strike="noStrike" kern="1200" cap="none" normalizeH="0" baseline="0" dirty="0" err="1" smtClean="0">
                          <a:ln>
                            <a:noFill/>
                          </a:ln>
                          <a:solidFill>
                            <a:schemeClr val="tx1"/>
                          </a:solidFill>
                          <a:effectLst/>
                          <a:latin typeface="Times New Roman" pitchFamily="18" charset="0"/>
                          <a:ea typeface="맑은 고딕" pitchFamily="34" charset="-127"/>
                          <a:cs typeface="Times New Roman" pitchFamily="18" charset="0"/>
                        </a:rPr>
                        <a:t>Hoon</a:t>
                      </a:r>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t> Kwon</a:t>
                      </a:r>
                      <a:endParaRPr kumimoji="0" lang="zh-CN"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normalizeH="0" baseline="0" dirty="0" err="1" smtClean="0">
                          <a:ln>
                            <a:noFill/>
                          </a:ln>
                          <a:solidFill>
                            <a:schemeClr val="tx1"/>
                          </a:solidFill>
                          <a:effectLst/>
                          <a:latin typeface="Times New Roman" pitchFamily="18" charset="0"/>
                          <a:ea typeface="맑은 고딕" pitchFamily="34" charset="-127"/>
                          <a:cs typeface="Times New Roman" pitchFamily="18" charset="0"/>
                        </a:rPr>
                        <a:t>Huawei</a:t>
                      </a:r>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t> Technologies Co., LTD.</a:t>
                      </a:r>
                      <a:endParaRPr kumimoji="0" lang="zh-CN"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t>10180 Telesis Ct. Ste 165, San Diego, CA 92121</a:t>
                      </a: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hlinkClick r:id="rId3"/>
                        </a:rPr>
                        <a:t>younghoon.kwon@huawei.com</a:t>
                      </a:r>
                      <a:endPar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Times New Roman" pitchFamily="18" charset="0"/>
                          <a:ea typeface="맑은 고딕" pitchFamily="34" charset="-127"/>
                          <a:cs typeface="Times New Roman" pitchFamily="18" charset="0"/>
                        </a:rPr>
                        <a:t>Yunsong</a:t>
                      </a:r>
                      <a:r>
                        <a:rPr kumimoji="0" lang="en-US"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 Yang</a:t>
                      </a: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ko-KR"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ko-KR"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ko-KR"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Zhigang Rong</a:t>
                      </a: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ko-KR"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ko-KR"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ko-KR"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ja-JP" altLang="en-US"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zh-CN" altLang="zh-CN" sz="1200" kern="100" dirty="0" smtClean="0">
                        <a:solidFill>
                          <a:schemeClr val="tx1"/>
                        </a:solidFill>
                        <a:latin typeface="Times New Roman"/>
                        <a:ea typeface="宋体"/>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ko-KR"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ko-KR"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ko-KR"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ko-KR"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ko-KR"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ja-JP"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a:t>
            </a:r>
            <a:endParaRPr lang="en-US" dirty="0"/>
          </a:p>
        </p:txBody>
      </p:sp>
      <p:sp>
        <p:nvSpPr>
          <p:cNvPr id="3" name="Content Placeholder 2"/>
          <p:cNvSpPr>
            <a:spLocks noGrp="1"/>
          </p:cNvSpPr>
          <p:nvPr>
            <p:ph idx="1"/>
          </p:nvPr>
        </p:nvSpPr>
        <p:spPr>
          <a:xfrm>
            <a:off x="685800" y="1981200"/>
            <a:ext cx="8134672" cy="4400128"/>
          </a:xfrm>
        </p:spPr>
        <p:txBody>
          <a:bodyPr>
            <a:normAutofit/>
          </a:bodyPr>
          <a:lstStyle/>
          <a:p>
            <a:r>
              <a:rPr lang="en-US" altLang="zh-CN" dirty="0" smtClean="0"/>
              <a:t>Do you agree to add the sentence to section 6.2 Passive Scanning of </a:t>
            </a:r>
            <a:r>
              <a:rPr lang="en-US" altLang="zh-CN" dirty="0" err="1" smtClean="0"/>
              <a:t>TGai</a:t>
            </a:r>
            <a:r>
              <a:rPr lang="en-US" altLang="zh-CN" dirty="0" smtClean="0"/>
              <a:t> SFD, 12/0151r7?</a:t>
            </a:r>
          </a:p>
          <a:p>
            <a:pPr lvl="1"/>
            <a:r>
              <a:rPr lang="en-US" altLang="zh-CN" dirty="0" smtClean="0"/>
              <a:t>“AP can transmit AP discovery information in management packets, such as Association Response, which replaces adjacent FILS beacon transmission.”</a:t>
            </a:r>
          </a:p>
          <a:p>
            <a:pPr lvl="1"/>
            <a:endParaRPr lang="en-US" altLang="zh-CN" dirty="0" smtClean="0"/>
          </a:p>
          <a:p>
            <a:pPr lvl="1"/>
            <a:endParaRPr lang="en-US" altLang="zh-CN" dirty="0" smtClean="0"/>
          </a:p>
          <a:p>
            <a:pPr>
              <a:buNone/>
              <a:defRPr/>
            </a:pPr>
            <a:r>
              <a:rPr lang="en-US" sz="1800" dirty="0" smtClean="0"/>
              <a:t>Yes: 7</a:t>
            </a:r>
          </a:p>
          <a:p>
            <a:pPr>
              <a:buNone/>
              <a:defRPr/>
            </a:pPr>
            <a:r>
              <a:rPr lang="en-US" sz="1800" dirty="0" smtClean="0"/>
              <a:t>No: 12</a:t>
            </a:r>
          </a:p>
          <a:p>
            <a:pPr>
              <a:buNone/>
              <a:defRPr/>
            </a:pPr>
            <a:r>
              <a:rPr lang="en-US" sz="1800" dirty="0" smtClean="0"/>
              <a:t>Abstain: 16</a:t>
            </a:r>
          </a:p>
          <a:p>
            <a:pPr lvl="1"/>
            <a:endParaRPr lang="en-US" altLang="zh-CN" dirty="0" smtClean="0"/>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10</a:t>
            </a:fld>
            <a:endParaRPr lang="en-US" altLang="zh-CN"/>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a:t>
            </a:r>
            <a:endParaRPr lang="en-US" dirty="0"/>
          </a:p>
        </p:txBody>
      </p:sp>
      <p:sp>
        <p:nvSpPr>
          <p:cNvPr id="3" name="Content Placeholder 2"/>
          <p:cNvSpPr>
            <a:spLocks noGrp="1"/>
          </p:cNvSpPr>
          <p:nvPr>
            <p:ph idx="1"/>
          </p:nvPr>
        </p:nvSpPr>
        <p:spPr>
          <a:xfrm>
            <a:off x="685800" y="1981200"/>
            <a:ext cx="8134672" cy="4400128"/>
          </a:xfrm>
        </p:spPr>
        <p:txBody>
          <a:bodyPr>
            <a:normAutofit/>
          </a:bodyPr>
          <a:lstStyle/>
          <a:p>
            <a:r>
              <a:rPr lang="en-US" altLang="zh-CN" smtClean="0"/>
              <a:t>Move to add </a:t>
            </a:r>
            <a:r>
              <a:rPr lang="en-US" altLang="zh-CN" dirty="0" smtClean="0"/>
              <a:t>the sentence to section 6.2 Passive Scanning of </a:t>
            </a:r>
            <a:r>
              <a:rPr lang="en-US" altLang="zh-CN" dirty="0" err="1" smtClean="0"/>
              <a:t>TGai</a:t>
            </a:r>
            <a:r>
              <a:rPr lang="en-US" altLang="zh-CN" dirty="0" smtClean="0"/>
              <a:t> SFD, 12/0151r7.</a:t>
            </a:r>
          </a:p>
          <a:p>
            <a:pPr lvl="1"/>
            <a:r>
              <a:rPr lang="en-US" altLang="zh-CN" dirty="0" smtClean="0"/>
              <a:t>“AP can transmit AP discovery information in management packets, such as Association Response, which replaces adjacent FILS beacon transmission.”</a:t>
            </a:r>
          </a:p>
          <a:p>
            <a:pPr lvl="1"/>
            <a:endParaRPr lang="en-US" altLang="zh-CN" dirty="0" smtClean="0"/>
          </a:p>
          <a:p>
            <a:pPr lvl="1"/>
            <a:endParaRPr lang="en-US" altLang="zh-CN" dirty="0" smtClean="0"/>
          </a:p>
          <a:p>
            <a:pPr>
              <a:buNone/>
              <a:defRPr/>
            </a:pPr>
            <a:r>
              <a:rPr lang="en-US" sz="1800" dirty="0" smtClean="0"/>
              <a:t>Yes:</a:t>
            </a:r>
          </a:p>
          <a:p>
            <a:pPr>
              <a:buNone/>
              <a:defRPr/>
            </a:pPr>
            <a:r>
              <a:rPr lang="en-US" sz="1800" dirty="0" smtClean="0"/>
              <a:t>No:</a:t>
            </a:r>
          </a:p>
          <a:p>
            <a:pPr>
              <a:buNone/>
              <a:defRPr/>
            </a:pPr>
            <a:r>
              <a:rPr lang="en-US" sz="1800" dirty="0" smtClean="0"/>
              <a:t>Abstain:</a:t>
            </a:r>
          </a:p>
          <a:p>
            <a:pPr lvl="1"/>
            <a:endParaRPr lang="en-US" altLang="zh-CN" dirty="0" smtClean="0"/>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11</a:t>
            </a:fld>
            <a:endParaRPr lang="en-US" altLang="zh-CN"/>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pPr>
              <a:buNone/>
            </a:pPr>
            <a:r>
              <a:rPr lang="en-US" dirty="0" smtClean="0"/>
              <a:t>[1] </a:t>
            </a:r>
            <a:r>
              <a:rPr lang="en-US" altLang="zh-CN" dirty="0" smtClean="0"/>
              <a:t>IEEE802.11-12/0042r4, AP discovery with FILS beacon</a:t>
            </a:r>
            <a:endParaRPr lang="en-US" dirty="0"/>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12</a:t>
            </a:fld>
            <a:endParaRPr lang="en-US" altLang="zh-CN"/>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p:txBody>
          <a:bodyPr/>
          <a:lstStyle/>
          <a:p>
            <a:r>
              <a:rPr lang="en-US" altLang="zh-CN"/>
              <a:t>Slide </a:t>
            </a:r>
            <a:fld id="{C7255C58-EB94-40FB-A2A9-492CCD58C500}" type="slidenum">
              <a:rPr lang="en-US" altLang="zh-CN"/>
              <a:pPr/>
              <a:t>2</a:t>
            </a:fld>
            <a:endParaRPr lang="en-US" altLang="zh-CN"/>
          </a:p>
        </p:txBody>
      </p:sp>
      <p:sp>
        <p:nvSpPr>
          <p:cNvPr id="5122" name="Rectangle 2"/>
          <p:cNvSpPr>
            <a:spLocks noGrp="1" noChangeArrowheads="1"/>
          </p:cNvSpPr>
          <p:nvPr>
            <p:ph type="title"/>
          </p:nvPr>
        </p:nvSpPr>
        <p:spPr>
          <a:noFill/>
          <a:ln/>
        </p:spPr>
        <p:txBody>
          <a:bodyPr/>
          <a:lstStyle/>
          <a:p>
            <a:r>
              <a:rPr lang="en-US" altLang="zh-CN">
                <a:ea typeface="宋体" charset="-122"/>
              </a:rPr>
              <a:t>Abstract</a:t>
            </a:r>
          </a:p>
        </p:txBody>
      </p:sp>
      <p:sp>
        <p:nvSpPr>
          <p:cNvPr id="5123" name="Rectangle 3"/>
          <p:cNvSpPr>
            <a:spLocks noGrp="1" noChangeArrowheads="1"/>
          </p:cNvSpPr>
          <p:nvPr>
            <p:ph type="body" idx="1"/>
          </p:nvPr>
        </p:nvSpPr>
        <p:spPr>
          <a:noFill/>
          <a:ln/>
        </p:spPr>
        <p:txBody>
          <a:bodyPr/>
          <a:lstStyle/>
          <a:p>
            <a:pPr>
              <a:buFontTx/>
              <a:buNone/>
            </a:pPr>
            <a:r>
              <a:rPr lang="en-US" altLang="ja-JP" dirty="0" smtClean="0">
                <a:ea typeface="MS PGothic" pitchFamily="34" charset="-128"/>
              </a:rPr>
              <a:t>This document describes a technical proposal for </a:t>
            </a:r>
            <a:r>
              <a:rPr lang="en-US" altLang="ja-JP" dirty="0" err="1" smtClean="0">
                <a:ea typeface="MS PGothic" pitchFamily="34" charset="-128"/>
              </a:rPr>
              <a:t>TGai</a:t>
            </a:r>
            <a:r>
              <a:rPr lang="en-US" altLang="ja-JP" dirty="0" smtClean="0">
                <a:ea typeface="MS PGothic" pitchFamily="34" charset="-128"/>
              </a:rPr>
              <a:t>. In </a:t>
            </a:r>
            <a:r>
              <a:rPr lang="en-GB" altLang="ja-JP" dirty="0" smtClean="0"/>
              <a:t>this proposal</a:t>
            </a:r>
            <a:r>
              <a:rPr lang="en-US" altLang="ja-JP" dirty="0" smtClean="0"/>
              <a:t> means are provided to speed-up AP/network discovery that reduces network congestion when lots of associations are requested in a given time.</a:t>
            </a:r>
          </a:p>
          <a:p>
            <a:pPr>
              <a:buFontTx/>
              <a:buNone/>
            </a:pPr>
            <a:endParaRPr lang="en-US" altLang="zh-CN" dirty="0" smtClean="0">
              <a:ea typeface="宋体" charset="-122"/>
            </a:endParaRPr>
          </a:p>
          <a:p>
            <a:pPr>
              <a:buFontTx/>
              <a:buNone/>
            </a:pPr>
            <a:r>
              <a:rPr lang="en-US" altLang="zh-CN" dirty="0" smtClean="0">
                <a:ea typeface="宋体" charset="-122"/>
              </a:rPr>
              <a:t>Related sections of the SFD (12/0151r7)</a:t>
            </a:r>
          </a:p>
          <a:p>
            <a:pPr lvl="1"/>
            <a:r>
              <a:rPr lang="en-US" altLang="zh-CN" dirty="0" smtClean="0">
                <a:ea typeface="宋体" charset="-122"/>
              </a:rPr>
              <a:t>6. Fast network discovery</a:t>
            </a:r>
          </a:p>
          <a:p>
            <a:pPr lvl="2"/>
            <a:r>
              <a:rPr lang="en-US" altLang="zh-CN" dirty="0" smtClean="0">
                <a:ea typeface="宋体" charset="-122"/>
              </a:rPr>
              <a:t>6.2 Passive scanning</a:t>
            </a:r>
            <a:endParaRPr lang="en-US" altLang="zh-CN" dirty="0">
              <a:ea typeface="宋体" charset="-122"/>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12"/>
          </p:nvPr>
        </p:nvSpPr>
        <p:spPr/>
        <p:txBody>
          <a:bodyPr/>
          <a:lstStyle/>
          <a:p>
            <a:r>
              <a:rPr lang="en-US" altLang="zh-CN"/>
              <a:t>Slide </a:t>
            </a:r>
            <a:fld id="{C7255C58-EB94-40FB-A2A9-492CCD58C500}" type="slidenum">
              <a:rPr lang="en-US" altLang="zh-CN"/>
              <a:pPr/>
              <a:t>3</a:t>
            </a:fld>
            <a:endParaRPr lang="en-US" altLang="zh-CN"/>
          </a:p>
        </p:txBody>
      </p:sp>
      <p:sp>
        <p:nvSpPr>
          <p:cNvPr id="9" name="Rectangle 2"/>
          <p:cNvSpPr>
            <a:spLocks noGrp="1" noChangeArrowheads="1"/>
          </p:cNvSpPr>
          <p:nvPr>
            <p:ph type="title"/>
          </p:nvPr>
        </p:nvSpPr>
        <p:spPr>
          <a:xfrm>
            <a:off x="685800" y="685800"/>
            <a:ext cx="7772400" cy="1066800"/>
          </a:xfrm>
          <a:noFill/>
          <a:ln/>
        </p:spPr>
        <p:txBody>
          <a:bodyPr/>
          <a:lstStyle/>
          <a:p>
            <a:r>
              <a:rPr lang="en-US" altLang="ja-JP" dirty="0" smtClean="0"/>
              <a:t>Conformance w/ </a:t>
            </a:r>
            <a:r>
              <a:rPr lang="en-US" altLang="ja-JP" dirty="0" err="1" smtClean="0"/>
              <a:t>TGai</a:t>
            </a:r>
            <a:r>
              <a:rPr lang="en-US" altLang="ja-JP" dirty="0" smtClean="0"/>
              <a:t> PAR &amp; 5C </a:t>
            </a:r>
            <a:endParaRPr lang="en-US" dirty="0"/>
          </a:p>
        </p:txBody>
      </p:sp>
      <p:graphicFrame>
        <p:nvGraphicFramePr>
          <p:cNvPr id="10" name="Tabelle 6"/>
          <p:cNvGraphicFramePr>
            <a:graphicFrameLocks noGrp="1"/>
          </p:cNvGraphicFramePr>
          <p:nvPr>
            <p:extLst>
              <p:ext uri="{D42A27DB-BD31-4B8C-83A1-F6EECF244321}">
                <p14:modId xmlns:p14="http://schemas.microsoft.com/office/powerpoint/2010/main" xmlns="" val="3431640252"/>
              </p:ext>
            </p:extLst>
          </p:nvPr>
        </p:nvGraphicFramePr>
        <p:xfrm>
          <a:off x="685800" y="1905000"/>
          <a:ext cx="7772400" cy="3733801"/>
        </p:xfrm>
        <a:graphic>
          <a:graphicData uri="http://schemas.openxmlformats.org/drawingml/2006/table">
            <a:tbl>
              <a:tblPr/>
              <a:tblGrid>
                <a:gridCol w="5848539"/>
                <a:gridCol w="1923861"/>
              </a:tblGrid>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rgbClr val="FFFFFF"/>
                          </a:solidFill>
                          <a:effectLst/>
                          <a:latin typeface="Times New Roman" charset="0"/>
                          <a:ea typeface="ＭＳ Ｐゴシック" charset="-128"/>
                        </a:rPr>
                        <a:t>Conformance Question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1" i="0" u="none" strike="noStrike" cap="none" normalizeH="0" baseline="0" smtClean="0">
                          <a:ln>
                            <a:noFill/>
                          </a:ln>
                          <a:solidFill>
                            <a:srgbClr val="FFFFFF"/>
                          </a:solidFill>
                          <a:effectLst/>
                          <a:latin typeface="Times New Roman" charset="0"/>
                          <a:ea typeface="ＭＳ Ｐゴシック" charset="-128"/>
                        </a:rPr>
                        <a:t>Response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5826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degrade the security offered by Robust Security Network Association (RSNA) already defined in 802.11?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change the MAC SAP interface?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require or introduce a change to the 802.1 architecture?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introduce a change in the channel access mechanism?</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introduce a change in the PHY?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106251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Which of the following link set-up phases is addressed by the proposal?</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(1) AP Discovery (2) Network Discovery (3) Link (re-)establishment / exchange of security related messages (4) Higher layer aspects, e.g. IP address assignment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 Discovery: Scanning</a:t>
            </a:r>
            <a:endParaRPr lang="en-US" dirty="0"/>
          </a:p>
        </p:txBody>
      </p:sp>
      <p:sp>
        <p:nvSpPr>
          <p:cNvPr id="3" name="Content Placeholder 2"/>
          <p:cNvSpPr>
            <a:spLocks noGrp="1"/>
          </p:cNvSpPr>
          <p:nvPr>
            <p:ph idx="1"/>
          </p:nvPr>
        </p:nvSpPr>
        <p:spPr>
          <a:xfrm>
            <a:off x="685800" y="1981200"/>
            <a:ext cx="7772400" cy="4400128"/>
          </a:xfrm>
        </p:spPr>
        <p:txBody>
          <a:bodyPr>
            <a:normAutofit fontScale="92500" lnSpcReduction="20000"/>
          </a:bodyPr>
          <a:lstStyle/>
          <a:p>
            <a:r>
              <a:rPr lang="en-US" altLang="zh-CN" dirty="0" smtClean="0"/>
              <a:t>2 scanning schemes defined in IEEE :</a:t>
            </a:r>
          </a:p>
          <a:p>
            <a:pPr lvl="1"/>
            <a:r>
              <a:rPr lang="en-US" altLang="zh-CN" dirty="0" smtClean="0"/>
              <a:t>Passive scanning</a:t>
            </a:r>
          </a:p>
          <a:p>
            <a:pPr lvl="2"/>
            <a:r>
              <a:rPr lang="en-US" altLang="zh-CN" dirty="0" smtClean="0"/>
              <a:t>A STA waits until next beacon frame comes.</a:t>
            </a:r>
          </a:p>
          <a:p>
            <a:pPr lvl="2"/>
            <a:r>
              <a:rPr lang="en-US" altLang="zh-CN" dirty="0" smtClean="0"/>
              <a:t>Based on received beacon frame, a STA discovers APs and initiates association.</a:t>
            </a:r>
          </a:p>
          <a:p>
            <a:pPr lvl="2"/>
            <a:r>
              <a:rPr lang="en-US" altLang="zh-CN" dirty="0" smtClean="0"/>
              <a:t>Pros: No additional air channel occupancy for AP discovery.</a:t>
            </a:r>
          </a:p>
          <a:p>
            <a:pPr lvl="2"/>
            <a:r>
              <a:rPr lang="en-US" altLang="zh-CN" dirty="0" smtClean="0"/>
              <a:t>Cons: As beacon frame is broadcasted once in a while (normally in the order of 100msec), it takes more time to discover an AP.</a:t>
            </a:r>
          </a:p>
          <a:p>
            <a:pPr lvl="1"/>
            <a:r>
              <a:rPr lang="en-US" altLang="zh-CN" dirty="0" smtClean="0"/>
              <a:t>Active scanning</a:t>
            </a:r>
          </a:p>
          <a:p>
            <a:pPr lvl="2"/>
            <a:r>
              <a:rPr lang="en-US" altLang="zh-CN" dirty="0" smtClean="0"/>
              <a:t>A STA transmits a Probe Request message including specific SSID that the STA wants to associate.</a:t>
            </a:r>
          </a:p>
          <a:p>
            <a:pPr lvl="2"/>
            <a:r>
              <a:rPr lang="en-US" altLang="zh-CN" dirty="0" smtClean="0"/>
              <a:t>Corresponding APs that receives Probe Request send back Probe Response message including needed  BSS information.</a:t>
            </a:r>
          </a:p>
          <a:p>
            <a:pPr lvl="2"/>
            <a:r>
              <a:rPr lang="en-US" altLang="zh-CN" dirty="0" smtClean="0"/>
              <a:t>Pros: Fast AP discovery available.</a:t>
            </a:r>
          </a:p>
          <a:p>
            <a:pPr lvl="2"/>
            <a:r>
              <a:rPr lang="en-US" altLang="zh-CN" dirty="0" smtClean="0"/>
              <a:t>Cons: additional air channel occupancy required, especially for the case wildcard SSID is included in Probe Request message. (In this case, every AP needs to send back Probe Response message.)</a:t>
            </a:r>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4</a:t>
            </a:fld>
            <a:endParaRPr lang="en-US" altLang="zh-CN"/>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 Discovery: Scanning</a:t>
            </a:r>
            <a:endParaRPr lang="en-US" dirty="0"/>
          </a:p>
        </p:txBody>
      </p:sp>
      <p:sp>
        <p:nvSpPr>
          <p:cNvPr id="3" name="Content Placeholder 2"/>
          <p:cNvSpPr>
            <a:spLocks noGrp="1"/>
          </p:cNvSpPr>
          <p:nvPr>
            <p:ph idx="1"/>
          </p:nvPr>
        </p:nvSpPr>
        <p:spPr>
          <a:xfrm>
            <a:off x="685800" y="1981200"/>
            <a:ext cx="7772400" cy="4400128"/>
          </a:xfrm>
        </p:spPr>
        <p:txBody>
          <a:bodyPr>
            <a:normAutofit/>
          </a:bodyPr>
          <a:lstStyle/>
          <a:p>
            <a:r>
              <a:rPr lang="en-US" altLang="zh-CN" dirty="0" smtClean="0"/>
              <a:t>Improvement on passive scanning schemes [1]</a:t>
            </a:r>
          </a:p>
          <a:p>
            <a:pPr lvl="1"/>
            <a:r>
              <a:rPr lang="en-US" altLang="zh-CN" dirty="0" smtClean="0"/>
              <a:t>Use of FILS beacon</a:t>
            </a:r>
          </a:p>
          <a:p>
            <a:pPr lvl="2"/>
            <a:r>
              <a:rPr lang="en-US" altLang="zh-CN" dirty="0" smtClean="0"/>
              <a:t>Define a very short beacon (FILS beacon) to advertise AP, transmit it much more frequently.</a:t>
            </a:r>
          </a:p>
          <a:p>
            <a:pPr lvl="2"/>
            <a:r>
              <a:rPr lang="en-US" altLang="zh-CN" dirty="0" smtClean="0"/>
              <a:t>FILS beacon only contains several necessary element for discovery.</a:t>
            </a:r>
          </a:p>
          <a:p>
            <a:pPr lvl="2"/>
            <a:r>
              <a:rPr lang="en-US" altLang="zh-CN" dirty="0" smtClean="0"/>
              <a:t>FILS beacon will not replace the traditional beacon frame, it will be sent much more frequently between traditional beacons.</a:t>
            </a:r>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5</a:t>
            </a:fld>
            <a:endParaRPr lang="en-US" altLang="zh-CN"/>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Usage Case for </a:t>
            </a:r>
            <a:r>
              <a:rPr lang="en-US" dirty="0" err="1" smtClean="0"/>
              <a:t>TGai</a:t>
            </a:r>
            <a:endParaRPr lang="en-US" dirty="0"/>
          </a:p>
        </p:txBody>
      </p:sp>
      <p:sp>
        <p:nvSpPr>
          <p:cNvPr id="3" name="Content Placeholder 2"/>
          <p:cNvSpPr>
            <a:spLocks noGrp="1"/>
          </p:cNvSpPr>
          <p:nvPr>
            <p:ph idx="1"/>
          </p:nvPr>
        </p:nvSpPr>
        <p:spPr>
          <a:xfrm>
            <a:off x="685800" y="1981200"/>
            <a:ext cx="8134672" cy="4400128"/>
          </a:xfrm>
        </p:spPr>
        <p:txBody>
          <a:bodyPr>
            <a:normAutofit fontScale="92500" lnSpcReduction="10000"/>
          </a:bodyPr>
          <a:lstStyle/>
          <a:p>
            <a:r>
              <a:rPr lang="en-US" altLang="zh-CN" dirty="0" smtClean="0"/>
              <a:t>In case there are not much of incoming mobile users for an ESS,</a:t>
            </a:r>
          </a:p>
          <a:p>
            <a:pPr lvl="1"/>
            <a:r>
              <a:rPr lang="en-US" altLang="zh-CN" dirty="0" smtClean="0"/>
              <a:t>There are small number of Probe Request/Response messages.</a:t>
            </a:r>
          </a:p>
          <a:p>
            <a:pPr lvl="1"/>
            <a:r>
              <a:rPr lang="en-US" altLang="zh-CN" dirty="0" smtClean="0"/>
              <a:t>Because the number of incoming mobile users are small, the impact of Probe Request/Response messages will not be severe.</a:t>
            </a:r>
          </a:p>
          <a:p>
            <a:pPr lvl="1"/>
            <a:r>
              <a:rPr lang="en-US" altLang="zh-CN" dirty="0" smtClean="0"/>
              <a:t>Therefore, current active scanning scheme will work well.</a:t>
            </a:r>
          </a:p>
          <a:p>
            <a:r>
              <a:rPr lang="en-US" altLang="zh-CN" dirty="0" smtClean="0"/>
              <a:t>In case there are many incoming mobile users for an ESS,</a:t>
            </a:r>
          </a:p>
          <a:p>
            <a:pPr lvl="1"/>
            <a:r>
              <a:rPr lang="en-US" altLang="zh-CN" dirty="0" smtClean="0"/>
              <a:t>Flooding of Probe Request/Response messages.</a:t>
            </a:r>
          </a:p>
          <a:p>
            <a:pPr lvl="1"/>
            <a:r>
              <a:rPr lang="en-US" altLang="zh-CN" dirty="0" smtClean="0"/>
              <a:t>Therefore, use of active scanning scheme will result in network overload.</a:t>
            </a:r>
          </a:p>
          <a:p>
            <a:pPr lvl="1"/>
            <a:r>
              <a:rPr lang="en-US" altLang="zh-CN" dirty="0" smtClean="0"/>
              <a:t>At the same time, because there are many incoming users in an ESS, there are also many Association Request/Response messages transmitted between AP and STAs.</a:t>
            </a:r>
          </a:p>
          <a:p>
            <a:pPr lvl="1"/>
            <a:r>
              <a:rPr lang="en-US" altLang="zh-CN" dirty="0" smtClean="0"/>
              <a:t>Therefore, active scanning scheme becomes problematic only when Association Request/Response messages transmission happen frequently.</a:t>
            </a:r>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6</a:t>
            </a:fld>
            <a:endParaRPr lang="en-US" altLang="zh-CN"/>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Proposed Recommendation</a:t>
            </a:r>
            <a:endParaRPr lang="en-US" dirty="0"/>
          </a:p>
        </p:txBody>
      </p:sp>
      <p:sp>
        <p:nvSpPr>
          <p:cNvPr id="3" name="Content Placeholder 2"/>
          <p:cNvSpPr>
            <a:spLocks noGrp="1"/>
          </p:cNvSpPr>
          <p:nvPr>
            <p:ph idx="1"/>
          </p:nvPr>
        </p:nvSpPr>
        <p:spPr>
          <a:xfrm>
            <a:off x="685800" y="1981200"/>
            <a:ext cx="8134672" cy="4400128"/>
          </a:xfrm>
        </p:spPr>
        <p:txBody>
          <a:bodyPr>
            <a:normAutofit fontScale="85000" lnSpcReduction="20000"/>
          </a:bodyPr>
          <a:lstStyle/>
          <a:p>
            <a:r>
              <a:rPr lang="en-US" altLang="zh-CN" dirty="0" smtClean="0"/>
              <a:t>Have an option for Association Response message (or other management messages transmitted by APs) that enables carrying information that is needed for AP discovery, unless whole message frame is security </a:t>
            </a:r>
            <a:r>
              <a:rPr lang="en-US" altLang="zh-CN" dirty="0" err="1" smtClean="0"/>
              <a:t>encripted</a:t>
            </a:r>
            <a:r>
              <a:rPr lang="en-US" altLang="zh-CN" dirty="0" smtClean="0"/>
              <a:t>.</a:t>
            </a:r>
          </a:p>
          <a:p>
            <a:pPr lvl="1"/>
            <a:r>
              <a:rPr lang="en-US" altLang="zh-CN" dirty="0" smtClean="0"/>
              <a:t>When a STA initiates AP discovery process, it first waits and monitors the channel.</a:t>
            </a:r>
          </a:p>
          <a:p>
            <a:pPr lvl="1"/>
            <a:r>
              <a:rPr lang="en-US" altLang="zh-CN" dirty="0" smtClean="0"/>
              <a:t>If the STA receives one of messages that carries AP discovery information such as beacon, Probe Response, Measurement Pilot, or Association Response carrying AP discovery information during this period, the STA executes passive scanning process.</a:t>
            </a:r>
          </a:p>
          <a:p>
            <a:r>
              <a:rPr lang="en-US" altLang="zh-CN" dirty="0" smtClean="0"/>
              <a:t>AP may transmit Association Responses message with AP discovery information when there are many Association Requests in a network. </a:t>
            </a:r>
          </a:p>
          <a:p>
            <a:pPr lvl="1"/>
            <a:r>
              <a:rPr lang="en-US" altLang="zh-CN" dirty="0" smtClean="0"/>
              <a:t>In case there are not much of Association Requests during given time, it just sends normal Association Response message that doesn’t carry AP discovery information.</a:t>
            </a:r>
          </a:p>
          <a:p>
            <a:r>
              <a:rPr lang="en-US" altLang="zh-CN" dirty="0" smtClean="0"/>
              <a:t>Even if there are lots of Association Requests in a network, not all Association Response messages will carry AP discovery information.</a:t>
            </a:r>
          </a:p>
          <a:p>
            <a:pPr lvl="1"/>
            <a:r>
              <a:rPr lang="en-US" altLang="zh-CN" dirty="0" smtClean="0"/>
              <a:t> Rather, one Association Response message in every given time window will deliver AP discovery information.</a:t>
            </a:r>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7</a:t>
            </a:fld>
            <a:endParaRPr lang="en-US" altLang="zh-CN"/>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Proposed Recommendation</a:t>
            </a:r>
            <a:endParaRPr lang="en-US" dirty="0"/>
          </a:p>
        </p:txBody>
      </p:sp>
      <p:sp>
        <p:nvSpPr>
          <p:cNvPr id="3" name="Content Placeholder 2"/>
          <p:cNvSpPr>
            <a:spLocks noGrp="1"/>
          </p:cNvSpPr>
          <p:nvPr>
            <p:ph idx="1"/>
          </p:nvPr>
        </p:nvSpPr>
        <p:spPr>
          <a:xfrm>
            <a:off x="685800" y="1981200"/>
            <a:ext cx="8134672" cy="2239888"/>
          </a:xfrm>
        </p:spPr>
        <p:txBody>
          <a:bodyPr>
            <a:normAutofit fontScale="92500" lnSpcReduction="20000"/>
          </a:bodyPr>
          <a:lstStyle/>
          <a:p>
            <a:r>
              <a:rPr lang="en-US" altLang="zh-CN" dirty="0" smtClean="0"/>
              <a:t>Proposed recommendation under FILS</a:t>
            </a:r>
            <a:r>
              <a:rPr lang="en-US" altLang="zh-CN" baseline="30000" dirty="0" smtClean="0"/>
              <a:t>1)</a:t>
            </a:r>
            <a:r>
              <a:rPr lang="en-US" altLang="zh-CN" dirty="0" smtClean="0"/>
              <a:t> beacon </a:t>
            </a:r>
          </a:p>
          <a:p>
            <a:pPr lvl="1"/>
            <a:r>
              <a:rPr lang="en-US" altLang="zh-CN" dirty="0" smtClean="0"/>
              <a:t>Multiple FILS beacons are supposed to be transmitted between regular beacon period to reduce AP discovery time.</a:t>
            </a:r>
          </a:p>
          <a:p>
            <a:pPr lvl="1"/>
            <a:r>
              <a:rPr lang="en-US" altLang="zh-CN" dirty="0" smtClean="0"/>
              <a:t>If Association Response message is going to be transmitted close to that of FILS beacon (within the time window of T1), FILS beacon is not transmitted and AP discovery information is piggybacked on Association Response message.</a:t>
            </a:r>
          </a:p>
          <a:p>
            <a:pPr lvl="1"/>
            <a:r>
              <a:rPr lang="en-US" altLang="zh-CN" dirty="0" smtClean="0"/>
              <a:t>And regular beacon is transmitted always.</a:t>
            </a:r>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8</a:t>
            </a:fld>
            <a:endParaRPr lang="en-US" altLang="zh-CN"/>
          </a:p>
        </p:txBody>
      </p:sp>
      <p:cxnSp>
        <p:nvCxnSpPr>
          <p:cNvPr id="5" name="Straight Arrow Connector 4"/>
          <p:cNvCxnSpPr/>
          <p:nvPr/>
        </p:nvCxnSpPr>
        <p:spPr bwMode="auto">
          <a:xfrm>
            <a:off x="1550323" y="5825494"/>
            <a:ext cx="6772939" cy="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7" name="TextBox 6"/>
          <p:cNvSpPr txBox="1"/>
          <p:nvPr/>
        </p:nvSpPr>
        <p:spPr>
          <a:xfrm>
            <a:off x="1433355" y="5421455"/>
            <a:ext cx="478465" cy="393954"/>
          </a:xfrm>
          <a:prstGeom prst="rect">
            <a:avLst/>
          </a:prstGeom>
          <a:noFill/>
        </p:spPr>
        <p:txBody>
          <a:bodyPr wrap="square" rtlCol="0">
            <a:spAutoFit/>
          </a:bodyPr>
          <a:lstStyle/>
          <a:p>
            <a:r>
              <a:rPr lang="en-US" dirty="0" smtClean="0"/>
              <a:t>AP</a:t>
            </a:r>
            <a:endParaRPr lang="en-US" dirty="0"/>
          </a:p>
        </p:txBody>
      </p:sp>
      <p:cxnSp>
        <p:nvCxnSpPr>
          <p:cNvPr id="8" name="Straight Arrow Connector 7"/>
          <p:cNvCxnSpPr/>
          <p:nvPr/>
        </p:nvCxnSpPr>
        <p:spPr bwMode="auto">
          <a:xfrm flipV="1">
            <a:off x="2489519" y="5276144"/>
            <a:ext cx="0" cy="563526"/>
          </a:xfrm>
          <a:prstGeom prst="straightConnector1">
            <a:avLst/>
          </a:prstGeom>
          <a:solidFill>
            <a:schemeClr val="accent1"/>
          </a:solidFill>
          <a:ln w="25400" cap="flat" cmpd="sng" algn="ctr">
            <a:solidFill>
              <a:schemeClr val="tx1"/>
            </a:solidFill>
            <a:prstDash val="solid"/>
            <a:round/>
            <a:headEnd type="arrow" w="med" len="med"/>
            <a:tailEnd type="none"/>
          </a:ln>
          <a:effectLst/>
        </p:spPr>
      </p:cxnSp>
      <p:sp>
        <p:nvSpPr>
          <p:cNvPr id="9" name="TextBox 8"/>
          <p:cNvSpPr txBox="1"/>
          <p:nvPr/>
        </p:nvSpPr>
        <p:spPr>
          <a:xfrm>
            <a:off x="2084205" y="4886341"/>
            <a:ext cx="830677" cy="359394"/>
          </a:xfrm>
          <a:prstGeom prst="rect">
            <a:avLst/>
          </a:prstGeom>
          <a:noFill/>
        </p:spPr>
        <p:txBody>
          <a:bodyPr wrap="none" rtlCol="0">
            <a:spAutoFit/>
          </a:bodyPr>
          <a:lstStyle/>
          <a:p>
            <a:r>
              <a:rPr lang="en-US" dirty="0" smtClean="0"/>
              <a:t>Beacon</a:t>
            </a:r>
            <a:endParaRPr lang="en-US" dirty="0"/>
          </a:p>
        </p:txBody>
      </p:sp>
      <p:cxnSp>
        <p:nvCxnSpPr>
          <p:cNvPr id="10" name="Straight Arrow Connector 9"/>
          <p:cNvCxnSpPr/>
          <p:nvPr/>
        </p:nvCxnSpPr>
        <p:spPr bwMode="auto">
          <a:xfrm flipV="1">
            <a:off x="5933759" y="5270048"/>
            <a:ext cx="0" cy="563526"/>
          </a:xfrm>
          <a:prstGeom prst="straightConnector1">
            <a:avLst/>
          </a:prstGeom>
          <a:solidFill>
            <a:schemeClr val="accent1"/>
          </a:solidFill>
          <a:ln w="25400" cap="flat" cmpd="sng" algn="ctr">
            <a:solidFill>
              <a:schemeClr val="tx1"/>
            </a:solidFill>
            <a:prstDash val="solid"/>
            <a:round/>
            <a:headEnd type="arrow" w="med" len="med"/>
            <a:tailEnd type="none"/>
          </a:ln>
          <a:effectLst/>
        </p:spPr>
      </p:cxnSp>
      <p:sp>
        <p:nvSpPr>
          <p:cNvPr id="11" name="TextBox 10"/>
          <p:cNvSpPr txBox="1"/>
          <p:nvPr/>
        </p:nvSpPr>
        <p:spPr>
          <a:xfrm>
            <a:off x="5528445" y="4880245"/>
            <a:ext cx="830677" cy="359394"/>
          </a:xfrm>
          <a:prstGeom prst="rect">
            <a:avLst/>
          </a:prstGeom>
          <a:noFill/>
        </p:spPr>
        <p:txBody>
          <a:bodyPr wrap="none" rtlCol="0">
            <a:spAutoFit/>
          </a:bodyPr>
          <a:lstStyle/>
          <a:p>
            <a:r>
              <a:rPr lang="en-US" dirty="0" smtClean="0"/>
              <a:t>Beacon</a:t>
            </a:r>
            <a:endParaRPr lang="en-US" dirty="0"/>
          </a:p>
        </p:txBody>
      </p:sp>
      <p:cxnSp>
        <p:nvCxnSpPr>
          <p:cNvPr id="12" name="Straight Arrow Connector 11"/>
          <p:cNvCxnSpPr/>
          <p:nvPr/>
        </p:nvCxnSpPr>
        <p:spPr bwMode="auto">
          <a:xfrm flipH="1" flipV="1">
            <a:off x="3364365" y="5447173"/>
            <a:ext cx="2978" cy="392497"/>
          </a:xfrm>
          <a:prstGeom prst="straightConnector1">
            <a:avLst/>
          </a:prstGeom>
          <a:solidFill>
            <a:schemeClr val="accent1"/>
          </a:solidFill>
          <a:ln w="9525" cap="flat" cmpd="sng" algn="ctr">
            <a:solidFill>
              <a:schemeClr val="bg1">
                <a:lumMod val="50000"/>
              </a:schemeClr>
            </a:solidFill>
            <a:prstDash val="sysDash"/>
            <a:round/>
            <a:headEnd type="arrow" w="med" len="med"/>
            <a:tailEnd type="none"/>
          </a:ln>
          <a:effectLst/>
        </p:spPr>
      </p:cxnSp>
      <p:sp>
        <p:nvSpPr>
          <p:cNvPr id="13" name="TextBox 12"/>
          <p:cNvSpPr txBox="1"/>
          <p:nvPr/>
        </p:nvSpPr>
        <p:spPr>
          <a:xfrm>
            <a:off x="3054362" y="4996069"/>
            <a:ext cx="646010" cy="430887"/>
          </a:xfrm>
          <a:prstGeom prst="rect">
            <a:avLst/>
          </a:prstGeom>
          <a:noFill/>
        </p:spPr>
        <p:txBody>
          <a:bodyPr wrap="none" lIns="0" tIns="0" rIns="0" bIns="0" rtlCol="0">
            <a:spAutoFit/>
          </a:bodyPr>
          <a:lstStyle/>
          <a:p>
            <a:pPr algn="ctr">
              <a:lnSpc>
                <a:spcPct val="100000"/>
              </a:lnSpc>
            </a:pPr>
            <a:r>
              <a:rPr lang="en-US" dirty="0" smtClean="0">
                <a:solidFill>
                  <a:schemeClr val="bg1">
                    <a:lumMod val="65000"/>
                  </a:schemeClr>
                </a:solidFill>
              </a:rPr>
              <a:t>FILS</a:t>
            </a:r>
          </a:p>
          <a:p>
            <a:pPr algn="ctr">
              <a:lnSpc>
                <a:spcPct val="100000"/>
              </a:lnSpc>
            </a:pPr>
            <a:r>
              <a:rPr lang="en-US" dirty="0" smtClean="0">
                <a:solidFill>
                  <a:schemeClr val="bg1">
                    <a:lumMod val="65000"/>
                  </a:schemeClr>
                </a:solidFill>
              </a:rPr>
              <a:t>Beacon</a:t>
            </a:r>
            <a:endParaRPr lang="en-US" dirty="0">
              <a:solidFill>
                <a:schemeClr val="bg1">
                  <a:lumMod val="65000"/>
                </a:schemeClr>
              </a:solidFill>
            </a:endParaRPr>
          </a:p>
        </p:txBody>
      </p:sp>
      <p:cxnSp>
        <p:nvCxnSpPr>
          <p:cNvPr id="14" name="Straight Arrow Connector 13"/>
          <p:cNvCxnSpPr/>
          <p:nvPr/>
        </p:nvCxnSpPr>
        <p:spPr bwMode="auto">
          <a:xfrm flipH="1" flipV="1">
            <a:off x="4199517" y="5441077"/>
            <a:ext cx="2978" cy="392497"/>
          </a:xfrm>
          <a:prstGeom prst="straightConnector1">
            <a:avLst/>
          </a:prstGeom>
          <a:solidFill>
            <a:schemeClr val="accent1"/>
          </a:solidFill>
          <a:ln w="9525" cap="flat" cmpd="sng" algn="ctr">
            <a:solidFill>
              <a:schemeClr val="tx1"/>
            </a:solidFill>
            <a:prstDash val="solid"/>
            <a:round/>
            <a:headEnd type="arrow" w="med" len="med"/>
            <a:tailEnd type="none"/>
          </a:ln>
          <a:effectLst/>
        </p:spPr>
      </p:cxnSp>
      <p:sp>
        <p:nvSpPr>
          <p:cNvPr id="15" name="TextBox 14"/>
          <p:cNvSpPr txBox="1"/>
          <p:nvPr/>
        </p:nvSpPr>
        <p:spPr>
          <a:xfrm>
            <a:off x="3889514" y="4989973"/>
            <a:ext cx="646010" cy="430887"/>
          </a:xfrm>
          <a:prstGeom prst="rect">
            <a:avLst/>
          </a:prstGeom>
          <a:noFill/>
        </p:spPr>
        <p:txBody>
          <a:bodyPr wrap="none" lIns="0" tIns="0" rIns="0" bIns="0" rtlCol="0">
            <a:spAutoFit/>
          </a:bodyPr>
          <a:lstStyle/>
          <a:p>
            <a:pPr algn="ctr">
              <a:lnSpc>
                <a:spcPct val="100000"/>
              </a:lnSpc>
            </a:pPr>
            <a:r>
              <a:rPr lang="en-US" dirty="0" smtClean="0"/>
              <a:t>FILS</a:t>
            </a:r>
          </a:p>
          <a:p>
            <a:pPr algn="ctr">
              <a:lnSpc>
                <a:spcPct val="100000"/>
              </a:lnSpc>
            </a:pPr>
            <a:r>
              <a:rPr lang="en-US" dirty="0" smtClean="0"/>
              <a:t>Beacon</a:t>
            </a:r>
            <a:endParaRPr lang="en-US" dirty="0"/>
          </a:p>
        </p:txBody>
      </p:sp>
      <p:cxnSp>
        <p:nvCxnSpPr>
          <p:cNvPr id="16" name="Straight Arrow Connector 15"/>
          <p:cNvCxnSpPr/>
          <p:nvPr/>
        </p:nvCxnSpPr>
        <p:spPr bwMode="auto">
          <a:xfrm flipH="1" flipV="1">
            <a:off x="5046861" y="5447173"/>
            <a:ext cx="2978" cy="392497"/>
          </a:xfrm>
          <a:prstGeom prst="straightConnector1">
            <a:avLst/>
          </a:prstGeom>
          <a:solidFill>
            <a:schemeClr val="accent1"/>
          </a:solidFill>
          <a:ln w="9525" cap="flat" cmpd="sng" algn="ctr">
            <a:solidFill>
              <a:schemeClr val="bg1">
                <a:lumMod val="50000"/>
              </a:schemeClr>
            </a:solidFill>
            <a:prstDash val="sysDash"/>
            <a:round/>
            <a:headEnd type="arrow" w="med" len="med"/>
            <a:tailEnd type="none"/>
          </a:ln>
          <a:effectLst/>
        </p:spPr>
      </p:cxnSp>
      <p:sp>
        <p:nvSpPr>
          <p:cNvPr id="17" name="TextBox 16"/>
          <p:cNvSpPr txBox="1"/>
          <p:nvPr/>
        </p:nvSpPr>
        <p:spPr>
          <a:xfrm>
            <a:off x="4736858" y="4996069"/>
            <a:ext cx="646010" cy="430887"/>
          </a:xfrm>
          <a:prstGeom prst="rect">
            <a:avLst/>
          </a:prstGeom>
          <a:noFill/>
        </p:spPr>
        <p:txBody>
          <a:bodyPr wrap="none" lIns="0" tIns="0" rIns="0" bIns="0" rtlCol="0">
            <a:spAutoFit/>
          </a:bodyPr>
          <a:lstStyle/>
          <a:p>
            <a:pPr algn="ctr">
              <a:lnSpc>
                <a:spcPct val="100000"/>
              </a:lnSpc>
            </a:pPr>
            <a:r>
              <a:rPr lang="en-US" dirty="0" smtClean="0">
                <a:solidFill>
                  <a:schemeClr val="bg1">
                    <a:lumMod val="65000"/>
                  </a:schemeClr>
                </a:solidFill>
              </a:rPr>
              <a:t>FILS</a:t>
            </a:r>
          </a:p>
          <a:p>
            <a:pPr algn="ctr">
              <a:lnSpc>
                <a:spcPct val="100000"/>
              </a:lnSpc>
            </a:pPr>
            <a:r>
              <a:rPr lang="en-US" dirty="0" smtClean="0">
                <a:solidFill>
                  <a:schemeClr val="bg1">
                    <a:lumMod val="65000"/>
                  </a:schemeClr>
                </a:solidFill>
              </a:rPr>
              <a:t>Beacon</a:t>
            </a:r>
            <a:endParaRPr lang="en-US" dirty="0">
              <a:solidFill>
                <a:schemeClr val="bg1">
                  <a:lumMod val="65000"/>
                </a:schemeClr>
              </a:solidFill>
            </a:endParaRPr>
          </a:p>
        </p:txBody>
      </p:sp>
      <p:cxnSp>
        <p:nvCxnSpPr>
          <p:cNvPr id="18" name="Straight Arrow Connector 17"/>
          <p:cNvCxnSpPr/>
          <p:nvPr/>
        </p:nvCxnSpPr>
        <p:spPr bwMode="auto">
          <a:xfrm flipH="1" flipV="1">
            <a:off x="6723261" y="5441077"/>
            <a:ext cx="2978" cy="392497"/>
          </a:xfrm>
          <a:prstGeom prst="straightConnector1">
            <a:avLst/>
          </a:prstGeom>
          <a:solidFill>
            <a:schemeClr val="accent1"/>
          </a:solidFill>
          <a:ln w="9525" cap="flat" cmpd="sng" algn="ctr">
            <a:solidFill>
              <a:schemeClr val="tx1"/>
            </a:solidFill>
            <a:prstDash val="solid"/>
            <a:round/>
            <a:headEnd type="arrow" w="med" len="med"/>
            <a:tailEnd type="none"/>
          </a:ln>
          <a:effectLst/>
        </p:spPr>
      </p:cxnSp>
      <p:sp>
        <p:nvSpPr>
          <p:cNvPr id="19" name="TextBox 18"/>
          <p:cNvSpPr txBox="1"/>
          <p:nvPr/>
        </p:nvSpPr>
        <p:spPr>
          <a:xfrm>
            <a:off x="6413258" y="4989973"/>
            <a:ext cx="646010" cy="430887"/>
          </a:xfrm>
          <a:prstGeom prst="rect">
            <a:avLst/>
          </a:prstGeom>
          <a:noFill/>
        </p:spPr>
        <p:txBody>
          <a:bodyPr wrap="none" lIns="0" tIns="0" rIns="0" bIns="0" rtlCol="0">
            <a:spAutoFit/>
          </a:bodyPr>
          <a:lstStyle/>
          <a:p>
            <a:pPr algn="ctr">
              <a:lnSpc>
                <a:spcPct val="100000"/>
              </a:lnSpc>
            </a:pPr>
            <a:r>
              <a:rPr lang="en-US" dirty="0" smtClean="0"/>
              <a:t>FILS</a:t>
            </a:r>
          </a:p>
          <a:p>
            <a:pPr algn="ctr">
              <a:lnSpc>
                <a:spcPct val="100000"/>
              </a:lnSpc>
            </a:pPr>
            <a:r>
              <a:rPr lang="en-US" dirty="0" smtClean="0"/>
              <a:t>Beacon</a:t>
            </a:r>
            <a:endParaRPr lang="en-US" dirty="0"/>
          </a:p>
        </p:txBody>
      </p:sp>
      <p:cxnSp>
        <p:nvCxnSpPr>
          <p:cNvPr id="20" name="Straight Arrow Connector 19"/>
          <p:cNvCxnSpPr/>
          <p:nvPr/>
        </p:nvCxnSpPr>
        <p:spPr bwMode="auto">
          <a:xfrm flipH="1" flipV="1">
            <a:off x="7558413" y="5434981"/>
            <a:ext cx="2978" cy="392497"/>
          </a:xfrm>
          <a:prstGeom prst="straightConnector1">
            <a:avLst/>
          </a:prstGeom>
          <a:solidFill>
            <a:schemeClr val="accent1"/>
          </a:solidFill>
          <a:ln w="9525" cap="flat" cmpd="sng" algn="ctr">
            <a:solidFill>
              <a:schemeClr val="bg1">
                <a:lumMod val="50000"/>
              </a:schemeClr>
            </a:solidFill>
            <a:prstDash val="sysDash"/>
            <a:round/>
            <a:headEnd type="arrow" w="med" len="med"/>
            <a:tailEnd type="none"/>
          </a:ln>
          <a:effectLst/>
        </p:spPr>
      </p:cxnSp>
      <p:sp>
        <p:nvSpPr>
          <p:cNvPr id="21" name="TextBox 20"/>
          <p:cNvSpPr txBox="1"/>
          <p:nvPr/>
        </p:nvSpPr>
        <p:spPr>
          <a:xfrm>
            <a:off x="7248410" y="4983877"/>
            <a:ext cx="646010" cy="430887"/>
          </a:xfrm>
          <a:prstGeom prst="rect">
            <a:avLst/>
          </a:prstGeom>
          <a:noFill/>
        </p:spPr>
        <p:txBody>
          <a:bodyPr wrap="none" lIns="0" tIns="0" rIns="0" bIns="0" rtlCol="0">
            <a:spAutoFit/>
          </a:bodyPr>
          <a:lstStyle/>
          <a:p>
            <a:pPr algn="ctr">
              <a:lnSpc>
                <a:spcPct val="100000"/>
              </a:lnSpc>
            </a:pPr>
            <a:r>
              <a:rPr lang="en-US" dirty="0" smtClean="0">
                <a:solidFill>
                  <a:schemeClr val="bg1">
                    <a:lumMod val="65000"/>
                  </a:schemeClr>
                </a:solidFill>
              </a:rPr>
              <a:t>FILS</a:t>
            </a:r>
          </a:p>
          <a:p>
            <a:pPr algn="ctr">
              <a:lnSpc>
                <a:spcPct val="100000"/>
              </a:lnSpc>
            </a:pPr>
            <a:r>
              <a:rPr lang="en-US" dirty="0" smtClean="0">
                <a:solidFill>
                  <a:schemeClr val="bg1">
                    <a:lumMod val="65000"/>
                  </a:schemeClr>
                </a:solidFill>
              </a:rPr>
              <a:t>Beacon</a:t>
            </a:r>
            <a:endParaRPr lang="en-US" dirty="0">
              <a:solidFill>
                <a:schemeClr val="bg1">
                  <a:lumMod val="65000"/>
                </a:schemeClr>
              </a:solidFill>
            </a:endParaRPr>
          </a:p>
        </p:txBody>
      </p:sp>
      <p:cxnSp>
        <p:nvCxnSpPr>
          <p:cNvPr id="22" name="Straight Arrow Connector 21"/>
          <p:cNvCxnSpPr>
            <a:endCxn id="23" idx="2"/>
          </p:cNvCxnSpPr>
          <p:nvPr/>
        </p:nvCxnSpPr>
        <p:spPr bwMode="auto">
          <a:xfrm flipV="1">
            <a:off x="2790347" y="4908796"/>
            <a:ext cx="6907" cy="904137"/>
          </a:xfrm>
          <a:prstGeom prst="straightConnector1">
            <a:avLst/>
          </a:prstGeom>
          <a:solidFill>
            <a:schemeClr val="accent1"/>
          </a:solidFill>
          <a:ln w="9525" cap="flat" cmpd="sng" algn="ctr">
            <a:solidFill>
              <a:srgbClr val="FF0000"/>
            </a:solidFill>
            <a:prstDash val="solid"/>
            <a:round/>
            <a:headEnd type="arrow" w="med" len="med"/>
            <a:tailEnd type="none"/>
          </a:ln>
          <a:effectLst/>
        </p:spPr>
      </p:cxnSp>
      <p:sp>
        <p:nvSpPr>
          <p:cNvPr id="23" name="TextBox 22"/>
          <p:cNvSpPr txBox="1"/>
          <p:nvPr/>
        </p:nvSpPr>
        <p:spPr>
          <a:xfrm>
            <a:off x="2553597" y="4477909"/>
            <a:ext cx="487313" cy="430887"/>
          </a:xfrm>
          <a:prstGeom prst="rect">
            <a:avLst/>
          </a:prstGeom>
          <a:noFill/>
        </p:spPr>
        <p:txBody>
          <a:bodyPr wrap="none" lIns="0" tIns="0" rIns="0" bIns="0" rtlCol="0">
            <a:spAutoFit/>
          </a:bodyPr>
          <a:lstStyle/>
          <a:p>
            <a:pPr algn="ctr">
              <a:lnSpc>
                <a:spcPct val="100000"/>
              </a:lnSpc>
            </a:pPr>
            <a:r>
              <a:rPr lang="en-US" dirty="0" err="1" smtClean="0">
                <a:solidFill>
                  <a:srgbClr val="FF0000"/>
                </a:solidFill>
              </a:rPr>
              <a:t>Asso</a:t>
            </a:r>
            <a:r>
              <a:rPr lang="en-US" dirty="0" smtClean="0">
                <a:solidFill>
                  <a:srgbClr val="FF0000"/>
                </a:solidFill>
              </a:rPr>
              <a:t>.</a:t>
            </a:r>
          </a:p>
          <a:p>
            <a:pPr algn="ctr">
              <a:lnSpc>
                <a:spcPct val="100000"/>
              </a:lnSpc>
            </a:pPr>
            <a:r>
              <a:rPr lang="en-US" dirty="0" smtClean="0">
                <a:solidFill>
                  <a:srgbClr val="FF0000"/>
                </a:solidFill>
              </a:rPr>
              <a:t>Resp.</a:t>
            </a:r>
            <a:endParaRPr lang="en-US" dirty="0">
              <a:solidFill>
                <a:srgbClr val="FF0000"/>
              </a:solidFill>
            </a:endParaRPr>
          </a:p>
        </p:txBody>
      </p:sp>
      <p:cxnSp>
        <p:nvCxnSpPr>
          <p:cNvPr id="24" name="Straight Arrow Connector 23"/>
          <p:cNvCxnSpPr>
            <a:endCxn id="25" idx="2"/>
          </p:cNvCxnSpPr>
          <p:nvPr/>
        </p:nvCxnSpPr>
        <p:spPr bwMode="auto">
          <a:xfrm flipV="1">
            <a:off x="3497715" y="4947864"/>
            <a:ext cx="6907" cy="880563"/>
          </a:xfrm>
          <a:prstGeom prst="straightConnector1">
            <a:avLst/>
          </a:prstGeom>
          <a:solidFill>
            <a:schemeClr val="accent1"/>
          </a:solidFill>
          <a:ln w="9525" cap="flat" cmpd="sng" algn="ctr">
            <a:solidFill>
              <a:srgbClr val="FF0000"/>
            </a:solidFill>
            <a:prstDash val="solid"/>
            <a:round/>
            <a:headEnd type="arrow" w="med" len="med"/>
            <a:tailEnd type="none"/>
          </a:ln>
          <a:effectLst/>
        </p:spPr>
      </p:cxnSp>
      <p:sp>
        <p:nvSpPr>
          <p:cNvPr id="25" name="TextBox 24"/>
          <p:cNvSpPr txBox="1"/>
          <p:nvPr/>
        </p:nvSpPr>
        <p:spPr>
          <a:xfrm>
            <a:off x="3127115" y="4301533"/>
            <a:ext cx="755014" cy="646331"/>
          </a:xfrm>
          <a:prstGeom prst="rect">
            <a:avLst/>
          </a:prstGeom>
          <a:noFill/>
        </p:spPr>
        <p:txBody>
          <a:bodyPr wrap="none" lIns="0" tIns="0" rIns="0" bIns="0" rtlCol="0">
            <a:spAutoFit/>
          </a:bodyPr>
          <a:lstStyle/>
          <a:p>
            <a:pPr algn="ctr">
              <a:lnSpc>
                <a:spcPct val="100000"/>
              </a:lnSpc>
            </a:pPr>
            <a:r>
              <a:rPr lang="en-US" dirty="0" err="1" smtClean="0">
                <a:solidFill>
                  <a:srgbClr val="FF0000"/>
                </a:solidFill>
              </a:rPr>
              <a:t>Asso</a:t>
            </a:r>
            <a:r>
              <a:rPr lang="en-US" dirty="0" smtClean="0">
                <a:solidFill>
                  <a:srgbClr val="FF0000"/>
                </a:solidFill>
              </a:rPr>
              <a:t>.</a:t>
            </a:r>
          </a:p>
          <a:p>
            <a:pPr algn="ctr">
              <a:lnSpc>
                <a:spcPct val="100000"/>
              </a:lnSpc>
            </a:pPr>
            <a:r>
              <a:rPr lang="en-US" dirty="0" smtClean="0">
                <a:solidFill>
                  <a:srgbClr val="FF0000"/>
                </a:solidFill>
              </a:rPr>
              <a:t>Resp. w/</a:t>
            </a:r>
          </a:p>
          <a:p>
            <a:pPr algn="ctr">
              <a:lnSpc>
                <a:spcPct val="100000"/>
              </a:lnSpc>
            </a:pPr>
            <a:r>
              <a:rPr lang="en-US" dirty="0" smtClean="0">
                <a:solidFill>
                  <a:srgbClr val="FF0000"/>
                </a:solidFill>
              </a:rPr>
              <a:t>Dis. info</a:t>
            </a:r>
            <a:endParaRPr lang="en-US" dirty="0">
              <a:solidFill>
                <a:srgbClr val="FF0000"/>
              </a:solidFill>
            </a:endParaRPr>
          </a:p>
        </p:txBody>
      </p:sp>
      <p:cxnSp>
        <p:nvCxnSpPr>
          <p:cNvPr id="26" name="Straight Arrow Connector 25"/>
          <p:cNvCxnSpPr>
            <a:endCxn id="27" idx="2"/>
          </p:cNvCxnSpPr>
          <p:nvPr/>
        </p:nvCxnSpPr>
        <p:spPr bwMode="auto">
          <a:xfrm flipV="1">
            <a:off x="4466747" y="4933180"/>
            <a:ext cx="6907" cy="904137"/>
          </a:xfrm>
          <a:prstGeom prst="straightConnector1">
            <a:avLst/>
          </a:prstGeom>
          <a:solidFill>
            <a:schemeClr val="accent1"/>
          </a:solidFill>
          <a:ln w="9525" cap="flat" cmpd="sng" algn="ctr">
            <a:solidFill>
              <a:srgbClr val="FF0000"/>
            </a:solidFill>
            <a:prstDash val="solid"/>
            <a:round/>
            <a:headEnd type="arrow" w="med" len="med"/>
            <a:tailEnd type="none"/>
          </a:ln>
          <a:effectLst/>
        </p:spPr>
      </p:cxnSp>
      <p:sp>
        <p:nvSpPr>
          <p:cNvPr id="27" name="TextBox 26"/>
          <p:cNvSpPr txBox="1"/>
          <p:nvPr/>
        </p:nvSpPr>
        <p:spPr>
          <a:xfrm>
            <a:off x="4229997" y="4502293"/>
            <a:ext cx="487313" cy="430887"/>
          </a:xfrm>
          <a:prstGeom prst="rect">
            <a:avLst/>
          </a:prstGeom>
          <a:noFill/>
        </p:spPr>
        <p:txBody>
          <a:bodyPr wrap="none" lIns="0" tIns="0" rIns="0" bIns="0" rtlCol="0">
            <a:spAutoFit/>
          </a:bodyPr>
          <a:lstStyle/>
          <a:p>
            <a:pPr algn="ctr">
              <a:lnSpc>
                <a:spcPct val="100000"/>
              </a:lnSpc>
            </a:pPr>
            <a:r>
              <a:rPr lang="en-US" dirty="0" err="1" smtClean="0">
                <a:solidFill>
                  <a:srgbClr val="FF0000"/>
                </a:solidFill>
              </a:rPr>
              <a:t>Asso</a:t>
            </a:r>
            <a:r>
              <a:rPr lang="en-US" dirty="0" smtClean="0">
                <a:solidFill>
                  <a:srgbClr val="FF0000"/>
                </a:solidFill>
              </a:rPr>
              <a:t>.</a:t>
            </a:r>
          </a:p>
          <a:p>
            <a:pPr algn="ctr">
              <a:lnSpc>
                <a:spcPct val="100000"/>
              </a:lnSpc>
            </a:pPr>
            <a:r>
              <a:rPr lang="en-US" dirty="0" smtClean="0">
                <a:solidFill>
                  <a:srgbClr val="FF0000"/>
                </a:solidFill>
              </a:rPr>
              <a:t>Resp.</a:t>
            </a:r>
            <a:endParaRPr lang="en-US" dirty="0">
              <a:solidFill>
                <a:srgbClr val="FF0000"/>
              </a:solidFill>
            </a:endParaRPr>
          </a:p>
        </p:txBody>
      </p:sp>
      <p:cxnSp>
        <p:nvCxnSpPr>
          <p:cNvPr id="28" name="Straight Arrow Connector 27"/>
          <p:cNvCxnSpPr>
            <a:endCxn id="29" idx="2"/>
          </p:cNvCxnSpPr>
          <p:nvPr/>
        </p:nvCxnSpPr>
        <p:spPr bwMode="auto">
          <a:xfrm flipV="1">
            <a:off x="5144397" y="4944408"/>
            <a:ext cx="6927" cy="877670"/>
          </a:xfrm>
          <a:prstGeom prst="straightConnector1">
            <a:avLst/>
          </a:prstGeom>
          <a:solidFill>
            <a:schemeClr val="accent1"/>
          </a:solidFill>
          <a:ln w="9525" cap="flat" cmpd="sng" algn="ctr">
            <a:solidFill>
              <a:srgbClr val="FF0000"/>
            </a:solidFill>
            <a:prstDash val="solid"/>
            <a:round/>
            <a:headEnd type="arrow" w="med" len="med"/>
            <a:tailEnd type="none"/>
          </a:ln>
          <a:effectLst/>
        </p:spPr>
      </p:cxnSp>
      <p:sp>
        <p:nvSpPr>
          <p:cNvPr id="29" name="TextBox 28"/>
          <p:cNvSpPr txBox="1"/>
          <p:nvPr/>
        </p:nvSpPr>
        <p:spPr>
          <a:xfrm>
            <a:off x="4788244" y="4298077"/>
            <a:ext cx="726160" cy="646331"/>
          </a:xfrm>
          <a:prstGeom prst="rect">
            <a:avLst/>
          </a:prstGeom>
          <a:noFill/>
        </p:spPr>
        <p:txBody>
          <a:bodyPr wrap="none" lIns="0" tIns="0" rIns="0" bIns="0" rtlCol="0">
            <a:spAutoFit/>
          </a:bodyPr>
          <a:lstStyle/>
          <a:p>
            <a:pPr algn="ctr">
              <a:lnSpc>
                <a:spcPct val="100000"/>
              </a:lnSpc>
            </a:pPr>
            <a:r>
              <a:rPr lang="en-US" dirty="0" err="1" smtClean="0">
                <a:solidFill>
                  <a:srgbClr val="FF0000"/>
                </a:solidFill>
              </a:rPr>
              <a:t>Asso</a:t>
            </a:r>
            <a:r>
              <a:rPr lang="en-US" dirty="0" smtClean="0">
                <a:solidFill>
                  <a:srgbClr val="FF0000"/>
                </a:solidFill>
              </a:rPr>
              <a:t>.</a:t>
            </a:r>
          </a:p>
          <a:p>
            <a:pPr algn="ctr">
              <a:lnSpc>
                <a:spcPct val="100000"/>
              </a:lnSpc>
            </a:pPr>
            <a:r>
              <a:rPr lang="en-US" dirty="0" smtClean="0">
                <a:solidFill>
                  <a:srgbClr val="FF0000"/>
                </a:solidFill>
              </a:rPr>
              <a:t>Resp. w/</a:t>
            </a:r>
          </a:p>
          <a:p>
            <a:pPr algn="ctr">
              <a:lnSpc>
                <a:spcPct val="100000"/>
              </a:lnSpc>
            </a:pPr>
            <a:r>
              <a:rPr lang="en-US" dirty="0" smtClean="0">
                <a:solidFill>
                  <a:srgbClr val="FF0000"/>
                </a:solidFill>
              </a:rPr>
              <a:t>Dis. info</a:t>
            </a:r>
            <a:endParaRPr lang="en-US" dirty="0">
              <a:solidFill>
                <a:srgbClr val="FF0000"/>
              </a:solidFill>
            </a:endParaRPr>
          </a:p>
        </p:txBody>
      </p:sp>
      <p:cxnSp>
        <p:nvCxnSpPr>
          <p:cNvPr id="30" name="Straight Arrow Connector 29"/>
          <p:cNvCxnSpPr>
            <a:endCxn id="31" idx="2"/>
          </p:cNvCxnSpPr>
          <p:nvPr/>
        </p:nvCxnSpPr>
        <p:spPr bwMode="auto">
          <a:xfrm flipV="1">
            <a:off x="6302637" y="4933180"/>
            <a:ext cx="6907" cy="904137"/>
          </a:xfrm>
          <a:prstGeom prst="straightConnector1">
            <a:avLst/>
          </a:prstGeom>
          <a:solidFill>
            <a:schemeClr val="accent1"/>
          </a:solidFill>
          <a:ln w="9525" cap="flat" cmpd="sng" algn="ctr">
            <a:solidFill>
              <a:srgbClr val="FF0000"/>
            </a:solidFill>
            <a:prstDash val="solid"/>
            <a:round/>
            <a:headEnd type="arrow" w="med" len="med"/>
            <a:tailEnd type="none"/>
          </a:ln>
          <a:effectLst/>
        </p:spPr>
      </p:cxnSp>
      <p:sp>
        <p:nvSpPr>
          <p:cNvPr id="31" name="TextBox 30"/>
          <p:cNvSpPr txBox="1"/>
          <p:nvPr/>
        </p:nvSpPr>
        <p:spPr>
          <a:xfrm>
            <a:off x="6065887" y="4502293"/>
            <a:ext cx="487313" cy="430887"/>
          </a:xfrm>
          <a:prstGeom prst="rect">
            <a:avLst/>
          </a:prstGeom>
          <a:noFill/>
        </p:spPr>
        <p:txBody>
          <a:bodyPr wrap="none" lIns="0" tIns="0" rIns="0" bIns="0" rtlCol="0">
            <a:spAutoFit/>
          </a:bodyPr>
          <a:lstStyle/>
          <a:p>
            <a:pPr algn="ctr">
              <a:lnSpc>
                <a:spcPct val="100000"/>
              </a:lnSpc>
            </a:pPr>
            <a:r>
              <a:rPr lang="en-US" dirty="0" err="1" smtClean="0">
                <a:solidFill>
                  <a:srgbClr val="FF0000"/>
                </a:solidFill>
              </a:rPr>
              <a:t>Asso</a:t>
            </a:r>
            <a:r>
              <a:rPr lang="en-US" dirty="0" smtClean="0">
                <a:solidFill>
                  <a:srgbClr val="FF0000"/>
                </a:solidFill>
              </a:rPr>
              <a:t>.</a:t>
            </a:r>
          </a:p>
          <a:p>
            <a:pPr algn="ctr">
              <a:lnSpc>
                <a:spcPct val="100000"/>
              </a:lnSpc>
            </a:pPr>
            <a:r>
              <a:rPr lang="en-US" dirty="0" smtClean="0">
                <a:solidFill>
                  <a:srgbClr val="FF0000"/>
                </a:solidFill>
              </a:rPr>
              <a:t>Resp.</a:t>
            </a:r>
            <a:endParaRPr lang="en-US" dirty="0">
              <a:solidFill>
                <a:srgbClr val="FF0000"/>
              </a:solidFill>
            </a:endParaRPr>
          </a:p>
        </p:txBody>
      </p:sp>
      <p:cxnSp>
        <p:nvCxnSpPr>
          <p:cNvPr id="32" name="Straight Arrow Connector 31"/>
          <p:cNvCxnSpPr>
            <a:endCxn id="33" idx="2"/>
          </p:cNvCxnSpPr>
          <p:nvPr/>
        </p:nvCxnSpPr>
        <p:spPr bwMode="auto">
          <a:xfrm flipV="1">
            <a:off x="7430397" y="4939427"/>
            <a:ext cx="6908" cy="882650"/>
          </a:xfrm>
          <a:prstGeom prst="straightConnector1">
            <a:avLst/>
          </a:prstGeom>
          <a:solidFill>
            <a:schemeClr val="accent1"/>
          </a:solidFill>
          <a:ln w="9525" cap="flat" cmpd="sng" algn="ctr">
            <a:solidFill>
              <a:srgbClr val="FF0000"/>
            </a:solidFill>
            <a:prstDash val="solid"/>
            <a:round/>
            <a:headEnd type="arrow" w="med" len="med"/>
            <a:tailEnd type="none"/>
          </a:ln>
          <a:effectLst/>
        </p:spPr>
      </p:cxnSp>
      <p:sp>
        <p:nvSpPr>
          <p:cNvPr id="33" name="TextBox 32"/>
          <p:cNvSpPr txBox="1"/>
          <p:nvPr/>
        </p:nvSpPr>
        <p:spPr>
          <a:xfrm>
            <a:off x="7074224" y="4293096"/>
            <a:ext cx="726161" cy="646331"/>
          </a:xfrm>
          <a:prstGeom prst="rect">
            <a:avLst/>
          </a:prstGeom>
          <a:noFill/>
        </p:spPr>
        <p:txBody>
          <a:bodyPr wrap="none" lIns="0" tIns="0" rIns="0" bIns="0" rtlCol="0">
            <a:spAutoFit/>
          </a:bodyPr>
          <a:lstStyle/>
          <a:p>
            <a:pPr algn="ctr">
              <a:lnSpc>
                <a:spcPct val="100000"/>
              </a:lnSpc>
            </a:pPr>
            <a:r>
              <a:rPr lang="en-US" dirty="0" err="1" smtClean="0">
                <a:solidFill>
                  <a:srgbClr val="FF0000"/>
                </a:solidFill>
              </a:rPr>
              <a:t>Asso</a:t>
            </a:r>
            <a:r>
              <a:rPr lang="en-US" dirty="0" smtClean="0">
                <a:solidFill>
                  <a:srgbClr val="FF0000"/>
                </a:solidFill>
              </a:rPr>
              <a:t>.</a:t>
            </a:r>
          </a:p>
          <a:p>
            <a:pPr algn="ctr">
              <a:lnSpc>
                <a:spcPct val="100000"/>
              </a:lnSpc>
            </a:pPr>
            <a:r>
              <a:rPr lang="en-US" dirty="0" smtClean="0">
                <a:solidFill>
                  <a:srgbClr val="FF0000"/>
                </a:solidFill>
              </a:rPr>
              <a:t>Resp. w/</a:t>
            </a:r>
          </a:p>
          <a:p>
            <a:pPr algn="ctr">
              <a:lnSpc>
                <a:spcPct val="100000"/>
              </a:lnSpc>
            </a:pPr>
            <a:r>
              <a:rPr lang="en-US" dirty="0" smtClean="0">
                <a:solidFill>
                  <a:srgbClr val="FF0000"/>
                </a:solidFill>
              </a:rPr>
              <a:t>Dis. info</a:t>
            </a:r>
            <a:endParaRPr lang="en-US" dirty="0">
              <a:solidFill>
                <a:srgbClr val="FF0000"/>
              </a:solidFill>
            </a:endParaRPr>
          </a:p>
        </p:txBody>
      </p:sp>
      <p:cxnSp>
        <p:nvCxnSpPr>
          <p:cNvPr id="34" name="Straight Arrow Connector 33"/>
          <p:cNvCxnSpPr>
            <a:endCxn id="35" idx="2"/>
          </p:cNvCxnSpPr>
          <p:nvPr/>
        </p:nvCxnSpPr>
        <p:spPr bwMode="auto">
          <a:xfrm flipV="1">
            <a:off x="8131437" y="4945372"/>
            <a:ext cx="6907" cy="904137"/>
          </a:xfrm>
          <a:prstGeom prst="straightConnector1">
            <a:avLst/>
          </a:prstGeom>
          <a:solidFill>
            <a:schemeClr val="accent1"/>
          </a:solidFill>
          <a:ln w="9525" cap="flat" cmpd="sng" algn="ctr">
            <a:solidFill>
              <a:srgbClr val="FF0000"/>
            </a:solidFill>
            <a:prstDash val="solid"/>
            <a:round/>
            <a:headEnd type="arrow" w="med" len="med"/>
            <a:tailEnd type="none"/>
          </a:ln>
          <a:effectLst/>
        </p:spPr>
      </p:cxnSp>
      <p:sp>
        <p:nvSpPr>
          <p:cNvPr id="35" name="TextBox 34"/>
          <p:cNvSpPr txBox="1"/>
          <p:nvPr/>
        </p:nvSpPr>
        <p:spPr>
          <a:xfrm>
            <a:off x="7894687" y="4514485"/>
            <a:ext cx="487313" cy="430887"/>
          </a:xfrm>
          <a:prstGeom prst="rect">
            <a:avLst/>
          </a:prstGeom>
          <a:noFill/>
        </p:spPr>
        <p:txBody>
          <a:bodyPr wrap="none" lIns="0" tIns="0" rIns="0" bIns="0" rtlCol="0">
            <a:spAutoFit/>
          </a:bodyPr>
          <a:lstStyle/>
          <a:p>
            <a:pPr algn="ctr">
              <a:lnSpc>
                <a:spcPct val="100000"/>
              </a:lnSpc>
            </a:pPr>
            <a:r>
              <a:rPr lang="en-US" dirty="0" err="1" smtClean="0">
                <a:solidFill>
                  <a:srgbClr val="FF0000"/>
                </a:solidFill>
              </a:rPr>
              <a:t>Asso</a:t>
            </a:r>
            <a:r>
              <a:rPr lang="en-US" dirty="0" smtClean="0">
                <a:solidFill>
                  <a:srgbClr val="FF0000"/>
                </a:solidFill>
              </a:rPr>
              <a:t>.</a:t>
            </a:r>
          </a:p>
          <a:p>
            <a:pPr algn="ctr">
              <a:lnSpc>
                <a:spcPct val="100000"/>
              </a:lnSpc>
            </a:pPr>
            <a:r>
              <a:rPr lang="en-US" dirty="0" smtClean="0">
                <a:solidFill>
                  <a:srgbClr val="FF0000"/>
                </a:solidFill>
              </a:rPr>
              <a:t>Resp.</a:t>
            </a:r>
            <a:endParaRPr lang="en-US" dirty="0">
              <a:solidFill>
                <a:srgbClr val="FF0000"/>
              </a:solidFill>
            </a:endParaRPr>
          </a:p>
        </p:txBody>
      </p:sp>
      <p:cxnSp>
        <p:nvCxnSpPr>
          <p:cNvPr id="36" name="Straight Connector 35"/>
          <p:cNvCxnSpPr/>
          <p:nvPr/>
        </p:nvCxnSpPr>
        <p:spPr bwMode="auto">
          <a:xfrm>
            <a:off x="3155978" y="5841127"/>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7" name="Straight Connector 36"/>
          <p:cNvCxnSpPr/>
          <p:nvPr/>
        </p:nvCxnSpPr>
        <p:spPr bwMode="auto">
          <a:xfrm>
            <a:off x="3536978" y="5841127"/>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8" name="Straight Connector 37"/>
          <p:cNvCxnSpPr/>
          <p:nvPr/>
        </p:nvCxnSpPr>
        <p:spPr bwMode="auto">
          <a:xfrm>
            <a:off x="3155978" y="5917327"/>
            <a:ext cx="381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9" name="TextBox 38"/>
          <p:cNvSpPr txBox="1"/>
          <p:nvPr/>
        </p:nvSpPr>
        <p:spPr>
          <a:xfrm>
            <a:off x="3228343" y="5993527"/>
            <a:ext cx="256480" cy="184666"/>
          </a:xfrm>
          <a:prstGeom prst="rect">
            <a:avLst/>
          </a:prstGeom>
          <a:noFill/>
        </p:spPr>
        <p:txBody>
          <a:bodyPr wrap="none" lIns="0" tIns="0" rIns="0" bIns="0" rtlCol="0">
            <a:spAutoFit/>
          </a:bodyPr>
          <a:lstStyle/>
          <a:p>
            <a:pPr algn="ctr">
              <a:lnSpc>
                <a:spcPct val="100000"/>
              </a:lnSpc>
            </a:pPr>
            <a:r>
              <a:rPr lang="en-US" dirty="0" smtClean="0"/>
              <a:t>±T1</a:t>
            </a:r>
            <a:endParaRPr lang="en-US" dirty="0"/>
          </a:p>
        </p:txBody>
      </p:sp>
      <p:cxnSp>
        <p:nvCxnSpPr>
          <p:cNvPr id="40" name="Straight Connector 39"/>
          <p:cNvCxnSpPr/>
          <p:nvPr/>
        </p:nvCxnSpPr>
        <p:spPr bwMode="auto">
          <a:xfrm>
            <a:off x="3987828" y="5841127"/>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 name="Straight Connector 40"/>
          <p:cNvCxnSpPr/>
          <p:nvPr/>
        </p:nvCxnSpPr>
        <p:spPr bwMode="auto">
          <a:xfrm>
            <a:off x="4368828" y="5841127"/>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 name="Straight Connector 41"/>
          <p:cNvCxnSpPr/>
          <p:nvPr/>
        </p:nvCxnSpPr>
        <p:spPr bwMode="auto">
          <a:xfrm>
            <a:off x="3987828" y="5917327"/>
            <a:ext cx="381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3" name="TextBox 42"/>
          <p:cNvSpPr txBox="1"/>
          <p:nvPr/>
        </p:nvSpPr>
        <p:spPr>
          <a:xfrm>
            <a:off x="4060193" y="5993527"/>
            <a:ext cx="256480" cy="184666"/>
          </a:xfrm>
          <a:prstGeom prst="rect">
            <a:avLst/>
          </a:prstGeom>
          <a:noFill/>
        </p:spPr>
        <p:txBody>
          <a:bodyPr wrap="none" lIns="0" tIns="0" rIns="0" bIns="0" rtlCol="0">
            <a:spAutoFit/>
          </a:bodyPr>
          <a:lstStyle/>
          <a:p>
            <a:pPr algn="ctr">
              <a:lnSpc>
                <a:spcPct val="100000"/>
              </a:lnSpc>
            </a:pPr>
            <a:r>
              <a:rPr lang="en-US" dirty="0" smtClean="0"/>
              <a:t>±T1</a:t>
            </a:r>
            <a:endParaRPr lang="en-US" dirty="0"/>
          </a:p>
        </p:txBody>
      </p:sp>
      <p:cxnSp>
        <p:nvCxnSpPr>
          <p:cNvPr id="44" name="Straight Connector 43"/>
          <p:cNvCxnSpPr/>
          <p:nvPr/>
        </p:nvCxnSpPr>
        <p:spPr bwMode="auto">
          <a:xfrm>
            <a:off x="4851428" y="5854283"/>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 name="Straight Connector 44"/>
          <p:cNvCxnSpPr/>
          <p:nvPr/>
        </p:nvCxnSpPr>
        <p:spPr bwMode="auto">
          <a:xfrm>
            <a:off x="5232428" y="5854283"/>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6" name="Straight Connector 45"/>
          <p:cNvCxnSpPr/>
          <p:nvPr/>
        </p:nvCxnSpPr>
        <p:spPr bwMode="auto">
          <a:xfrm>
            <a:off x="4851428" y="5930483"/>
            <a:ext cx="381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7" name="TextBox 46"/>
          <p:cNvSpPr txBox="1"/>
          <p:nvPr/>
        </p:nvSpPr>
        <p:spPr>
          <a:xfrm>
            <a:off x="4923793" y="6006683"/>
            <a:ext cx="256480" cy="184666"/>
          </a:xfrm>
          <a:prstGeom prst="rect">
            <a:avLst/>
          </a:prstGeom>
          <a:noFill/>
        </p:spPr>
        <p:txBody>
          <a:bodyPr wrap="none" lIns="0" tIns="0" rIns="0" bIns="0" rtlCol="0">
            <a:spAutoFit/>
          </a:bodyPr>
          <a:lstStyle/>
          <a:p>
            <a:pPr algn="ctr">
              <a:lnSpc>
                <a:spcPct val="100000"/>
              </a:lnSpc>
            </a:pPr>
            <a:r>
              <a:rPr lang="en-US" dirty="0" smtClean="0"/>
              <a:t>±T1</a:t>
            </a:r>
            <a:endParaRPr lang="en-US" dirty="0"/>
          </a:p>
        </p:txBody>
      </p:sp>
      <p:cxnSp>
        <p:nvCxnSpPr>
          <p:cNvPr id="48" name="Straight Connector 47"/>
          <p:cNvCxnSpPr/>
          <p:nvPr/>
        </p:nvCxnSpPr>
        <p:spPr bwMode="auto">
          <a:xfrm>
            <a:off x="6521478" y="5847477"/>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9" name="Straight Connector 48"/>
          <p:cNvCxnSpPr/>
          <p:nvPr/>
        </p:nvCxnSpPr>
        <p:spPr bwMode="auto">
          <a:xfrm>
            <a:off x="6902478" y="5847477"/>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0" name="Straight Connector 49"/>
          <p:cNvCxnSpPr/>
          <p:nvPr/>
        </p:nvCxnSpPr>
        <p:spPr bwMode="auto">
          <a:xfrm>
            <a:off x="6521478" y="5923677"/>
            <a:ext cx="381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1" name="TextBox 50"/>
          <p:cNvSpPr txBox="1"/>
          <p:nvPr/>
        </p:nvSpPr>
        <p:spPr>
          <a:xfrm>
            <a:off x="6593843" y="5999877"/>
            <a:ext cx="256480" cy="184666"/>
          </a:xfrm>
          <a:prstGeom prst="rect">
            <a:avLst/>
          </a:prstGeom>
          <a:noFill/>
        </p:spPr>
        <p:txBody>
          <a:bodyPr wrap="none" lIns="0" tIns="0" rIns="0" bIns="0" rtlCol="0">
            <a:spAutoFit/>
          </a:bodyPr>
          <a:lstStyle/>
          <a:p>
            <a:pPr algn="ctr">
              <a:lnSpc>
                <a:spcPct val="100000"/>
              </a:lnSpc>
            </a:pPr>
            <a:r>
              <a:rPr lang="en-US" dirty="0" smtClean="0"/>
              <a:t>±T1</a:t>
            </a:r>
            <a:endParaRPr lang="en-US" dirty="0"/>
          </a:p>
        </p:txBody>
      </p:sp>
      <p:cxnSp>
        <p:nvCxnSpPr>
          <p:cNvPr id="52" name="Straight Connector 51"/>
          <p:cNvCxnSpPr/>
          <p:nvPr/>
        </p:nvCxnSpPr>
        <p:spPr bwMode="auto">
          <a:xfrm>
            <a:off x="7354197" y="5841127"/>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3" name="Straight Connector 52"/>
          <p:cNvCxnSpPr/>
          <p:nvPr/>
        </p:nvCxnSpPr>
        <p:spPr bwMode="auto">
          <a:xfrm>
            <a:off x="7735197" y="5841127"/>
            <a:ext cx="0" cy="152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4" name="Straight Connector 53"/>
          <p:cNvCxnSpPr/>
          <p:nvPr/>
        </p:nvCxnSpPr>
        <p:spPr bwMode="auto">
          <a:xfrm>
            <a:off x="7354197" y="5917327"/>
            <a:ext cx="381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55" name="TextBox 54"/>
          <p:cNvSpPr txBox="1"/>
          <p:nvPr/>
        </p:nvSpPr>
        <p:spPr>
          <a:xfrm>
            <a:off x="7426562" y="5993527"/>
            <a:ext cx="256481" cy="184666"/>
          </a:xfrm>
          <a:prstGeom prst="rect">
            <a:avLst/>
          </a:prstGeom>
          <a:noFill/>
        </p:spPr>
        <p:txBody>
          <a:bodyPr wrap="none" lIns="0" tIns="0" rIns="0" bIns="0" rtlCol="0">
            <a:spAutoFit/>
          </a:bodyPr>
          <a:lstStyle/>
          <a:p>
            <a:pPr algn="ctr">
              <a:lnSpc>
                <a:spcPct val="100000"/>
              </a:lnSpc>
            </a:pPr>
            <a:r>
              <a:rPr lang="en-US" smtClean="0"/>
              <a:t>±T1</a:t>
            </a:r>
            <a:endParaRPr lang="en-US" dirty="0"/>
          </a:p>
        </p:txBody>
      </p:sp>
      <p:sp>
        <p:nvSpPr>
          <p:cNvPr id="56" name="TextBox 55"/>
          <p:cNvSpPr txBox="1"/>
          <p:nvPr/>
        </p:nvSpPr>
        <p:spPr>
          <a:xfrm>
            <a:off x="611560" y="6237312"/>
            <a:ext cx="7744428" cy="246221"/>
          </a:xfrm>
          <a:prstGeom prst="rect">
            <a:avLst/>
          </a:prstGeom>
          <a:noFill/>
        </p:spPr>
        <p:txBody>
          <a:bodyPr wrap="none" rtlCol="0">
            <a:spAutoFit/>
          </a:bodyPr>
          <a:lstStyle/>
          <a:p>
            <a:r>
              <a:rPr lang="en-US" sz="1000" baseline="30000" dirty="0" smtClean="0"/>
              <a:t>1)  </a:t>
            </a:r>
            <a:r>
              <a:rPr lang="en-US" sz="1000" dirty="0" smtClean="0"/>
              <a:t>From here below, FILS beacon includes concept of any shortened version of  beacon such as FILS beacon, short beacon, measurement pilot, etc.</a:t>
            </a:r>
            <a:endParaRPr lang="en-US" sz="1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a:t>
            </a:r>
            <a:endParaRPr lang="en-US" dirty="0"/>
          </a:p>
        </p:txBody>
      </p:sp>
      <p:sp>
        <p:nvSpPr>
          <p:cNvPr id="3" name="Content Placeholder 2"/>
          <p:cNvSpPr>
            <a:spLocks noGrp="1"/>
          </p:cNvSpPr>
          <p:nvPr>
            <p:ph idx="1"/>
          </p:nvPr>
        </p:nvSpPr>
        <p:spPr>
          <a:xfrm>
            <a:off x="685800" y="1981200"/>
            <a:ext cx="8134672" cy="4400128"/>
          </a:xfrm>
        </p:spPr>
        <p:txBody>
          <a:bodyPr>
            <a:normAutofit/>
          </a:bodyPr>
          <a:lstStyle/>
          <a:p>
            <a:r>
              <a:rPr lang="en-US" altLang="zh-CN" dirty="0" smtClean="0"/>
              <a:t>Air time occupancy for (FILS) beacon transmission can be reduced as number of STAs joining increases.</a:t>
            </a:r>
          </a:p>
          <a:p>
            <a:r>
              <a:rPr lang="en-US" altLang="zh-CN" dirty="0" smtClean="0"/>
              <a:t>No additional significant complexity increase for both APs and STAs</a:t>
            </a:r>
          </a:p>
          <a:p>
            <a:r>
              <a:rPr lang="en-US" dirty="0" smtClean="0"/>
              <a:t>Need for transmitting Probe Response message is minimized, which can reduce the processing burden of APs.</a:t>
            </a:r>
            <a:endParaRPr lang="en-US" altLang="zh-CN" dirty="0" smtClean="0"/>
          </a:p>
        </p:txBody>
      </p:sp>
      <p:sp>
        <p:nvSpPr>
          <p:cNvPr id="6" name="Slide Number Placeholder 5"/>
          <p:cNvSpPr>
            <a:spLocks noGrp="1"/>
          </p:cNvSpPr>
          <p:nvPr>
            <p:ph type="sldNum" sz="quarter" idx="12"/>
          </p:nvPr>
        </p:nvSpPr>
        <p:spPr/>
        <p:txBody>
          <a:bodyPr/>
          <a:lstStyle/>
          <a:p>
            <a:r>
              <a:rPr lang="en-US" altLang="zh-CN" smtClean="0"/>
              <a:t>Slide </a:t>
            </a:r>
            <a:fld id="{F3492426-BCCD-4D74-9D7D-2414C4E79612}" type="slidenum">
              <a:rPr lang="en-US" altLang="zh-CN" smtClean="0"/>
              <a:pPr/>
              <a:t>9</a:t>
            </a:fld>
            <a:endParaRPr lang="en-US" altLang="zh-CN"/>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65"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65"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2296</TotalTime>
  <Words>1140</Words>
  <Application>Microsoft Office PowerPoint</Application>
  <PresentationFormat>On-screen Show (4:3)</PresentationFormat>
  <Paragraphs>159</Paragraphs>
  <Slides>12</Slides>
  <Notes>3</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802-11-Submission</vt:lpstr>
      <vt:lpstr>AP Discovery Information Broadcasting</vt:lpstr>
      <vt:lpstr>Abstract</vt:lpstr>
      <vt:lpstr>Conformance w/ TGai PAR &amp; 5C </vt:lpstr>
      <vt:lpstr>AP Discovery: Scanning</vt:lpstr>
      <vt:lpstr>AP Discovery: Scanning</vt:lpstr>
      <vt:lpstr>Usage Case for TGai</vt:lpstr>
      <vt:lpstr>Proposed Recommendation</vt:lpstr>
      <vt:lpstr>Proposed Recommendation</vt:lpstr>
      <vt:lpstr>Benefits</vt:lpstr>
      <vt:lpstr>Straw Poll</vt:lpstr>
      <vt:lpstr>Motion</vt:lpstr>
      <vt:lpstr>References</vt:lpstr>
    </vt:vector>
  </TitlesOfParts>
  <Company>Huawei Technologies Co.,Ltd.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huawei</dc:creator>
  <cp:lastModifiedBy>Young Hoon Kwon</cp:lastModifiedBy>
  <cp:revision>130</cp:revision>
  <cp:lastPrinted>1998-02-10T13:28:06Z</cp:lastPrinted>
  <dcterms:created xsi:type="dcterms:W3CDTF">2011-11-01T05:42:00Z</dcterms:created>
  <dcterms:modified xsi:type="dcterms:W3CDTF">2012-05-15T02:41:23Z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(4)DsjA61wJS2oQYROklwWlklUOhZq/r06EJNwWpUbfeZ6wx8i6qmoInuoUGfVC3QBFYPBlBUxK_x000d_
5ipyKKZjllKo6Uk2t5H/WzeMqBozHGxABQV30SuH+rNMrgyHnjBUSgafDo6Ne2GgHWjV7Cun_x000d_
GuufqOo6NXjhE/vp3tGMVxemRbo/K2opRIiAq3O3WWSIIuDdgtsP5hBqEv2SCUpBM3SO3v0A_x000d_
RQKHzpSp1SH4AL5OO6</vt:lpwstr>
  </property>
  <property fmtid="{D5CDD505-2E9C-101B-9397-08002B2CF9AE}" pid="3" name="_ms_pID_7253431">
    <vt:lpwstr>EYKO2nVno+d/vIsdssxMAMPSrkdO7fJDfRSd2rbVUlhwTWcL7O7upn_x000d_
kZ/3NUUlyiEgFVm0i04uQrO+ctpQh035VcZkC0eMYaOnuILbjdhXyjo6MSzWxESVERfa2QOt_x000d_
YWN1yU2IWdljstNTlwaW8Ochv1pgPxFSsQWbo8IZXjb2GUaOzKZp2tZVF4tukeygyIBmKSZi_x000d_
Jq9naqUUXEax1XgAydp9SRom7yMKSGZAkYl0</vt:lpwstr>
  </property>
  <property fmtid="{D5CDD505-2E9C-101B-9397-08002B2CF9AE}" pid="4" name="_ms_pID_7253432">
    <vt:lpwstr>AhGqzamVuGdJhQeoo7+D0JqosohapFwhWjO3_x000d_
KtMx1qs8pJv3Dj+weRSMw8Q6M7OcXVUaft/jFzhv1M4f3vGU+OG8h9OkVpEihmNzAceNI3mN_x000d_
WIT5FKjQNrFP2ZuEwhTAkrA0ujbdij4+oumY4ADx+y7QSKNSRH4qu4nfkad6esuvKGN5K2bZ_x000d_
6oQKSWMCyLQMjlLXYfwm99gH1dQ0gCQ2zFhTUl0BLMmfpE5USK8/y9</vt:lpwstr>
  </property>
  <property fmtid="{D5CDD505-2E9C-101B-9397-08002B2CF9AE}" pid="5" name="_ms_pID_7253433">
    <vt:lpwstr>zCZvjaZymm9Npf7HU9_x000d_
BCHVCSkcIEhSvY5iV+6Iw/PHGOM=</vt:lpwstr>
  </property>
  <property fmtid="{D5CDD505-2E9C-101B-9397-08002B2CF9AE}" pid="6" name="sflag">
    <vt:lpwstr>1337049640</vt:lpwstr>
  </property>
</Properties>
</file>