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2" r:id="rId4"/>
    <p:sldId id="269" r:id="rId5"/>
    <p:sldId id="270" r:id="rId6"/>
    <p:sldId id="271" r:id="rId7"/>
    <p:sldId id="263" r:id="rId8"/>
    <p:sldId id="272" r:id="rId9"/>
    <p:sldId id="267" r:id="rId10"/>
    <p:sldId id="268" r:id="rId11"/>
    <p:sldId id="264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>
      <p:cViewPr>
        <p:scale>
          <a:sx n="100" d="100"/>
          <a:sy n="100" d="100"/>
        </p:scale>
        <p:origin x="-2832" y="-4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382722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4287586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11-12/552r0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2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Wide Scanning Requests and Responses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2012-05-04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7204523"/>
              </p:ext>
            </p:extLst>
          </p:nvPr>
        </p:nvGraphicFramePr>
        <p:xfrm>
          <a:off x="514350" y="2276475"/>
          <a:ext cx="8077200" cy="269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Document" r:id="rId4" imgW="8258040" imgH="2760311" progId="Word.Document.8">
                  <p:embed/>
                </p:oleObj>
              </mc:Choice>
              <mc:Fallback>
                <p:oleObj name="Document" r:id="rId4" imgW="8258040" imgH="276031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76475"/>
                        <a:ext cx="8077200" cy="2695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More channels are scanned in </a:t>
            </a:r>
            <a:r>
              <a:rPr lang="fi-FI" dirty="0" smtClean="0"/>
              <a:t>a single </a:t>
            </a:r>
            <a:r>
              <a:rPr lang="fi-FI" dirty="0" smtClean="0"/>
              <a:t>scanning operation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discovery is faster, for instance 80 MHz may be scanned instead of 20 MHz 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amount of scanning operations is </a:t>
            </a:r>
            <a:r>
              <a:rPr lang="fi-FI" dirty="0" smtClean="0"/>
              <a:t>reduced</a:t>
            </a:r>
            <a:endParaRPr lang="fi-FI" dirty="0" smtClean="0"/>
          </a:p>
          <a:p>
            <a:pPr lvl="2">
              <a:buFont typeface="Arial" pitchFamily="34" charset="0"/>
              <a:buChar char="•"/>
            </a:pPr>
            <a:r>
              <a:rPr lang="fi-FI" dirty="0" smtClean="0"/>
              <a:t>This makes discovery delays acceptable to FILS Requirements, i.e. </a:t>
            </a:r>
            <a:r>
              <a:rPr lang="fi-FI" dirty="0"/>
              <a:t>i</a:t>
            </a:r>
            <a:r>
              <a:rPr lang="fi-FI" dirty="0" smtClean="0"/>
              <a:t>nitial link setup &lt; 100ms</a:t>
            </a:r>
            <a:endParaRPr lang="fi-FI" dirty="0" smtClean="0"/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The </a:t>
            </a:r>
            <a:r>
              <a:rPr lang="fi-FI" dirty="0" smtClean="0"/>
              <a:t>mechanism is simple</a:t>
            </a:r>
            <a:endParaRPr lang="fi-FI" dirty="0" smtClean="0"/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No new PPDU type is needed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Transmission and reception details are already </a:t>
            </a:r>
            <a:r>
              <a:rPr lang="fi-FI" dirty="0" smtClean="0"/>
              <a:t>specified in 802.11ac</a:t>
            </a:r>
            <a:endParaRPr lang="fi-FI" dirty="0" smtClean="0"/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2659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Motion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fi-FI" dirty="0" smtClean="0"/>
              <a:t>Add the following text to the specification framework document:</a:t>
            </a:r>
          </a:p>
          <a:p>
            <a:r>
              <a:rPr lang="fi-FI" dirty="0" smtClean="0"/>
              <a:t>” 802.11ai </a:t>
            </a:r>
            <a:r>
              <a:rPr lang="fi-FI" dirty="0" smtClean="0"/>
              <a:t>shall enable scanning request and response frames transmission as non-VHT duplicate </a:t>
            </a:r>
            <a:r>
              <a:rPr lang="fi-FI" dirty="0" smtClean="0"/>
              <a:t>PPDUs to </a:t>
            </a:r>
            <a:r>
              <a:rPr lang="fi-FI" dirty="0" smtClean="0"/>
              <a:t>20, 40, 80 and 160 </a:t>
            </a:r>
            <a:r>
              <a:rPr lang="fi-FI" dirty="0" smtClean="0"/>
              <a:t>MHz”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very high throughput (VHT) </a:t>
            </a:r>
            <a:r>
              <a:rPr lang="en-GB" dirty="0" smtClean="0"/>
              <a:t>enables </a:t>
            </a:r>
            <a:r>
              <a:rPr lang="en-GB" dirty="0" smtClean="0"/>
              <a:t>transmission bandwidths of 20, 40, 80 and 160 </a:t>
            </a:r>
            <a:r>
              <a:rPr lang="en-GB" dirty="0" smtClean="0"/>
              <a:t>MHz </a:t>
            </a:r>
          </a:p>
          <a:p>
            <a:pPr lvl="1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Scanning benefits also from </a:t>
            </a:r>
            <a:r>
              <a:rPr lang="en-GB" dirty="0"/>
              <a:t>use </a:t>
            </a:r>
            <a:r>
              <a:rPr lang="en-GB" dirty="0" smtClean="0"/>
              <a:t>of larger bandwidths</a:t>
            </a: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</a:t>
            </a:r>
            <a:r>
              <a:rPr lang="en-GB" dirty="0"/>
              <a:t>larger </a:t>
            </a:r>
            <a:r>
              <a:rPr lang="en-GB" dirty="0" smtClean="0"/>
              <a:t>scanned bandwidth per operation reduces the number </a:t>
            </a:r>
            <a:r>
              <a:rPr lang="en-GB" dirty="0" smtClean="0"/>
              <a:t>of scanning </a:t>
            </a:r>
            <a:r>
              <a:rPr lang="en-GB" dirty="0" smtClean="0"/>
              <a:t>operations speeds-up the scanning</a:t>
            </a:r>
          </a:p>
          <a:p>
            <a:pPr lvl="1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ensures initial link setup within 100ms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Background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The discovery delay may </a:t>
            </a:r>
            <a:r>
              <a:rPr lang="en-GB" dirty="0" smtClean="0"/>
              <a:t>be calculated: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Number of scanning operations * </a:t>
            </a:r>
            <a:r>
              <a:rPr lang="en-GB" dirty="0" smtClean="0"/>
              <a:t>time per scanning operation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 It is important to reduce the number of scanning operations as well as shorten the time per scanning operation</a:t>
            </a:r>
            <a:endParaRPr lang="en-GB" dirty="0"/>
          </a:p>
          <a:p>
            <a:pPr>
              <a:buFont typeface="Times New Roman" pitchFamily="16" charset="0"/>
              <a:buChar char="•"/>
            </a:pPr>
            <a:r>
              <a:rPr lang="en-GB" dirty="0"/>
              <a:t>The 802.11ai has </a:t>
            </a:r>
            <a:r>
              <a:rPr lang="en-GB" dirty="0" smtClean="0"/>
              <a:t>provided solutions to </a:t>
            </a:r>
            <a:r>
              <a:rPr lang="en-GB" dirty="0"/>
              <a:t>speed-up discovery in a </a:t>
            </a:r>
            <a:r>
              <a:rPr lang="en-GB" dirty="0" smtClean="0"/>
              <a:t>scanned channel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However</a:t>
            </a:r>
            <a:r>
              <a:rPr lang="en-GB" dirty="0"/>
              <a:t>, one channel is scanned at a </a:t>
            </a:r>
            <a:r>
              <a:rPr lang="en-GB" dirty="0" smtClean="0"/>
              <a:t>time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The scanning messages may hint the next channel to be scanned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Motivation, channels  at 5 GHz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endParaRPr lang="en-GB" dirty="0" smtClean="0"/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 marL="0" indent="0"/>
            <a:endParaRPr lang="en-GB" dirty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5 GHz has many channels to be scanned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Some mechanism to reduce the number of scanning operations is needed to speed-up the scanning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The turquoise colour shows the channelization of the VHT STA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VHT STA is capable to use 20, 40, 80 and 160 MHz transmission bandwidths as shown </a:t>
            </a:r>
          </a:p>
          <a:p>
            <a:pPr>
              <a:buFont typeface="Times New Roman" pitchFamily="16" charset="0"/>
              <a:buChar char="•"/>
            </a:pPr>
            <a:endParaRPr lang="en-GB" dirty="0" smtClean="0"/>
          </a:p>
        </p:txBody>
      </p:sp>
      <p:grpSp>
        <p:nvGrpSpPr>
          <p:cNvPr id="90" name="Group 89"/>
          <p:cNvGrpSpPr/>
          <p:nvPr/>
        </p:nvGrpSpPr>
        <p:grpSpPr>
          <a:xfrm>
            <a:off x="635000" y="1446213"/>
            <a:ext cx="8001000" cy="2220912"/>
            <a:chOff x="635000" y="1446213"/>
            <a:chExt cx="8001000" cy="2220912"/>
          </a:xfrm>
        </p:grpSpPr>
        <p:sp>
          <p:nvSpPr>
            <p:cNvPr id="91" name="Rectangle à coins arrondis 144"/>
            <p:cNvSpPr/>
            <p:nvPr/>
          </p:nvSpPr>
          <p:spPr bwMode="auto">
            <a:xfrm>
              <a:off x="5461000" y="1841500"/>
              <a:ext cx="863600" cy="1435100"/>
            </a:xfrm>
            <a:prstGeom prst="round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/>
              <a:endParaRPr lang="fr-FR" b="1"/>
            </a:p>
          </p:txBody>
        </p:sp>
        <p:sp>
          <p:nvSpPr>
            <p:cNvPr id="92" name="Trapezoid 7"/>
            <p:cNvSpPr/>
            <p:nvPr/>
          </p:nvSpPr>
          <p:spPr bwMode="auto">
            <a:xfrm>
              <a:off x="21590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3" name="Trapezoid 8"/>
            <p:cNvSpPr/>
            <p:nvPr/>
          </p:nvSpPr>
          <p:spPr bwMode="auto">
            <a:xfrm>
              <a:off x="23876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4" name="Trapezoid 9"/>
            <p:cNvSpPr/>
            <p:nvPr/>
          </p:nvSpPr>
          <p:spPr bwMode="auto">
            <a:xfrm>
              <a:off x="26162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5" name="Trapezoid 10"/>
            <p:cNvSpPr/>
            <p:nvPr/>
          </p:nvSpPr>
          <p:spPr bwMode="auto">
            <a:xfrm>
              <a:off x="28448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6" name="Trapezoid 11"/>
            <p:cNvSpPr/>
            <p:nvPr/>
          </p:nvSpPr>
          <p:spPr bwMode="auto">
            <a:xfrm>
              <a:off x="30734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7" name="Trapezoid 12"/>
            <p:cNvSpPr/>
            <p:nvPr/>
          </p:nvSpPr>
          <p:spPr bwMode="auto">
            <a:xfrm>
              <a:off x="33020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8" name="Trapezoid 13"/>
            <p:cNvSpPr/>
            <p:nvPr/>
          </p:nvSpPr>
          <p:spPr bwMode="auto">
            <a:xfrm>
              <a:off x="35306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9" name="Trapezoid 14"/>
            <p:cNvSpPr/>
            <p:nvPr/>
          </p:nvSpPr>
          <p:spPr bwMode="auto">
            <a:xfrm>
              <a:off x="37592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0" name="Trapezoid 15"/>
            <p:cNvSpPr/>
            <p:nvPr/>
          </p:nvSpPr>
          <p:spPr bwMode="auto">
            <a:xfrm>
              <a:off x="42926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1" name="Trapezoid 16"/>
            <p:cNvSpPr/>
            <p:nvPr/>
          </p:nvSpPr>
          <p:spPr bwMode="auto">
            <a:xfrm>
              <a:off x="45212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2" name="Trapezoid 17"/>
            <p:cNvSpPr/>
            <p:nvPr/>
          </p:nvSpPr>
          <p:spPr bwMode="auto">
            <a:xfrm>
              <a:off x="47498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3" name="Trapezoid 18"/>
            <p:cNvSpPr/>
            <p:nvPr/>
          </p:nvSpPr>
          <p:spPr bwMode="auto">
            <a:xfrm>
              <a:off x="49784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4" name="Trapezoid 19"/>
            <p:cNvSpPr/>
            <p:nvPr/>
          </p:nvSpPr>
          <p:spPr bwMode="auto">
            <a:xfrm>
              <a:off x="52070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5" name="Trapezoid 20"/>
            <p:cNvSpPr/>
            <p:nvPr/>
          </p:nvSpPr>
          <p:spPr bwMode="auto">
            <a:xfrm>
              <a:off x="54356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6" name="Trapezoid 21"/>
            <p:cNvSpPr/>
            <p:nvPr/>
          </p:nvSpPr>
          <p:spPr bwMode="auto">
            <a:xfrm>
              <a:off x="56642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7" name="Trapezoid 22"/>
            <p:cNvSpPr/>
            <p:nvPr/>
          </p:nvSpPr>
          <p:spPr bwMode="auto">
            <a:xfrm>
              <a:off x="58928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8" name="Trapezoid 23"/>
            <p:cNvSpPr/>
            <p:nvPr/>
          </p:nvSpPr>
          <p:spPr bwMode="auto">
            <a:xfrm>
              <a:off x="61214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9" name="Trapezoid 24"/>
            <p:cNvSpPr/>
            <p:nvPr/>
          </p:nvSpPr>
          <p:spPr bwMode="auto">
            <a:xfrm>
              <a:off x="63500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0" name="Trapezoid 25"/>
            <p:cNvSpPr/>
            <p:nvPr/>
          </p:nvSpPr>
          <p:spPr bwMode="auto">
            <a:xfrm>
              <a:off x="65786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1" name="Trapezoid 26"/>
            <p:cNvSpPr/>
            <p:nvPr/>
          </p:nvSpPr>
          <p:spPr bwMode="auto">
            <a:xfrm>
              <a:off x="71120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2" name="Trapezoid 27"/>
            <p:cNvSpPr/>
            <p:nvPr/>
          </p:nvSpPr>
          <p:spPr bwMode="auto">
            <a:xfrm>
              <a:off x="73406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3" name="Trapezoid 28"/>
            <p:cNvSpPr/>
            <p:nvPr/>
          </p:nvSpPr>
          <p:spPr bwMode="auto">
            <a:xfrm>
              <a:off x="75692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4" name="Trapezoid 29"/>
            <p:cNvSpPr/>
            <p:nvPr/>
          </p:nvSpPr>
          <p:spPr bwMode="auto">
            <a:xfrm>
              <a:off x="77978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5" name="Trapezoid 30"/>
            <p:cNvSpPr/>
            <p:nvPr/>
          </p:nvSpPr>
          <p:spPr bwMode="auto">
            <a:xfrm>
              <a:off x="80264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6" name="Trapezoid 31"/>
            <p:cNvSpPr/>
            <p:nvPr/>
          </p:nvSpPr>
          <p:spPr bwMode="auto">
            <a:xfrm>
              <a:off x="2159000" y="2719388"/>
              <a:ext cx="4572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7" name="Trapezoid 32"/>
            <p:cNvSpPr/>
            <p:nvPr/>
          </p:nvSpPr>
          <p:spPr bwMode="auto">
            <a:xfrm>
              <a:off x="2616200" y="2719388"/>
              <a:ext cx="4572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8" name="Trapezoid 33"/>
            <p:cNvSpPr/>
            <p:nvPr/>
          </p:nvSpPr>
          <p:spPr bwMode="auto">
            <a:xfrm>
              <a:off x="3073400" y="2719388"/>
              <a:ext cx="4572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9" name="Trapezoid 34"/>
            <p:cNvSpPr/>
            <p:nvPr/>
          </p:nvSpPr>
          <p:spPr bwMode="auto">
            <a:xfrm>
              <a:off x="3530600" y="2719388"/>
              <a:ext cx="4572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0" name="Trapezoid 35"/>
            <p:cNvSpPr/>
            <p:nvPr/>
          </p:nvSpPr>
          <p:spPr bwMode="auto">
            <a:xfrm>
              <a:off x="4292600" y="2719388"/>
              <a:ext cx="4572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1" name="Trapezoid 36"/>
            <p:cNvSpPr/>
            <p:nvPr/>
          </p:nvSpPr>
          <p:spPr bwMode="auto">
            <a:xfrm>
              <a:off x="4749800" y="2719388"/>
              <a:ext cx="4572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2" name="Trapezoid 37"/>
            <p:cNvSpPr/>
            <p:nvPr/>
          </p:nvSpPr>
          <p:spPr bwMode="auto">
            <a:xfrm>
              <a:off x="5207000" y="2719388"/>
              <a:ext cx="4572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3" name="Trapezoid 38"/>
            <p:cNvSpPr/>
            <p:nvPr/>
          </p:nvSpPr>
          <p:spPr bwMode="auto">
            <a:xfrm>
              <a:off x="5664200" y="2719388"/>
              <a:ext cx="4572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4" name="Trapezoid 39"/>
            <p:cNvSpPr/>
            <p:nvPr/>
          </p:nvSpPr>
          <p:spPr bwMode="auto">
            <a:xfrm>
              <a:off x="6121400" y="2719388"/>
              <a:ext cx="4572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5" name="Trapezoid 40"/>
            <p:cNvSpPr/>
            <p:nvPr/>
          </p:nvSpPr>
          <p:spPr bwMode="auto">
            <a:xfrm>
              <a:off x="7112000" y="2719388"/>
              <a:ext cx="4572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6" name="Trapezoid 41"/>
            <p:cNvSpPr/>
            <p:nvPr/>
          </p:nvSpPr>
          <p:spPr bwMode="auto">
            <a:xfrm>
              <a:off x="7569200" y="2719388"/>
              <a:ext cx="4572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7" name="Trapezoid 42"/>
            <p:cNvSpPr/>
            <p:nvPr/>
          </p:nvSpPr>
          <p:spPr bwMode="auto">
            <a:xfrm>
              <a:off x="2159000" y="2982913"/>
              <a:ext cx="9144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8" name="Trapezoid 43"/>
            <p:cNvSpPr/>
            <p:nvPr/>
          </p:nvSpPr>
          <p:spPr bwMode="auto">
            <a:xfrm>
              <a:off x="3073400" y="2982913"/>
              <a:ext cx="9144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9" name="Trapezoid 44"/>
            <p:cNvSpPr/>
            <p:nvPr/>
          </p:nvSpPr>
          <p:spPr bwMode="auto">
            <a:xfrm>
              <a:off x="4292600" y="3005137"/>
              <a:ext cx="9144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30" name="Trapezoid 46"/>
            <p:cNvSpPr/>
            <p:nvPr/>
          </p:nvSpPr>
          <p:spPr bwMode="auto">
            <a:xfrm>
              <a:off x="7112000" y="2982913"/>
              <a:ext cx="9144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400" dirty="0"/>
            </a:p>
          </p:txBody>
        </p:sp>
        <p:sp>
          <p:nvSpPr>
            <p:cNvPr id="131" name="TextBox 221"/>
            <p:cNvSpPr txBox="1">
              <a:spLocks noChangeArrowheads="1"/>
            </p:cNvSpPr>
            <p:nvPr/>
          </p:nvSpPr>
          <p:spPr bwMode="auto">
            <a:xfrm rot="10800000">
              <a:off x="65786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140</a:t>
              </a:r>
            </a:p>
          </p:txBody>
        </p:sp>
        <p:sp>
          <p:nvSpPr>
            <p:cNvPr id="132" name="TextBox 222"/>
            <p:cNvSpPr txBox="1">
              <a:spLocks noChangeArrowheads="1"/>
            </p:cNvSpPr>
            <p:nvPr/>
          </p:nvSpPr>
          <p:spPr bwMode="auto">
            <a:xfrm rot="10800000">
              <a:off x="63500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136</a:t>
              </a:r>
            </a:p>
          </p:txBody>
        </p:sp>
        <p:sp>
          <p:nvSpPr>
            <p:cNvPr id="133" name="TextBox 223"/>
            <p:cNvSpPr txBox="1">
              <a:spLocks noChangeArrowheads="1"/>
            </p:cNvSpPr>
            <p:nvPr/>
          </p:nvSpPr>
          <p:spPr bwMode="auto">
            <a:xfrm rot="10800000">
              <a:off x="61214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132</a:t>
              </a:r>
            </a:p>
          </p:txBody>
        </p:sp>
        <p:sp>
          <p:nvSpPr>
            <p:cNvPr id="134" name="TextBox 224"/>
            <p:cNvSpPr txBox="1">
              <a:spLocks noChangeArrowheads="1"/>
            </p:cNvSpPr>
            <p:nvPr/>
          </p:nvSpPr>
          <p:spPr bwMode="auto">
            <a:xfrm rot="10800000">
              <a:off x="58928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128</a:t>
              </a:r>
            </a:p>
          </p:txBody>
        </p:sp>
        <p:sp>
          <p:nvSpPr>
            <p:cNvPr id="135" name="TextBox 225"/>
            <p:cNvSpPr txBox="1">
              <a:spLocks noChangeArrowheads="1"/>
            </p:cNvSpPr>
            <p:nvPr/>
          </p:nvSpPr>
          <p:spPr bwMode="auto">
            <a:xfrm rot="10800000">
              <a:off x="56642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124</a:t>
              </a:r>
            </a:p>
          </p:txBody>
        </p:sp>
        <p:sp>
          <p:nvSpPr>
            <p:cNvPr id="136" name="TextBox 226"/>
            <p:cNvSpPr txBox="1">
              <a:spLocks noChangeArrowheads="1"/>
            </p:cNvSpPr>
            <p:nvPr/>
          </p:nvSpPr>
          <p:spPr bwMode="auto">
            <a:xfrm rot="10800000">
              <a:off x="54356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120</a:t>
              </a:r>
            </a:p>
          </p:txBody>
        </p:sp>
        <p:sp>
          <p:nvSpPr>
            <p:cNvPr id="137" name="TextBox 227"/>
            <p:cNvSpPr txBox="1">
              <a:spLocks noChangeArrowheads="1"/>
            </p:cNvSpPr>
            <p:nvPr/>
          </p:nvSpPr>
          <p:spPr bwMode="auto">
            <a:xfrm rot="10800000">
              <a:off x="52070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116</a:t>
              </a:r>
            </a:p>
          </p:txBody>
        </p:sp>
        <p:sp>
          <p:nvSpPr>
            <p:cNvPr id="138" name="TextBox 228"/>
            <p:cNvSpPr txBox="1">
              <a:spLocks noChangeArrowheads="1"/>
            </p:cNvSpPr>
            <p:nvPr/>
          </p:nvSpPr>
          <p:spPr bwMode="auto">
            <a:xfrm rot="10800000">
              <a:off x="49784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112</a:t>
              </a:r>
            </a:p>
          </p:txBody>
        </p:sp>
        <p:sp>
          <p:nvSpPr>
            <p:cNvPr id="139" name="TextBox 229"/>
            <p:cNvSpPr txBox="1">
              <a:spLocks noChangeArrowheads="1"/>
            </p:cNvSpPr>
            <p:nvPr/>
          </p:nvSpPr>
          <p:spPr bwMode="auto">
            <a:xfrm rot="10800000">
              <a:off x="47498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108</a:t>
              </a:r>
            </a:p>
          </p:txBody>
        </p:sp>
        <p:sp>
          <p:nvSpPr>
            <p:cNvPr id="140" name="TextBox 230"/>
            <p:cNvSpPr txBox="1">
              <a:spLocks noChangeArrowheads="1"/>
            </p:cNvSpPr>
            <p:nvPr/>
          </p:nvSpPr>
          <p:spPr bwMode="auto">
            <a:xfrm rot="10800000">
              <a:off x="45212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104</a:t>
              </a:r>
            </a:p>
          </p:txBody>
        </p:sp>
        <p:sp>
          <p:nvSpPr>
            <p:cNvPr id="141" name="TextBox 231"/>
            <p:cNvSpPr txBox="1">
              <a:spLocks noChangeArrowheads="1"/>
            </p:cNvSpPr>
            <p:nvPr/>
          </p:nvSpPr>
          <p:spPr bwMode="auto">
            <a:xfrm rot="10800000">
              <a:off x="42926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100</a:t>
              </a:r>
            </a:p>
          </p:txBody>
        </p:sp>
        <p:sp>
          <p:nvSpPr>
            <p:cNvPr id="142" name="TextBox 232"/>
            <p:cNvSpPr txBox="1">
              <a:spLocks noChangeArrowheads="1"/>
            </p:cNvSpPr>
            <p:nvPr/>
          </p:nvSpPr>
          <p:spPr bwMode="auto">
            <a:xfrm rot="10800000">
              <a:off x="80264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165</a:t>
              </a:r>
              <a:endParaRPr lang="en-US" altLang="ja-JP" sz="1400" baseline="30000">
                <a:latin typeface="Times New Roman" pitchFamily="18" charset="0"/>
              </a:endParaRPr>
            </a:p>
          </p:txBody>
        </p:sp>
        <p:sp>
          <p:nvSpPr>
            <p:cNvPr id="143" name="TextBox 233"/>
            <p:cNvSpPr txBox="1">
              <a:spLocks noChangeArrowheads="1"/>
            </p:cNvSpPr>
            <p:nvPr/>
          </p:nvSpPr>
          <p:spPr bwMode="auto">
            <a:xfrm rot="10800000">
              <a:off x="77978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161</a:t>
              </a:r>
            </a:p>
          </p:txBody>
        </p:sp>
        <p:sp>
          <p:nvSpPr>
            <p:cNvPr id="144" name="TextBox 234"/>
            <p:cNvSpPr txBox="1">
              <a:spLocks noChangeArrowheads="1"/>
            </p:cNvSpPr>
            <p:nvPr/>
          </p:nvSpPr>
          <p:spPr bwMode="auto">
            <a:xfrm rot="10800000">
              <a:off x="75692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157</a:t>
              </a:r>
            </a:p>
          </p:txBody>
        </p:sp>
        <p:sp>
          <p:nvSpPr>
            <p:cNvPr id="145" name="TextBox 235"/>
            <p:cNvSpPr txBox="1">
              <a:spLocks noChangeArrowheads="1"/>
            </p:cNvSpPr>
            <p:nvPr/>
          </p:nvSpPr>
          <p:spPr bwMode="auto">
            <a:xfrm rot="10800000">
              <a:off x="73406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153</a:t>
              </a:r>
            </a:p>
          </p:txBody>
        </p:sp>
        <p:sp>
          <p:nvSpPr>
            <p:cNvPr id="146" name="TextBox 236"/>
            <p:cNvSpPr txBox="1">
              <a:spLocks noChangeArrowheads="1"/>
            </p:cNvSpPr>
            <p:nvPr/>
          </p:nvSpPr>
          <p:spPr bwMode="auto">
            <a:xfrm rot="10800000">
              <a:off x="71120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149</a:t>
              </a:r>
            </a:p>
          </p:txBody>
        </p:sp>
        <p:sp>
          <p:nvSpPr>
            <p:cNvPr id="147" name="TextBox 237"/>
            <p:cNvSpPr txBox="1">
              <a:spLocks noChangeArrowheads="1"/>
            </p:cNvSpPr>
            <p:nvPr/>
          </p:nvSpPr>
          <p:spPr bwMode="auto">
            <a:xfrm rot="10800000">
              <a:off x="37592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64</a:t>
              </a:r>
            </a:p>
          </p:txBody>
        </p:sp>
        <p:sp>
          <p:nvSpPr>
            <p:cNvPr id="148" name="TextBox 238"/>
            <p:cNvSpPr txBox="1">
              <a:spLocks noChangeArrowheads="1"/>
            </p:cNvSpPr>
            <p:nvPr/>
          </p:nvSpPr>
          <p:spPr bwMode="auto">
            <a:xfrm rot="10800000">
              <a:off x="35306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60</a:t>
              </a:r>
            </a:p>
          </p:txBody>
        </p:sp>
        <p:sp>
          <p:nvSpPr>
            <p:cNvPr id="149" name="TextBox 239"/>
            <p:cNvSpPr txBox="1">
              <a:spLocks noChangeArrowheads="1"/>
            </p:cNvSpPr>
            <p:nvPr/>
          </p:nvSpPr>
          <p:spPr bwMode="auto">
            <a:xfrm rot="10800000">
              <a:off x="33020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56</a:t>
              </a:r>
            </a:p>
          </p:txBody>
        </p:sp>
        <p:sp>
          <p:nvSpPr>
            <p:cNvPr id="150" name="TextBox 240"/>
            <p:cNvSpPr txBox="1">
              <a:spLocks noChangeArrowheads="1"/>
            </p:cNvSpPr>
            <p:nvPr/>
          </p:nvSpPr>
          <p:spPr bwMode="auto">
            <a:xfrm rot="10800000">
              <a:off x="30734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52</a:t>
              </a:r>
            </a:p>
          </p:txBody>
        </p:sp>
        <p:sp>
          <p:nvSpPr>
            <p:cNvPr id="151" name="TextBox 241"/>
            <p:cNvSpPr txBox="1">
              <a:spLocks noChangeArrowheads="1"/>
            </p:cNvSpPr>
            <p:nvPr/>
          </p:nvSpPr>
          <p:spPr bwMode="auto">
            <a:xfrm rot="10800000">
              <a:off x="28448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48</a:t>
              </a:r>
            </a:p>
          </p:txBody>
        </p:sp>
        <p:sp>
          <p:nvSpPr>
            <p:cNvPr id="152" name="TextBox 242"/>
            <p:cNvSpPr txBox="1">
              <a:spLocks noChangeArrowheads="1"/>
            </p:cNvSpPr>
            <p:nvPr/>
          </p:nvSpPr>
          <p:spPr bwMode="auto">
            <a:xfrm rot="10800000">
              <a:off x="26162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44</a:t>
              </a:r>
            </a:p>
          </p:txBody>
        </p:sp>
        <p:sp>
          <p:nvSpPr>
            <p:cNvPr id="153" name="TextBox 243"/>
            <p:cNvSpPr txBox="1">
              <a:spLocks noChangeArrowheads="1"/>
            </p:cNvSpPr>
            <p:nvPr/>
          </p:nvSpPr>
          <p:spPr bwMode="auto">
            <a:xfrm rot="10800000">
              <a:off x="23876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40</a:t>
              </a:r>
            </a:p>
          </p:txBody>
        </p:sp>
        <p:sp>
          <p:nvSpPr>
            <p:cNvPr id="154" name="TextBox 244"/>
            <p:cNvSpPr txBox="1">
              <a:spLocks noChangeArrowheads="1"/>
            </p:cNvSpPr>
            <p:nvPr/>
          </p:nvSpPr>
          <p:spPr bwMode="auto">
            <a:xfrm rot="10800000">
              <a:off x="21590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36</a:t>
              </a:r>
            </a:p>
          </p:txBody>
        </p:sp>
        <p:sp>
          <p:nvSpPr>
            <p:cNvPr id="155" name="TextBox 265"/>
            <p:cNvSpPr txBox="1">
              <a:spLocks noChangeArrowheads="1"/>
            </p:cNvSpPr>
            <p:nvPr/>
          </p:nvSpPr>
          <p:spPr bwMode="auto">
            <a:xfrm>
              <a:off x="635000" y="2144713"/>
              <a:ext cx="1284288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/>
              <a:r>
                <a:rPr lang="en-US" altLang="ja-JP" sz="1400">
                  <a:latin typeface="Times New Roman" pitchFamily="18" charset="0"/>
                </a:rPr>
                <a:t>IEEE channel #</a:t>
              </a:r>
            </a:p>
          </p:txBody>
        </p:sp>
        <p:sp>
          <p:nvSpPr>
            <p:cNvPr id="156" name="TextBox 265"/>
            <p:cNvSpPr txBox="1">
              <a:spLocks noChangeArrowheads="1"/>
            </p:cNvSpPr>
            <p:nvPr/>
          </p:nvSpPr>
          <p:spPr bwMode="auto">
            <a:xfrm>
              <a:off x="1168400" y="2449513"/>
              <a:ext cx="7620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/>
              <a:r>
                <a:rPr lang="en-US" altLang="ja-JP" sz="1400" dirty="0">
                  <a:latin typeface="Times New Roman" pitchFamily="18" charset="0"/>
                </a:rPr>
                <a:t>20 MHz</a:t>
              </a:r>
            </a:p>
          </p:txBody>
        </p:sp>
        <p:sp>
          <p:nvSpPr>
            <p:cNvPr id="157" name="TextBox 266"/>
            <p:cNvSpPr txBox="1">
              <a:spLocks noChangeArrowheads="1"/>
            </p:cNvSpPr>
            <p:nvPr/>
          </p:nvSpPr>
          <p:spPr bwMode="auto">
            <a:xfrm>
              <a:off x="1168400" y="2728913"/>
              <a:ext cx="7620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/>
              <a:r>
                <a:rPr lang="en-US" altLang="ja-JP" sz="1400">
                  <a:latin typeface="Times New Roman" pitchFamily="18" charset="0"/>
                </a:rPr>
                <a:t>40 MHz</a:t>
              </a:r>
            </a:p>
          </p:txBody>
        </p:sp>
        <p:sp>
          <p:nvSpPr>
            <p:cNvPr id="158" name="TextBox 266"/>
            <p:cNvSpPr txBox="1">
              <a:spLocks noChangeArrowheads="1"/>
            </p:cNvSpPr>
            <p:nvPr/>
          </p:nvSpPr>
          <p:spPr bwMode="auto">
            <a:xfrm>
              <a:off x="1168400" y="2982912"/>
              <a:ext cx="76200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/>
              <a:r>
                <a:rPr lang="en-US" altLang="ja-JP" sz="1400">
                  <a:latin typeface="Times New Roman" pitchFamily="18" charset="0"/>
                </a:rPr>
                <a:t>80 MHz</a:t>
              </a:r>
            </a:p>
          </p:txBody>
        </p:sp>
        <p:sp>
          <p:nvSpPr>
            <p:cNvPr id="159" name="TextBox 266"/>
            <p:cNvSpPr txBox="1">
              <a:spLocks noChangeArrowheads="1"/>
            </p:cNvSpPr>
            <p:nvPr/>
          </p:nvSpPr>
          <p:spPr bwMode="auto">
            <a:xfrm>
              <a:off x="1701800" y="1712913"/>
              <a:ext cx="914400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ja-JP" sz="1400">
                  <a:latin typeface="Times New Roman" pitchFamily="18" charset="0"/>
                </a:rPr>
                <a:t>5170</a:t>
              </a:r>
            </a:p>
            <a:p>
              <a:pPr algn="ctr"/>
              <a:r>
                <a:rPr lang="en-US" altLang="ja-JP" sz="1400">
                  <a:latin typeface="Times New Roman" pitchFamily="18" charset="0"/>
                </a:rPr>
                <a:t>MHz</a:t>
              </a:r>
            </a:p>
          </p:txBody>
        </p:sp>
        <p:sp>
          <p:nvSpPr>
            <p:cNvPr id="160" name="TextBox 266"/>
            <p:cNvSpPr txBox="1">
              <a:spLocks noChangeArrowheads="1"/>
            </p:cNvSpPr>
            <p:nvPr/>
          </p:nvSpPr>
          <p:spPr bwMode="auto">
            <a:xfrm>
              <a:off x="3454400" y="1712913"/>
              <a:ext cx="914400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ja-JP" sz="1400">
                  <a:latin typeface="Times New Roman" pitchFamily="18" charset="0"/>
                </a:rPr>
                <a:t>5330</a:t>
              </a:r>
            </a:p>
            <a:p>
              <a:pPr algn="ctr"/>
              <a:r>
                <a:rPr lang="en-US" altLang="ja-JP" sz="1400">
                  <a:latin typeface="Times New Roman" pitchFamily="18" charset="0"/>
                </a:rPr>
                <a:t>MHz</a:t>
              </a:r>
            </a:p>
          </p:txBody>
        </p:sp>
        <p:sp>
          <p:nvSpPr>
            <p:cNvPr id="161" name="TextBox 266"/>
            <p:cNvSpPr txBox="1">
              <a:spLocks noChangeArrowheads="1"/>
            </p:cNvSpPr>
            <p:nvPr/>
          </p:nvSpPr>
          <p:spPr bwMode="auto">
            <a:xfrm>
              <a:off x="3911600" y="1712913"/>
              <a:ext cx="914400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ja-JP" sz="1400">
                  <a:latin typeface="Times New Roman" pitchFamily="18" charset="0"/>
                </a:rPr>
                <a:t>5490</a:t>
              </a:r>
            </a:p>
            <a:p>
              <a:pPr algn="ctr"/>
              <a:r>
                <a:rPr lang="en-US" altLang="ja-JP" sz="1400">
                  <a:latin typeface="Times New Roman" pitchFamily="18" charset="0"/>
                </a:rPr>
                <a:t>MHz</a:t>
              </a:r>
            </a:p>
          </p:txBody>
        </p:sp>
        <p:sp>
          <p:nvSpPr>
            <p:cNvPr id="162" name="TextBox 266"/>
            <p:cNvSpPr txBox="1">
              <a:spLocks noChangeArrowheads="1"/>
            </p:cNvSpPr>
            <p:nvPr/>
          </p:nvSpPr>
          <p:spPr bwMode="auto">
            <a:xfrm>
              <a:off x="6273800" y="1712913"/>
              <a:ext cx="914400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ja-JP" sz="1400">
                  <a:latin typeface="Times New Roman" pitchFamily="18" charset="0"/>
                </a:rPr>
                <a:t>5710</a:t>
              </a:r>
            </a:p>
            <a:p>
              <a:pPr algn="ctr"/>
              <a:r>
                <a:rPr lang="en-US" altLang="ja-JP" sz="1400">
                  <a:latin typeface="Times New Roman" pitchFamily="18" charset="0"/>
                </a:rPr>
                <a:t>MHz</a:t>
              </a:r>
            </a:p>
          </p:txBody>
        </p:sp>
        <p:sp>
          <p:nvSpPr>
            <p:cNvPr id="163" name="TextBox 266"/>
            <p:cNvSpPr txBox="1">
              <a:spLocks noChangeArrowheads="1"/>
            </p:cNvSpPr>
            <p:nvPr/>
          </p:nvSpPr>
          <p:spPr bwMode="auto">
            <a:xfrm>
              <a:off x="6858000" y="1712913"/>
              <a:ext cx="914400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ja-JP" sz="1400">
                  <a:latin typeface="Times New Roman" pitchFamily="18" charset="0"/>
                </a:rPr>
                <a:t>5735</a:t>
              </a:r>
            </a:p>
            <a:p>
              <a:pPr algn="ctr"/>
              <a:r>
                <a:rPr lang="en-US" altLang="ja-JP" sz="1400">
                  <a:latin typeface="Times New Roman" pitchFamily="18" charset="0"/>
                </a:rPr>
                <a:t>MHz</a:t>
              </a:r>
            </a:p>
          </p:txBody>
        </p:sp>
        <p:sp>
          <p:nvSpPr>
            <p:cNvPr id="164" name="TextBox 266"/>
            <p:cNvSpPr txBox="1">
              <a:spLocks noChangeArrowheads="1"/>
            </p:cNvSpPr>
            <p:nvPr/>
          </p:nvSpPr>
          <p:spPr bwMode="auto">
            <a:xfrm>
              <a:off x="7874000" y="1712913"/>
              <a:ext cx="762000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ja-JP" sz="1400">
                  <a:latin typeface="Times New Roman" pitchFamily="18" charset="0"/>
                </a:rPr>
                <a:t>5835</a:t>
              </a:r>
            </a:p>
            <a:p>
              <a:pPr algn="ctr"/>
              <a:r>
                <a:rPr lang="en-US" altLang="ja-JP" sz="1400">
                  <a:latin typeface="Times New Roman" pitchFamily="18" charset="0"/>
                </a:rPr>
                <a:t>MHz</a:t>
              </a:r>
            </a:p>
          </p:txBody>
        </p:sp>
        <p:grpSp>
          <p:nvGrpSpPr>
            <p:cNvPr id="165" name="Group 81"/>
            <p:cNvGrpSpPr>
              <a:grpSpLocks/>
            </p:cNvGrpSpPr>
            <p:nvPr/>
          </p:nvGrpSpPr>
          <p:grpSpPr bwMode="auto">
            <a:xfrm>
              <a:off x="2159000" y="2132013"/>
              <a:ext cx="6096000" cy="1219200"/>
              <a:chOff x="1981200" y="4953000"/>
              <a:chExt cx="6096000" cy="1447800"/>
            </a:xfrm>
          </p:grpSpPr>
          <p:cxnSp>
            <p:nvCxnSpPr>
              <p:cNvPr id="170" name="Straight Connector 137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1257300" y="5676900"/>
                <a:ext cx="1447800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71" name="Straight Connector 138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3086100" y="5676900"/>
                <a:ext cx="1447800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72" name="Straight Connector 139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3390900" y="5676900"/>
                <a:ext cx="1447800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73" name="Straight Connector 140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5905500" y="5676900"/>
                <a:ext cx="1447800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74" name="Straight Connector 141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6210300" y="5676900"/>
                <a:ext cx="1447800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75" name="Straight Connector 142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7353300" y="5676900"/>
                <a:ext cx="1447800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66" name="TextBox 266"/>
            <p:cNvSpPr txBox="1">
              <a:spLocks noChangeArrowheads="1"/>
            </p:cNvSpPr>
            <p:nvPr/>
          </p:nvSpPr>
          <p:spPr bwMode="auto">
            <a:xfrm>
              <a:off x="5448300" y="1446213"/>
              <a:ext cx="914400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ja-JP" sz="1400" dirty="0" smtClean="0">
                  <a:latin typeface="Times New Roman" pitchFamily="18" charset="0"/>
                </a:rPr>
                <a:t>Weather </a:t>
              </a:r>
              <a:r>
                <a:rPr lang="en-US" altLang="ja-JP" sz="1400" dirty="0">
                  <a:latin typeface="Times New Roman" pitchFamily="18" charset="0"/>
                </a:rPr>
                <a:t>radars</a:t>
              </a:r>
            </a:p>
          </p:txBody>
        </p:sp>
        <p:sp>
          <p:nvSpPr>
            <p:cNvPr id="167" name="Accolade ouvrante 146"/>
            <p:cNvSpPr/>
            <p:nvPr/>
          </p:nvSpPr>
          <p:spPr bwMode="auto">
            <a:xfrm rot="16200000">
              <a:off x="7562850" y="2673350"/>
              <a:ext cx="190500" cy="1320800"/>
            </a:xfrm>
            <a:prstGeom prst="leftBrace">
              <a:avLst>
                <a:gd name="adj1" fmla="val 8333"/>
                <a:gd name="adj2" fmla="val 48095"/>
              </a:avLst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/>
              <a:endParaRPr lang="fr-FR" b="1"/>
            </a:p>
          </p:txBody>
        </p:sp>
        <p:sp>
          <p:nvSpPr>
            <p:cNvPr id="168" name="ZoneTexte 147"/>
            <p:cNvSpPr txBox="1">
              <a:spLocks noChangeArrowheads="1"/>
            </p:cNvSpPr>
            <p:nvPr/>
          </p:nvSpPr>
          <p:spPr bwMode="auto">
            <a:xfrm>
              <a:off x="7264400" y="3390900"/>
              <a:ext cx="88423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fr-FR"/>
                <a:t>only in US</a:t>
              </a:r>
            </a:p>
          </p:txBody>
        </p:sp>
        <p:sp>
          <p:nvSpPr>
            <p:cNvPr id="169" name="Trapezoid 44"/>
            <p:cNvSpPr/>
            <p:nvPr/>
          </p:nvSpPr>
          <p:spPr bwMode="auto">
            <a:xfrm>
              <a:off x="5207000" y="2995612"/>
              <a:ext cx="9144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08838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Recap, VHT </a:t>
            </a:r>
            <a:r>
              <a:rPr lang="fi-FI" dirty="0"/>
              <a:t>t</a:t>
            </a:r>
            <a:r>
              <a:rPr lang="fi-FI" dirty="0" smtClean="0"/>
              <a:t>ransmissions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Each STA obtains TXOPs in its primary channel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channel status (busy /idle) of other channels does not affect to backoff calculation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Larger transmission bandwidth may be used, if CCA of the indicates channel idle a PIFS before the TXOP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The channels are taken into use on specific order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primary channel may be freely selected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primary channel defines the secondary20 and secondary40 channels as shown in previous slide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825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Recap, VHT receptions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Each transmission has a preamble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preamble indicates the transmission bandwidth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transmission is receivable only if the receiver has the same primary channel as the transmitter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The STA obtains preambles only in its primary channel, i.e. Transmissions at other channels are not receivable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835696" y="5949280"/>
            <a:ext cx="1368152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Preamble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833811" y="5517232"/>
            <a:ext cx="1368152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Preamble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833811" y="5080967"/>
            <a:ext cx="1368152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Preamble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835696" y="4644702"/>
            <a:ext cx="1368152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Preamble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203848" y="4644702"/>
            <a:ext cx="2304256" cy="173662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i-FI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fi-FI" dirty="0"/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	Data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1694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547421"/>
            <a:ext cx="2398702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Recap, Non-HT </a:t>
            </a:r>
            <a:r>
              <a:rPr lang="fi-FI" dirty="0" smtClean="0"/>
              <a:t>Duplicate </a:t>
            </a:r>
            <a:r>
              <a:rPr lang="fi-FI" dirty="0" smtClean="0"/>
              <a:t>PPDU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802.11n defines non-HT duplicate </a:t>
            </a:r>
            <a:r>
              <a:rPr lang="fi-FI" dirty="0" smtClean="0"/>
              <a:t>PPDU</a:t>
            </a:r>
            <a:endParaRPr lang="fi-FI" dirty="0" smtClean="0"/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PPDU duplicates the 20 MHz wide MPDUs to larger </a:t>
            </a:r>
            <a:r>
              <a:rPr lang="fi-FI" dirty="0" smtClean="0"/>
              <a:t>bandwidth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</a:t>
            </a:r>
            <a:r>
              <a:rPr lang="fi-FI" dirty="0" smtClean="0"/>
              <a:t>PPDU is receivable for the whole transmission </a:t>
            </a:r>
            <a:r>
              <a:rPr lang="fi-FI" dirty="0" smtClean="0"/>
              <a:t>bandwidth</a:t>
            </a:r>
          </a:p>
          <a:p>
            <a:pPr lvl="2">
              <a:buFont typeface="Arial" pitchFamily="34" charset="0"/>
              <a:buChar char="•"/>
            </a:pPr>
            <a:r>
              <a:rPr lang="fi-FI" dirty="0" smtClean="0"/>
              <a:t>The reception of the frame is the same as 20MHz PPDU</a:t>
            </a:r>
            <a:endParaRPr lang="fi-FI" dirty="0" smtClean="0"/>
          </a:p>
          <a:p>
            <a:pPr lvl="2">
              <a:buFont typeface="Arial" pitchFamily="34" charset="0"/>
              <a:buChar char="•"/>
            </a:pPr>
            <a:r>
              <a:rPr lang="fi-FI" dirty="0" smtClean="0"/>
              <a:t>The receiver need not to have the same primary channel as the </a:t>
            </a:r>
            <a:r>
              <a:rPr lang="fi-FI" dirty="0" smtClean="0"/>
              <a:t>transmitter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VHT RTS and CTS frames are non-HT duplicate PPDU</a:t>
            </a:r>
            <a:endParaRPr lang="fi-FI" dirty="0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6556784" y="4793146"/>
            <a:ext cx="1872208" cy="43605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fi-FI" dirty="0" smtClean="0"/>
              <a:t>Data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556784" y="5214829"/>
            <a:ext cx="1872208" cy="43605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555271" y="5650883"/>
            <a:ext cx="1872208" cy="43605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fi-FI" dirty="0" smtClean="0"/>
              <a:t>Data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553386" y="6086937"/>
            <a:ext cx="1872208" cy="43605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59832" y="5148619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Primary channel of </a:t>
            </a:r>
            <a:r>
              <a:rPr lang="fi-FI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transmitter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4427984" y="5441006"/>
            <a:ext cx="79208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Rectangle 23"/>
          <p:cNvSpPr/>
          <p:nvPr/>
        </p:nvSpPr>
        <p:spPr bwMode="auto">
          <a:xfrm>
            <a:off x="5187119" y="6093296"/>
            <a:ext cx="1368152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Preamble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185234" y="5661248"/>
            <a:ext cx="1368152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Preamble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5185234" y="5224983"/>
            <a:ext cx="1368152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Preamble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187119" y="4788718"/>
            <a:ext cx="1368152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Preamble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Use of Non-HT </a:t>
            </a:r>
            <a:r>
              <a:rPr lang="fi-FI" dirty="0" smtClean="0"/>
              <a:t>Duplicate </a:t>
            </a:r>
            <a:r>
              <a:rPr lang="fi-FI" dirty="0" smtClean="0"/>
              <a:t>PPDU in scanning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The Non-HT duplicate PPDU enables all STAs which primary channel is in transmission bandwidth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scanning request and scanning response may be communicated to larger banbwidth 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Larger bandwidth may be scanned in a single operation</a:t>
            </a:r>
            <a:endParaRPr lang="fi-FI" dirty="0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627784" y="4287391"/>
            <a:ext cx="1872208" cy="5040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Scan request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627784" y="4791447"/>
            <a:ext cx="1872208" cy="5040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Scan request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627784" y="5295503"/>
            <a:ext cx="1872208" cy="5040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Scan request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627784" y="5799559"/>
            <a:ext cx="1872208" cy="5040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Scan request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076056" y="4293096"/>
            <a:ext cx="2304256" cy="5040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Scan response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076056" y="4797152"/>
            <a:ext cx="2304256" cy="5040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Scan response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076056" y="5301208"/>
            <a:ext cx="2304256" cy="5040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Scan response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076056" y="5805264"/>
            <a:ext cx="2304256" cy="5040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Scan response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5796553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Primary channel of scanning STA 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1691680" y="6088940"/>
            <a:ext cx="79208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251520" y="4284385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Primary channel of responding STA 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1619672" y="4576772"/>
            <a:ext cx="79208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7042592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Backward compatibility 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Currently, </a:t>
            </a:r>
            <a:r>
              <a:rPr lang="fi-FI" dirty="0" smtClean="0"/>
              <a:t>Beacon and </a:t>
            </a:r>
            <a:r>
              <a:rPr lang="fi-FI" dirty="0" smtClean="0"/>
              <a:t>Probe Response frames  </a:t>
            </a:r>
            <a:r>
              <a:rPr lang="fi-FI" dirty="0" smtClean="0"/>
              <a:t>are transmitted at primary channel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Non-FILS capable STAs may be confused, if these frames are transmitted to other than primary channel </a:t>
            </a:r>
          </a:p>
          <a:p>
            <a:pPr>
              <a:buFont typeface="Arial" pitchFamily="34" charset="0"/>
              <a:buChar char="•"/>
            </a:pPr>
            <a:endParaRPr lang="fi-FI" dirty="0" smtClean="0"/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New </a:t>
            </a:r>
            <a:r>
              <a:rPr lang="fi-FI" dirty="0" smtClean="0"/>
              <a:t>management frame may </a:t>
            </a:r>
            <a:r>
              <a:rPr lang="fi-FI" dirty="0" smtClean="0"/>
              <a:t>be transmitted to larger </a:t>
            </a:r>
            <a:r>
              <a:rPr lang="fi-FI" dirty="0" smtClean="0"/>
              <a:t>bandwidth to enable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frame indicates the primary channel of the AP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40256145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1890</TotalTime>
  <Words>850</Words>
  <Application>Microsoft Office PowerPoint</Application>
  <PresentationFormat>On-screen Show (4:3)</PresentationFormat>
  <Paragraphs>196</Paragraphs>
  <Slides>11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802-11-Submission</vt:lpstr>
      <vt:lpstr>Document</vt:lpstr>
      <vt:lpstr>Wide Scanning Requests and Responses</vt:lpstr>
      <vt:lpstr>Abstract</vt:lpstr>
      <vt:lpstr>Background</vt:lpstr>
      <vt:lpstr>Motivation, channels  at 5 GHz</vt:lpstr>
      <vt:lpstr>Recap, VHT transmissions</vt:lpstr>
      <vt:lpstr>Recap, VHT receptions</vt:lpstr>
      <vt:lpstr>Recap, Non-HT Duplicate PPDU</vt:lpstr>
      <vt:lpstr>Use of Non-HT Duplicate PPDU in scanning</vt:lpstr>
      <vt:lpstr>Backward compatibility </vt:lpstr>
      <vt:lpstr>Advantages</vt:lpstr>
      <vt:lpstr>Motion</vt:lpstr>
    </vt:vector>
  </TitlesOfParts>
  <Company>NOKIA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Wide Responses</dc:title>
  <dc:creator>Kneckt Jarkko (Nokia-NRC/Helsinki)</dc:creator>
  <cp:lastModifiedBy>Kneckt Jarkko (Nokia-NRC/Helsinki)</cp:lastModifiedBy>
  <cp:revision>26</cp:revision>
  <cp:lastPrinted>1601-01-01T00:00:00Z</cp:lastPrinted>
  <dcterms:created xsi:type="dcterms:W3CDTF">2012-04-11T13:40:52Z</dcterms:created>
  <dcterms:modified xsi:type="dcterms:W3CDTF">2012-05-04T18:22:20Z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a6d726b2-026b-45bb-a9fd-a3f1cf3a3402</vt:lpwstr>
  </property>
  <property fmtid="{D5CDD505-2E9C-101B-9397-08002B2CF9AE}" pid="3" name="NokiaConfidentiality">
    <vt:lpwstr>Public</vt:lpwstr>
  </property>
</Properties>
</file>