
<file path=[Content_Types].xml><?xml version="1.0" encoding="utf-8"?>
<Types xmlns="http://schemas.openxmlformats.org/package/2006/content-types">
  <Default Extension="bin" ContentType="application/vnd.ms-office.activeX"/>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1105" r:id="rId2"/>
    <p:sldId id="1295" r:id="rId3"/>
    <p:sldId id="1468" r:id="rId4"/>
    <p:sldId id="1357" r:id="rId5"/>
    <p:sldId id="1445" r:id="rId6"/>
    <p:sldId id="1481" r:id="rId7"/>
    <p:sldId id="1553" r:id="rId8"/>
    <p:sldId id="1565" r:id="rId9"/>
    <p:sldId id="1562" r:id="rId10"/>
    <p:sldId id="1563" r:id="rId11"/>
    <p:sldId id="1456" r:id="rId12"/>
    <p:sldId id="1542" r:id="rId13"/>
    <p:sldId id="1458" r:id="rId14"/>
    <p:sldId id="1544" r:id="rId15"/>
    <p:sldId id="1545" r:id="rId16"/>
    <p:sldId id="1564" r:id="rId17"/>
    <p:sldId id="1483" r:id="rId18"/>
    <p:sldId id="1379" r:id="rId19"/>
    <p:sldId id="1386" r:id="rId20"/>
    <p:sldId id="1450" r:id="rId21"/>
    <p:sldId id="1515" r:id="rId22"/>
    <p:sldId id="1368" r:id="rId23"/>
    <p:sldId id="1512" r:id="rId24"/>
    <p:sldId id="1547" r:id="rId25"/>
    <p:sldId id="1296" r:id="rId26"/>
    <p:sldId id="1570" r:id="rId27"/>
    <p:sldId id="1534" r:id="rId28"/>
    <p:sldId id="1569" r:id="rId29"/>
    <p:sldId id="1549" r:id="rId30"/>
    <p:sldId id="1550" r:id="rId31"/>
    <p:sldId id="1551" r:id="rId32"/>
    <p:sldId id="1297" r:id="rId33"/>
    <p:sldId id="1398" r:id="rId34"/>
    <p:sldId id="1388" r:id="rId35"/>
    <p:sldId id="1478" r:id="rId36"/>
    <p:sldId id="1567" r:id="rId37"/>
    <p:sldId id="1571" r:id="rId38"/>
    <p:sldId id="1572" r:id="rId39"/>
    <p:sldId id="1566" r:id="rId40"/>
    <p:sldId id="1347" r:id="rId41"/>
    <p:sldId id="1447" r:id="rId42"/>
    <p:sldId id="1536" r:id="rId43"/>
    <p:sldId id="1435" r:id="rId44"/>
  </p:sldIdLst>
  <p:sldSz cx="9144000" cy="6858000" type="screen4x3"/>
  <p:notesSz cx="6954838"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752" autoAdjust="0"/>
    <p:restoredTop sz="86410" autoAdjust="0"/>
  </p:normalViewPr>
  <p:slideViewPr>
    <p:cSldViewPr snapToGrid="0">
      <p:cViewPr varScale="1">
        <p:scale>
          <a:sx n="97" d="100"/>
          <a:sy n="97" d="100"/>
        </p:scale>
        <p:origin x="-30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9930"/>
    </p:cViewPr>
  </p:sorterViewPr>
  <p:notesViewPr>
    <p:cSldViewPr snapToGrid="0">
      <p:cViewPr>
        <p:scale>
          <a:sx n="100" d="100"/>
          <a:sy n="100" d="100"/>
        </p:scale>
        <p:origin x="-1932" y="-72"/>
      </p:cViewPr>
      <p:guideLst>
        <p:guide orient="horz" pos="2166"/>
        <p:guide pos="28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2400" y="186194"/>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802.11-12/0463r3</a:t>
            </a:r>
            <a:endParaRPr lang="en-US"/>
          </a:p>
        </p:txBody>
      </p:sp>
      <p:sp>
        <p:nvSpPr>
          <p:cNvPr id="3075" name="Rectangle 3"/>
          <p:cNvSpPr>
            <a:spLocks noGrp="1" noChangeArrowheads="1"/>
          </p:cNvSpPr>
          <p:nvPr>
            <p:ph type="dt" sz="quarter" idx="1"/>
          </p:nvPr>
        </p:nvSpPr>
        <p:spPr bwMode="auto">
          <a:xfrm>
            <a:off x="696580" y="176669"/>
            <a:ext cx="753411"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May 2012</a:t>
            </a:r>
            <a:endParaRPr lang="en-US"/>
          </a:p>
        </p:txBody>
      </p:sp>
      <p:sp>
        <p:nvSpPr>
          <p:cNvPr id="3076" name="Rectangle 4"/>
          <p:cNvSpPr>
            <a:spLocks noGrp="1" noChangeArrowheads="1"/>
          </p:cNvSpPr>
          <p:nvPr>
            <p:ph type="ftr" sz="quarter" idx="2"/>
          </p:nvPr>
        </p:nvSpPr>
        <p:spPr bwMode="auto">
          <a:xfrm>
            <a:off x="4771178" y="9010650"/>
            <a:ext cx="1565347"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43217" y="9010650"/>
            <a:ext cx="5150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695014" y="387350"/>
            <a:ext cx="5564810"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695014" y="9010650"/>
            <a:ext cx="727887"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695015" y="8999538"/>
            <a:ext cx="5721344"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04665" y="95706"/>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802.11-12/0463r3</a:t>
            </a:r>
            <a:endParaRPr lang="en-US"/>
          </a:p>
        </p:txBody>
      </p:sp>
      <p:sp>
        <p:nvSpPr>
          <p:cNvPr id="2051" name="Rectangle 3"/>
          <p:cNvSpPr>
            <a:spLocks noGrp="1" noChangeArrowheads="1"/>
          </p:cNvSpPr>
          <p:nvPr>
            <p:ph type="dt" idx="1"/>
          </p:nvPr>
        </p:nvSpPr>
        <p:spPr bwMode="auto">
          <a:xfrm>
            <a:off x="655881" y="95706"/>
            <a:ext cx="753411"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May 2012</a:t>
            </a:r>
            <a:endParaRPr lang="en-US"/>
          </a:p>
        </p:txBody>
      </p:sp>
      <p:sp>
        <p:nvSpPr>
          <p:cNvPr id="14340" name="Rectangle 4"/>
          <p:cNvSpPr>
            <a:spLocks noGrp="1" noRot="1" noChangeAspect="1" noChangeArrowheads="1" noTextEdit="1"/>
          </p:cNvSpPr>
          <p:nvPr>
            <p:ph type="sldImg" idx="2"/>
          </p:nvPr>
        </p:nvSpPr>
        <p:spPr bwMode="auto">
          <a:xfrm>
            <a:off x="1157288"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6686" y="4422776"/>
            <a:ext cx="5101467"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964" y="9015413"/>
            <a:ext cx="2025559"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32442" y="9015413"/>
            <a:ext cx="513434"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26321" y="9015413"/>
            <a:ext cx="727887"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26321" y="9012238"/>
            <a:ext cx="5502196"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49620" y="296863"/>
            <a:ext cx="5655599"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17410"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17411"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24797" y="9015413"/>
            <a:ext cx="421079"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802.11-12/0463r3</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May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26364" y="9017001"/>
            <a:ext cx="421078" cy="188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28</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64517" name="Date Placeholder 4"/>
          <p:cNvSpPr txBox="1">
            <a:spLocks noGrp="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29</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0658"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70659"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34</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2706" name="Slide Image Placeholder 1"/>
          <p:cNvSpPr>
            <a:spLocks noGrp="1" noRot="1" noChangeAspect="1" noTextEdit="1"/>
          </p:cNvSpPr>
          <p:nvPr>
            <p:ph type="sldImg"/>
          </p:nvPr>
        </p:nvSpPr>
        <p:spPr>
          <a:xfrm>
            <a:off x="1158875" y="703263"/>
            <a:ext cx="4637088"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72709" name="Date Placeholder 4"/>
          <p:cNvSpPr txBox="1">
            <a:spLocks noGrp="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473763" y="9015413"/>
            <a:ext cx="1826761"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35</a:t>
            </a:fld>
            <a:endParaRPr lang="en-US" sz="1200" b="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987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7987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40</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81922"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81923"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41</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83970"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83971"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42</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19458"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19459"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24797" y="9015413"/>
            <a:ext cx="421079"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30699" y="9015413"/>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55881" y="95706"/>
            <a:ext cx="2490233" cy="215444"/>
          </a:xfrm>
          <a:noFill/>
          <a:ln>
            <a:miter lim="800000"/>
            <a:headEnd/>
            <a:tailEnd/>
          </a:ln>
        </p:spPr>
        <p:txBody>
          <a:bodyPr/>
          <a:lstStyle/>
          <a:p>
            <a:r>
              <a:rPr lang="en-US" smtClean="0"/>
              <a:t>doc 11-11-1357r3November 2011</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14540" y="95706"/>
            <a:ext cx="2185983" cy="215444"/>
          </a:xfrm>
          <a:noFill/>
          <a:ln>
            <a:miter lim="800000"/>
            <a:headEnd/>
            <a:tailEnd/>
          </a:ln>
        </p:spPr>
        <p:txBody>
          <a:bodyPr/>
          <a:lstStyle/>
          <a:p>
            <a:r>
              <a:rPr lang="en-US" smtClean="0"/>
              <a:t>doc.: IEEE 802.11-12/0463r3</a:t>
            </a:r>
            <a:endParaRPr lang="en-US" smtClean="0"/>
          </a:p>
        </p:txBody>
      </p:sp>
      <p:sp>
        <p:nvSpPr>
          <p:cNvPr id="25605" name="Date Placeholder 4"/>
          <p:cNvSpPr txBox="1">
            <a:spLocks noGrp="1"/>
          </p:cNvSpPr>
          <p:nvPr/>
        </p:nvSpPr>
        <p:spPr bwMode="auto">
          <a:xfrm>
            <a:off x="655882" y="88900"/>
            <a:ext cx="1205317"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30699" y="9015413"/>
            <a:ext cx="415177" cy="184666"/>
          </a:xfrm>
          <a:noFill/>
          <a:ln>
            <a:miter lim="800000"/>
            <a:headEnd/>
            <a:tailEnd/>
          </a:ln>
        </p:spPr>
        <p:txBody>
          <a:bodyPr/>
          <a:lstStyle/>
          <a:p>
            <a:pPr defTabSz="946150"/>
            <a:r>
              <a:rPr lang="en-US" smtClean="0"/>
              <a:t>Page </a:t>
            </a:r>
            <a:fld id="{41300B6B-B988-4E96-8F5F-FFB9E837AEEF}" type="slidenum">
              <a:rPr lang="en-US" smtClean="0"/>
              <a:pPr defTabSz="946150"/>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55881" y="95706"/>
            <a:ext cx="2490233" cy="215444"/>
          </a:xfrm>
          <a:noFill/>
          <a:ln>
            <a:miter lim="800000"/>
            <a:headEnd/>
            <a:tailEnd/>
          </a:ln>
        </p:spPr>
        <p:txBody>
          <a:bodyPr/>
          <a:lstStyle/>
          <a:p>
            <a:r>
              <a:rPr lang="en-US" smtClean="0"/>
              <a:t>doc 11-11-1357r3November 2011</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14540" y="95706"/>
            <a:ext cx="2185983" cy="215444"/>
          </a:xfrm>
          <a:noFill/>
          <a:ln>
            <a:miter lim="800000"/>
            <a:headEnd/>
            <a:tailEnd/>
          </a:ln>
        </p:spPr>
        <p:txBody>
          <a:bodyPr/>
          <a:lstStyle/>
          <a:p>
            <a:r>
              <a:rPr lang="en-US" smtClean="0"/>
              <a:t>doc.: IEEE 802.11-12/0463r3</a:t>
            </a:r>
            <a:endParaRPr lang="en-US" smtClean="0"/>
          </a:p>
        </p:txBody>
      </p:sp>
      <p:sp>
        <p:nvSpPr>
          <p:cNvPr id="27653" name="Date Placeholder 4"/>
          <p:cNvSpPr txBox="1">
            <a:spLocks noGrp="1"/>
          </p:cNvSpPr>
          <p:nvPr/>
        </p:nvSpPr>
        <p:spPr bwMode="auto">
          <a:xfrm>
            <a:off x="655882" y="88900"/>
            <a:ext cx="1205317"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253754" y="9015413"/>
            <a:ext cx="492122" cy="184666"/>
          </a:xfrm>
          <a:noFill/>
          <a:ln>
            <a:miter lim="800000"/>
            <a:headEnd/>
            <a:tailEnd/>
          </a:ln>
        </p:spPr>
        <p:txBody>
          <a:bodyPr/>
          <a:lstStyle/>
          <a:p>
            <a:pPr defTabSz="946150"/>
            <a:r>
              <a:rPr lang="en-US" smtClean="0"/>
              <a:t>Page </a:t>
            </a:r>
            <a:fld id="{C203DFCC-51D3-4708-9D5D-0538E7E52D07}" type="slidenum">
              <a:rPr lang="en-US" smtClean="0"/>
              <a:pPr defTabSz="946150"/>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802.11-12/0463r3</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May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26364" y="9017001"/>
            <a:ext cx="421078" cy="188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16</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3891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3891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3891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3891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2861AE06-7315-46F7-9BE8-1E7BF45C6612}" type="slidenum">
              <a:rPr lang="en-US" sz="1200" b="0" smtClean="0"/>
              <a:pPr/>
              <a:t>18</a:t>
            </a:fld>
            <a:endParaRPr lang="en-US" sz="1200" b="0" smtClean="0"/>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4403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4403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22</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52226"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802.11-12/0463r3</a:t>
            </a:r>
            <a:endParaRPr lang="en-US" sz="1400"/>
          </a:p>
        </p:txBody>
      </p:sp>
      <p:sp>
        <p:nvSpPr>
          <p:cNvPr id="52227"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25</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76825" y="312738"/>
            <a:ext cx="3270250" cy="276225"/>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802.11-12/0463r3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PAR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control" Target="../activeX/activeX2.xml"/><Relationship Id="rId7" Type="http://schemas.openxmlformats.org/officeDocument/2006/relationships/package" Target="../embeddings/Microsoft_Word_Document1.docx"/><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control" Target="../activeX/activeX4.xml"/><Relationship Id="rId10" Type="http://schemas.openxmlformats.org/officeDocument/2006/relationships/image" Target="../media/image5.wmf"/><Relationship Id="rId4" Type="http://schemas.openxmlformats.org/officeDocument/2006/relationships/control" Target="../activeX/activeX3.xml"/><Relationship Id="rId9"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2012-May-12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0897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May2012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824009414"/>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Fairlie</a:t>
                      </a:r>
                      <a:r>
                        <a:rPr kumimoji="0" lang="en-US" sz="2800" b="1" i="0" u="none" strike="noStrike" cap="none" normalizeH="0" baseline="0" dirty="0" smtClean="0">
                          <a:ln>
                            <a:noFill/>
                          </a:ln>
                          <a:solidFill>
                            <a:schemeClr val="tx1"/>
                          </a:solidFill>
                          <a:effectLst/>
                          <a:latin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rPr>
                        <a:t>Greenbriar</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University</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Vinings</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Techwood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Marietta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3200" dirty="0" smtClean="0"/>
              <a:t>18:  18-12-00xx r0 Opening Report</a:t>
            </a:r>
          </a:p>
          <a:p>
            <a:pPr marL="0" indent="0">
              <a:buNone/>
            </a:pPr>
            <a:r>
              <a:rPr lang="en-US" sz="1200" dirty="0" smtClean="0"/>
              <a:t>	</a:t>
            </a:r>
          </a:p>
          <a:p>
            <a:pPr marL="0" indent="0">
              <a:buFontTx/>
              <a:buNone/>
            </a:pPr>
            <a:r>
              <a:rPr lang="en-US" sz="3200" dirty="0" smtClean="0"/>
              <a:t>19:   19-12-0054 r1 Agenda</a:t>
            </a:r>
          </a:p>
          <a:p>
            <a:pPr marL="0" indent="0">
              <a:buFontTx/>
              <a:buNone/>
            </a:pPr>
            <a:r>
              <a:rPr lang="en-US" sz="3200" dirty="0" smtClean="0"/>
              <a:t>	19-12-0056r0 Opening Report</a:t>
            </a:r>
          </a:p>
          <a:p>
            <a:pPr marL="0" indent="0">
              <a:buNone/>
            </a:pPr>
            <a:r>
              <a:rPr lang="en-US" sz="1200" dirty="0" smtClean="0"/>
              <a:t>	</a:t>
            </a:r>
          </a:p>
          <a:p>
            <a:pPr marL="0" indent="0">
              <a:buFontTx/>
              <a:buNone/>
            </a:pPr>
            <a:r>
              <a:rPr lang="en-US" sz="3200" dirty="0" smtClean="0"/>
              <a:t>21:  21-12-0046r0 Agenda</a:t>
            </a:r>
          </a:p>
          <a:p>
            <a:pPr marL="0" indent="0">
              <a:buFontTx/>
              <a:buNone/>
            </a:pPr>
            <a:r>
              <a:rPr lang="en-US" sz="1200" dirty="0" smtClean="0"/>
              <a:t>	</a:t>
            </a:r>
          </a:p>
          <a:p>
            <a:pPr marL="0" indent="0">
              <a:buFontTx/>
              <a:buNone/>
            </a:pPr>
            <a:r>
              <a:rPr lang="en-US" sz="3200" dirty="0" smtClean="0"/>
              <a:t>22:  22-12-0045r1 Agenda</a:t>
            </a:r>
          </a:p>
          <a:p>
            <a:pPr marL="0" indent="0">
              <a:buFontTx/>
              <a:buNone/>
            </a:pPr>
            <a:r>
              <a:rPr lang="en-US" sz="3200" dirty="0" smtClean="0"/>
              <a:t>	</a:t>
            </a:r>
          </a:p>
          <a:p>
            <a:pPr marL="0" indent="0">
              <a:buFontTx/>
              <a:buNone/>
            </a:pPr>
            <a:r>
              <a:rPr lang="en-US" sz="3200" dirty="0" smtClean="0"/>
              <a:t>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2770" name="Footer Placeholder 4"/>
          <p:cNvSpPr>
            <a:spLocks noGrp="1"/>
          </p:cNvSpPr>
          <p:nvPr>
            <p:ph type="ftr" sz="quarter" idx="11"/>
          </p:nvPr>
        </p:nvSpPr>
        <p:spPr>
          <a:xfrm>
            <a:off x="5738813" y="6475413"/>
            <a:ext cx="2805112"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277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0B83BD7-DC2B-4F72-ABCC-E2A2466BBDA8}" type="slidenum">
              <a:rPr lang="en-US" sz="1200" b="0" smtClean="0"/>
              <a:pPr/>
              <a:t>12</a:t>
            </a:fld>
            <a:endParaRPr lang="en-US" sz="1200" b="0" smtClean="0"/>
          </a:p>
        </p:txBody>
      </p:sp>
      <p:sp>
        <p:nvSpPr>
          <p:cNvPr id="32772"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smtClean="0"/>
          </a:p>
        </p:txBody>
      </p:sp>
      <p:sp>
        <p:nvSpPr>
          <p:cNvPr id="21507" name="Rectangle 3"/>
          <p:cNvSpPr>
            <a:spLocks noGrp="1" noChangeArrowheads="1"/>
          </p:cNvSpPr>
          <p:nvPr>
            <p:ph type="body" idx="1"/>
          </p:nvPr>
        </p:nvSpPr>
        <p:spPr>
          <a:xfrm>
            <a:off x="685800" y="1600200"/>
            <a:ext cx="7772400" cy="4419600"/>
          </a:xfrm>
        </p:spPr>
        <p:txBody>
          <a:bodyPr/>
          <a:lstStyle/>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a:spcBef>
                <a:spcPts val="600"/>
              </a:spcBef>
              <a:spcAft>
                <a:spcPts val="0"/>
              </a:spcAft>
              <a:tabLst>
                <a:tab pos="504190" algn="l"/>
                <a:tab pos="756285" algn="l"/>
                <a:tab pos="1008380" algn="l"/>
                <a:tab pos="1260475" algn="l"/>
              </a:tabLst>
              <a:defRPr/>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defRPr/>
            </a:pPr>
            <a:endParaRPr lang="en-US" sz="2000" b="0" dirty="0" smtClean="0"/>
          </a:p>
        </p:txBody>
      </p:sp>
      <p:sp>
        <p:nvSpPr>
          <p:cNvPr id="3277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July Meeting – San Diego, California</a:t>
            </a:r>
            <a:br>
              <a:rPr lang="en-US" sz="2800" dirty="0" smtClean="0"/>
            </a:br>
            <a:r>
              <a:rPr lang="en-US" sz="2800" dirty="0" smtClean="0"/>
              <a:t>July  15 – 20, 2012</a:t>
            </a:r>
          </a:p>
        </p:txBody>
      </p:sp>
      <p:sp>
        <p:nvSpPr>
          <p:cNvPr id="33797"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4.1.10</a:t>
            </a:r>
          </a:p>
        </p:txBody>
      </p:sp>
      <p:sp>
        <p:nvSpPr>
          <p:cNvPr id="33798" name="Text Box 5"/>
          <p:cNvSpPr txBox="1">
            <a:spLocks noChangeArrowheads="1"/>
          </p:cNvSpPr>
          <p:nvPr/>
        </p:nvSpPr>
        <p:spPr bwMode="auto">
          <a:xfrm>
            <a:off x="109538" y="3062288"/>
            <a:ext cx="8890000" cy="1878012"/>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4000" dirty="0"/>
              <a:t>Hotel Registration open </a:t>
            </a:r>
            <a:endParaRPr lang="en-US" sz="4000" dirty="0">
              <a:solidFill>
                <a:srgbClr val="FF0000"/>
              </a:solidFill>
            </a:endParaRPr>
          </a:p>
          <a:p>
            <a:pPr eaLnBrk="0" hangingPunct="0">
              <a:buFont typeface="Times New Roman" pitchFamily="18" charset="0"/>
              <a:buAutoNum type="arabicPeriod"/>
            </a:pPr>
            <a:r>
              <a:rPr lang="en-US" sz="4000" dirty="0"/>
              <a:t>Meeting Registration open </a:t>
            </a:r>
          </a:p>
          <a:p>
            <a:pPr eaLnBrk="0" hangingPunct="0">
              <a:buFont typeface="Times New Roman" pitchFamily="18" charset="0"/>
              <a:buAutoNum type="arabicPeriod"/>
            </a:pPr>
            <a:r>
              <a:rPr lang="en-US" sz="3600" dirty="0"/>
              <a:t>Early bird registration expires </a:t>
            </a:r>
            <a:r>
              <a:rPr lang="en-US" sz="3600" dirty="0" smtClean="0"/>
              <a:t>June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481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481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147C3267-4895-4E3A-83B9-8F821DD20923}" type="slidenum">
              <a:rPr lang="en-US" sz="1200" b="0" smtClean="0"/>
              <a:pPr/>
              <a:t>14</a:t>
            </a:fld>
            <a:endParaRPr lang="en-US" sz="1200" b="0" smtClean="0"/>
          </a:p>
        </p:txBody>
      </p:sp>
      <p:sp>
        <p:nvSpPr>
          <p:cNvPr id="34820" name="Rectangle 2"/>
          <p:cNvSpPr>
            <a:spLocks noGrp="1" noChangeArrowheads="1"/>
          </p:cNvSpPr>
          <p:nvPr>
            <p:ph type="title"/>
          </p:nvPr>
        </p:nvSpPr>
        <p:spPr>
          <a:xfrm>
            <a:off x="685800" y="1082675"/>
            <a:ext cx="7772400" cy="992188"/>
          </a:xfrm>
        </p:spPr>
        <p:txBody>
          <a:bodyPr/>
          <a:lstStyle/>
          <a:p>
            <a:r>
              <a:rPr lang="en-US" sz="2800" dirty="0" smtClean="0"/>
              <a:t>TG Elections</a:t>
            </a:r>
          </a:p>
        </p:txBody>
      </p:sp>
      <p:sp>
        <p:nvSpPr>
          <p:cNvPr id="34821"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4.1.11</a:t>
            </a:r>
          </a:p>
        </p:txBody>
      </p:sp>
      <p:sp>
        <p:nvSpPr>
          <p:cNvPr id="34822" name="TextBox 9"/>
          <p:cNvSpPr txBox="1">
            <a:spLocks noChangeArrowheads="1"/>
          </p:cNvSpPr>
          <p:nvPr/>
        </p:nvSpPr>
        <p:spPr bwMode="auto">
          <a:xfrm>
            <a:off x="665163" y="2198688"/>
            <a:ext cx="754538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Final Call for Nominations</a:t>
            </a:r>
          </a:p>
          <a:p>
            <a:r>
              <a:rPr lang="en-US" sz="3200" dirty="0"/>
              <a:t>Introduction of </a:t>
            </a:r>
            <a:r>
              <a:rPr lang="en-US" sz="3200" dirty="0" smtClean="0"/>
              <a:t>Candidates during TG</a:t>
            </a:r>
            <a:endParaRPr lang="en-US" sz="3200" dirty="0"/>
          </a:p>
          <a:p>
            <a:r>
              <a:rPr lang="en-US" sz="3200" dirty="0"/>
              <a:t>Outline of Election Process on Wednesday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Election Process</a:t>
            </a:r>
          </a:p>
        </p:txBody>
      </p:sp>
      <p:sp>
        <p:nvSpPr>
          <p:cNvPr id="35842" name="Content Placeholder 2"/>
          <p:cNvSpPr>
            <a:spLocks noGrp="1"/>
          </p:cNvSpPr>
          <p:nvPr>
            <p:ph idx="1"/>
          </p:nvPr>
        </p:nvSpPr>
        <p:spPr>
          <a:xfrm>
            <a:off x="319088" y="1625600"/>
            <a:ext cx="8418512" cy="4470400"/>
          </a:xfrm>
        </p:spPr>
        <p:txBody>
          <a:bodyPr/>
          <a:lstStyle/>
          <a:p>
            <a:endParaRPr lang="en-US" dirty="0" smtClean="0"/>
          </a:p>
          <a:p>
            <a:r>
              <a:rPr lang="en-US" dirty="0" smtClean="0"/>
              <a:t>Task Group Officer elections take place May 2012</a:t>
            </a:r>
          </a:p>
          <a:p>
            <a:r>
              <a:rPr lang="en-US" dirty="0" smtClean="0"/>
              <a:t>Nominations between March and May</a:t>
            </a:r>
          </a:p>
          <a:p>
            <a:r>
              <a:rPr lang="en-US" dirty="0" smtClean="0"/>
              <a:t>Election Procedure in one of the TG or SC meetings prior to Wednesday am2 WG plenary</a:t>
            </a:r>
          </a:p>
          <a:p>
            <a:endParaRPr lang="en-US" dirty="0" smtClean="0"/>
          </a:p>
        </p:txBody>
      </p:sp>
      <p:sp>
        <p:nvSpPr>
          <p:cNvPr id="35843"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5844"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584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5ADD91D-367D-4BA7-A986-399AACEAE23D}" type="slidenum">
              <a:rPr lang="en-US" sz="1200" b="0" smtClean="0"/>
              <a:pPr/>
              <a:t>15</a:t>
            </a:fld>
            <a:endParaRPr lang="en-US" sz="1200" b="0" smtClean="0"/>
          </a:p>
        </p:txBody>
      </p:sp>
      <p:sp>
        <p:nvSpPr>
          <p:cNvPr id="3584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16</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smtClean="0">
                <a:solidFill>
                  <a:srgbClr val="FF0000"/>
                </a:solidFill>
              </a:rPr>
              <a:t>Candidates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20117893"/>
              </p:ext>
            </p:extLst>
          </p:nvPr>
        </p:nvGraphicFramePr>
        <p:xfrm>
          <a:off x="114300" y="1219200"/>
          <a:ext cx="8991600" cy="4133132"/>
        </p:xfrm>
        <a:graphic>
          <a:graphicData uri="http://schemas.openxmlformats.org/drawingml/2006/table">
            <a:tbl>
              <a:tblPr/>
              <a:tblGrid>
                <a:gridCol w="666750"/>
                <a:gridCol w="914400"/>
                <a:gridCol w="1905000"/>
                <a:gridCol w="2253812"/>
                <a:gridCol w="1556188"/>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Menzo Wentink, Joonsuk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516527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17</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4.1.12</a:t>
            </a:r>
          </a:p>
        </p:txBody>
      </p:sp>
      <p:sp>
        <p:nvSpPr>
          <p:cNvPr id="36870" name="TextBox 2"/>
          <p:cNvSpPr txBox="1">
            <a:spLocks noChangeArrowheads="1"/>
          </p:cNvSpPr>
          <p:nvPr/>
        </p:nvSpPr>
        <p:spPr bwMode="auto">
          <a:xfrm>
            <a:off x="366584" y="3962400"/>
            <a:ext cx="8710270" cy="181588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r>
              <a:rPr lang="en-US" dirty="0" smtClean="0"/>
              <a:t>Location:  Hard Rock Café   (just south of hotel at 215 Peachtree)</a:t>
            </a:r>
          </a:p>
          <a:p>
            <a:r>
              <a:rPr lang="en-US" dirty="0" smtClean="0"/>
              <a:t>Use Velvet Underground Entrance</a:t>
            </a:r>
            <a:endParaRPr lang="en-US" dirty="0"/>
          </a:p>
        </p:txBody>
      </p:sp>
      <p:sp>
        <p:nvSpPr>
          <p:cNvPr id="36871" name="TextBox 9"/>
          <p:cNvSpPr txBox="1">
            <a:spLocks noChangeArrowheads="1"/>
          </p:cNvSpPr>
          <p:nvPr/>
        </p:nvSpPr>
        <p:spPr bwMode="auto">
          <a:xfrm>
            <a:off x="102865" y="1850118"/>
            <a:ext cx="8990666"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Ballroom and Conference room levels </a:t>
            </a:r>
          </a:p>
          <a:p>
            <a:r>
              <a:rPr lang="en-US" sz="3200" dirty="0" smtClean="0"/>
              <a:t>Lunch </a:t>
            </a:r>
            <a:r>
              <a:rPr lang="en-US" sz="3200" dirty="0"/>
              <a:t>Buffet – </a:t>
            </a:r>
            <a:r>
              <a:rPr lang="en-US" sz="3200" dirty="0" smtClean="0"/>
              <a:t>Regency VII   11:30 to 1:30</a:t>
            </a:r>
            <a:endParaRPr lang="en-US" sz="3200" dirty="0"/>
          </a:p>
          <a:p>
            <a:r>
              <a:rPr lang="en-US" sz="3200" dirty="0"/>
              <a:t>Badge needed for admission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789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789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591C841-4F15-4CB6-81F6-FE318C3D0BAC}" type="slidenum">
              <a:rPr lang="en-US" sz="1200" b="0" smtClean="0"/>
              <a:pPr/>
              <a:t>18</a:t>
            </a:fld>
            <a:endParaRPr lang="en-US" sz="1200" b="0" smtClean="0"/>
          </a:p>
        </p:txBody>
      </p:sp>
      <p:sp>
        <p:nvSpPr>
          <p:cNvPr id="37892" name="Rectangle 2"/>
          <p:cNvSpPr>
            <a:spLocks noGrp="1" noChangeArrowheads="1"/>
          </p:cNvSpPr>
          <p:nvPr>
            <p:ph type="title"/>
          </p:nvPr>
        </p:nvSpPr>
        <p:spPr>
          <a:xfrm>
            <a:off x="454025" y="685800"/>
            <a:ext cx="8396288" cy="1066800"/>
          </a:xfrm>
        </p:spPr>
        <p:txBody>
          <a:bodyPr/>
          <a:lstStyle/>
          <a:p>
            <a:r>
              <a:rPr lang="en-US" dirty="0" smtClean="0"/>
              <a:t>802.11 Topics since March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None/>
              <a:defRPr/>
            </a:pPr>
            <a:endParaRPr lang="en-US" sz="2800" dirty="0" smtClean="0"/>
          </a:p>
          <a:p>
            <a:pPr>
              <a:lnSpc>
                <a:spcPct val="90000"/>
              </a:lnSpc>
              <a:defRPr/>
            </a:pPr>
            <a:r>
              <a:rPr lang="en-US" sz="2800" dirty="0" smtClean="0"/>
              <a:t>802.11aa passed RevCom and Standards Board</a:t>
            </a:r>
          </a:p>
          <a:p>
            <a:pPr>
              <a:lnSpc>
                <a:spcPct val="90000"/>
              </a:lnSpc>
              <a:defRPr/>
            </a:pPr>
            <a:endParaRPr lang="en-US" sz="2800" dirty="0" smtClean="0"/>
          </a:p>
          <a:p>
            <a:pPr>
              <a:lnSpc>
                <a:spcPct val="90000"/>
              </a:lnSpc>
              <a:defRPr/>
            </a:pPr>
            <a:r>
              <a:rPr lang="en-US" sz="2800" dirty="0" smtClean="0"/>
              <a:t>802.11ae </a:t>
            </a:r>
            <a:r>
              <a:rPr lang="en-US" sz="2800" dirty="0"/>
              <a:t>passed RevCom and Standards Board </a:t>
            </a:r>
            <a:endParaRPr lang="en-US" sz="2800" dirty="0" smtClean="0"/>
          </a:p>
          <a:p>
            <a:pPr>
              <a:lnSpc>
                <a:spcPct val="90000"/>
              </a:lnSpc>
              <a:defRPr/>
            </a:pPr>
            <a:endParaRPr lang="en-US" sz="2800" dirty="0" smtClean="0"/>
          </a:p>
        </p:txBody>
      </p:sp>
      <p:sp>
        <p:nvSpPr>
          <p:cNvPr id="37894"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19</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July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a:t>Nothing anticipated</a:t>
            </a:r>
          </a:p>
          <a:p>
            <a:pPr>
              <a:spcBef>
                <a:spcPts val="0"/>
              </a:spcBef>
              <a:defRPr/>
            </a:pPr>
            <a:r>
              <a:rPr lang="en-US" dirty="0" smtClean="0"/>
              <a:t>New project PAR to NesCom?</a:t>
            </a:r>
          </a:p>
          <a:p>
            <a:pPr lvl="1">
              <a:spcBef>
                <a:spcPts val="0"/>
              </a:spcBef>
              <a:defRPr/>
            </a:pPr>
            <a:r>
              <a:rPr lang="en-US" dirty="0" smtClean="0"/>
              <a:t>ISD, CMMW</a:t>
            </a:r>
            <a:endParaRPr lang="en-US" dirty="0"/>
          </a:p>
          <a:p>
            <a:pPr>
              <a:spcBef>
                <a:spcPts val="0"/>
              </a:spcBef>
              <a:defRPr/>
            </a:pPr>
            <a:r>
              <a:rPr lang="en-US" dirty="0" smtClean="0"/>
              <a:t>PAR Extension ?</a:t>
            </a:r>
          </a:p>
          <a:p>
            <a:pPr lvl="1">
              <a:spcBef>
                <a:spcPts val="0"/>
              </a:spcBef>
              <a:defRPr/>
            </a:pPr>
            <a:r>
              <a:rPr lang="en-US" dirty="0" smtClean="0"/>
              <a:t>11ac and 11ad</a:t>
            </a:r>
          </a:p>
          <a:p>
            <a:pPr>
              <a:spcBef>
                <a:spcPts val="0"/>
              </a:spcBef>
              <a:defRPr/>
            </a:pPr>
            <a:r>
              <a:rPr lang="en-US" dirty="0" smtClean="0"/>
              <a:t>Revision PAR?</a:t>
            </a:r>
            <a:endParaRPr lang="en-US" dirty="0"/>
          </a:p>
          <a:p>
            <a:pPr lvl="1">
              <a:spcBef>
                <a:spcPts val="0"/>
              </a:spcBef>
              <a:defRPr/>
            </a:pPr>
            <a:r>
              <a:rPr lang="en-US" dirty="0" smtClean="0"/>
              <a:t>11mc</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Two planned, ISD &amp; CMMW</a:t>
            </a:r>
            <a:endParaRPr lang="en-US" dirty="0"/>
          </a:p>
          <a:p>
            <a:pPr marL="0" indent="0">
              <a:buFontTx/>
              <a:buNone/>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20</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685800"/>
            <a:ext cx="7772400" cy="768350"/>
          </a:xfrm>
        </p:spPr>
        <p:txBody>
          <a:bodyPr/>
          <a:lstStyle/>
          <a:p>
            <a:r>
              <a:rPr lang="en-US" smtClean="0"/>
              <a:t>Architecture</a:t>
            </a:r>
          </a:p>
        </p:txBody>
      </p:sp>
      <p:sp>
        <p:nvSpPr>
          <p:cNvPr id="3" name="Content Placeholder 2"/>
          <p:cNvSpPr>
            <a:spLocks noGrp="1"/>
          </p:cNvSpPr>
          <p:nvPr>
            <p:ph idx="1"/>
          </p:nvPr>
        </p:nvSpPr>
        <p:spPr>
          <a:xfrm>
            <a:off x="241300" y="1554163"/>
            <a:ext cx="8712200" cy="4541837"/>
          </a:xfrm>
        </p:spPr>
        <p:txBody>
          <a:bodyPr/>
          <a:lstStyle/>
          <a:p>
            <a:pPr>
              <a:defRPr/>
            </a:pPr>
            <a:r>
              <a:rPr lang="en-US" sz="2000" dirty="0" smtClean="0"/>
              <a:t>802.1 owns a project to Update the Overview and Architecture standard for 802</a:t>
            </a:r>
          </a:p>
          <a:p>
            <a:pPr>
              <a:defRPr/>
            </a:pPr>
            <a:r>
              <a:rPr lang="en-US" sz="2000" dirty="0" smtClean="0"/>
              <a:t>A ballot on D1.3 is complete – ballot failed – hoping to move to sponsor soon</a:t>
            </a:r>
          </a:p>
          <a:p>
            <a:pPr>
              <a:defRPr/>
            </a:pPr>
            <a:r>
              <a:rPr lang="en-US" sz="2000" dirty="0"/>
              <a:t>Yes	 18 = 72.00%, No. of Voters = 65, Voters responding = 32, # comments = 93 (29 technical, 63 editorial)</a:t>
            </a:r>
          </a:p>
          <a:p>
            <a:pPr>
              <a:defRPr/>
            </a:pPr>
            <a:endParaRPr lang="en-US" sz="2000" dirty="0" smtClean="0"/>
          </a:p>
          <a:p>
            <a:pPr marL="0" indent="0">
              <a:buFontTx/>
              <a:buNone/>
              <a:defRPr/>
            </a:pPr>
            <a:endParaRPr lang="en-US" sz="2000" dirty="0"/>
          </a:p>
          <a:p>
            <a:pPr>
              <a:defRPr/>
            </a:pPr>
            <a:r>
              <a:rPr lang="en-US" sz="2000" dirty="0" smtClean="0"/>
              <a:t>802.11 ARC  (Wednesday AM1) will review resolution status and any 802.11 action items</a:t>
            </a:r>
          </a:p>
          <a:p>
            <a:pPr>
              <a:defRPr/>
            </a:pPr>
            <a:endParaRPr lang="en-US" sz="2000" dirty="0"/>
          </a:p>
        </p:txBody>
      </p:sp>
      <p:sp>
        <p:nvSpPr>
          <p:cNvPr id="4198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198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9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8B4DBC9-38D5-43EE-8730-91F7219E948E}" type="slidenum">
              <a:rPr lang="en-US" sz="1200" b="0" smtClean="0"/>
              <a:pPr/>
              <a:t>21</a:t>
            </a:fld>
            <a:endParaRPr lang="en-US" sz="1200" b="0" smtClean="0"/>
          </a:p>
        </p:txBody>
      </p:sp>
      <p:sp>
        <p:nvSpPr>
          <p:cNvPr id="41990"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22</a:t>
            </a:fld>
            <a:endParaRPr lang="en-US" sz="1200" b="0" smtClean="0"/>
          </a:p>
        </p:txBody>
      </p:sp>
      <p:sp>
        <p:nvSpPr>
          <p:cNvPr id="43012" name="Rectangle 2"/>
          <p:cNvSpPr>
            <a:spLocks noGrp="1" noChangeArrowheads="1"/>
          </p:cNvSpPr>
          <p:nvPr>
            <p:ph type="title"/>
          </p:nvPr>
        </p:nvSpPr>
        <p:spPr/>
        <p:txBody>
          <a:bodyPr/>
          <a:lstStyle/>
          <a:p>
            <a:r>
              <a:rPr lang="en-US" smtClean="0"/>
              <a:t>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4.1.15</a:t>
            </a:r>
          </a:p>
        </p:txBody>
      </p:sp>
      <p:sp>
        <p:nvSpPr>
          <p:cNvPr id="43014" name="Text Box 13"/>
          <p:cNvSpPr txBox="1">
            <a:spLocks noChangeArrowheads="1"/>
          </p:cNvSpPr>
          <p:nvPr/>
        </p:nvSpPr>
        <p:spPr bwMode="auto">
          <a:xfrm>
            <a:off x="195263" y="3103635"/>
            <a:ext cx="841986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a:t>Revision of NIST Smart Grid PAP#2 Guideline</a:t>
            </a:r>
          </a:p>
          <a:p>
            <a:pPr eaLnBrk="0" hangingPunct="0"/>
            <a:r>
              <a:rPr lang="en-US" sz="3200" dirty="0"/>
              <a:t>Review NIST Framework </a:t>
            </a:r>
            <a:r>
              <a:rPr lang="en-US" sz="3200" dirty="0" smtClean="0"/>
              <a:t>document</a:t>
            </a:r>
            <a:endParaRPr lang="en-US" sz="3200" dirty="0"/>
          </a:p>
        </p:txBody>
      </p:sp>
      <p:sp>
        <p:nvSpPr>
          <p:cNvPr id="43015" name="Text Box 13"/>
          <p:cNvSpPr txBox="1">
            <a:spLocks noChangeArrowheads="1"/>
          </p:cNvSpPr>
          <p:nvPr/>
        </p:nvSpPr>
        <p:spPr bwMode="auto">
          <a:xfrm>
            <a:off x="423105" y="1533975"/>
            <a:ext cx="479144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a:t>Two sessions</a:t>
            </a:r>
          </a:p>
          <a:p>
            <a:pPr eaLnBrk="0" hangingPunct="0"/>
            <a:r>
              <a:rPr lang="en-US" sz="3200" dirty="0"/>
              <a:t>Tuesday pm2 </a:t>
            </a:r>
            <a:r>
              <a:rPr lang="en-US" sz="3200" dirty="0" smtClean="0"/>
              <a:t>– Regency V</a:t>
            </a:r>
          </a:p>
          <a:p>
            <a:pPr eaLnBrk="0" hangingPunct="0"/>
            <a:r>
              <a:rPr lang="en-US" sz="3200" dirty="0" smtClean="0"/>
              <a:t>Wednesday </a:t>
            </a:r>
            <a:r>
              <a:rPr lang="en-US" sz="3200" dirty="0"/>
              <a:t>pm2   </a:t>
            </a:r>
            <a:r>
              <a:rPr lang="en-US" sz="3200" dirty="0" smtClean="0"/>
              <a:t>- Inman</a:t>
            </a:r>
            <a:endParaRPr lang="en-US" sz="3200" dirty="0"/>
          </a:p>
        </p:txBody>
      </p:sp>
      <p:sp>
        <p:nvSpPr>
          <p:cNvPr id="9" name="Text Box 13"/>
          <p:cNvSpPr txBox="1">
            <a:spLocks noChangeArrowheads="1"/>
          </p:cNvSpPr>
          <p:nvPr/>
        </p:nvSpPr>
        <p:spPr bwMode="auto">
          <a:xfrm>
            <a:off x="195781" y="4397339"/>
            <a:ext cx="4872231"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formed:</a:t>
            </a:r>
          </a:p>
          <a:p>
            <a:pPr eaLnBrk="0" hangingPunct="0"/>
            <a:r>
              <a:rPr lang="en-US" sz="3200" dirty="0" smtClean="0"/>
              <a:t>   Wednesday pm1 - Inman</a:t>
            </a:r>
          </a:p>
          <a:p>
            <a:pPr lvl="1" eaLnBrk="0" hangingPunct="0"/>
            <a:r>
              <a:rPr lang="en-US" sz="3200" dirty="0" smtClean="0"/>
              <a:t>Thursday am2 - Inman</a:t>
            </a:r>
          </a:p>
          <a:p>
            <a:pPr lvl="1" eaLnBrk="0" hangingPunct="0"/>
            <a:r>
              <a:rPr lang="en-US" sz="3200" dirty="0" smtClean="0"/>
              <a:t>Thursday pm1</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TG Elections</a:t>
            </a:r>
          </a:p>
          <a:p>
            <a:r>
              <a:rPr lang="en-US" sz="2800" dirty="0" smtClean="0"/>
              <a:t>Venue Selection process</a:t>
            </a:r>
          </a:p>
          <a:p>
            <a:pPr lvl="1"/>
            <a:r>
              <a:rPr lang="en-US" sz="2800" dirty="0" smtClean="0"/>
              <a:t>Plenary</a:t>
            </a:r>
          </a:p>
          <a:p>
            <a:pPr lvl="1"/>
            <a:r>
              <a:rPr lang="en-US" sz="2800" dirty="0" smtClean="0"/>
              <a:t>Interim</a:t>
            </a:r>
          </a:p>
          <a:p>
            <a:r>
              <a:rPr lang="en-US" sz="2800" dirty="0" smtClean="0"/>
              <a:t>PAR changes overview</a:t>
            </a:r>
          </a:p>
          <a:p>
            <a:r>
              <a:rPr lang="en-US" sz="2800" dirty="0" smtClean="0"/>
              <a:t>Overview of new project PAR &amp; 5C</a:t>
            </a:r>
          </a:p>
          <a:p>
            <a:pPr lvl="1"/>
            <a:r>
              <a:rPr lang="en-US" dirty="0" smtClean="0"/>
              <a:t>CMMW</a:t>
            </a:r>
          </a:p>
          <a:p>
            <a:pPr lvl="1"/>
            <a:r>
              <a:rPr lang="en-US" dirty="0" smtClean="0"/>
              <a:t>ISD</a:t>
            </a:r>
          </a:p>
          <a:p>
            <a:r>
              <a:rPr lang="en-US" sz="2800" dirty="0" smtClean="0"/>
              <a:t>802 University Outreach plans</a:t>
            </a:r>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23</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May 2012</a:t>
            </a:r>
          </a:p>
          <a:p>
            <a:pPr marL="0" indent="0">
              <a:buNone/>
            </a:pPr>
            <a:endParaRPr lang="en-US" sz="1200" dirty="0" smtClean="0">
              <a:solidFill>
                <a:srgbClr val="C00000"/>
              </a:solidFill>
            </a:endParaRPr>
          </a:p>
          <a:p>
            <a:r>
              <a:rPr lang="en-US" sz="4000" dirty="0" smtClean="0">
                <a:solidFill>
                  <a:srgbClr val="C00000"/>
                </a:solidFill>
              </a:rPr>
              <a:t>Call for July 2012 suggestions</a:t>
            </a:r>
          </a:p>
          <a:p>
            <a:r>
              <a:rPr lang="en-US" sz="1600" dirty="0"/>
              <a:t>802.15   THz  Interest Group</a:t>
            </a:r>
          </a:p>
          <a:p>
            <a:r>
              <a:rPr lang="en-US" sz="1600" dirty="0"/>
              <a:t>This tutorial gives an overview on recent achievements in the emerging field of  communication systems operating beyond 60 GHz targeting to deliver wireless 100 Gbps over short distances. Within IEEE 802.15 the THz Interest Group is looking for systems for carrier frequencies in the THZ band which starts at 300 GHz. The tutorial will provide an overview on the state-of-the art in technology and demonstrators for these frequency bands. Applications, for which dedicated standards may be appropriate, will be presented focusing on usage models and technical expectations. Finally the regulatory situation after WRC 2012 is discussed.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25</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26</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317009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Hard Rock Café   </a:t>
            </a:r>
          </a:p>
          <a:p>
            <a:r>
              <a:rPr lang="en-US" sz="2800" dirty="0" smtClean="0"/>
              <a:t>(just south of hotel at 215 Peachtree)</a:t>
            </a:r>
          </a:p>
          <a:p>
            <a:endParaRPr lang="en-US" sz="2800" dirty="0" smtClean="0"/>
          </a:p>
          <a:p>
            <a:r>
              <a:rPr lang="en-US" sz="2800" dirty="0" smtClean="0"/>
              <a:t>Use Velvet Underground Entrance</a:t>
            </a:r>
            <a:endParaRPr lang="en-US" sz="2800" dirty="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2466"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246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998665E-7F58-48F1-8561-54CCFCAE8FB9}" type="slidenum">
              <a:rPr lang="en-US" sz="1200" b="0" smtClean="0"/>
              <a:pPr/>
              <a:t>27</a:t>
            </a:fld>
            <a:endParaRPr lang="en-US" sz="1200" b="0" smtClean="0"/>
          </a:p>
        </p:txBody>
      </p:sp>
      <p:sp>
        <p:nvSpPr>
          <p:cNvPr id="62468" name="Rectangle 2"/>
          <p:cNvSpPr>
            <a:spLocks noGrp="1" noChangeArrowheads="1"/>
          </p:cNvSpPr>
          <p:nvPr>
            <p:ph type="title"/>
          </p:nvPr>
        </p:nvSpPr>
        <p:spPr>
          <a:xfrm>
            <a:off x="685800" y="917575"/>
            <a:ext cx="7772400" cy="904875"/>
          </a:xfrm>
        </p:spPr>
        <p:txBody>
          <a:bodyPr/>
          <a:lstStyle/>
          <a:p>
            <a:r>
              <a:rPr lang="en-US" dirty="0" smtClean="0"/>
              <a:t>TG/SG/SC Officer Election Process</a:t>
            </a:r>
            <a:br>
              <a:rPr lang="en-US" dirty="0" smtClean="0"/>
            </a:br>
            <a:r>
              <a:rPr lang="en-US" dirty="0" smtClean="0"/>
              <a:t>Week of May 13-18, 2012</a:t>
            </a:r>
          </a:p>
        </p:txBody>
      </p:sp>
      <p:sp>
        <p:nvSpPr>
          <p:cNvPr id="62469" name="Rectangle 3"/>
          <p:cNvSpPr>
            <a:spLocks noGrp="1" noChangeArrowheads="1"/>
          </p:cNvSpPr>
          <p:nvPr>
            <p:ph type="body" idx="1"/>
          </p:nvPr>
        </p:nvSpPr>
        <p:spPr>
          <a:xfrm>
            <a:off x="22225" y="1953087"/>
            <a:ext cx="9121775" cy="4376692"/>
          </a:xfrm>
        </p:spPr>
        <p:txBody>
          <a:bodyPr/>
          <a:lstStyle/>
          <a:p>
            <a:r>
              <a:rPr lang="en-US" dirty="0" smtClean="0"/>
              <a:t>Nominations for existing positions close on Monday May 14</a:t>
            </a:r>
          </a:p>
          <a:p>
            <a:r>
              <a:rPr lang="en-US" dirty="0" smtClean="0"/>
              <a:t>Additional positions and nomination closing to be considered in TG</a:t>
            </a:r>
          </a:p>
          <a:p>
            <a:r>
              <a:rPr lang="en-US" dirty="0" smtClean="0"/>
              <a:t>Announcement of Candidate  slate  Monday May 14</a:t>
            </a:r>
          </a:p>
          <a:p>
            <a:r>
              <a:rPr lang="en-US" dirty="0" smtClean="0"/>
              <a:t>Elections Monday, Tuesday, Wednesday before mid-week plenary</a:t>
            </a:r>
          </a:p>
          <a:p>
            <a:r>
              <a:rPr lang="en-US" dirty="0" smtClean="0"/>
              <a:t>Process will be scheduled to occupy ~ 1/2 hour</a:t>
            </a:r>
          </a:p>
          <a:p>
            <a:r>
              <a:rPr lang="en-US" dirty="0" smtClean="0"/>
              <a:t>Confirmation on Wednesday</a:t>
            </a:r>
          </a:p>
          <a:p>
            <a:pPr lvl="1"/>
            <a:r>
              <a:rPr lang="en-US" sz="2400" dirty="0" smtClean="0"/>
              <a:t>Candidate speeches, introductions </a:t>
            </a:r>
          </a:p>
          <a:p>
            <a:pPr lvl="1"/>
            <a:r>
              <a:rPr lang="en-US" sz="2400" dirty="0" smtClean="0"/>
              <a:t>Officially instated to office </a:t>
            </a:r>
          </a:p>
        </p:txBody>
      </p:sp>
      <p:sp>
        <p:nvSpPr>
          <p:cNvPr id="62470" name="Text Box 4"/>
          <p:cNvSpPr txBox="1">
            <a:spLocks noChangeArrowheads="1"/>
          </p:cNvSpPr>
          <p:nvPr/>
        </p:nvSpPr>
        <p:spPr bwMode="auto">
          <a:xfrm>
            <a:off x="22225" y="558800"/>
            <a:ext cx="391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4.1</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28</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err="1" smtClean="0">
                <a:solidFill>
                  <a:srgbClr val="FF0000"/>
                </a:solidFill>
              </a:rPr>
              <a:t>Electees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3031540"/>
              </p:ext>
            </p:extLst>
          </p:nvPr>
        </p:nvGraphicFramePr>
        <p:xfrm>
          <a:off x="114300" y="1219200"/>
          <a:ext cx="8991600" cy="4389067"/>
        </p:xfrm>
        <a:graphic>
          <a:graphicData uri="http://schemas.openxmlformats.org/drawingml/2006/table">
            <a:tbl>
              <a:tblPr/>
              <a:tblGrid>
                <a:gridCol w="666750"/>
                <a:gridCol w="914400"/>
                <a:gridCol w="1905000"/>
                <a:gridCol w="2027993"/>
                <a:gridCol w="1535837"/>
                <a:gridCol w="194162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Gabor </a:t>
                      </a:r>
                      <a:r>
                        <a:rPr kumimoji="0" lang="en-US" sz="1400" b="1" i="0" u="none" strike="noStrike" cap="none" normalizeH="0" baseline="0" dirty="0" err="1" smtClean="0">
                          <a:ln>
                            <a:noFill/>
                          </a:ln>
                          <a:solidFill>
                            <a:schemeClr val="tx1"/>
                          </a:solidFill>
                          <a:effectLst/>
                          <a:latin typeface="Times New Roman" pitchFamily="18" charset="0"/>
                        </a:rPr>
                        <a:t>Bajko</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585603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29</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7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30</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31</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32</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7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34</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May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280163630"/>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yes</a:t>
                      </a: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8039100"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smtClean="0"/>
              <a:t>Slide </a:t>
            </a:r>
            <a:fld id="{F08ECC2A-67AC-445B-B19C-387D5EE1CD5F}" type="slidenum">
              <a:rPr lang="en-US" sz="1200" b="0" smtClean="0"/>
              <a:pPr algn="r"/>
              <a:t>35</a:t>
            </a:fld>
            <a:endParaRPr lang="en-US" sz="1200" b="0" smtClean="0"/>
          </a:p>
        </p:txBody>
      </p:sp>
      <p:graphicFrame>
        <p:nvGraphicFramePr>
          <p:cNvPr id="79924" name="Group 52"/>
          <p:cNvGraphicFramePr>
            <a:graphicFrameLocks noGrp="1"/>
          </p:cNvGraphicFramePr>
          <p:nvPr>
            <p:extLst>
              <p:ext uri="{D42A27DB-BD31-4B8C-83A1-F6EECF244321}">
                <p14:modId xmlns:p14="http://schemas.microsoft.com/office/powerpoint/2010/main" val="1458263742"/>
              </p:ext>
            </p:extLst>
          </p:nvPr>
        </p:nvGraphicFramePr>
        <p:xfrm>
          <a:off x="228600" y="1600200"/>
          <a:ext cx="6620068" cy="3627435"/>
        </p:xfrm>
        <a:graphic>
          <a:graphicData uri="http://schemas.openxmlformats.org/drawingml/2006/table">
            <a:tbl>
              <a:tblPr/>
              <a:tblGrid>
                <a:gridCol w="1632903"/>
                <a:gridCol w="1068517"/>
                <a:gridCol w="1185134"/>
                <a:gridCol w="1366757"/>
                <a:gridCol w="136675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71733"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May 2012</a:t>
            </a:r>
          </a:p>
          <a:p>
            <a:pPr marL="0" indent="0">
              <a:buNone/>
            </a:pPr>
            <a:endParaRPr lang="en-US" sz="1200" dirty="0" smtClean="0">
              <a:solidFill>
                <a:srgbClr val="C00000"/>
              </a:solidFill>
            </a:endParaRPr>
          </a:p>
          <a:p>
            <a:r>
              <a:rPr lang="en-US" sz="4000" dirty="0" smtClean="0">
                <a:solidFill>
                  <a:srgbClr val="C00000"/>
                </a:solidFill>
              </a:rPr>
              <a:t>Call for July 2012 suggestions</a:t>
            </a:r>
          </a:p>
          <a:p>
            <a:r>
              <a:rPr lang="en-US" sz="1600" dirty="0"/>
              <a:t>802.15   THz  Interest Group</a:t>
            </a:r>
          </a:p>
          <a:p>
            <a:r>
              <a:rPr lang="en-US" sz="1600" dirty="0"/>
              <a:t>This tutorial gives an overview on recent achievements in the emerging field of  communication systems operating beyond 60 GHz targeting to deliver wireless 100 Gbps over short distances. Within IEEE 802.15 the THz Interest Group is looking for systems for carrier frequencies in the THZ band which starts at 300 GHz. The tutorial will provide an overview on the state-of-the art in technology and demonstrators for these frequency bands. Applications, for which dedicated standards may be appropriate, will be presented focusing on usage models and technical expectations. Finally the regulatory situation after WRC 2012 is discussed.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36</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The first University Outreach day will be at the San Diego IEEE 802 Plenary on July 17.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37</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Tree>
    <p:extLst>
      <p:ext uri="{BB962C8B-B14F-4D97-AF65-F5344CB8AC3E}">
        <p14:creationId xmlns:p14="http://schemas.microsoft.com/office/powerpoint/2010/main" val="2934212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43989"/>
          </a:xfrm>
        </p:spPr>
        <p:txBody>
          <a:bodyPr/>
          <a:lstStyle/>
          <a:p>
            <a:r>
              <a:rPr lang="en-US" dirty="0"/>
              <a:t>IEEE 802 ® university outreach program</a:t>
            </a:r>
          </a:p>
        </p:txBody>
      </p:sp>
      <p:sp>
        <p:nvSpPr>
          <p:cNvPr id="3" name="Content Placeholder 2"/>
          <p:cNvSpPr>
            <a:spLocks noGrp="1"/>
          </p:cNvSpPr>
          <p:nvPr>
            <p:ph idx="1"/>
          </p:nvPr>
        </p:nvSpPr>
        <p:spPr>
          <a:xfrm>
            <a:off x="299257" y="1354975"/>
            <a:ext cx="8578735" cy="4741025"/>
          </a:xfrm>
        </p:spPr>
        <p:txBody>
          <a:bodyPr/>
          <a:lstStyle/>
          <a:p>
            <a:r>
              <a:rPr lang="en-US" sz="1600" dirty="0"/>
              <a:t>The objective of the IEEE 802 ® university outreach program is to expose both students and faculty members, of universities local to IEEE 802 plenary meetings, to the IEEE 802 standards process so that they may:</a:t>
            </a:r>
          </a:p>
          <a:p>
            <a:r>
              <a:rPr lang="en-US" sz="1600" dirty="0"/>
              <a:t>[1]  Increase their understanding of the importance that standards play within engineering technology.</a:t>
            </a:r>
          </a:p>
          <a:p>
            <a:r>
              <a:rPr lang="en-US" sz="1600" dirty="0"/>
              <a:t>[2]  Feel more comfortable participating in the standards process in future academic careers, or  as practicing engineers.</a:t>
            </a:r>
          </a:p>
          <a:p>
            <a:r>
              <a:rPr lang="en-US" sz="1600" dirty="0"/>
              <a:t>[3]  Participate in the IEEE Standards Education Committee programs such as applying for grants for Student Application Papers Applying Industry Standards.</a:t>
            </a:r>
          </a:p>
          <a:p>
            <a:r>
              <a:rPr lang="en-US" sz="1600" b="0" dirty="0"/>
              <a:t>[4] Cultivate an interest in including the role of standards in engineering in the academic curriculum.</a:t>
            </a:r>
          </a:p>
          <a:p>
            <a:r>
              <a:rPr lang="en-US" sz="1600" dirty="0"/>
              <a:t>The day will start with an orientation session of about one hour long. IEEE 802 University Outreach students and faculty attendees are then free to observe sessions in progress so long as there is adequate space in the room. A list of meetings recommended for observation by the Working Groups (a self guided tour) will be supplied. The day will end with a closing session to provide the opportunity for IEEE 802 University Outreach participants to ask questions about what they have observed.</a:t>
            </a:r>
          </a:p>
          <a:p>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38</a:t>
            </a:fld>
            <a:endParaRPr lang="en-US"/>
          </a:p>
        </p:txBody>
      </p:sp>
    </p:spTree>
    <p:extLst>
      <p:ext uri="{BB962C8B-B14F-4D97-AF65-F5344CB8AC3E}">
        <p14:creationId xmlns:p14="http://schemas.microsoft.com/office/powerpoint/2010/main" val="4033756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39</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July Meeting – San Diego, California</a:t>
            </a:r>
            <a:br>
              <a:rPr lang="en-US" sz="2800" dirty="0" smtClean="0"/>
            </a:br>
            <a:r>
              <a:rPr lang="en-US" sz="2800" dirty="0" smtClean="0"/>
              <a:t>July  15 – 20,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878012"/>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4000" dirty="0"/>
              <a:t>Hotel Registration open </a:t>
            </a:r>
            <a:endParaRPr lang="en-US" sz="4000" dirty="0">
              <a:solidFill>
                <a:srgbClr val="FF0000"/>
              </a:solidFill>
            </a:endParaRPr>
          </a:p>
          <a:p>
            <a:pPr eaLnBrk="0" hangingPunct="0">
              <a:buFont typeface="Times New Roman" pitchFamily="18" charset="0"/>
              <a:buAutoNum type="arabicPeriod"/>
            </a:pPr>
            <a:r>
              <a:rPr lang="en-US" sz="4000" dirty="0"/>
              <a:t>Meeting Registration open </a:t>
            </a:r>
          </a:p>
          <a:p>
            <a:pPr eaLnBrk="0" hangingPunct="0">
              <a:buFont typeface="Times New Roman" pitchFamily="18" charset="0"/>
              <a:buAutoNum type="arabicPeriod"/>
            </a:pPr>
            <a:r>
              <a:rPr lang="en-US" sz="3600" dirty="0"/>
              <a:t>Early bird registration expires </a:t>
            </a:r>
            <a:r>
              <a:rPr lang="en-US" sz="3600" dirty="0" smtClean="0"/>
              <a:t>June 1</a:t>
            </a:r>
            <a:endParaRPr lang="en-US" dirty="0"/>
          </a:p>
        </p:txBody>
      </p:sp>
    </p:spTree>
    <p:extLst>
      <p:ext uri="{BB962C8B-B14F-4D97-AF65-F5344CB8AC3E}">
        <p14:creationId xmlns:p14="http://schemas.microsoft.com/office/powerpoint/2010/main" val="1447043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None planned</a:t>
            </a:r>
            <a:endParaRPr lang="en-US" sz="3200" dirty="0"/>
          </a:p>
          <a:p>
            <a:pPr marL="342900" indent="-342900" eaLnBrk="0" hangingPunct="0">
              <a:spcBef>
                <a:spcPct val="20000"/>
              </a:spcBef>
            </a:pPr>
            <a:r>
              <a:rPr lang="en-US" sz="3200" dirty="0"/>
              <a:t>				</a:t>
            </a:r>
            <a:endParaRPr lang="en-US" sz="3200" u="sng" dirty="0"/>
          </a:p>
          <a:p>
            <a:pPr marL="342900" indent="-342900" eaLnBrk="0" hangingPunct="0">
              <a:spcBef>
                <a:spcPct val="20000"/>
              </a:spcBef>
            </a:pPr>
            <a:r>
              <a:rPr lang="en-US" sz="3200" u="sng" dirty="0"/>
              <a:t>Internal</a:t>
            </a:r>
            <a:r>
              <a:rPr lang="en-US" sz="3200" u="sng" dirty="0" smtClean="0"/>
              <a:t>:</a:t>
            </a:r>
            <a:r>
              <a:rPr lang="en-US" sz="3200" dirty="0" smtClean="0"/>
              <a:t>    None planned</a:t>
            </a:r>
          </a:p>
          <a:p>
            <a:pPr marL="342900" indent="-342900" eaLnBrk="0" hangingPunct="0">
              <a:spcBef>
                <a:spcPct val="20000"/>
              </a:spcBef>
            </a:pPr>
            <a:endParaRPr lang="en-US" sz="3200"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40</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Including 802.16 and 802.21</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41</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42</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smtClean="0"/>
              <a:t>2014</a:t>
            </a:r>
          </a:p>
          <a:p>
            <a:pPr>
              <a:lnSpc>
                <a:spcPct val="80000"/>
              </a:lnSpc>
              <a:buFontTx/>
              <a:buNone/>
            </a:pPr>
            <a:r>
              <a:rPr lang="en-US" sz="2300" baseline="30000" smtClean="0"/>
              <a:t># </a:t>
            </a:r>
            <a:r>
              <a:rPr lang="en-US" sz="2300" smtClean="0"/>
              <a:t>143 </a:t>
            </a:r>
            <a:r>
              <a:rPr lang="en-US" sz="2300" u="sng" smtClean="0"/>
              <a:t>January 19-24, 2014</a:t>
            </a:r>
            <a:r>
              <a:rPr lang="en-US" sz="2300" smtClean="0"/>
              <a:t> - --Hyatt Century Plaza, Los Angeles, CA, US</a:t>
            </a:r>
          </a:p>
          <a:p>
            <a:pPr>
              <a:lnSpc>
                <a:spcPct val="80000"/>
              </a:lnSpc>
              <a:buFontTx/>
              <a:buNone/>
            </a:pPr>
            <a:r>
              <a:rPr lang="en-US" sz="2300" smtClean="0"/>
              <a:t> </a:t>
            </a:r>
          </a:p>
          <a:p>
            <a:pPr>
              <a:lnSpc>
                <a:spcPct val="80000"/>
              </a:lnSpc>
              <a:buFontTx/>
              <a:buNone/>
            </a:pPr>
            <a:r>
              <a:rPr lang="en-US" sz="2300" baseline="30000" smtClean="0"/>
              <a:t># </a:t>
            </a:r>
            <a:r>
              <a:rPr lang="en-US" sz="2300" smtClean="0"/>
              <a:t>144 March 16-21, 2014 –Hyatt Regency Atlanta, Atlanta, GA, US</a:t>
            </a:r>
          </a:p>
          <a:p>
            <a:pPr>
              <a:lnSpc>
                <a:spcPct val="80000"/>
              </a:lnSpc>
              <a:buFontTx/>
              <a:buNone/>
            </a:pPr>
            <a:endParaRPr lang="en-US" sz="2300" u="sng" smtClean="0"/>
          </a:p>
          <a:p>
            <a:pPr>
              <a:lnSpc>
                <a:spcPct val="80000"/>
              </a:lnSpc>
              <a:buFontTx/>
              <a:buNone/>
            </a:pPr>
            <a:r>
              <a:rPr lang="en-US" sz="2300" baseline="30000" smtClean="0"/>
              <a:t># </a:t>
            </a:r>
            <a:r>
              <a:rPr lang="en-US" sz="2300" smtClean="0"/>
              <a:t>145 </a:t>
            </a:r>
            <a:r>
              <a:rPr lang="en-US" sz="2300" u="sng" smtClean="0"/>
              <a:t>May 11-16, 2014 </a:t>
            </a:r>
            <a:r>
              <a:rPr lang="en-US" sz="2300" smtClean="0"/>
              <a:t>----Hilton Waikoloa, Big Island, HI</a:t>
            </a:r>
          </a:p>
          <a:p>
            <a:pPr>
              <a:lnSpc>
                <a:spcPct val="80000"/>
              </a:lnSpc>
              <a:buFontTx/>
              <a:buNone/>
            </a:pPr>
            <a:r>
              <a:rPr lang="en-US" sz="2300" smtClean="0"/>
              <a:t> </a:t>
            </a:r>
          </a:p>
          <a:p>
            <a:pPr>
              <a:lnSpc>
                <a:spcPct val="80000"/>
              </a:lnSpc>
              <a:buFontTx/>
              <a:buNone/>
            </a:pPr>
            <a:r>
              <a:rPr lang="en-US" sz="2300" baseline="30000" smtClean="0"/>
              <a:t># </a:t>
            </a:r>
            <a:r>
              <a:rPr lang="en-US" sz="2300" smtClean="0"/>
              <a:t>146 July 13-18, 2014    --- Manchester Grand Hyatt, San Diego, CA, US</a:t>
            </a:r>
          </a:p>
          <a:p>
            <a:pPr>
              <a:lnSpc>
                <a:spcPct val="80000"/>
              </a:lnSpc>
              <a:buFontTx/>
              <a:buNone/>
            </a:pPr>
            <a:endParaRPr lang="en-US" sz="2300" u="sng" smtClean="0"/>
          </a:p>
          <a:p>
            <a:pPr>
              <a:lnSpc>
                <a:spcPct val="80000"/>
              </a:lnSpc>
              <a:buFontTx/>
              <a:buNone/>
            </a:pPr>
            <a:r>
              <a:rPr lang="en-US" sz="2300" baseline="30000" smtClean="0"/>
              <a:t># </a:t>
            </a:r>
            <a:r>
              <a:rPr lang="en-US" sz="2300" smtClean="0"/>
              <a:t>147 </a:t>
            </a:r>
            <a:r>
              <a:rPr lang="en-US" sz="2300" u="sng" smtClean="0"/>
              <a:t>September 14-19, 2014</a:t>
            </a:r>
            <a:r>
              <a:rPr lang="en-US" sz="2300" smtClean="0"/>
              <a:t>----</a:t>
            </a:r>
            <a:r>
              <a:rPr lang="en-US" sz="2300" smtClean="0">
                <a:solidFill>
                  <a:srgbClr val="FF0000"/>
                </a:solidFill>
              </a:rPr>
              <a:t>Under review – Kobe, Japan</a:t>
            </a:r>
          </a:p>
          <a:p>
            <a:pPr>
              <a:lnSpc>
                <a:spcPct val="80000"/>
              </a:lnSpc>
              <a:buFontTx/>
              <a:buNone/>
            </a:pPr>
            <a:r>
              <a:rPr lang="en-US" sz="2300" smtClean="0">
                <a:solidFill>
                  <a:srgbClr val="FF0000"/>
                </a:solidFill>
              </a:rPr>
              <a:t>							      Seoul, Korea</a:t>
            </a:r>
          </a:p>
          <a:p>
            <a:pPr>
              <a:lnSpc>
                <a:spcPct val="80000"/>
              </a:lnSpc>
              <a:buFontTx/>
              <a:buNone/>
            </a:pPr>
            <a:r>
              <a:rPr lang="en-US" sz="2300" smtClean="0"/>
              <a:t> </a:t>
            </a:r>
          </a:p>
          <a:p>
            <a:pPr>
              <a:lnSpc>
                <a:spcPct val="80000"/>
              </a:lnSpc>
              <a:buFontTx/>
              <a:buNone/>
            </a:pPr>
            <a:r>
              <a:rPr lang="en-US" sz="2300" baseline="30000" smtClean="0"/>
              <a:t># </a:t>
            </a:r>
            <a:r>
              <a:rPr lang="en-US" sz="2300" smtClean="0"/>
              <a:t>148 November 2-7, 2014   Hyatt Regency San Antonio, TX, US</a:t>
            </a:r>
          </a:p>
          <a:p>
            <a:pPr>
              <a:lnSpc>
                <a:spcPct val="80000"/>
              </a:lnSpc>
              <a:buFontTx/>
              <a:buNone/>
            </a:pPr>
            <a:endParaRPr lang="en-US" sz="230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43</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6</a:t>
            </a:fld>
            <a:endParaRPr 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New Par Form and Process</a:t>
            </a:r>
          </a:p>
        </p:txBody>
      </p:sp>
      <p:sp>
        <p:nvSpPr>
          <p:cNvPr id="27650"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7651"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765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D46CA59-AD0B-4D36-BF21-C1462EBF2E72}" type="slidenum">
              <a:rPr lang="en-US" sz="1200" b="0" smtClean="0"/>
              <a:pPr/>
              <a:t>7</a:t>
            </a:fld>
            <a:endParaRPr lang="en-US" sz="1200" b="0" smtClean="0"/>
          </a:p>
        </p:txBody>
      </p:sp>
      <p:sp>
        <p:nvSpPr>
          <p:cNvPr id="2" name="TextBox 1"/>
          <p:cNvSpPr txBox="1"/>
          <p:nvPr/>
        </p:nvSpPr>
        <p:spPr>
          <a:xfrm>
            <a:off x="382555" y="2024743"/>
            <a:ext cx="8164285" cy="3170099"/>
          </a:xfrm>
          <a:prstGeom prst="rect">
            <a:avLst/>
          </a:prstGeom>
          <a:noFill/>
        </p:spPr>
        <p:txBody>
          <a:bodyPr wrap="square" rtlCol="0">
            <a:spAutoFit/>
          </a:bodyPr>
          <a:lstStyle/>
          <a:p>
            <a:r>
              <a:rPr lang="en-US" sz="2000" dirty="0"/>
              <a:t>A new user interface will be available May 8, 2012 for all PAR submittals. </a:t>
            </a:r>
          </a:p>
          <a:p>
            <a:r>
              <a:rPr lang="en-US" sz="2000" dirty="0"/>
              <a:t> </a:t>
            </a:r>
          </a:p>
          <a:p>
            <a:r>
              <a:rPr lang="en-US" sz="2000" dirty="0"/>
              <a:t>With an improved user interface, the PAR submittal form includes some notable changes: </a:t>
            </a:r>
          </a:p>
          <a:p>
            <a:r>
              <a:rPr lang="en-US" sz="2000" dirty="0"/>
              <a:t>One page entry form, no longer need to click through multiple pages.</a:t>
            </a:r>
          </a:p>
          <a:p>
            <a:r>
              <a:rPr lang="en-US" sz="2000" dirty="0"/>
              <a:t>Detailed explanations/instructions are hidden, available on mouse-over.</a:t>
            </a:r>
          </a:p>
          <a:p>
            <a:r>
              <a:rPr lang="en-US" sz="2000" dirty="0"/>
              <a:t>Periodic auto-save as you navigate through the fields. Save as draft at any point, without completing a page.</a:t>
            </a:r>
          </a:p>
          <a:p>
            <a:r>
              <a:rPr lang="en-US" sz="2000" dirty="0"/>
              <a:t>Blank form with all instructions available via help links.</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8</a:t>
            </a:fld>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140543408"/>
              </p:ext>
            </p:extLst>
          </p:nvPr>
        </p:nvGraphicFramePr>
        <p:xfrm>
          <a:off x="685800" y="667762"/>
          <a:ext cx="5312488" cy="5739384"/>
        </p:xfrm>
        <a:graphic>
          <a:graphicData uri="http://schemas.openxmlformats.org/presentationml/2006/ole">
            <mc:AlternateContent xmlns:mc="http://schemas.openxmlformats.org/markup-compatibility/2006">
              <mc:Choice xmlns:v="urn:schemas-microsoft-com:vml" Requires="v">
                <p:oleObj spid="_x0000_s88134" name="Document" r:id="rId7" imgW="5512413" imgH="5954611" progId="Word.Document.12">
                  <p:embed/>
                </p:oleObj>
              </mc:Choice>
              <mc:Fallback>
                <p:oleObj name="Document" r:id="rId7" imgW="5512413" imgH="5954611" progId="Word.Document.12">
                  <p:embed/>
                  <p:pic>
                    <p:nvPicPr>
                      <p:cNvPr id="0" name=""/>
                      <p:cNvPicPr/>
                      <p:nvPr/>
                    </p:nvPicPr>
                    <p:blipFill>
                      <a:blip r:embed="rId8"/>
                      <a:stretch>
                        <a:fillRect/>
                      </a:stretch>
                    </p:blipFill>
                    <p:spPr>
                      <a:xfrm>
                        <a:off x="685800" y="667762"/>
                        <a:ext cx="5312488" cy="5739384"/>
                      </a:xfrm>
                      <a:prstGeom prst="rect">
                        <a:avLst/>
                      </a:prstGeom>
                      <a:ln>
                        <a:solidFill>
                          <a:schemeClr val="accent1">
                            <a:lumMod val="60000"/>
                            <a:lumOff val="40000"/>
                          </a:schemeClr>
                        </a:solidFill>
                      </a:ln>
                    </p:spPr>
                  </p:pic>
                </p:oleObj>
              </mc:Fallback>
            </mc:AlternateContent>
          </a:graphicData>
        </a:graphic>
      </p:graphicFrame>
    </p:spTree>
    <p:controls>
      <mc:AlternateContent xmlns:mc="http://schemas.openxmlformats.org/markup-compatibility/2006">
        <mc:Choice xmlns:v="urn:schemas-microsoft-com:vml" Requires="v">
          <p:control spid="88127" name="HTMLOption1" r:id="rId2" imgW="1371600" imgH="304920"/>
        </mc:Choice>
        <mc:Fallback>
          <p:control name="HTMLOption1" r:id="rId2" imgW="1371600" imgH="304920">
            <p:pic>
              <p:nvPicPr>
                <p:cNvPr id="0" name="HTMLOption1"/>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28" name="DefaultOcx" r:id="rId3" imgW="1371600" imgH="304920"/>
        </mc:Choice>
        <mc:Fallback>
          <p:control name="DefaultOcx" r:id="rId3" imgW="1371600" imgH="304920">
            <p:pic>
              <p:nvPicPr>
                <p:cNvPr id="0" name="DefaultOcx"/>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29" name="HTMLOption2" r:id="rId4" imgW="1371600" imgH="304920"/>
        </mc:Choice>
        <mc:Fallback>
          <p:control name="HTMLOption2" r:id="rId4" imgW="1371600" imgH="304920">
            <p:pic>
              <p:nvPicPr>
                <p:cNvPr id="0" name="HTMLOption2"/>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30" name="HTMLOption3" r:id="rId5" imgW="1371600" imgH="304920"/>
        </mc:Choice>
        <mc:Fallback>
          <p:control name="HTMLOption3" r:id="rId5" imgW="1371600" imgH="304920">
            <p:pic>
              <p:nvPicPr>
                <p:cNvPr id="0" name="HTMLOption3"/>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525218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Hotel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9</a:t>
            </a:fld>
            <a:endParaRPr lang="en-US" smtClean="0"/>
          </a:p>
        </p:txBody>
      </p:sp>
      <p:sp>
        <p:nvSpPr>
          <p:cNvPr id="7" name="Flowchart: Process 6"/>
          <p:cNvSpPr/>
          <p:nvPr/>
        </p:nvSpPr>
        <p:spPr bwMode="auto">
          <a:xfrm>
            <a:off x="482599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4825999"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482599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2222500" y="2003425"/>
            <a:ext cx="1039813" cy="461963"/>
          </a:xfrm>
          <a:prstGeom prst="rect">
            <a:avLst/>
          </a:prstGeom>
          <a:noFill/>
          <a:ln w="9525">
            <a:noFill/>
            <a:miter lim="800000"/>
            <a:headEnd/>
            <a:tailEnd/>
          </a:ln>
        </p:spPr>
        <p:txBody>
          <a:bodyPr wrap="none">
            <a:spAutoFit/>
          </a:bodyPr>
          <a:lstStyle/>
          <a:p>
            <a:r>
              <a:rPr lang="en-US"/>
              <a:t>Lobby</a:t>
            </a:r>
          </a:p>
        </p:txBody>
      </p:sp>
      <p:sp>
        <p:nvSpPr>
          <p:cNvPr id="24585" name="TextBox 11"/>
          <p:cNvSpPr txBox="1">
            <a:spLocks noChangeArrowheads="1"/>
          </p:cNvSpPr>
          <p:nvPr/>
        </p:nvSpPr>
        <p:spPr bwMode="auto">
          <a:xfrm>
            <a:off x="931863" y="5540375"/>
            <a:ext cx="3734548" cy="830997"/>
          </a:xfrm>
          <a:prstGeom prst="rect">
            <a:avLst/>
          </a:prstGeom>
          <a:noFill/>
          <a:ln w="9525">
            <a:noFill/>
            <a:miter lim="800000"/>
            <a:headEnd/>
            <a:tailEnd/>
          </a:ln>
        </p:spPr>
        <p:txBody>
          <a:bodyPr wrap="none">
            <a:spAutoFit/>
          </a:bodyPr>
          <a:lstStyle/>
          <a:p>
            <a:pPr algn="ctr"/>
            <a:r>
              <a:rPr lang="en-US" dirty="0"/>
              <a:t>Atlanta Conference </a:t>
            </a:r>
            <a:r>
              <a:rPr lang="en-US" dirty="0" smtClean="0"/>
              <a:t>Center</a:t>
            </a:r>
          </a:p>
          <a:p>
            <a:pPr algn="ctr"/>
            <a:r>
              <a:rPr lang="en-US" dirty="0" smtClean="0"/>
              <a:t>(ACC)</a:t>
            </a:r>
            <a:endParaRPr lang="en-US" dirty="0"/>
          </a:p>
        </p:txBody>
      </p:sp>
      <p:sp>
        <p:nvSpPr>
          <p:cNvPr id="24586" name="TextBox 12"/>
          <p:cNvSpPr txBox="1">
            <a:spLocks noChangeArrowheads="1"/>
          </p:cNvSpPr>
          <p:nvPr/>
        </p:nvSpPr>
        <p:spPr bwMode="auto">
          <a:xfrm>
            <a:off x="2176463" y="4341813"/>
            <a:ext cx="1160462" cy="461962"/>
          </a:xfrm>
          <a:prstGeom prst="rect">
            <a:avLst/>
          </a:prstGeom>
          <a:noFill/>
          <a:ln w="9525">
            <a:noFill/>
            <a:miter lim="800000"/>
            <a:headEnd/>
            <a:tailEnd/>
          </a:ln>
        </p:spPr>
        <p:txBody>
          <a:bodyPr wrap="none">
            <a:spAutoFit/>
          </a:bodyPr>
          <a:lstStyle/>
          <a:p>
            <a:r>
              <a:rPr lang="en-US"/>
              <a:t>Exhibit</a:t>
            </a:r>
          </a:p>
        </p:txBody>
      </p:sp>
      <p:sp>
        <p:nvSpPr>
          <p:cNvPr id="14" name="Flowchart: Process 13"/>
          <p:cNvSpPr/>
          <p:nvPr/>
        </p:nvSpPr>
        <p:spPr bwMode="auto">
          <a:xfrm>
            <a:off x="4920343"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2176463" y="3216275"/>
            <a:ext cx="1409700" cy="461963"/>
          </a:xfrm>
          <a:prstGeom prst="rect">
            <a:avLst/>
          </a:prstGeom>
          <a:noFill/>
          <a:ln w="9525">
            <a:noFill/>
            <a:miter lim="800000"/>
            <a:headEnd/>
            <a:tailEnd/>
          </a:ln>
        </p:spPr>
        <p:txBody>
          <a:bodyPr wrap="none">
            <a:spAutoFit/>
          </a:bodyPr>
          <a:lstStyle/>
          <a:p>
            <a:r>
              <a:rPr lang="en-US"/>
              <a:t>Ballroom</a:t>
            </a:r>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268191</TotalTime>
  <Words>2115</Words>
  <Application>Microsoft Office PowerPoint</Application>
  <PresentationFormat>On-screen Show (4:3)</PresentationFormat>
  <Paragraphs>667</Paragraphs>
  <Slides>43</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Default Design</vt:lpstr>
      <vt:lpstr>Microsoft Word Document</vt:lpstr>
      <vt:lpstr>Supplementary Plenary Information - March 2012</vt:lpstr>
      <vt:lpstr>PowerPoint Presentation</vt:lpstr>
      <vt:lpstr>IEEE LOA Database</vt:lpstr>
      <vt:lpstr> Joint Meetings</vt:lpstr>
      <vt:lpstr>New Project PARS ? </vt:lpstr>
      <vt:lpstr>Other PARS</vt:lpstr>
      <vt:lpstr>New Par Form and Process</vt:lpstr>
      <vt:lpstr>PowerPoint Presentation</vt:lpstr>
      <vt:lpstr>Hotel meeting Levels</vt:lpstr>
      <vt:lpstr>Group Room assignments</vt:lpstr>
      <vt:lpstr>WG Agendas</vt:lpstr>
      <vt:lpstr>ITU-R Question 236/1 continued</vt:lpstr>
      <vt:lpstr>July Meeting – San Diego, California July  15 – 20, 2012</vt:lpstr>
      <vt:lpstr>TG Elections</vt:lpstr>
      <vt:lpstr>Election Process</vt:lpstr>
      <vt:lpstr>WG11 Task &amp; Study Group Candidates – May 2012 </vt:lpstr>
      <vt:lpstr>Other Special Events</vt:lpstr>
      <vt:lpstr>802.11 Topics since March 2011 EC</vt:lpstr>
      <vt:lpstr>802.11 Topics for July 2012 EC</vt:lpstr>
      <vt:lpstr>802.1 Architecture Document</vt:lpstr>
      <vt:lpstr>Architecture</vt:lpstr>
      <vt:lpstr>Smart Grid Meetings</vt:lpstr>
      <vt:lpstr>Wednesday Plenary Topics</vt:lpstr>
      <vt:lpstr>Tutorials</vt:lpstr>
      <vt:lpstr>PowerPoint Presentation</vt:lpstr>
      <vt:lpstr>Social</vt:lpstr>
      <vt:lpstr>TG/SG/SC Officer Election Process Week of May 13-18, 2012</vt:lpstr>
      <vt:lpstr>WG11 Task &amp; Study Group Electees – May 2012 </vt:lpstr>
      <vt:lpstr>PowerPoint Presentation</vt:lpstr>
      <vt:lpstr>PowerPoint Presentation</vt:lpstr>
      <vt:lpstr>PowerPoint Presentation</vt:lpstr>
      <vt:lpstr>PowerPoint Presentation</vt:lpstr>
      <vt:lpstr>IEEE LOA Database</vt:lpstr>
      <vt:lpstr>IEEE Store Contents  - May  2012</vt:lpstr>
      <vt:lpstr>802.11 drafts to ISO/IEC JTC1/SC6</vt:lpstr>
      <vt:lpstr>Tutorials</vt:lpstr>
      <vt:lpstr>University Outreach</vt:lpstr>
      <vt:lpstr>IEEE 802 ® university outreach program</vt:lpstr>
      <vt:lpstr>July Meeting – San Diego, California July  15 – 20, 2012</vt:lpstr>
      <vt:lpstr>Future Venues - 2012</vt:lpstr>
      <vt:lpstr>Future Venues -2013</vt:lpstr>
      <vt:lpstr>Future Venues - 2014</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2752</cp:revision>
  <cp:lastPrinted>2012-05-17T19:03:18Z</cp:lastPrinted>
  <dcterms:created xsi:type="dcterms:W3CDTF">1998-02-10T13:07:52Z</dcterms:created>
  <dcterms:modified xsi:type="dcterms:W3CDTF">2012-05-18T00:41:36Z</dcterms:modified>
</cp:coreProperties>
</file>