
<file path=[Content_Types].xml><?xml version="1.0" encoding="utf-8"?>
<Types xmlns="http://schemas.openxmlformats.org/package/2006/content-types">
  <Default Extension="bin" ContentType="application/vnd.ms-office.activeX"/>
  <Default Extension="png" ContentType="image/png"/>
  <Default Extension="wmf" ContentType="image/x-wmf"/>
  <Default Extension="emf" ContentType="image/x-emf"/>
  <Default Extension="jpeg" ContentType="image/jpeg"/>
  <Default Extension="rels" ContentType="application/vnd.openxmlformats-package.relationships+xml"/>
  <Default Extension="xml" ContentType="application/xml"/>
  <Default Extension="docx" ContentType="application/vnd.openxmlformats-officedocument.wordprocessingml.document"/>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activeX/activeX1.xml" ContentType="application/vnd.ms-office.activeX+xml"/>
  <Override PartName="/ppt/activeX/activeX2.xml" ContentType="application/vnd.ms-office.activeX+xml"/>
  <Override PartName="/ppt/activeX/activeX3.xml" ContentType="application/vnd.ms-office.activeX+xml"/>
  <Override PartName="/ppt/activeX/activeX4.xml" ContentType="application/vnd.ms-office.activeX+xml"/>
  <Override PartName="/ppt/embeddings/oleObject1.bin" ContentType="application/vnd.openxmlformats-officedocument.oleObject"/>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4"/>
  </p:notesMasterIdLst>
  <p:handoutMasterIdLst>
    <p:handoutMasterId r:id="rId45"/>
  </p:handoutMasterIdLst>
  <p:sldIdLst>
    <p:sldId id="1105" r:id="rId2"/>
    <p:sldId id="1295" r:id="rId3"/>
    <p:sldId id="1468" r:id="rId4"/>
    <p:sldId id="1357" r:id="rId5"/>
    <p:sldId id="1445" r:id="rId6"/>
    <p:sldId id="1481" r:id="rId7"/>
    <p:sldId id="1553" r:id="rId8"/>
    <p:sldId id="1565" r:id="rId9"/>
    <p:sldId id="1562" r:id="rId10"/>
    <p:sldId id="1563" r:id="rId11"/>
    <p:sldId id="1456" r:id="rId12"/>
    <p:sldId id="1542" r:id="rId13"/>
    <p:sldId id="1458" r:id="rId14"/>
    <p:sldId id="1544" r:id="rId15"/>
    <p:sldId id="1545" r:id="rId16"/>
    <p:sldId id="1564" r:id="rId17"/>
    <p:sldId id="1483" r:id="rId18"/>
    <p:sldId id="1379" r:id="rId19"/>
    <p:sldId id="1386" r:id="rId20"/>
    <p:sldId id="1450" r:id="rId21"/>
    <p:sldId id="1515" r:id="rId22"/>
    <p:sldId id="1368" r:id="rId23"/>
    <p:sldId id="1512" r:id="rId24"/>
    <p:sldId id="1547" r:id="rId25"/>
    <p:sldId id="1296" r:id="rId26"/>
    <p:sldId id="1534" r:id="rId27"/>
    <p:sldId id="1527" r:id="rId28"/>
    <p:sldId id="1526" r:id="rId29"/>
    <p:sldId id="1535" r:id="rId30"/>
    <p:sldId id="1549" r:id="rId31"/>
    <p:sldId id="1550" r:id="rId32"/>
    <p:sldId id="1551" r:id="rId33"/>
    <p:sldId id="1297" r:id="rId34"/>
    <p:sldId id="1398" r:id="rId35"/>
    <p:sldId id="1388" r:id="rId36"/>
    <p:sldId id="1478" r:id="rId37"/>
    <p:sldId id="1567" r:id="rId38"/>
    <p:sldId id="1566" r:id="rId39"/>
    <p:sldId id="1347" r:id="rId40"/>
    <p:sldId id="1447" r:id="rId41"/>
    <p:sldId id="1536" r:id="rId42"/>
    <p:sldId id="1435" r:id="rId43"/>
  </p:sldIdLst>
  <p:sldSz cx="9144000" cy="6858000" type="screen4x3"/>
  <p:notesSz cx="6954838" cy="9309100"/>
  <p:defaultTextStyle>
    <a:defPPr>
      <a:defRPr lang="en-US"/>
    </a:defPPr>
    <a:lvl1pPr algn="l" rtl="0" fontAlgn="base">
      <a:spcBef>
        <a:spcPct val="0"/>
      </a:spcBef>
      <a:spcAft>
        <a:spcPct val="0"/>
      </a:spcAft>
      <a:defRPr sz="2400" b="1" kern="1200">
        <a:solidFill>
          <a:schemeClr val="tx1"/>
        </a:solidFill>
        <a:latin typeface="Times New Roman" pitchFamily="18" charset="0"/>
        <a:ea typeface="+mn-ea"/>
        <a:cs typeface="+mn-cs"/>
      </a:defRPr>
    </a:lvl1pPr>
    <a:lvl2pPr marL="457200" algn="l" rtl="0" fontAlgn="base">
      <a:spcBef>
        <a:spcPct val="0"/>
      </a:spcBef>
      <a:spcAft>
        <a:spcPct val="0"/>
      </a:spcAft>
      <a:defRPr sz="2400" b="1" kern="1200">
        <a:solidFill>
          <a:schemeClr val="tx1"/>
        </a:solidFill>
        <a:latin typeface="Times New Roman" pitchFamily="18" charset="0"/>
        <a:ea typeface="+mn-ea"/>
        <a:cs typeface="+mn-cs"/>
      </a:defRPr>
    </a:lvl2pPr>
    <a:lvl3pPr marL="914400" algn="l" rtl="0" fontAlgn="base">
      <a:spcBef>
        <a:spcPct val="0"/>
      </a:spcBef>
      <a:spcAft>
        <a:spcPct val="0"/>
      </a:spcAft>
      <a:defRPr sz="2400" b="1" kern="1200">
        <a:solidFill>
          <a:schemeClr val="tx1"/>
        </a:solidFill>
        <a:latin typeface="Times New Roman" pitchFamily="18" charset="0"/>
        <a:ea typeface="+mn-ea"/>
        <a:cs typeface="+mn-cs"/>
      </a:defRPr>
    </a:lvl3pPr>
    <a:lvl4pPr marL="1371600" algn="l" rtl="0" fontAlgn="base">
      <a:spcBef>
        <a:spcPct val="0"/>
      </a:spcBef>
      <a:spcAft>
        <a:spcPct val="0"/>
      </a:spcAft>
      <a:defRPr sz="2400" b="1" kern="1200">
        <a:solidFill>
          <a:schemeClr val="tx1"/>
        </a:solidFill>
        <a:latin typeface="Times New Roman" pitchFamily="18" charset="0"/>
        <a:ea typeface="+mn-ea"/>
        <a:cs typeface="+mn-cs"/>
      </a:defRPr>
    </a:lvl4pPr>
    <a:lvl5pPr marL="1828800" algn="l" rtl="0" fontAlgn="base">
      <a:spcBef>
        <a:spcPct val="0"/>
      </a:spcBef>
      <a:spcAft>
        <a:spcPct val="0"/>
      </a:spcAft>
      <a:defRPr sz="2400" b="1" kern="1200">
        <a:solidFill>
          <a:schemeClr val="tx1"/>
        </a:solidFill>
        <a:latin typeface="Times New Roman" pitchFamily="18" charset="0"/>
        <a:ea typeface="+mn-ea"/>
        <a:cs typeface="+mn-cs"/>
      </a:defRPr>
    </a:lvl5pPr>
    <a:lvl6pPr marL="2286000" algn="l" defTabSz="914400" rtl="0" eaLnBrk="1" latinLnBrk="0" hangingPunct="1">
      <a:defRPr sz="2400" b="1" kern="1200">
        <a:solidFill>
          <a:schemeClr val="tx1"/>
        </a:solidFill>
        <a:latin typeface="Times New Roman" pitchFamily="18" charset="0"/>
        <a:ea typeface="+mn-ea"/>
        <a:cs typeface="+mn-cs"/>
      </a:defRPr>
    </a:lvl6pPr>
    <a:lvl7pPr marL="2743200" algn="l" defTabSz="914400" rtl="0" eaLnBrk="1" latinLnBrk="0" hangingPunct="1">
      <a:defRPr sz="2400" b="1" kern="1200">
        <a:solidFill>
          <a:schemeClr val="tx1"/>
        </a:solidFill>
        <a:latin typeface="Times New Roman" pitchFamily="18" charset="0"/>
        <a:ea typeface="+mn-ea"/>
        <a:cs typeface="+mn-cs"/>
      </a:defRPr>
    </a:lvl7pPr>
    <a:lvl8pPr marL="3200400" algn="l" defTabSz="914400" rtl="0" eaLnBrk="1" latinLnBrk="0" hangingPunct="1">
      <a:defRPr sz="2400" b="1" kern="1200">
        <a:solidFill>
          <a:schemeClr val="tx1"/>
        </a:solidFill>
        <a:latin typeface="Times New Roman" pitchFamily="18" charset="0"/>
        <a:ea typeface="+mn-ea"/>
        <a:cs typeface="+mn-cs"/>
      </a:defRPr>
    </a:lvl8pPr>
    <a:lvl9pPr marL="3657600" algn="l" defTabSz="914400" rtl="0" eaLnBrk="1" latinLnBrk="0" hangingPunct="1">
      <a:defRPr sz="2400" b="1"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a:srgbClr val="FF9966"/>
    <a:srgbClr val="FF9933"/>
    <a:srgbClr val="FF3300"/>
    <a:srgbClr val="33CC33"/>
    <a:srgbClr val="66FF99"/>
    <a:srgbClr val="C0C0C0"/>
    <a:srgbClr val="B2B2B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MasterView">
  <p:normalViewPr horzBarState="maximized">
    <p:restoredLeft sz="8752" autoAdjust="0"/>
    <p:restoredTop sz="86410" autoAdjust="0"/>
  </p:normalViewPr>
  <p:slideViewPr>
    <p:cSldViewPr snapToGrid="0">
      <p:cViewPr>
        <p:scale>
          <a:sx n="118" d="100"/>
          <a:sy n="118" d="100"/>
        </p:scale>
        <p:origin x="-1800" y="60"/>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00" d="100"/>
        <a:sy n="100" d="100"/>
      </p:scale>
      <p:origin x="0" y="7710"/>
    </p:cViewPr>
  </p:sorterViewPr>
  <p:notesViewPr>
    <p:cSldViewPr snapToGrid="0">
      <p:cViewPr>
        <p:scale>
          <a:sx n="100" d="100"/>
          <a:sy n="100" d="100"/>
        </p:scale>
        <p:origin x="-1932" y="-72"/>
      </p:cViewPr>
      <p:guideLst>
        <p:guide orient="horz" pos="2166"/>
        <p:guide pos="2889"/>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activeX/_rels/activeX1.xml.rels><?xml version="1.0" encoding="UTF-8" standalone="yes"?>
<Relationships xmlns="http://schemas.openxmlformats.org/package/2006/relationships"><Relationship Id="rId1" Type="http://schemas.microsoft.com/office/2006/relationships/activeXControlBinary" Target="activeX1.bin"/></Relationships>
</file>

<file path=ppt/activeX/_rels/activeX2.xml.rels><?xml version="1.0" encoding="UTF-8" standalone="yes"?>
<Relationships xmlns="http://schemas.openxmlformats.org/package/2006/relationships"><Relationship Id="rId1" Type="http://schemas.microsoft.com/office/2006/relationships/activeXControlBinary" Target="activeX2.bin"/></Relationships>
</file>

<file path=ppt/activeX/_rels/activeX3.xml.rels><?xml version="1.0" encoding="UTF-8" standalone="yes"?>
<Relationships xmlns="http://schemas.openxmlformats.org/package/2006/relationships"><Relationship Id="rId1" Type="http://schemas.microsoft.com/office/2006/relationships/activeXControlBinary" Target="activeX3.bin"/></Relationships>
</file>

<file path=ppt/activeX/_rels/activeX4.xml.rels><?xml version="1.0" encoding="UTF-8" standalone="yes"?>
<Relationships xmlns="http://schemas.openxmlformats.org/package/2006/relationships"><Relationship Id="rId1" Type="http://schemas.microsoft.com/office/2006/relationships/activeXControlBinary" Target="activeX4.bin"/></Relationships>
</file>

<file path=ppt/activeX/activeX1.xml><?xml version="1.0" encoding="utf-8"?>
<ax:ocx xmlns:ax="http://schemas.microsoft.com/office/2006/activeX" xmlns:r="http://schemas.openxmlformats.org/officeDocument/2006/relationships" ax:classid="{5512D118-5CC6-11CF-8D67-00AA00BDCE1D}" ax:persistence="persistStream" r:id="rId1"/>
</file>

<file path=ppt/activeX/activeX2.xml><?xml version="1.0" encoding="utf-8"?>
<ax:ocx xmlns:ax="http://schemas.microsoft.com/office/2006/activeX" xmlns:r="http://schemas.openxmlformats.org/officeDocument/2006/relationships" ax:classid="{5512D118-5CC6-11CF-8D67-00AA00BDCE1D}" ax:persistence="persistStream" r:id="rId1"/>
</file>

<file path=ppt/activeX/activeX3.xml><?xml version="1.0" encoding="utf-8"?>
<ax:ocx xmlns:ax="http://schemas.microsoft.com/office/2006/activeX" xmlns:r="http://schemas.openxmlformats.org/officeDocument/2006/relationships" ax:classid="{5512D118-5CC6-11CF-8D67-00AA00BDCE1D}" ax:persistence="persistStream" r:id="rId1"/>
</file>

<file path=ppt/activeX/activeX4.xml><?xml version="1.0" encoding="utf-8"?>
<ax:ocx xmlns:ax="http://schemas.microsoft.com/office/2006/activeX" xmlns:r="http://schemas.openxmlformats.org/officeDocument/2006/relationships" ax:classid="{5512D118-5CC6-11CF-8D67-00AA00BDCE1D}" ax:persistence="persistStream" r:id="rId1"/>
</file>

<file path=ppt/drawings/_rels/vmlDrawing1.v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image" Target="../media/image1.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062400" y="186194"/>
            <a:ext cx="2195858" cy="215444"/>
          </a:xfrm>
          <a:prstGeom prst="rect">
            <a:avLst/>
          </a:prstGeom>
          <a:noFill/>
          <a:ln>
            <a:noFill/>
          </a:ln>
          <a:effectLst/>
          <a:extLst/>
        </p:spPr>
        <p:txBody>
          <a:bodyPr vert="horz" wrap="none" lIns="0" tIns="0" rIns="0" bIns="0" numCol="1" anchor="b" anchorCtr="0" compatLnSpc="1">
            <a:prstTxWarp prst="textNoShape">
              <a:avLst/>
            </a:prstTxWarp>
            <a:spAutoFit/>
          </a:bodyPr>
          <a:lstStyle>
            <a:lvl1pPr algn="r" defTabSz="946139" eaLnBrk="0" hangingPunct="0">
              <a:defRPr sz="1400" smtClean="0"/>
            </a:lvl1pPr>
          </a:lstStyle>
          <a:p>
            <a:pPr>
              <a:defRPr/>
            </a:pPr>
            <a:r>
              <a:rPr lang="en-US" smtClean="0"/>
              <a:t>doc.: IEEE 802.11-12/0463r0</a:t>
            </a:r>
            <a:endParaRPr lang="en-US"/>
          </a:p>
        </p:txBody>
      </p:sp>
      <p:sp>
        <p:nvSpPr>
          <p:cNvPr id="3075" name="Rectangle 3"/>
          <p:cNvSpPr>
            <a:spLocks noGrp="1" noChangeArrowheads="1"/>
          </p:cNvSpPr>
          <p:nvPr>
            <p:ph type="dt" sz="quarter" idx="1"/>
          </p:nvPr>
        </p:nvSpPr>
        <p:spPr bwMode="auto">
          <a:xfrm>
            <a:off x="696580" y="176669"/>
            <a:ext cx="753411" cy="215444"/>
          </a:xfrm>
          <a:prstGeom prst="rect">
            <a:avLst/>
          </a:prstGeom>
          <a:noFill/>
          <a:ln>
            <a:noFill/>
          </a:ln>
          <a:effectLst/>
          <a:extLst/>
        </p:spPr>
        <p:txBody>
          <a:bodyPr vert="horz" wrap="none" lIns="0" tIns="0" rIns="0" bIns="0" numCol="1" anchor="b" anchorCtr="0" compatLnSpc="1">
            <a:prstTxWarp prst="textNoShape">
              <a:avLst/>
            </a:prstTxWarp>
            <a:spAutoFit/>
          </a:bodyPr>
          <a:lstStyle>
            <a:lvl1pPr algn="l" defTabSz="946724" eaLnBrk="0" hangingPunct="0">
              <a:defRPr sz="1400" smtClean="0"/>
            </a:lvl1pPr>
          </a:lstStyle>
          <a:p>
            <a:pPr>
              <a:defRPr/>
            </a:pPr>
            <a:r>
              <a:rPr lang="en-US" smtClean="0"/>
              <a:t>May 2012</a:t>
            </a:r>
            <a:endParaRPr lang="en-US"/>
          </a:p>
        </p:txBody>
      </p:sp>
      <p:sp>
        <p:nvSpPr>
          <p:cNvPr id="3076" name="Rectangle 4"/>
          <p:cNvSpPr>
            <a:spLocks noGrp="1" noChangeArrowheads="1"/>
          </p:cNvSpPr>
          <p:nvPr>
            <p:ph type="ftr" sz="quarter" idx="2"/>
          </p:nvPr>
        </p:nvSpPr>
        <p:spPr bwMode="auto">
          <a:xfrm>
            <a:off x="4771178" y="9010650"/>
            <a:ext cx="1565347" cy="184150"/>
          </a:xfrm>
          <a:prstGeom prst="rect">
            <a:avLst/>
          </a:prstGeom>
          <a:noFill/>
          <a:ln>
            <a:noFill/>
          </a:ln>
          <a:effectLst/>
          <a:extLst/>
        </p:spPr>
        <p:txBody>
          <a:bodyPr vert="horz" wrap="none" lIns="0" tIns="0" rIns="0" bIns="0" numCol="1" anchor="t" anchorCtr="0" compatLnSpc="1">
            <a:prstTxWarp prst="textNoShape">
              <a:avLst/>
            </a:prstTxWarp>
            <a:spAutoFit/>
          </a:bodyPr>
          <a:lstStyle>
            <a:lvl1pPr algn="r" defTabSz="946139" eaLnBrk="0" hangingPunct="0">
              <a:defRPr sz="1200" b="0"/>
            </a:lvl1pPr>
          </a:lstStyle>
          <a:p>
            <a:pPr>
              <a:defRPr/>
            </a:pPr>
            <a:r>
              <a:rPr lang="en-US"/>
              <a:t>Bruce Kraemer (Marvell)</a:t>
            </a:r>
          </a:p>
        </p:txBody>
      </p:sp>
      <p:sp>
        <p:nvSpPr>
          <p:cNvPr id="3077" name="Rectangle 5"/>
          <p:cNvSpPr>
            <a:spLocks noGrp="1" noChangeArrowheads="1"/>
          </p:cNvSpPr>
          <p:nvPr>
            <p:ph type="sldNum" sz="quarter" idx="3"/>
          </p:nvPr>
        </p:nvSpPr>
        <p:spPr bwMode="auto">
          <a:xfrm>
            <a:off x="3143217" y="9010650"/>
            <a:ext cx="515000" cy="184150"/>
          </a:xfrm>
          <a:prstGeom prst="rect">
            <a:avLst/>
          </a:prstGeom>
          <a:noFill/>
          <a:ln>
            <a:noFill/>
          </a:ln>
          <a:effectLst/>
          <a:extLst/>
        </p:spPr>
        <p:txBody>
          <a:bodyPr vert="horz" wrap="none" lIns="0" tIns="0" rIns="0" bIns="0" numCol="1" anchor="t" anchorCtr="0" compatLnSpc="1">
            <a:prstTxWarp prst="textNoShape">
              <a:avLst/>
            </a:prstTxWarp>
            <a:spAutoFit/>
          </a:bodyPr>
          <a:lstStyle>
            <a:lvl1pPr algn="ctr" defTabSz="946724" eaLnBrk="0" hangingPunct="0">
              <a:defRPr sz="1200" b="0"/>
            </a:lvl1pPr>
          </a:lstStyle>
          <a:p>
            <a:pPr>
              <a:defRPr/>
            </a:pPr>
            <a:r>
              <a:rPr lang="en-US"/>
              <a:t>Page </a:t>
            </a:r>
            <a:fld id="{23078556-1C3A-4E15-A638-4599463C7DDE}" type="slidenum">
              <a:rPr lang="en-US"/>
              <a:pPr>
                <a:defRPr/>
              </a:pPr>
              <a:t>‹#›</a:t>
            </a:fld>
            <a:endParaRPr lang="en-US"/>
          </a:p>
        </p:txBody>
      </p:sp>
      <p:sp>
        <p:nvSpPr>
          <p:cNvPr id="72710" name="Line 6"/>
          <p:cNvSpPr>
            <a:spLocks noChangeShapeType="1"/>
          </p:cNvSpPr>
          <p:nvPr/>
        </p:nvSpPr>
        <p:spPr bwMode="auto">
          <a:xfrm>
            <a:off x="695014" y="387350"/>
            <a:ext cx="5564810" cy="0"/>
          </a:xfrm>
          <a:prstGeom prst="line">
            <a:avLst/>
          </a:prstGeom>
          <a:noFill/>
          <a:ln w="12700">
            <a:solidFill>
              <a:schemeClr val="tx1"/>
            </a:solidFill>
            <a:round/>
            <a:headEnd type="none" w="sm" len="sm"/>
            <a:tailEnd type="none" w="sm" len="sm"/>
          </a:ln>
          <a:effectLst/>
          <a:extLst/>
        </p:spPr>
        <p:txBody>
          <a:bodyPr wrap="none" lIns="90886" tIns="45443" rIns="90886" bIns="45443" anchor="ctr"/>
          <a:lstStyle/>
          <a:p>
            <a:pPr algn="ctr" eaLnBrk="0" hangingPunct="0">
              <a:defRPr/>
            </a:pPr>
            <a:endParaRPr lang="en-US"/>
          </a:p>
        </p:txBody>
      </p:sp>
      <p:sp>
        <p:nvSpPr>
          <p:cNvPr id="72711" name="Rectangle 7"/>
          <p:cNvSpPr>
            <a:spLocks noChangeArrowheads="1"/>
          </p:cNvSpPr>
          <p:nvPr/>
        </p:nvSpPr>
        <p:spPr bwMode="auto">
          <a:xfrm>
            <a:off x="695014" y="9010650"/>
            <a:ext cx="727887" cy="190500"/>
          </a:xfrm>
          <a:prstGeom prst="rect">
            <a:avLst/>
          </a:prstGeom>
          <a:noFill/>
          <a:ln>
            <a:noFill/>
          </a:ln>
          <a:effectLst/>
          <a:extLst/>
        </p:spPr>
        <p:txBody>
          <a:bodyPr wrap="none" lIns="0" tIns="0" rIns="0" bIns="0">
            <a:spAutoFit/>
          </a:bodyPr>
          <a:lstStyle/>
          <a:p>
            <a:pPr defTabSz="946724" eaLnBrk="0" hangingPunct="0">
              <a:defRPr/>
            </a:pPr>
            <a:r>
              <a:rPr lang="en-US" sz="1200" b="0"/>
              <a:t>Submission</a:t>
            </a:r>
          </a:p>
        </p:txBody>
      </p:sp>
      <p:sp>
        <p:nvSpPr>
          <p:cNvPr id="72712" name="Line 8"/>
          <p:cNvSpPr>
            <a:spLocks noChangeShapeType="1"/>
          </p:cNvSpPr>
          <p:nvPr/>
        </p:nvSpPr>
        <p:spPr bwMode="auto">
          <a:xfrm>
            <a:off x="695015" y="8999538"/>
            <a:ext cx="5721344" cy="0"/>
          </a:xfrm>
          <a:prstGeom prst="line">
            <a:avLst/>
          </a:prstGeom>
          <a:noFill/>
          <a:ln w="12700">
            <a:solidFill>
              <a:schemeClr val="tx1"/>
            </a:solidFill>
            <a:round/>
            <a:headEnd type="none" w="sm" len="sm"/>
            <a:tailEnd type="none" w="sm" len="sm"/>
          </a:ln>
          <a:effectLst/>
          <a:extLst/>
        </p:spPr>
        <p:txBody>
          <a:bodyPr wrap="none" lIns="90886" tIns="45443" rIns="90886" bIns="45443" anchor="ctr"/>
          <a:lstStyle/>
          <a:p>
            <a:pPr algn="ctr" eaLnBrk="0" hangingPunct="0">
              <a:defRPr/>
            </a:pPr>
            <a:endParaRPr lang="en-US"/>
          </a:p>
        </p:txBody>
      </p:sp>
    </p:spTree>
    <p:extLst>
      <p:ext uri="{BB962C8B-B14F-4D97-AF65-F5344CB8AC3E}">
        <p14:creationId xmlns:p14="http://schemas.microsoft.com/office/powerpoint/2010/main" val="252594788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104665" y="95706"/>
            <a:ext cx="2195858" cy="215444"/>
          </a:xfrm>
          <a:prstGeom prst="rect">
            <a:avLst/>
          </a:prstGeom>
          <a:noFill/>
          <a:ln>
            <a:noFill/>
          </a:ln>
          <a:effectLst/>
          <a:extLst/>
        </p:spPr>
        <p:txBody>
          <a:bodyPr vert="horz" wrap="none" lIns="0" tIns="0" rIns="0" bIns="0" numCol="1" anchor="b" anchorCtr="0" compatLnSpc="1">
            <a:prstTxWarp prst="textNoShape">
              <a:avLst/>
            </a:prstTxWarp>
            <a:spAutoFit/>
          </a:bodyPr>
          <a:lstStyle>
            <a:lvl1pPr algn="r" defTabSz="946139" eaLnBrk="0" hangingPunct="0">
              <a:defRPr sz="1400" smtClean="0"/>
            </a:lvl1pPr>
          </a:lstStyle>
          <a:p>
            <a:pPr>
              <a:defRPr/>
            </a:pPr>
            <a:r>
              <a:rPr lang="en-US" smtClean="0"/>
              <a:t>doc.: IEEE 802.11-12/0463r0</a:t>
            </a:r>
            <a:endParaRPr lang="en-US"/>
          </a:p>
        </p:txBody>
      </p:sp>
      <p:sp>
        <p:nvSpPr>
          <p:cNvPr id="2051" name="Rectangle 3"/>
          <p:cNvSpPr>
            <a:spLocks noGrp="1" noChangeArrowheads="1"/>
          </p:cNvSpPr>
          <p:nvPr>
            <p:ph type="dt" idx="1"/>
          </p:nvPr>
        </p:nvSpPr>
        <p:spPr bwMode="auto">
          <a:xfrm>
            <a:off x="655881" y="95706"/>
            <a:ext cx="753411" cy="215444"/>
          </a:xfrm>
          <a:prstGeom prst="rect">
            <a:avLst/>
          </a:prstGeom>
          <a:noFill/>
          <a:ln>
            <a:noFill/>
          </a:ln>
          <a:effectLst/>
          <a:extLst/>
        </p:spPr>
        <p:txBody>
          <a:bodyPr vert="horz" wrap="none" lIns="0" tIns="0" rIns="0" bIns="0" numCol="1" anchor="b" anchorCtr="0" compatLnSpc="1">
            <a:prstTxWarp prst="textNoShape">
              <a:avLst/>
            </a:prstTxWarp>
            <a:spAutoFit/>
          </a:bodyPr>
          <a:lstStyle>
            <a:lvl1pPr defTabSz="946139" eaLnBrk="0" hangingPunct="0">
              <a:defRPr sz="1400" smtClean="0"/>
            </a:lvl1pPr>
          </a:lstStyle>
          <a:p>
            <a:pPr>
              <a:defRPr/>
            </a:pPr>
            <a:r>
              <a:rPr lang="en-US" smtClean="0"/>
              <a:t>May 2012</a:t>
            </a:r>
            <a:endParaRPr lang="en-US"/>
          </a:p>
        </p:txBody>
      </p:sp>
      <p:sp>
        <p:nvSpPr>
          <p:cNvPr id="14340" name="Rectangle 4"/>
          <p:cNvSpPr>
            <a:spLocks noGrp="1" noRot="1" noChangeAspect="1" noChangeArrowheads="1" noTextEdit="1"/>
          </p:cNvSpPr>
          <p:nvPr>
            <p:ph type="sldImg" idx="2"/>
          </p:nvPr>
        </p:nvSpPr>
        <p:spPr bwMode="auto">
          <a:xfrm>
            <a:off x="1157288" y="703263"/>
            <a:ext cx="4641850" cy="3481387"/>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6686" y="4422776"/>
            <a:ext cx="5101467" cy="4189413"/>
          </a:xfrm>
          <a:prstGeom prst="rect">
            <a:avLst/>
          </a:prstGeom>
          <a:noFill/>
          <a:ln>
            <a:noFill/>
          </a:ln>
          <a:effectLst/>
          <a:extLst/>
        </p:spPr>
        <p:txBody>
          <a:bodyPr vert="horz" wrap="square" lIns="94981" tIns="46686" rIns="94981" bIns="46686"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4274964" y="9015413"/>
            <a:ext cx="2025559" cy="184150"/>
          </a:xfrm>
          <a:prstGeom prst="rect">
            <a:avLst/>
          </a:prstGeom>
          <a:noFill/>
          <a:ln>
            <a:noFill/>
          </a:ln>
          <a:effectLst/>
          <a:extLst/>
        </p:spPr>
        <p:txBody>
          <a:bodyPr vert="horz" wrap="none" lIns="0" tIns="0" rIns="0" bIns="0" numCol="1" anchor="t" anchorCtr="0" compatLnSpc="1">
            <a:prstTxWarp prst="textNoShape">
              <a:avLst/>
            </a:prstTxWarp>
            <a:spAutoFit/>
          </a:bodyPr>
          <a:lstStyle>
            <a:lvl5pPr marL="461957" lvl="4" algn="r" defTabSz="946139" eaLnBrk="0" hangingPunct="0">
              <a:defRPr sz="1200" b="0"/>
            </a:lvl5pPr>
          </a:lstStyle>
          <a:p>
            <a:pPr lvl="4">
              <a:defRPr/>
            </a:pPr>
            <a:r>
              <a:rPr lang="en-US"/>
              <a:t>Bruce Kraemer (Marvell)</a:t>
            </a:r>
          </a:p>
        </p:txBody>
      </p:sp>
      <p:sp>
        <p:nvSpPr>
          <p:cNvPr id="2055" name="Rectangle 7"/>
          <p:cNvSpPr>
            <a:spLocks noGrp="1" noChangeArrowheads="1"/>
          </p:cNvSpPr>
          <p:nvPr>
            <p:ph type="sldNum" sz="quarter" idx="5"/>
          </p:nvPr>
        </p:nvSpPr>
        <p:spPr bwMode="auto">
          <a:xfrm>
            <a:off x="3232442" y="9015413"/>
            <a:ext cx="513434" cy="184150"/>
          </a:xfrm>
          <a:prstGeom prst="rect">
            <a:avLst/>
          </a:prstGeom>
          <a:noFill/>
          <a:ln>
            <a:noFill/>
          </a:ln>
          <a:effectLst/>
          <a:extLst/>
        </p:spPr>
        <p:txBody>
          <a:bodyPr vert="horz" wrap="none" lIns="0" tIns="0" rIns="0" bIns="0" numCol="1" anchor="t" anchorCtr="0" compatLnSpc="1">
            <a:prstTxWarp prst="textNoShape">
              <a:avLst/>
            </a:prstTxWarp>
            <a:spAutoFit/>
          </a:bodyPr>
          <a:lstStyle>
            <a:lvl1pPr algn="r" defTabSz="946724" eaLnBrk="0" hangingPunct="0">
              <a:defRPr sz="1200" b="0"/>
            </a:lvl1pPr>
          </a:lstStyle>
          <a:p>
            <a:pPr>
              <a:defRPr/>
            </a:pPr>
            <a:r>
              <a:rPr lang="en-US"/>
              <a:t>Page </a:t>
            </a:r>
            <a:fld id="{ABB55A41-2363-4FF7-B4E6-5952201265BE}" type="slidenum">
              <a:rPr lang="en-US"/>
              <a:pPr>
                <a:defRPr/>
              </a:pPr>
              <a:t>‹#›</a:t>
            </a:fld>
            <a:endParaRPr lang="en-US"/>
          </a:p>
        </p:txBody>
      </p:sp>
      <p:sp>
        <p:nvSpPr>
          <p:cNvPr id="50184" name="Rectangle 8"/>
          <p:cNvSpPr>
            <a:spLocks noChangeArrowheads="1"/>
          </p:cNvSpPr>
          <p:nvPr/>
        </p:nvSpPr>
        <p:spPr bwMode="auto">
          <a:xfrm>
            <a:off x="726321" y="9015413"/>
            <a:ext cx="727887" cy="190500"/>
          </a:xfrm>
          <a:prstGeom prst="rect">
            <a:avLst/>
          </a:prstGeom>
          <a:noFill/>
          <a:ln>
            <a:noFill/>
          </a:ln>
          <a:effectLst/>
          <a:extLst/>
        </p:spPr>
        <p:txBody>
          <a:bodyPr wrap="none" lIns="0" tIns="0" rIns="0" bIns="0">
            <a:spAutoFit/>
          </a:bodyPr>
          <a:lstStyle/>
          <a:p>
            <a:pPr defTabSz="927790" eaLnBrk="0" hangingPunct="0">
              <a:defRPr/>
            </a:pPr>
            <a:r>
              <a:rPr lang="en-US" sz="1200" b="0"/>
              <a:t>Submission</a:t>
            </a:r>
          </a:p>
        </p:txBody>
      </p:sp>
      <p:sp>
        <p:nvSpPr>
          <p:cNvPr id="50185" name="Line 9"/>
          <p:cNvSpPr>
            <a:spLocks noChangeShapeType="1"/>
          </p:cNvSpPr>
          <p:nvPr/>
        </p:nvSpPr>
        <p:spPr bwMode="auto">
          <a:xfrm>
            <a:off x="726321" y="9012238"/>
            <a:ext cx="5502196" cy="0"/>
          </a:xfrm>
          <a:prstGeom prst="line">
            <a:avLst/>
          </a:prstGeom>
          <a:noFill/>
          <a:ln w="12700">
            <a:solidFill>
              <a:schemeClr val="tx1"/>
            </a:solidFill>
            <a:round/>
            <a:headEnd type="none" w="sm" len="sm"/>
            <a:tailEnd type="none" w="sm" len="sm"/>
          </a:ln>
          <a:effectLst/>
          <a:extLst/>
        </p:spPr>
        <p:txBody>
          <a:bodyPr wrap="none" lIns="90886" tIns="45443" rIns="90886" bIns="45443" anchor="ctr"/>
          <a:lstStyle/>
          <a:p>
            <a:pPr algn="ctr" eaLnBrk="0" hangingPunct="0">
              <a:defRPr/>
            </a:pPr>
            <a:endParaRPr lang="en-US"/>
          </a:p>
        </p:txBody>
      </p:sp>
      <p:sp>
        <p:nvSpPr>
          <p:cNvPr id="50186" name="Line 10"/>
          <p:cNvSpPr>
            <a:spLocks noChangeShapeType="1"/>
          </p:cNvSpPr>
          <p:nvPr/>
        </p:nvSpPr>
        <p:spPr bwMode="auto">
          <a:xfrm>
            <a:off x="649620" y="296863"/>
            <a:ext cx="5655599" cy="0"/>
          </a:xfrm>
          <a:prstGeom prst="line">
            <a:avLst/>
          </a:prstGeom>
          <a:noFill/>
          <a:ln w="12700">
            <a:solidFill>
              <a:schemeClr val="tx1"/>
            </a:solidFill>
            <a:round/>
            <a:headEnd type="none" w="sm" len="sm"/>
            <a:tailEnd type="none" w="sm" len="sm"/>
          </a:ln>
          <a:effectLst/>
          <a:extLst/>
        </p:spPr>
        <p:txBody>
          <a:bodyPr wrap="none" lIns="90886" tIns="45443" rIns="90886" bIns="45443" anchor="ctr"/>
          <a:lstStyle/>
          <a:p>
            <a:pPr algn="ctr" eaLnBrk="0" hangingPunct="0">
              <a:defRPr/>
            </a:pPr>
            <a:endParaRPr lang="en-US"/>
          </a:p>
        </p:txBody>
      </p:sp>
    </p:spTree>
    <p:extLst>
      <p:ext uri="{BB962C8B-B14F-4D97-AF65-F5344CB8AC3E}">
        <p14:creationId xmlns:p14="http://schemas.microsoft.com/office/powerpoint/2010/main" val="273375785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3"/>
          <p:cNvSpPr>
            <a:spLocks noGrp="1" noChangeArrowheads="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r>
              <a:rPr lang="en-US" sz="1400" smtClean="0"/>
              <a:t>May 2012</a:t>
            </a:r>
            <a:endParaRPr lang="en-US" sz="1400"/>
          </a:p>
        </p:txBody>
      </p:sp>
      <p:sp>
        <p:nvSpPr>
          <p:cNvPr id="17410" name="Rectangle 2"/>
          <p:cNvSpPr>
            <a:spLocks noGrp="1" noChangeArrowheads="1"/>
          </p:cNvSpPr>
          <p:nvPr>
            <p:ph type="hdr" sz="quarter"/>
          </p:nvPr>
        </p:nvSpPr>
        <p:spPr>
          <a:xfrm>
            <a:off x="4104665" y="95706"/>
            <a:ext cx="2195858" cy="21544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r>
              <a:rPr lang="en-US" sz="1400" smtClean="0"/>
              <a:t>doc.: IEEE 802.11-12/0463r0</a:t>
            </a:r>
            <a:endParaRPr lang="en-US" sz="1400"/>
          </a:p>
        </p:txBody>
      </p:sp>
      <p:sp>
        <p:nvSpPr>
          <p:cNvPr id="17411" name="Rectangle 3"/>
          <p:cNvSpPr txBox="1">
            <a:spLocks noGrp="1" noChangeArrowheads="1"/>
          </p:cNvSpPr>
          <p:nvPr/>
        </p:nvSpPr>
        <p:spPr bwMode="auto">
          <a:xfrm>
            <a:off x="655882" y="88900"/>
            <a:ext cx="1205317" cy="22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pPr eaLnBrk="0" hangingPunct="0"/>
            <a:r>
              <a:rPr lang="en-US" sz="1400"/>
              <a:t>November 2011</a:t>
            </a:r>
          </a:p>
        </p:txBody>
      </p:sp>
      <p:sp>
        <p:nvSpPr>
          <p:cNvPr id="17412" name="Rectangle 6"/>
          <p:cNvSpPr>
            <a:spLocks noGrp="1" noChangeArrowheads="1"/>
          </p:cNvSpPr>
          <p:nvPr>
            <p:ph type="ftr" sz="quarter" idx="4"/>
          </p:nvPr>
        </p:nvSpPr>
        <p:spPr>
          <a:xfrm>
            <a:off x="4240526" y="9015413"/>
            <a:ext cx="2059997" cy="1905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460375" defTabSz="944563">
              <a:defRPr sz="2400" b="1">
                <a:solidFill>
                  <a:schemeClr val="tx1"/>
                </a:solidFill>
                <a:latin typeface="Times New Roman" pitchFamily="18" charset="0"/>
              </a:defRPr>
            </a:lvl5pPr>
            <a:lvl6pPr marL="917575" defTabSz="944563" fontAlgn="base">
              <a:spcBef>
                <a:spcPct val="0"/>
              </a:spcBef>
              <a:spcAft>
                <a:spcPct val="0"/>
              </a:spcAft>
              <a:defRPr sz="2400" b="1">
                <a:solidFill>
                  <a:schemeClr val="tx1"/>
                </a:solidFill>
                <a:latin typeface="Times New Roman" pitchFamily="18" charset="0"/>
              </a:defRPr>
            </a:lvl6pPr>
            <a:lvl7pPr marL="1374775" defTabSz="944563" fontAlgn="base">
              <a:spcBef>
                <a:spcPct val="0"/>
              </a:spcBef>
              <a:spcAft>
                <a:spcPct val="0"/>
              </a:spcAft>
              <a:defRPr sz="2400" b="1">
                <a:solidFill>
                  <a:schemeClr val="tx1"/>
                </a:solidFill>
                <a:latin typeface="Times New Roman" pitchFamily="18" charset="0"/>
              </a:defRPr>
            </a:lvl7pPr>
            <a:lvl8pPr marL="1831975" defTabSz="944563" fontAlgn="base">
              <a:spcBef>
                <a:spcPct val="0"/>
              </a:spcBef>
              <a:spcAft>
                <a:spcPct val="0"/>
              </a:spcAft>
              <a:defRPr sz="2400" b="1">
                <a:solidFill>
                  <a:schemeClr val="tx1"/>
                </a:solidFill>
                <a:latin typeface="Times New Roman" pitchFamily="18" charset="0"/>
              </a:defRPr>
            </a:lvl8pPr>
            <a:lvl9pPr marL="2289175" defTabSz="944563" fontAlgn="base">
              <a:spcBef>
                <a:spcPct val="0"/>
              </a:spcBef>
              <a:spcAft>
                <a:spcPct val="0"/>
              </a:spcAft>
              <a:defRPr sz="2400" b="1">
                <a:solidFill>
                  <a:schemeClr val="tx1"/>
                </a:solidFill>
                <a:latin typeface="Times New Roman" pitchFamily="18" charset="0"/>
              </a:defRPr>
            </a:lvl9pPr>
          </a:lstStyle>
          <a:p>
            <a:pPr lvl="4"/>
            <a:r>
              <a:rPr lang="en-US" sz="1200" b="0" smtClean="0"/>
              <a:t>Bruce Kraemer (Marvell)</a:t>
            </a:r>
          </a:p>
        </p:txBody>
      </p:sp>
      <p:sp>
        <p:nvSpPr>
          <p:cNvPr id="17413" name="Rectangle 7"/>
          <p:cNvSpPr>
            <a:spLocks noGrp="1" noChangeArrowheads="1"/>
          </p:cNvSpPr>
          <p:nvPr>
            <p:ph type="sldNum" sz="quarter" idx="5"/>
          </p:nvPr>
        </p:nvSpPr>
        <p:spPr>
          <a:xfrm>
            <a:off x="3324797" y="9015413"/>
            <a:ext cx="421079" cy="1905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r>
              <a:rPr lang="en-US" sz="1200" b="0" smtClean="0"/>
              <a:t>Page </a:t>
            </a:r>
            <a:fld id="{E45BD789-D7E7-49CC-8921-D1DE3E24E29A}" type="slidenum">
              <a:rPr lang="en-US" sz="1200" b="0" smtClean="0"/>
              <a:pPr/>
              <a:t>1</a:t>
            </a:fld>
            <a:endParaRPr lang="en-US" sz="1200" b="0" smtClean="0"/>
          </a:p>
        </p:txBody>
      </p:sp>
      <p:sp>
        <p:nvSpPr>
          <p:cNvPr id="17414" name="Rectangle 2"/>
          <p:cNvSpPr>
            <a:spLocks noGrp="1" noRot="1" noChangeAspect="1" noChangeArrowheads="1" noTextEdit="1"/>
          </p:cNvSpPr>
          <p:nvPr>
            <p:ph type="sldImg"/>
          </p:nvPr>
        </p:nvSpPr>
        <p:spPr>
          <a:ln/>
        </p:spPr>
      </p:sp>
      <p:sp>
        <p:nvSpPr>
          <p:cNvPr id="17415"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Rectangle 3"/>
          <p:cNvSpPr>
            <a:spLocks noGrp="1" noChangeArrowheads="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r>
              <a:rPr lang="en-US" sz="1400" smtClean="0"/>
              <a:t>May 2012</a:t>
            </a:r>
            <a:endParaRPr lang="en-US" sz="1400"/>
          </a:p>
        </p:txBody>
      </p:sp>
      <p:sp>
        <p:nvSpPr>
          <p:cNvPr id="64514" name="Slide Image Placeholder 1"/>
          <p:cNvSpPr>
            <a:spLocks noGrp="1" noRot="1" noChangeAspect="1"/>
          </p:cNvSpPr>
          <p:nvPr>
            <p:ph type="sldImg"/>
          </p:nvPr>
        </p:nvSpPr>
        <p:spPr>
          <a:ln/>
        </p:spPr>
      </p:sp>
      <p:sp>
        <p:nvSpPr>
          <p:cNvPr id="64515"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64516" name="Header Placeholder 3"/>
          <p:cNvSpPr>
            <a:spLocks noGrp="1"/>
          </p:cNvSpPr>
          <p:nvPr>
            <p:ph type="hdr" sz="quarter"/>
          </p:nvPr>
        </p:nvSpPr>
        <p:spPr>
          <a:xfrm>
            <a:off x="4104665" y="95706"/>
            <a:ext cx="2195858" cy="21544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r>
              <a:rPr lang="en-US" sz="1400" smtClean="0"/>
              <a:t>doc.: IEEE 802.11-12/0463r0</a:t>
            </a:r>
            <a:endParaRPr lang="en-US" sz="1400"/>
          </a:p>
        </p:txBody>
      </p:sp>
      <p:sp>
        <p:nvSpPr>
          <p:cNvPr id="64517" name="Date Placeholder 4"/>
          <p:cNvSpPr txBox="1">
            <a:spLocks noGrp="1"/>
          </p:cNvSpPr>
          <p:nvPr/>
        </p:nvSpPr>
        <p:spPr bwMode="auto">
          <a:xfrm>
            <a:off x="655882" y="88900"/>
            <a:ext cx="1205317" cy="22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pPr eaLnBrk="0" hangingPunct="0"/>
            <a:r>
              <a:rPr lang="en-US" sz="1400"/>
              <a:t>November 2011</a:t>
            </a:r>
          </a:p>
        </p:txBody>
      </p:sp>
      <p:sp>
        <p:nvSpPr>
          <p:cNvPr id="64518" name="Footer Placeholder 5"/>
          <p:cNvSpPr>
            <a:spLocks noGrp="1"/>
          </p:cNvSpPr>
          <p:nvPr>
            <p:ph type="ftr" sz="quarter" idx="4"/>
          </p:nvPr>
        </p:nvSpPr>
        <p:spPr>
          <a:xfrm>
            <a:off x="4240526" y="9015413"/>
            <a:ext cx="2059997" cy="1905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460375" defTabSz="944563">
              <a:defRPr sz="2400" b="1">
                <a:solidFill>
                  <a:schemeClr val="tx1"/>
                </a:solidFill>
                <a:latin typeface="Times New Roman" pitchFamily="18" charset="0"/>
              </a:defRPr>
            </a:lvl5pPr>
            <a:lvl6pPr marL="917575" defTabSz="944563" fontAlgn="base">
              <a:spcBef>
                <a:spcPct val="0"/>
              </a:spcBef>
              <a:spcAft>
                <a:spcPct val="0"/>
              </a:spcAft>
              <a:defRPr sz="2400" b="1">
                <a:solidFill>
                  <a:schemeClr val="tx1"/>
                </a:solidFill>
                <a:latin typeface="Times New Roman" pitchFamily="18" charset="0"/>
              </a:defRPr>
            </a:lvl6pPr>
            <a:lvl7pPr marL="1374775" defTabSz="944563" fontAlgn="base">
              <a:spcBef>
                <a:spcPct val="0"/>
              </a:spcBef>
              <a:spcAft>
                <a:spcPct val="0"/>
              </a:spcAft>
              <a:defRPr sz="2400" b="1">
                <a:solidFill>
                  <a:schemeClr val="tx1"/>
                </a:solidFill>
                <a:latin typeface="Times New Roman" pitchFamily="18" charset="0"/>
              </a:defRPr>
            </a:lvl7pPr>
            <a:lvl8pPr marL="1831975" defTabSz="944563" fontAlgn="base">
              <a:spcBef>
                <a:spcPct val="0"/>
              </a:spcBef>
              <a:spcAft>
                <a:spcPct val="0"/>
              </a:spcAft>
              <a:defRPr sz="2400" b="1">
                <a:solidFill>
                  <a:schemeClr val="tx1"/>
                </a:solidFill>
                <a:latin typeface="Times New Roman" pitchFamily="18" charset="0"/>
              </a:defRPr>
            </a:lvl8pPr>
            <a:lvl9pPr marL="2289175" defTabSz="944563" fontAlgn="base">
              <a:spcBef>
                <a:spcPct val="0"/>
              </a:spcBef>
              <a:spcAft>
                <a:spcPct val="0"/>
              </a:spcAft>
              <a:defRPr sz="2400" b="1">
                <a:solidFill>
                  <a:schemeClr val="tx1"/>
                </a:solidFill>
                <a:latin typeface="Times New Roman" pitchFamily="18" charset="0"/>
              </a:defRPr>
            </a:lvl9pPr>
          </a:lstStyle>
          <a:p>
            <a:pPr lvl="4"/>
            <a:r>
              <a:rPr lang="en-US" sz="1200" b="0" smtClean="0"/>
              <a:t>Bruce Kraemer (Marvell)</a:t>
            </a:r>
          </a:p>
        </p:txBody>
      </p:sp>
      <p:sp>
        <p:nvSpPr>
          <p:cNvPr id="64519" name="Slide Number Placeholder 6"/>
          <p:cNvSpPr>
            <a:spLocks noGrp="1"/>
          </p:cNvSpPr>
          <p:nvPr>
            <p:ph type="sldNum" sz="quarter" idx="5"/>
          </p:nvPr>
        </p:nvSpPr>
        <p:spPr>
          <a:xfrm>
            <a:off x="3246531" y="9015413"/>
            <a:ext cx="499346" cy="1905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r>
              <a:rPr lang="en-US" sz="1200" b="0" smtClean="0"/>
              <a:t>Page </a:t>
            </a:r>
            <a:fld id="{4E44476F-A137-4586-B866-C75BB669FE3D}" type="slidenum">
              <a:rPr lang="en-US" sz="1200" b="0" smtClean="0"/>
              <a:pPr/>
              <a:t>30</a:t>
            </a:fld>
            <a:endParaRPr lang="en-US" sz="1200" b="0"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Rectangle 3"/>
          <p:cNvSpPr>
            <a:spLocks noGrp="1" noChangeArrowheads="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r>
              <a:rPr lang="en-US" sz="1400" smtClean="0"/>
              <a:t>May 2012</a:t>
            </a:r>
            <a:endParaRPr lang="en-US" sz="1400"/>
          </a:p>
        </p:txBody>
      </p:sp>
      <p:sp>
        <p:nvSpPr>
          <p:cNvPr id="70658" name="Rectangle 2"/>
          <p:cNvSpPr>
            <a:spLocks noGrp="1" noChangeArrowheads="1"/>
          </p:cNvSpPr>
          <p:nvPr>
            <p:ph type="hdr" sz="quarter"/>
          </p:nvPr>
        </p:nvSpPr>
        <p:spPr>
          <a:xfrm>
            <a:off x="4104665" y="95706"/>
            <a:ext cx="2195858" cy="21544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r>
              <a:rPr lang="en-US" sz="1400" smtClean="0"/>
              <a:t>doc.: IEEE 802.11-12/0463r0</a:t>
            </a:r>
            <a:endParaRPr lang="en-US" sz="1400"/>
          </a:p>
        </p:txBody>
      </p:sp>
      <p:sp>
        <p:nvSpPr>
          <p:cNvPr id="70659" name="Rectangle 3"/>
          <p:cNvSpPr txBox="1">
            <a:spLocks noGrp="1" noChangeArrowheads="1"/>
          </p:cNvSpPr>
          <p:nvPr/>
        </p:nvSpPr>
        <p:spPr bwMode="auto">
          <a:xfrm>
            <a:off x="655882" y="88900"/>
            <a:ext cx="1205317" cy="22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pPr eaLnBrk="0" hangingPunct="0"/>
            <a:r>
              <a:rPr lang="en-US" sz="1400"/>
              <a:t>November 2011</a:t>
            </a:r>
          </a:p>
        </p:txBody>
      </p:sp>
      <p:sp>
        <p:nvSpPr>
          <p:cNvPr id="70660" name="Rectangle 6"/>
          <p:cNvSpPr>
            <a:spLocks noGrp="1" noChangeArrowheads="1"/>
          </p:cNvSpPr>
          <p:nvPr>
            <p:ph type="ftr" sz="quarter" idx="4"/>
          </p:nvPr>
        </p:nvSpPr>
        <p:spPr>
          <a:xfrm>
            <a:off x="4240526" y="9015413"/>
            <a:ext cx="2059997" cy="1905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460375" defTabSz="944563">
              <a:defRPr sz="2400" b="1">
                <a:solidFill>
                  <a:schemeClr val="tx1"/>
                </a:solidFill>
                <a:latin typeface="Times New Roman" pitchFamily="18" charset="0"/>
              </a:defRPr>
            </a:lvl5pPr>
            <a:lvl6pPr marL="917575" defTabSz="944563" fontAlgn="base">
              <a:spcBef>
                <a:spcPct val="0"/>
              </a:spcBef>
              <a:spcAft>
                <a:spcPct val="0"/>
              </a:spcAft>
              <a:defRPr sz="2400" b="1">
                <a:solidFill>
                  <a:schemeClr val="tx1"/>
                </a:solidFill>
                <a:latin typeface="Times New Roman" pitchFamily="18" charset="0"/>
              </a:defRPr>
            </a:lvl6pPr>
            <a:lvl7pPr marL="1374775" defTabSz="944563" fontAlgn="base">
              <a:spcBef>
                <a:spcPct val="0"/>
              </a:spcBef>
              <a:spcAft>
                <a:spcPct val="0"/>
              </a:spcAft>
              <a:defRPr sz="2400" b="1">
                <a:solidFill>
                  <a:schemeClr val="tx1"/>
                </a:solidFill>
                <a:latin typeface="Times New Roman" pitchFamily="18" charset="0"/>
              </a:defRPr>
            </a:lvl7pPr>
            <a:lvl8pPr marL="1831975" defTabSz="944563" fontAlgn="base">
              <a:spcBef>
                <a:spcPct val="0"/>
              </a:spcBef>
              <a:spcAft>
                <a:spcPct val="0"/>
              </a:spcAft>
              <a:defRPr sz="2400" b="1">
                <a:solidFill>
                  <a:schemeClr val="tx1"/>
                </a:solidFill>
                <a:latin typeface="Times New Roman" pitchFamily="18" charset="0"/>
              </a:defRPr>
            </a:lvl8pPr>
            <a:lvl9pPr marL="2289175" defTabSz="944563" fontAlgn="base">
              <a:spcBef>
                <a:spcPct val="0"/>
              </a:spcBef>
              <a:spcAft>
                <a:spcPct val="0"/>
              </a:spcAft>
              <a:defRPr sz="2400" b="1">
                <a:solidFill>
                  <a:schemeClr val="tx1"/>
                </a:solidFill>
                <a:latin typeface="Times New Roman" pitchFamily="18" charset="0"/>
              </a:defRPr>
            </a:lvl9pPr>
          </a:lstStyle>
          <a:p>
            <a:pPr lvl="4"/>
            <a:r>
              <a:rPr lang="en-US" sz="1200" b="0" smtClean="0"/>
              <a:t>Bruce Kraemer (Marvell)</a:t>
            </a:r>
          </a:p>
        </p:txBody>
      </p:sp>
      <p:sp>
        <p:nvSpPr>
          <p:cNvPr id="70661" name="Rectangle 7"/>
          <p:cNvSpPr>
            <a:spLocks noGrp="1" noChangeArrowheads="1"/>
          </p:cNvSpPr>
          <p:nvPr>
            <p:ph type="sldNum" sz="quarter" idx="5"/>
          </p:nvPr>
        </p:nvSpPr>
        <p:spPr>
          <a:xfrm>
            <a:off x="3246531" y="9015413"/>
            <a:ext cx="499346" cy="1905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r>
              <a:rPr lang="en-US" sz="1200" b="0" smtClean="0"/>
              <a:t>Page </a:t>
            </a:r>
            <a:fld id="{F42C4005-3F5F-4665-98E2-E69A7869924E}" type="slidenum">
              <a:rPr lang="en-US" sz="1200" b="0" smtClean="0"/>
              <a:pPr/>
              <a:t>35</a:t>
            </a:fld>
            <a:endParaRPr lang="en-US" sz="1200" b="0" smtClean="0"/>
          </a:p>
        </p:txBody>
      </p:sp>
      <p:sp>
        <p:nvSpPr>
          <p:cNvPr id="70662" name="Rectangle 2"/>
          <p:cNvSpPr>
            <a:spLocks noGrp="1" noRot="1" noChangeAspect="1" noChangeArrowheads="1" noTextEdit="1"/>
          </p:cNvSpPr>
          <p:nvPr>
            <p:ph type="sldImg"/>
          </p:nvPr>
        </p:nvSpPr>
        <p:spPr>
          <a:ln/>
        </p:spPr>
      </p:sp>
      <p:sp>
        <p:nvSpPr>
          <p:cNvPr id="70663"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 name="Rectangle 3"/>
          <p:cNvSpPr>
            <a:spLocks noGrp="1" noChangeArrowheads="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r>
              <a:rPr lang="en-US" sz="1400" smtClean="0"/>
              <a:t>May 2012</a:t>
            </a:r>
            <a:endParaRPr lang="en-US" sz="1400"/>
          </a:p>
        </p:txBody>
      </p:sp>
      <p:sp>
        <p:nvSpPr>
          <p:cNvPr id="72706" name="Slide Image Placeholder 1"/>
          <p:cNvSpPr>
            <a:spLocks noGrp="1" noRot="1" noChangeAspect="1" noTextEdit="1"/>
          </p:cNvSpPr>
          <p:nvPr>
            <p:ph type="sldImg"/>
          </p:nvPr>
        </p:nvSpPr>
        <p:spPr>
          <a:xfrm>
            <a:off x="1158875" y="703263"/>
            <a:ext cx="4637088" cy="3479800"/>
          </a:xfrm>
          <a:ln/>
        </p:spPr>
      </p:sp>
      <p:sp>
        <p:nvSpPr>
          <p:cNvPr id="72707"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72708" name="Header Placeholder 3"/>
          <p:cNvSpPr>
            <a:spLocks noGrp="1"/>
          </p:cNvSpPr>
          <p:nvPr>
            <p:ph type="hdr" sz="quarter"/>
          </p:nvPr>
        </p:nvSpPr>
        <p:spPr>
          <a:xfrm>
            <a:off x="4104665" y="95706"/>
            <a:ext cx="2195858" cy="21544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r>
              <a:rPr lang="en-US" sz="1400" smtClean="0"/>
              <a:t>doc.: IEEE 802.11-12/0463r0</a:t>
            </a:r>
            <a:endParaRPr lang="en-US" sz="1400"/>
          </a:p>
        </p:txBody>
      </p:sp>
      <p:sp>
        <p:nvSpPr>
          <p:cNvPr id="72709" name="Date Placeholder 4"/>
          <p:cNvSpPr txBox="1">
            <a:spLocks noGrp="1"/>
          </p:cNvSpPr>
          <p:nvPr/>
        </p:nvSpPr>
        <p:spPr bwMode="auto">
          <a:xfrm>
            <a:off x="655882" y="88900"/>
            <a:ext cx="1205317" cy="22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pPr eaLnBrk="0" hangingPunct="0"/>
            <a:r>
              <a:rPr lang="en-US" sz="1400"/>
              <a:t>November 2011</a:t>
            </a:r>
          </a:p>
        </p:txBody>
      </p:sp>
      <p:sp>
        <p:nvSpPr>
          <p:cNvPr id="72710" name="Footer Placeholder 5"/>
          <p:cNvSpPr>
            <a:spLocks noGrp="1"/>
          </p:cNvSpPr>
          <p:nvPr>
            <p:ph type="ftr" sz="quarter" idx="4"/>
          </p:nvPr>
        </p:nvSpPr>
        <p:spPr>
          <a:xfrm>
            <a:off x="4473763" y="9015413"/>
            <a:ext cx="1826761" cy="1905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460375" defTabSz="944563">
              <a:defRPr sz="2400" b="1">
                <a:solidFill>
                  <a:schemeClr val="tx1"/>
                </a:solidFill>
                <a:latin typeface="Times New Roman" pitchFamily="18" charset="0"/>
              </a:defRPr>
            </a:lvl5pPr>
            <a:lvl6pPr marL="917575" defTabSz="944563" fontAlgn="base">
              <a:spcBef>
                <a:spcPct val="0"/>
              </a:spcBef>
              <a:spcAft>
                <a:spcPct val="0"/>
              </a:spcAft>
              <a:defRPr sz="2400" b="1">
                <a:solidFill>
                  <a:schemeClr val="tx1"/>
                </a:solidFill>
                <a:latin typeface="Times New Roman" pitchFamily="18" charset="0"/>
              </a:defRPr>
            </a:lvl6pPr>
            <a:lvl7pPr marL="1374775" defTabSz="944563" fontAlgn="base">
              <a:spcBef>
                <a:spcPct val="0"/>
              </a:spcBef>
              <a:spcAft>
                <a:spcPct val="0"/>
              </a:spcAft>
              <a:defRPr sz="2400" b="1">
                <a:solidFill>
                  <a:schemeClr val="tx1"/>
                </a:solidFill>
                <a:latin typeface="Times New Roman" pitchFamily="18" charset="0"/>
              </a:defRPr>
            </a:lvl7pPr>
            <a:lvl8pPr marL="1831975" defTabSz="944563" fontAlgn="base">
              <a:spcBef>
                <a:spcPct val="0"/>
              </a:spcBef>
              <a:spcAft>
                <a:spcPct val="0"/>
              </a:spcAft>
              <a:defRPr sz="2400" b="1">
                <a:solidFill>
                  <a:schemeClr val="tx1"/>
                </a:solidFill>
                <a:latin typeface="Times New Roman" pitchFamily="18" charset="0"/>
              </a:defRPr>
            </a:lvl8pPr>
            <a:lvl9pPr marL="2289175" defTabSz="944563" fontAlgn="base">
              <a:spcBef>
                <a:spcPct val="0"/>
              </a:spcBef>
              <a:spcAft>
                <a:spcPct val="0"/>
              </a:spcAft>
              <a:defRPr sz="2400" b="1">
                <a:solidFill>
                  <a:schemeClr val="tx1"/>
                </a:solidFill>
                <a:latin typeface="Times New Roman" pitchFamily="18" charset="0"/>
              </a:defRPr>
            </a:lvl9pPr>
          </a:lstStyle>
          <a:p>
            <a:pPr lvl="4"/>
            <a:r>
              <a:rPr lang="en-US" sz="1200" b="0" smtClean="0"/>
              <a:t>Andrew Myles, Cisco</a:t>
            </a:r>
          </a:p>
        </p:txBody>
      </p:sp>
      <p:sp>
        <p:nvSpPr>
          <p:cNvPr id="72711" name="Slide Number Placeholder 6"/>
          <p:cNvSpPr>
            <a:spLocks noGrp="1"/>
          </p:cNvSpPr>
          <p:nvPr>
            <p:ph type="sldNum" sz="quarter" idx="5"/>
          </p:nvPr>
        </p:nvSpPr>
        <p:spPr>
          <a:xfrm>
            <a:off x="3246531" y="9015413"/>
            <a:ext cx="499346" cy="1905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r>
              <a:rPr lang="en-US" sz="1200" b="0" smtClean="0"/>
              <a:t>Page </a:t>
            </a:r>
            <a:fld id="{D6082DD4-69D3-49C5-BA88-19B4AF142FF5}" type="slidenum">
              <a:rPr lang="en-US" sz="1200" b="0" smtClean="0"/>
              <a:pPr/>
              <a:t>36</a:t>
            </a:fld>
            <a:endParaRPr lang="en-US" sz="1200" b="0"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Rectangle 3"/>
          <p:cNvSpPr>
            <a:spLocks noGrp="1" noChangeArrowheads="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r>
              <a:rPr lang="en-US" sz="1400" smtClean="0"/>
              <a:t>May 2012</a:t>
            </a:r>
            <a:endParaRPr lang="en-US" sz="1400"/>
          </a:p>
        </p:txBody>
      </p:sp>
      <p:sp>
        <p:nvSpPr>
          <p:cNvPr id="79874" name="Rectangle 2"/>
          <p:cNvSpPr>
            <a:spLocks noGrp="1" noChangeArrowheads="1"/>
          </p:cNvSpPr>
          <p:nvPr>
            <p:ph type="hdr" sz="quarter"/>
          </p:nvPr>
        </p:nvSpPr>
        <p:spPr>
          <a:xfrm>
            <a:off x="4104665" y="95706"/>
            <a:ext cx="2195858" cy="21544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r>
              <a:rPr lang="en-US" sz="1400" smtClean="0"/>
              <a:t>doc.: IEEE 802.11-12/0463r0</a:t>
            </a:r>
            <a:endParaRPr lang="en-US" sz="1400"/>
          </a:p>
        </p:txBody>
      </p:sp>
      <p:sp>
        <p:nvSpPr>
          <p:cNvPr id="79875" name="Rectangle 3"/>
          <p:cNvSpPr txBox="1">
            <a:spLocks noGrp="1" noChangeArrowheads="1"/>
          </p:cNvSpPr>
          <p:nvPr/>
        </p:nvSpPr>
        <p:spPr bwMode="auto">
          <a:xfrm>
            <a:off x="655882" y="88900"/>
            <a:ext cx="1205317" cy="22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pPr eaLnBrk="0" hangingPunct="0"/>
            <a:r>
              <a:rPr lang="en-US" sz="1400"/>
              <a:t>November 2011</a:t>
            </a:r>
          </a:p>
        </p:txBody>
      </p:sp>
      <p:sp>
        <p:nvSpPr>
          <p:cNvPr id="79876" name="Rectangle 6"/>
          <p:cNvSpPr>
            <a:spLocks noGrp="1" noChangeArrowheads="1"/>
          </p:cNvSpPr>
          <p:nvPr>
            <p:ph type="ftr" sz="quarter" idx="4"/>
          </p:nvPr>
        </p:nvSpPr>
        <p:spPr>
          <a:xfrm>
            <a:off x="4240526" y="9015413"/>
            <a:ext cx="2059997" cy="1905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460375" defTabSz="944563">
              <a:defRPr sz="2400" b="1">
                <a:solidFill>
                  <a:schemeClr val="tx1"/>
                </a:solidFill>
                <a:latin typeface="Times New Roman" pitchFamily="18" charset="0"/>
              </a:defRPr>
            </a:lvl5pPr>
            <a:lvl6pPr marL="917575" defTabSz="944563" fontAlgn="base">
              <a:spcBef>
                <a:spcPct val="0"/>
              </a:spcBef>
              <a:spcAft>
                <a:spcPct val="0"/>
              </a:spcAft>
              <a:defRPr sz="2400" b="1">
                <a:solidFill>
                  <a:schemeClr val="tx1"/>
                </a:solidFill>
                <a:latin typeface="Times New Roman" pitchFamily="18" charset="0"/>
              </a:defRPr>
            </a:lvl6pPr>
            <a:lvl7pPr marL="1374775" defTabSz="944563" fontAlgn="base">
              <a:spcBef>
                <a:spcPct val="0"/>
              </a:spcBef>
              <a:spcAft>
                <a:spcPct val="0"/>
              </a:spcAft>
              <a:defRPr sz="2400" b="1">
                <a:solidFill>
                  <a:schemeClr val="tx1"/>
                </a:solidFill>
                <a:latin typeface="Times New Roman" pitchFamily="18" charset="0"/>
              </a:defRPr>
            </a:lvl7pPr>
            <a:lvl8pPr marL="1831975" defTabSz="944563" fontAlgn="base">
              <a:spcBef>
                <a:spcPct val="0"/>
              </a:spcBef>
              <a:spcAft>
                <a:spcPct val="0"/>
              </a:spcAft>
              <a:defRPr sz="2400" b="1">
                <a:solidFill>
                  <a:schemeClr val="tx1"/>
                </a:solidFill>
                <a:latin typeface="Times New Roman" pitchFamily="18" charset="0"/>
              </a:defRPr>
            </a:lvl8pPr>
            <a:lvl9pPr marL="2289175" defTabSz="944563" fontAlgn="base">
              <a:spcBef>
                <a:spcPct val="0"/>
              </a:spcBef>
              <a:spcAft>
                <a:spcPct val="0"/>
              </a:spcAft>
              <a:defRPr sz="2400" b="1">
                <a:solidFill>
                  <a:schemeClr val="tx1"/>
                </a:solidFill>
                <a:latin typeface="Times New Roman" pitchFamily="18" charset="0"/>
              </a:defRPr>
            </a:lvl9pPr>
          </a:lstStyle>
          <a:p>
            <a:pPr lvl="4"/>
            <a:r>
              <a:rPr lang="en-US" sz="1200" b="0" smtClean="0"/>
              <a:t>Bruce Kraemer (Marvell)</a:t>
            </a:r>
          </a:p>
        </p:txBody>
      </p:sp>
      <p:sp>
        <p:nvSpPr>
          <p:cNvPr id="79877" name="Rectangle 7"/>
          <p:cNvSpPr>
            <a:spLocks noGrp="1" noChangeArrowheads="1"/>
          </p:cNvSpPr>
          <p:nvPr>
            <p:ph type="sldNum" sz="quarter" idx="5"/>
          </p:nvPr>
        </p:nvSpPr>
        <p:spPr>
          <a:xfrm>
            <a:off x="3246531" y="9015413"/>
            <a:ext cx="499346" cy="1905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r>
              <a:rPr lang="en-US" sz="1200" b="0" smtClean="0"/>
              <a:t>Page </a:t>
            </a:r>
            <a:fld id="{EB708D0A-CEB3-4823-9A4B-217E980CDE48}" type="slidenum">
              <a:rPr lang="en-US" sz="1200" b="0" smtClean="0"/>
              <a:pPr/>
              <a:t>39</a:t>
            </a:fld>
            <a:endParaRPr lang="en-US" sz="1200" b="0" smtClean="0"/>
          </a:p>
        </p:txBody>
      </p:sp>
      <p:sp>
        <p:nvSpPr>
          <p:cNvPr id="79878" name="Rectangle 2"/>
          <p:cNvSpPr>
            <a:spLocks noGrp="1" noRot="1" noChangeAspect="1" noChangeArrowheads="1" noTextEdit="1"/>
          </p:cNvSpPr>
          <p:nvPr>
            <p:ph type="sldImg"/>
          </p:nvPr>
        </p:nvSpPr>
        <p:spPr>
          <a:ln/>
        </p:spPr>
      </p:sp>
      <p:sp>
        <p:nvSpPr>
          <p:cNvPr id="79879"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1" name="Rectangle 3"/>
          <p:cNvSpPr>
            <a:spLocks noGrp="1" noChangeArrowheads="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r>
              <a:rPr lang="en-US" sz="1400" smtClean="0"/>
              <a:t>May 2012</a:t>
            </a:r>
            <a:endParaRPr lang="en-US" sz="1400"/>
          </a:p>
        </p:txBody>
      </p:sp>
      <p:sp>
        <p:nvSpPr>
          <p:cNvPr id="81922" name="Rectangle 2"/>
          <p:cNvSpPr>
            <a:spLocks noGrp="1" noChangeArrowheads="1"/>
          </p:cNvSpPr>
          <p:nvPr>
            <p:ph type="hdr" sz="quarter"/>
          </p:nvPr>
        </p:nvSpPr>
        <p:spPr>
          <a:xfrm>
            <a:off x="4104665" y="95706"/>
            <a:ext cx="2195858" cy="21544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r>
              <a:rPr lang="en-US" sz="1400" smtClean="0"/>
              <a:t>doc.: IEEE 802.11-12/0463r0</a:t>
            </a:r>
            <a:endParaRPr lang="en-US" sz="1400"/>
          </a:p>
        </p:txBody>
      </p:sp>
      <p:sp>
        <p:nvSpPr>
          <p:cNvPr id="81923" name="Rectangle 3"/>
          <p:cNvSpPr txBox="1">
            <a:spLocks noGrp="1" noChangeArrowheads="1"/>
          </p:cNvSpPr>
          <p:nvPr/>
        </p:nvSpPr>
        <p:spPr bwMode="auto">
          <a:xfrm>
            <a:off x="655882" y="88900"/>
            <a:ext cx="1205317" cy="22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pPr eaLnBrk="0" hangingPunct="0"/>
            <a:r>
              <a:rPr lang="en-US" sz="1400"/>
              <a:t>November 2011</a:t>
            </a:r>
          </a:p>
        </p:txBody>
      </p:sp>
      <p:sp>
        <p:nvSpPr>
          <p:cNvPr id="81924" name="Rectangle 6"/>
          <p:cNvSpPr>
            <a:spLocks noGrp="1" noChangeArrowheads="1"/>
          </p:cNvSpPr>
          <p:nvPr>
            <p:ph type="ftr" sz="quarter" idx="4"/>
          </p:nvPr>
        </p:nvSpPr>
        <p:spPr>
          <a:xfrm>
            <a:off x="4240526" y="9015413"/>
            <a:ext cx="2059997" cy="1905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460375" defTabSz="944563">
              <a:defRPr sz="2400" b="1">
                <a:solidFill>
                  <a:schemeClr val="tx1"/>
                </a:solidFill>
                <a:latin typeface="Times New Roman" pitchFamily="18" charset="0"/>
              </a:defRPr>
            </a:lvl5pPr>
            <a:lvl6pPr marL="917575" defTabSz="944563" fontAlgn="base">
              <a:spcBef>
                <a:spcPct val="0"/>
              </a:spcBef>
              <a:spcAft>
                <a:spcPct val="0"/>
              </a:spcAft>
              <a:defRPr sz="2400" b="1">
                <a:solidFill>
                  <a:schemeClr val="tx1"/>
                </a:solidFill>
                <a:latin typeface="Times New Roman" pitchFamily="18" charset="0"/>
              </a:defRPr>
            </a:lvl6pPr>
            <a:lvl7pPr marL="1374775" defTabSz="944563" fontAlgn="base">
              <a:spcBef>
                <a:spcPct val="0"/>
              </a:spcBef>
              <a:spcAft>
                <a:spcPct val="0"/>
              </a:spcAft>
              <a:defRPr sz="2400" b="1">
                <a:solidFill>
                  <a:schemeClr val="tx1"/>
                </a:solidFill>
                <a:latin typeface="Times New Roman" pitchFamily="18" charset="0"/>
              </a:defRPr>
            </a:lvl7pPr>
            <a:lvl8pPr marL="1831975" defTabSz="944563" fontAlgn="base">
              <a:spcBef>
                <a:spcPct val="0"/>
              </a:spcBef>
              <a:spcAft>
                <a:spcPct val="0"/>
              </a:spcAft>
              <a:defRPr sz="2400" b="1">
                <a:solidFill>
                  <a:schemeClr val="tx1"/>
                </a:solidFill>
                <a:latin typeface="Times New Roman" pitchFamily="18" charset="0"/>
              </a:defRPr>
            </a:lvl8pPr>
            <a:lvl9pPr marL="2289175" defTabSz="944563" fontAlgn="base">
              <a:spcBef>
                <a:spcPct val="0"/>
              </a:spcBef>
              <a:spcAft>
                <a:spcPct val="0"/>
              </a:spcAft>
              <a:defRPr sz="2400" b="1">
                <a:solidFill>
                  <a:schemeClr val="tx1"/>
                </a:solidFill>
                <a:latin typeface="Times New Roman" pitchFamily="18" charset="0"/>
              </a:defRPr>
            </a:lvl9pPr>
          </a:lstStyle>
          <a:p>
            <a:pPr lvl="4"/>
            <a:r>
              <a:rPr lang="en-US" sz="1200" b="0" smtClean="0"/>
              <a:t>Bruce Kraemer (Marvell)</a:t>
            </a:r>
          </a:p>
        </p:txBody>
      </p:sp>
      <p:sp>
        <p:nvSpPr>
          <p:cNvPr id="81925" name="Rectangle 7"/>
          <p:cNvSpPr>
            <a:spLocks noGrp="1" noChangeArrowheads="1"/>
          </p:cNvSpPr>
          <p:nvPr>
            <p:ph type="sldNum" sz="quarter" idx="5"/>
          </p:nvPr>
        </p:nvSpPr>
        <p:spPr>
          <a:xfrm>
            <a:off x="3246531" y="9015413"/>
            <a:ext cx="499346" cy="1905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r>
              <a:rPr lang="en-US" sz="1200" b="0" smtClean="0"/>
              <a:t>Page </a:t>
            </a:r>
            <a:fld id="{A9EF70F8-095F-4220-8B24-3CCEAB82CF09}" type="slidenum">
              <a:rPr lang="en-US" sz="1200" b="0" smtClean="0"/>
              <a:pPr/>
              <a:t>40</a:t>
            </a:fld>
            <a:endParaRPr lang="en-US" sz="1200" b="0" smtClean="0"/>
          </a:p>
        </p:txBody>
      </p:sp>
      <p:sp>
        <p:nvSpPr>
          <p:cNvPr id="81926" name="Rectangle 2"/>
          <p:cNvSpPr>
            <a:spLocks noGrp="1" noRot="1" noChangeAspect="1" noChangeArrowheads="1" noTextEdit="1"/>
          </p:cNvSpPr>
          <p:nvPr>
            <p:ph type="sldImg"/>
          </p:nvPr>
        </p:nvSpPr>
        <p:spPr>
          <a:ln/>
        </p:spPr>
      </p:sp>
      <p:sp>
        <p:nvSpPr>
          <p:cNvPr id="81927"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69" name="Rectangle 3"/>
          <p:cNvSpPr>
            <a:spLocks noGrp="1" noChangeArrowheads="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r>
              <a:rPr lang="en-US" sz="1400" smtClean="0"/>
              <a:t>May 2012</a:t>
            </a:r>
            <a:endParaRPr lang="en-US" sz="1400"/>
          </a:p>
        </p:txBody>
      </p:sp>
      <p:sp>
        <p:nvSpPr>
          <p:cNvPr id="83970" name="Rectangle 2"/>
          <p:cNvSpPr>
            <a:spLocks noGrp="1" noChangeArrowheads="1"/>
          </p:cNvSpPr>
          <p:nvPr>
            <p:ph type="hdr" sz="quarter"/>
          </p:nvPr>
        </p:nvSpPr>
        <p:spPr>
          <a:xfrm>
            <a:off x="4104665" y="95706"/>
            <a:ext cx="2195858" cy="21544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r>
              <a:rPr lang="en-US" sz="1400" smtClean="0"/>
              <a:t>doc.: IEEE 802.11-12/0463r0</a:t>
            </a:r>
            <a:endParaRPr lang="en-US" sz="1400"/>
          </a:p>
        </p:txBody>
      </p:sp>
      <p:sp>
        <p:nvSpPr>
          <p:cNvPr id="83971" name="Rectangle 3"/>
          <p:cNvSpPr txBox="1">
            <a:spLocks noGrp="1" noChangeArrowheads="1"/>
          </p:cNvSpPr>
          <p:nvPr/>
        </p:nvSpPr>
        <p:spPr bwMode="auto">
          <a:xfrm>
            <a:off x="655882" y="88900"/>
            <a:ext cx="1205317" cy="22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pPr eaLnBrk="0" hangingPunct="0"/>
            <a:r>
              <a:rPr lang="en-US" sz="1400"/>
              <a:t>November 2011</a:t>
            </a:r>
          </a:p>
        </p:txBody>
      </p:sp>
      <p:sp>
        <p:nvSpPr>
          <p:cNvPr id="83972" name="Rectangle 6"/>
          <p:cNvSpPr>
            <a:spLocks noGrp="1" noChangeArrowheads="1"/>
          </p:cNvSpPr>
          <p:nvPr>
            <p:ph type="ftr" sz="quarter" idx="4"/>
          </p:nvPr>
        </p:nvSpPr>
        <p:spPr>
          <a:xfrm>
            <a:off x="4240526" y="9015413"/>
            <a:ext cx="2059997" cy="1905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460375" defTabSz="944563">
              <a:defRPr sz="2400" b="1">
                <a:solidFill>
                  <a:schemeClr val="tx1"/>
                </a:solidFill>
                <a:latin typeface="Times New Roman" pitchFamily="18" charset="0"/>
              </a:defRPr>
            </a:lvl5pPr>
            <a:lvl6pPr marL="917575" defTabSz="944563" fontAlgn="base">
              <a:spcBef>
                <a:spcPct val="0"/>
              </a:spcBef>
              <a:spcAft>
                <a:spcPct val="0"/>
              </a:spcAft>
              <a:defRPr sz="2400" b="1">
                <a:solidFill>
                  <a:schemeClr val="tx1"/>
                </a:solidFill>
                <a:latin typeface="Times New Roman" pitchFamily="18" charset="0"/>
              </a:defRPr>
            </a:lvl6pPr>
            <a:lvl7pPr marL="1374775" defTabSz="944563" fontAlgn="base">
              <a:spcBef>
                <a:spcPct val="0"/>
              </a:spcBef>
              <a:spcAft>
                <a:spcPct val="0"/>
              </a:spcAft>
              <a:defRPr sz="2400" b="1">
                <a:solidFill>
                  <a:schemeClr val="tx1"/>
                </a:solidFill>
                <a:latin typeface="Times New Roman" pitchFamily="18" charset="0"/>
              </a:defRPr>
            </a:lvl7pPr>
            <a:lvl8pPr marL="1831975" defTabSz="944563" fontAlgn="base">
              <a:spcBef>
                <a:spcPct val="0"/>
              </a:spcBef>
              <a:spcAft>
                <a:spcPct val="0"/>
              </a:spcAft>
              <a:defRPr sz="2400" b="1">
                <a:solidFill>
                  <a:schemeClr val="tx1"/>
                </a:solidFill>
                <a:latin typeface="Times New Roman" pitchFamily="18" charset="0"/>
              </a:defRPr>
            </a:lvl8pPr>
            <a:lvl9pPr marL="2289175" defTabSz="944563" fontAlgn="base">
              <a:spcBef>
                <a:spcPct val="0"/>
              </a:spcBef>
              <a:spcAft>
                <a:spcPct val="0"/>
              </a:spcAft>
              <a:defRPr sz="2400" b="1">
                <a:solidFill>
                  <a:schemeClr val="tx1"/>
                </a:solidFill>
                <a:latin typeface="Times New Roman" pitchFamily="18" charset="0"/>
              </a:defRPr>
            </a:lvl9pPr>
          </a:lstStyle>
          <a:p>
            <a:pPr lvl="4"/>
            <a:r>
              <a:rPr lang="en-US" sz="1200" b="0" smtClean="0"/>
              <a:t>Bruce Kraemer (Marvell)</a:t>
            </a:r>
          </a:p>
        </p:txBody>
      </p:sp>
      <p:sp>
        <p:nvSpPr>
          <p:cNvPr id="83973" name="Rectangle 7"/>
          <p:cNvSpPr>
            <a:spLocks noGrp="1" noChangeArrowheads="1"/>
          </p:cNvSpPr>
          <p:nvPr>
            <p:ph type="sldNum" sz="quarter" idx="5"/>
          </p:nvPr>
        </p:nvSpPr>
        <p:spPr>
          <a:xfrm>
            <a:off x="3246531" y="9015413"/>
            <a:ext cx="499346" cy="1905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r>
              <a:rPr lang="en-US" sz="1200" b="0" smtClean="0"/>
              <a:t>Page </a:t>
            </a:r>
            <a:fld id="{96E07C6B-0B5C-4F8B-AF92-7FF4F800ABD9}" type="slidenum">
              <a:rPr lang="en-US" sz="1200" b="0" smtClean="0"/>
              <a:pPr/>
              <a:t>41</a:t>
            </a:fld>
            <a:endParaRPr lang="en-US" sz="1200" b="0" smtClean="0"/>
          </a:p>
        </p:txBody>
      </p:sp>
      <p:sp>
        <p:nvSpPr>
          <p:cNvPr id="83974" name="Rectangle 2"/>
          <p:cNvSpPr>
            <a:spLocks noGrp="1" noRot="1" noChangeAspect="1" noChangeArrowheads="1" noTextEdit="1"/>
          </p:cNvSpPr>
          <p:nvPr>
            <p:ph type="sldImg"/>
          </p:nvPr>
        </p:nvSpPr>
        <p:spPr>
          <a:ln/>
        </p:spPr>
      </p:sp>
      <p:sp>
        <p:nvSpPr>
          <p:cNvPr id="83975"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3"/>
          <p:cNvSpPr>
            <a:spLocks noGrp="1" noChangeArrowheads="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r>
              <a:rPr lang="en-US" sz="1400" smtClean="0"/>
              <a:t>May 2012</a:t>
            </a:r>
            <a:endParaRPr lang="en-US" sz="1400"/>
          </a:p>
        </p:txBody>
      </p:sp>
      <p:sp>
        <p:nvSpPr>
          <p:cNvPr id="19458" name="Rectangle 2"/>
          <p:cNvSpPr>
            <a:spLocks noGrp="1" noChangeArrowheads="1"/>
          </p:cNvSpPr>
          <p:nvPr>
            <p:ph type="hdr" sz="quarter"/>
          </p:nvPr>
        </p:nvSpPr>
        <p:spPr>
          <a:xfrm>
            <a:off x="4104665" y="95706"/>
            <a:ext cx="2195858" cy="21544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r>
              <a:rPr lang="en-US" sz="1400" smtClean="0"/>
              <a:t>doc.: IEEE 802.11-12/0463r0</a:t>
            </a:r>
            <a:endParaRPr lang="en-US" sz="1400"/>
          </a:p>
        </p:txBody>
      </p:sp>
      <p:sp>
        <p:nvSpPr>
          <p:cNvPr id="19459" name="Rectangle 3"/>
          <p:cNvSpPr txBox="1">
            <a:spLocks noGrp="1" noChangeArrowheads="1"/>
          </p:cNvSpPr>
          <p:nvPr/>
        </p:nvSpPr>
        <p:spPr bwMode="auto">
          <a:xfrm>
            <a:off x="655882" y="88900"/>
            <a:ext cx="1205317" cy="22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pPr eaLnBrk="0" hangingPunct="0"/>
            <a:r>
              <a:rPr lang="en-US" sz="1400"/>
              <a:t>November 2011</a:t>
            </a:r>
          </a:p>
        </p:txBody>
      </p:sp>
      <p:sp>
        <p:nvSpPr>
          <p:cNvPr id="19460" name="Rectangle 6"/>
          <p:cNvSpPr>
            <a:spLocks noGrp="1" noChangeArrowheads="1"/>
          </p:cNvSpPr>
          <p:nvPr>
            <p:ph type="ftr" sz="quarter" idx="4"/>
          </p:nvPr>
        </p:nvSpPr>
        <p:spPr>
          <a:xfrm>
            <a:off x="4240526" y="9015413"/>
            <a:ext cx="2059997" cy="1905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460375" defTabSz="944563">
              <a:defRPr sz="2400" b="1">
                <a:solidFill>
                  <a:schemeClr val="tx1"/>
                </a:solidFill>
                <a:latin typeface="Times New Roman" pitchFamily="18" charset="0"/>
              </a:defRPr>
            </a:lvl5pPr>
            <a:lvl6pPr marL="917575" defTabSz="944563" fontAlgn="base">
              <a:spcBef>
                <a:spcPct val="0"/>
              </a:spcBef>
              <a:spcAft>
                <a:spcPct val="0"/>
              </a:spcAft>
              <a:defRPr sz="2400" b="1">
                <a:solidFill>
                  <a:schemeClr val="tx1"/>
                </a:solidFill>
                <a:latin typeface="Times New Roman" pitchFamily="18" charset="0"/>
              </a:defRPr>
            </a:lvl6pPr>
            <a:lvl7pPr marL="1374775" defTabSz="944563" fontAlgn="base">
              <a:spcBef>
                <a:spcPct val="0"/>
              </a:spcBef>
              <a:spcAft>
                <a:spcPct val="0"/>
              </a:spcAft>
              <a:defRPr sz="2400" b="1">
                <a:solidFill>
                  <a:schemeClr val="tx1"/>
                </a:solidFill>
                <a:latin typeface="Times New Roman" pitchFamily="18" charset="0"/>
              </a:defRPr>
            </a:lvl7pPr>
            <a:lvl8pPr marL="1831975" defTabSz="944563" fontAlgn="base">
              <a:spcBef>
                <a:spcPct val="0"/>
              </a:spcBef>
              <a:spcAft>
                <a:spcPct val="0"/>
              </a:spcAft>
              <a:defRPr sz="2400" b="1">
                <a:solidFill>
                  <a:schemeClr val="tx1"/>
                </a:solidFill>
                <a:latin typeface="Times New Roman" pitchFamily="18" charset="0"/>
              </a:defRPr>
            </a:lvl8pPr>
            <a:lvl9pPr marL="2289175" defTabSz="944563" fontAlgn="base">
              <a:spcBef>
                <a:spcPct val="0"/>
              </a:spcBef>
              <a:spcAft>
                <a:spcPct val="0"/>
              </a:spcAft>
              <a:defRPr sz="2400" b="1">
                <a:solidFill>
                  <a:schemeClr val="tx1"/>
                </a:solidFill>
                <a:latin typeface="Times New Roman" pitchFamily="18" charset="0"/>
              </a:defRPr>
            </a:lvl9pPr>
          </a:lstStyle>
          <a:p>
            <a:pPr lvl="4"/>
            <a:r>
              <a:rPr lang="en-US" sz="1200" b="0" smtClean="0"/>
              <a:t>Bruce Kraemer (Marvell)</a:t>
            </a:r>
          </a:p>
        </p:txBody>
      </p:sp>
      <p:sp>
        <p:nvSpPr>
          <p:cNvPr id="19461" name="Rectangle 7"/>
          <p:cNvSpPr>
            <a:spLocks noGrp="1" noChangeArrowheads="1"/>
          </p:cNvSpPr>
          <p:nvPr>
            <p:ph type="sldNum" sz="quarter" idx="5"/>
          </p:nvPr>
        </p:nvSpPr>
        <p:spPr>
          <a:xfrm>
            <a:off x="3324797" y="9015413"/>
            <a:ext cx="421079" cy="1905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r>
              <a:rPr lang="en-US" sz="1200" b="0" smtClean="0"/>
              <a:t>Page </a:t>
            </a:r>
            <a:fld id="{52BEB48A-F2B2-4DC9-B48F-7362793BC5C1}" type="slidenum">
              <a:rPr lang="en-US" sz="1200" b="0" smtClean="0"/>
              <a:pPr/>
              <a:t>2</a:t>
            </a:fld>
            <a:endParaRPr lang="en-US" sz="1200" b="0" smtClean="0"/>
          </a:p>
        </p:txBody>
      </p:sp>
      <p:sp>
        <p:nvSpPr>
          <p:cNvPr id="19462" name="Rectangle 2"/>
          <p:cNvSpPr>
            <a:spLocks noGrp="1" noRot="1" noChangeAspect="1" noChangeArrowheads="1" noTextEdit="1"/>
          </p:cNvSpPr>
          <p:nvPr>
            <p:ph type="sldImg"/>
          </p:nvPr>
        </p:nvSpPr>
        <p:spPr>
          <a:ln/>
        </p:spPr>
      </p:sp>
      <p:sp>
        <p:nvSpPr>
          <p:cNvPr id="19463"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Image Placeholder 1"/>
          <p:cNvSpPr>
            <a:spLocks noGrp="1" noRot="1" noChangeAspect="1"/>
          </p:cNvSpPr>
          <p:nvPr>
            <p:ph type="sldImg"/>
          </p:nvPr>
        </p:nvSpPr>
        <p:spPr>
          <a:ln/>
        </p:spPr>
      </p:sp>
      <p:sp>
        <p:nvSpPr>
          <p:cNvPr id="23554"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23555" name="Header Placeholder 3"/>
          <p:cNvSpPr>
            <a:spLocks noGrp="1"/>
          </p:cNvSpPr>
          <p:nvPr>
            <p:ph type="hdr"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r>
              <a:rPr lang="en-US" sz="1400" smtClean="0"/>
              <a:t>doc.: IEEE 802.11-12/0463r0</a:t>
            </a:r>
            <a:endParaRPr lang="en-US" sz="1400"/>
          </a:p>
        </p:txBody>
      </p:sp>
      <p:sp>
        <p:nvSpPr>
          <p:cNvPr id="23556" name="Date Placeholder 4"/>
          <p:cNvSpPr>
            <a:spLocks noGrp="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r>
              <a:rPr lang="en-US" sz="1400" smtClean="0"/>
              <a:t>May 2012</a:t>
            </a:r>
            <a:endParaRPr lang="en-US" sz="1400"/>
          </a:p>
        </p:txBody>
      </p:sp>
      <p:sp>
        <p:nvSpPr>
          <p:cNvPr id="23557" name="Footer Placeholder 5"/>
          <p:cNvSpPr>
            <a:spLocks noGrp="1"/>
          </p:cNvSpPr>
          <p:nvPr>
            <p:ph type="ftr" sz="quarter" idx="4"/>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460375" defTabSz="944563">
              <a:defRPr sz="2400" b="1">
                <a:solidFill>
                  <a:schemeClr val="tx1"/>
                </a:solidFill>
                <a:latin typeface="Times New Roman" pitchFamily="18" charset="0"/>
              </a:defRPr>
            </a:lvl5pPr>
            <a:lvl6pPr marL="917575" defTabSz="944563" fontAlgn="base">
              <a:spcBef>
                <a:spcPct val="0"/>
              </a:spcBef>
              <a:spcAft>
                <a:spcPct val="0"/>
              </a:spcAft>
              <a:defRPr sz="2400" b="1">
                <a:solidFill>
                  <a:schemeClr val="tx1"/>
                </a:solidFill>
                <a:latin typeface="Times New Roman" pitchFamily="18" charset="0"/>
              </a:defRPr>
            </a:lvl6pPr>
            <a:lvl7pPr marL="1374775" defTabSz="944563" fontAlgn="base">
              <a:spcBef>
                <a:spcPct val="0"/>
              </a:spcBef>
              <a:spcAft>
                <a:spcPct val="0"/>
              </a:spcAft>
              <a:defRPr sz="2400" b="1">
                <a:solidFill>
                  <a:schemeClr val="tx1"/>
                </a:solidFill>
                <a:latin typeface="Times New Roman" pitchFamily="18" charset="0"/>
              </a:defRPr>
            </a:lvl7pPr>
            <a:lvl8pPr marL="1831975" defTabSz="944563" fontAlgn="base">
              <a:spcBef>
                <a:spcPct val="0"/>
              </a:spcBef>
              <a:spcAft>
                <a:spcPct val="0"/>
              </a:spcAft>
              <a:defRPr sz="2400" b="1">
                <a:solidFill>
                  <a:schemeClr val="tx1"/>
                </a:solidFill>
                <a:latin typeface="Times New Roman" pitchFamily="18" charset="0"/>
              </a:defRPr>
            </a:lvl8pPr>
            <a:lvl9pPr marL="2289175" defTabSz="944563" fontAlgn="base">
              <a:spcBef>
                <a:spcPct val="0"/>
              </a:spcBef>
              <a:spcAft>
                <a:spcPct val="0"/>
              </a:spcAft>
              <a:defRPr sz="2400" b="1">
                <a:solidFill>
                  <a:schemeClr val="tx1"/>
                </a:solidFill>
                <a:latin typeface="Times New Roman" pitchFamily="18" charset="0"/>
              </a:defRPr>
            </a:lvl9pPr>
          </a:lstStyle>
          <a:p>
            <a:pPr lvl="4"/>
            <a:r>
              <a:rPr lang="en-US" sz="1200" b="0" smtClean="0"/>
              <a:t>Bruce Kraemer (Marvell)</a:t>
            </a:r>
          </a:p>
        </p:txBody>
      </p:sp>
      <p:sp>
        <p:nvSpPr>
          <p:cNvPr id="23558" name="Slide Number Placeholder 6"/>
          <p:cNvSpPr>
            <a:spLocks noGrp="1"/>
          </p:cNvSpPr>
          <p:nvPr>
            <p:ph type="sldNum" sz="quarter" idx="5"/>
          </p:nvPr>
        </p:nvSpPr>
        <p:spPr>
          <a:xfrm>
            <a:off x="3330699" y="9015413"/>
            <a:ext cx="415177" cy="18466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6150">
              <a:defRPr sz="2400" b="1">
                <a:solidFill>
                  <a:schemeClr val="tx1"/>
                </a:solidFill>
                <a:latin typeface="Times New Roman" pitchFamily="18" charset="0"/>
              </a:defRPr>
            </a:lvl1pPr>
            <a:lvl2pPr marL="742950" indent="-285750" defTabSz="946150">
              <a:defRPr sz="2400" b="1">
                <a:solidFill>
                  <a:schemeClr val="tx1"/>
                </a:solidFill>
                <a:latin typeface="Times New Roman" pitchFamily="18" charset="0"/>
              </a:defRPr>
            </a:lvl2pPr>
            <a:lvl3pPr marL="1143000" indent="-228600" defTabSz="946150">
              <a:defRPr sz="2400" b="1">
                <a:solidFill>
                  <a:schemeClr val="tx1"/>
                </a:solidFill>
                <a:latin typeface="Times New Roman" pitchFamily="18" charset="0"/>
              </a:defRPr>
            </a:lvl3pPr>
            <a:lvl4pPr marL="1600200" indent="-228600" defTabSz="946150">
              <a:defRPr sz="2400" b="1">
                <a:solidFill>
                  <a:schemeClr val="tx1"/>
                </a:solidFill>
                <a:latin typeface="Times New Roman" pitchFamily="18" charset="0"/>
              </a:defRPr>
            </a:lvl4pPr>
            <a:lvl5pPr marL="2057400" indent="-228600" defTabSz="946150">
              <a:defRPr sz="2400" b="1">
                <a:solidFill>
                  <a:schemeClr val="tx1"/>
                </a:solidFill>
                <a:latin typeface="Times New Roman" pitchFamily="18" charset="0"/>
              </a:defRPr>
            </a:lvl5pPr>
            <a:lvl6pPr marL="2514600" indent="-228600" defTabSz="946150" fontAlgn="base">
              <a:spcBef>
                <a:spcPct val="0"/>
              </a:spcBef>
              <a:spcAft>
                <a:spcPct val="0"/>
              </a:spcAft>
              <a:defRPr sz="2400" b="1">
                <a:solidFill>
                  <a:schemeClr val="tx1"/>
                </a:solidFill>
                <a:latin typeface="Times New Roman" pitchFamily="18" charset="0"/>
              </a:defRPr>
            </a:lvl6pPr>
            <a:lvl7pPr marL="2971800" indent="-228600" defTabSz="946150" fontAlgn="base">
              <a:spcBef>
                <a:spcPct val="0"/>
              </a:spcBef>
              <a:spcAft>
                <a:spcPct val="0"/>
              </a:spcAft>
              <a:defRPr sz="2400" b="1">
                <a:solidFill>
                  <a:schemeClr val="tx1"/>
                </a:solidFill>
                <a:latin typeface="Times New Roman" pitchFamily="18" charset="0"/>
              </a:defRPr>
            </a:lvl7pPr>
            <a:lvl8pPr marL="3429000" indent="-228600" defTabSz="946150" fontAlgn="base">
              <a:spcBef>
                <a:spcPct val="0"/>
              </a:spcBef>
              <a:spcAft>
                <a:spcPct val="0"/>
              </a:spcAft>
              <a:defRPr sz="2400" b="1">
                <a:solidFill>
                  <a:schemeClr val="tx1"/>
                </a:solidFill>
                <a:latin typeface="Times New Roman" pitchFamily="18" charset="0"/>
              </a:defRPr>
            </a:lvl8pPr>
            <a:lvl9pPr marL="3886200" indent="-228600" defTabSz="946150" fontAlgn="base">
              <a:spcBef>
                <a:spcPct val="0"/>
              </a:spcBef>
              <a:spcAft>
                <a:spcPct val="0"/>
              </a:spcAft>
              <a:defRPr sz="2400" b="1">
                <a:solidFill>
                  <a:schemeClr val="tx1"/>
                </a:solidFill>
                <a:latin typeface="Times New Roman" pitchFamily="18" charset="0"/>
              </a:defRPr>
            </a:lvl9pPr>
          </a:lstStyle>
          <a:p>
            <a:r>
              <a:rPr lang="en-US" sz="1200" b="0" smtClean="0"/>
              <a:t>Page </a:t>
            </a:r>
            <a:fld id="{99E18E2D-644C-457C-AC39-6C1FC09895B3}" type="slidenum">
              <a:rPr lang="en-US" sz="1200" b="0" smtClean="0"/>
              <a:pPr/>
              <a:t>5</a:t>
            </a:fld>
            <a:endParaRPr lang="en-US" sz="1200" b="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3"/>
          <p:cNvSpPr>
            <a:spLocks noGrp="1" noChangeArrowheads="1"/>
          </p:cNvSpPr>
          <p:nvPr>
            <p:ph type="dt" sz="quarter" idx="1"/>
          </p:nvPr>
        </p:nvSpPr>
        <p:spPr>
          <a:xfrm>
            <a:off x="655881" y="95706"/>
            <a:ext cx="2490233" cy="215444"/>
          </a:xfrm>
          <a:noFill/>
          <a:ln>
            <a:miter lim="800000"/>
            <a:headEnd/>
            <a:tailEnd/>
          </a:ln>
        </p:spPr>
        <p:txBody>
          <a:bodyPr/>
          <a:lstStyle/>
          <a:p>
            <a:r>
              <a:rPr lang="en-US" smtClean="0"/>
              <a:t>doc 11-11-1357r3November 2011</a:t>
            </a:r>
          </a:p>
        </p:txBody>
      </p:sp>
      <p:sp>
        <p:nvSpPr>
          <p:cNvPr id="25602" name="Slide Image Placeholder 1"/>
          <p:cNvSpPr>
            <a:spLocks noGrp="1" noRot="1" noChangeAspect="1"/>
          </p:cNvSpPr>
          <p:nvPr>
            <p:ph type="sldImg"/>
          </p:nvPr>
        </p:nvSpPr>
        <p:spPr>
          <a:ln/>
        </p:spPr>
      </p:sp>
      <p:sp>
        <p:nvSpPr>
          <p:cNvPr id="25603" name="Notes Placeholder 2"/>
          <p:cNvSpPr>
            <a:spLocks noGrp="1"/>
          </p:cNvSpPr>
          <p:nvPr>
            <p:ph type="body" idx="1"/>
          </p:nvPr>
        </p:nvSpPr>
        <p:spPr>
          <a:noFill/>
        </p:spPr>
        <p:txBody>
          <a:bodyPr/>
          <a:lstStyle/>
          <a:p>
            <a:endParaRPr lang="en-US" smtClean="0"/>
          </a:p>
        </p:txBody>
      </p:sp>
      <p:sp>
        <p:nvSpPr>
          <p:cNvPr id="25604" name="Header Placeholder 3"/>
          <p:cNvSpPr>
            <a:spLocks noGrp="1"/>
          </p:cNvSpPr>
          <p:nvPr>
            <p:ph type="hdr" sz="quarter"/>
          </p:nvPr>
        </p:nvSpPr>
        <p:spPr>
          <a:xfrm>
            <a:off x="4114540" y="95706"/>
            <a:ext cx="2185983" cy="215444"/>
          </a:xfrm>
          <a:noFill/>
          <a:ln>
            <a:miter lim="800000"/>
            <a:headEnd/>
            <a:tailEnd/>
          </a:ln>
        </p:spPr>
        <p:txBody>
          <a:bodyPr/>
          <a:lstStyle/>
          <a:p>
            <a:r>
              <a:rPr lang="en-US" smtClean="0"/>
              <a:t>doc.: IEEE 802.11-11/1357r2</a:t>
            </a:r>
          </a:p>
        </p:txBody>
      </p:sp>
      <p:sp>
        <p:nvSpPr>
          <p:cNvPr id="25605" name="Date Placeholder 4"/>
          <p:cNvSpPr txBox="1">
            <a:spLocks noGrp="1"/>
          </p:cNvSpPr>
          <p:nvPr/>
        </p:nvSpPr>
        <p:spPr bwMode="auto">
          <a:xfrm>
            <a:off x="655882" y="88900"/>
            <a:ext cx="1205317" cy="222250"/>
          </a:xfrm>
          <a:prstGeom prst="rect">
            <a:avLst/>
          </a:prstGeom>
          <a:noFill/>
          <a:ln w="9525">
            <a:noFill/>
            <a:miter lim="800000"/>
            <a:headEnd/>
            <a:tailEnd/>
          </a:ln>
        </p:spPr>
        <p:txBody>
          <a:bodyPr wrap="none" lIns="0" tIns="0" rIns="0" bIns="0" anchor="b">
            <a:spAutoFit/>
          </a:bodyPr>
          <a:lstStyle/>
          <a:p>
            <a:pPr defTabSz="946150" eaLnBrk="0" hangingPunct="0"/>
            <a:r>
              <a:rPr lang="en-US" sz="1400"/>
              <a:t>November 2011</a:t>
            </a:r>
          </a:p>
        </p:txBody>
      </p:sp>
      <p:sp>
        <p:nvSpPr>
          <p:cNvPr id="25606" name="Footer Placeholder 5"/>
          <p:cNvSpPr>
            <a:spLocks noGrp="1"/>
          </p:cNvSpPr>
          <p:nvPr>
            <p:ph type="ftr" sz="quarter" idx="4"/>
          </p:nvPr>
        </p:nvSpPr>
        <p:spPr>
          <a:xfrm>
            <a:off x="4240526" y="9015413"/>
            <a:ext cx="2059997" cy="190500"/>
          </a:xfrm>
          <a:noFill/>
          <a:ln>
            <a:miter lim="800000"/>
            <a:headEnd/>
            <a:tailEnd/>
          </a:ln>
        </p:spPr>
        <p:txBody>
          <a:bodyPr/>
          <a:lstStyle/>
          <a:p>
            <a:pPr lvl="4"/>
            <a:r>
              <a:rPr lang="en-US" smtClean="0"/>
              <a:t>Bruce Kraemer (Marvell)</a:t>
            </a:r>
          </a:p>
        </p:txBody>
      </p:sp>
      <p:sp>
        <p:nvSpPr>
          <p:cNvPr id="25607" name="Slide Number Placeholder 6"/>
          <p:cNvSpPr>
            <a:spLocks noGrp="1"/>
          </p:cNvSpPr>
          <p:nvPr>
            <p:ph type="sldNum" sz="quarter" idx="5"/>
          </p:nvPr>
        </p:nvSpPr>
        <p:spPr>
          <a:xfrm>
            <a:off x="3330699" y="9015413"/>
            <a:ext cx="415177" cy="184666"/>
          </a:xfrm>
          <a:noFill/>
          <a:ln>
            <a:miter lim="800000"/>
            <a:headEnd/>
            <a:tailEnd/>
          </a:ln>
        </p:spPr>
        <p:txBody>
          <a:bodyPr/>
          <a:lstStyle/>
          <a:p>
            <a:pPr defTabSz="946150"/>
            <a:r>
              <a:rPr lang="en-US" smtClean="0"/>
              <a:t>Page </a:t>
            </a:r>
            <a:fld id="{41300B6B-B988-4E96-8F5F-FFB9E837AEEF}" type="slidenum">
              <a:rPr lang="en-US" smtClean="0"/>
              <a:pPr defTabSz="946150"/>
              <a:t>9</a:t>
            </a:fld>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3"/>
          <p:cNvSpPr>
            <a:spLocks noGrp="1" noChangeArrowheads="1"/>
          </p:cNvSpPr>
          <p:nvPr>
            <p:ph type="dt" sz="quarter" idx="1"/>
          </p:nvPr>
        </p:nvSpPr>
        <p:spPr>
          <a:xfrm>
            <a:off x="655881" y="95706"/>
            <a:ext cx="2490233" cy="215444"/>
          </a:xfrm>
          <a:noFill/>
          <a:ln>
            <a:miter lim="800000"/>
            <a:headEnd/>
            <a:tailEnd/>
          </a:ln>
        </p:spPr>
        <p:txBody>
          <a:bodyPr/>
          <a:lstStyle/>
          <a:p>
            <a:r>
              <a:rPr lang="en-US" smtClean="0"/>
              <a:t>doc 11-11-1357r3November 2011</a:t>
            </a:r>
          </a:p>
        </p:txBody>
      </p:sp>
      <p:sp>
        <p:nvSpPr>
          <p:cNvPr id="27650" name="Slide Image Placeholder 1"/>
          <p:cNvSpPr>
            <a:spLocks noGrp="1" noRot="1" noChangeAspect="1" noTextEdit="1"/>
          </p:cNvSpPr>
          <p:nvPr>
            <p:ph type="sldImg"/>
          </p:nvPr>
        </p:nvSpPr>
        <p:spPr>
          <a:ln/>
        </p:spPr>
      </p:sp>
      <p:sp>
        <p:nvSpPr>
          <p:cNvPr id="27651" name="Notes Placeholder 2"/>
          <p:cNvSpPr>
            <a:spLocks noGrp="1"/>
          </p:cNvSpPr>
          <p:nvPr>
            <p:ph type="body" idx="1"/>
          </p:nvPr>
        </p:nvSpPr>
        <p:spPr>
          <a:noFill/>
        </p:spPr>
        <p:txBody>
          <a:bodyPr/>
          <a:lstStyle/>
          <a:p>
            <a:endParaRPr lang="en-US" smtClean="0"/>
          </a:p>
        </p:txBody>
      </p:sp>
      <p:sp>
        <p:nvSpPr>
          <p:cNvPr id="27652" name="Header Placeholder 3"/>
          <p:cNvSpPr>
            <a:spLocks noGrp="1"/>
          </p:cNvSpPr>
          <p:nvPr>
            <p:ph type="hdr" sz="quarter"/>
          </p:nvPr>
        </p:nvSpPr>
        <p:spPr>
          <a:xfrm>
            <a:off x="4114540" y="95706"/>
            <a:ext cx="2185983" cy="215444"/>
          </a:xfrm>
          <a:noFill/>
          <a:ln>
            <a:miter lim="800000"/>
            <a:headEnd/>
            <a:tailEnd/>
          </a:ln>
        </p:spPr>
        <p:txBody>
          <a:bodyPr/>
          <a:lstStyle/>
          <a:p>
            <a:r>
              <a:rPr lang="en-US" smtClean="0"/>
              <a:t>doc.: IEEE 802.11-11/1357r2</a:t>
            </a:r>
          </a:p>
        </p:txBody>
      </p:sp>
      <p:sp>
        <p:nvSpPr>
          <p:cNvPr id="27653" name="Date Placeholder 4"/>
          <p:cNvSpPr txBox="1">
            <a:spLocks noGrp="1"/>
          </p:cNvSpPr>
          <p:nvPr/>
        </p:nvSpPr>
        <p:spPr bwMode="auto">
          <a:xfrm>
            <a:off x="655882" y="88900"/>
            <a:ext cx="1205317" cy="222250"/>
          </a:xfrm>
          <a:prstGeom prst="rect">
            <a:avLst/>
          </a:prstGeom>
          <a:noFill/>
          <a:ln w="9525">
            <a:noFill/>
            <a:miter lim="800000"/>
            <a:headEnd/>
            <a:tailEnd/>
          </a:ln>
        </p:spPr>
        <p:txBody>
          <a:bodyPr wrap="none" lIns="0" tIns="0" rIns="0" bIns="0" anchor="b">
            <a:spAutoFit/>
          </a:bodyPr>
          <a:lstStyle/>
          <a:p>
            <a:pPr defTabSz="946150" eaLnBrk="0" hangingPunct="0"/>
            <a:r>
              <a:rPr lang="en-US" sz="1400"/>
              <a:t>November 2011</a:t>
            </a:r>
          </a:p>
        </p:txBody>
      </p:sp>
      <p:sp>
        <p:nvSpPr>
          <p:cNvPr id="27654" name="Footer Placeholder 5"/>
          <p:cNvSpPr>
            <a:spLocks noGrp="1"/>
          </p:cNvSpPr>
          <p:nvPr>
            <p:ph type="ftr" sz="quarter" idx="4"/>
          </p:nvPr>
        </p:nvSpPr>
        <p:spPr>
          <a:xfrm>
            <a:off x="4240526" y="9015413"/>
            <a:ext cx="2059997" cy="190500"/>
          </a:xfrm>
          <a:noFill/>
          <a:ln>
            <a:miter lim="800000"/>
            <a:headEnd/>
            <a:tailEnd/>
          </a:ln>
        </p:spPr>
        <p:txBody>
          <a:bodyPr/>
          <a:lstStyle/>
          <a:p>
            <a:pPr lvl="4"/>
            <a:r>
              <a:rPr lang="en-US" smtClean="0"/>
              <a:t>Bruce Kraemer (Marvell)</a:t>
            </a:r>
          </a:p>
        </p:txBody>
      </p:sp>
      <p:sp>
        <p:nvSpPr>
          <p:cNvPr id="27655" name="Slide Number Placeholder 6"/>
          <p:cNvSpPr>
            <a:spLocks noGrp="1"/>
          </p:cNvSpPr>
          <p:nvPr>
            <p:ph type="sldNum" sz="quarter" idx="5"/>
          </p:nvPr>
        </p:nvSpPr>
        <p:spPr>
          <a:xfrm>
            <a:off x="3253754" y="9015413"/>
            <a:ext cx="492122" cy="184666"/>
          </a:xfrm>
          <a:noFill/>
          <a:ln>
            <a:miter lim="800000"/>
            <a:headEnd/>
            <a:tailEnd/>
          </a:ln>
        </p:spPr>
        <p:txBody>
          <a:bodyPr/>
          <a:lstStyle/>
          <a:p>
            <a:pPr defTabSz="946150"/>
            <a:r>
              <a:rPr lang="en-US" smtClean="0"/>
              <a:t>Page </a:t>
            </a:r>
            <a:fld id="{C203DFCC-51D3-4708-9D5D-0538E7E52D07}" type="slidenum">
              <a:rPr lang="en-US" smtClean="0"/>
              <a:pPr defTabSz="946150"/>
              <a:t>10</a:t>
            </a:fld>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2"/>
          <p:cNvSpPr>
            <a:spLocks noGrp="1" noChangeArrowheads="1"/>
          </p:cNvSpPr>
          <p:nvPr>
            <p:ph type="hdr"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r>
              <a:rPr lang="en-US" sz="1400" smtClean="0"/>
              <a:t>doc.: IEEE 802.11-12/0462r0</a:t>
            </a:r>
            <a:endParaRPr lang="en-US" sz="1400"/>
          </a:p>
        </p:txBody>
      </p:sp>
      <p:sp>
        <p:nvSpPr>
          <p:cNvPr id="25602" name="Rectangle 3"/>
          <p:cNvSpPr>
            <a:spLocks noGrp="1" noChangeArrowheads="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r>
              <a:rPr lang="en-US" sz="1400" smtClean="0"/>
              <a:t>May 2012</a:t>
            </a:r>
            <a:endParaRPr lang="en-US" sz="1400"/>
          </a:p>
        </p:txBody>
      </p:sp>
      <p:sp>
        <p:nvSpPr>
          <p:cNvPr id="25603" name="Rectangle 6"/>
          <p:cNvSpPr>
            <a:spLocks noGrp="1" noChangeArrowheads="1"/>
          </p:cNvSpPr>
          <p:nvPr>
            <p:ph type="ftr" sz="quarter" idx="4"/>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457200" defTabSz="939800">
              <a:defRPr sz="2800">
                <a:solidFill>
                  <a:schemeClr val="tx1"/>
                </a:solidFill>
                <a:latin typeface="Times New Roman" pitchFamily="18" charset="0"/>
              </a:defRPr>
            </a:lvl5pPr>
            <a:lvl6pPr marL="914400" defTabSz="939800" fontAlgn="base">
              <a:spcBef>
                <a:spcPct val="0"/>
              </a:spcBef>
              <a:spcAft>
                <a:spcPct val="0"/>
              </a:spcAft>
              <a:defRPr sz="2800">
                <a:solidFill>
                  <a:schemeClr val="tx1"/>
                </a:solidFill>
                <a:latin typeface="Times New Roman" pitchFamily="18" charset="0"/>
              </a:defRPr>
            </a:lvl6pPr>
            <a:lvl7pPr marL="1371600" defTabSz="939800" fontAlgn="base">
              <a:spcBef>
                <a:spcPct val="0"/>
              </a:spcBef>
              <a:spcAft>
                <a:spcPct val="0"/>
              </a:spcAft>
              <a:defRPr sz="2800">
                <a:solidFill>
                  <a:schemeClr val="tx1"/>
                </a:solidFill>
                <a:latin typeface="Times New Roman" pitchFamily="18" charset="0"/>
              </a:defRPr>
            </a:lvl7pPr>
            <a:lvl8pPr marL="1828800" defTabSz="939800" fontAlgn="base">
              <a:spcBef>
                <a:spcPct val="0"/>
              </a:spcBef>
              <a:spcAft>
                <a:spcPct val="0"/>
              </a:spcAft>
              <a:defRPr sz="2800">
                <a:solidFill>
                  <a:schemeClr val="tx1"/>
                </a:solidFill>
                <a:latin typeface="Times New Roman" pitchFamily="18" charset="0"/>
              </a:defRPr>
            </a:lvl8pPr>
            <a:lvl9pPr marL="2286000" defTabSz="939800" fontAlgn="base">
              <a:spcBef>
                <a:spcPct val="0"/>
              </a:spcBef>
              <a:spcAft>
                <a:spcPct val="0"/>
              </a:spcAft>
              <a:defRPr sz="2800">
                <a:solidFill>
                  <a:schemeClr val="tx1"/>
                </a:solidFill>
                <a:latin typeface="Times New Roman" pitchFamily="18" charset="0"/>
              </a:defRPr>
            </a:lvl9pPr>
          </a:lstStyle>
          <a:p>
            <a:pPr lvl="4"/>
            <a:r>
              <a:rPr lang="en-US" sz="1200" smtClean="0"/>
              <a:t>Bruce Kraemer (Marvell)</a:t>
            </a:r>
          </a:p>
        </p:txBody>
      </p:sp>
      <p:sp>
        <p:nvSpPr>
          <p:cNvPr id="25604" name="Rectangle 7"/>
          <p:cNvSpPr>
            <a:spLocks noGrp="1" noChangeArrowheads="1"/>
          </p:cNvSpPr>
          <p:nvPr>
            <p:ph type="sldNum" sz="quarter" idx="5"/>
          </p:nvPr>
        </p:nvSpPr>
        <p:spPr>
          <a:xfrm>
            <a:off x="3326364" y="9017001"/>
            <a:ext cx="421078" cy="1889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r>
              <a:rPr lang="en-US" sz="1200" smtClean="0"/>
              <a:t>Page </a:t>
            </a:r>
            <a:fld id="{715DBE2F-93A1-4727-BDCC-A8F0FCA4B459}" type="slidenum">
              <a:rPr lang="en-US" sz="1200" smtClean="0"/>
              <a:pPr/>
              <a:t>16</a:t>
            </a:fld>
            <a:endParaRPr lang="en-US" sz="1200" smtClean="0"/>
          </a:p>
        </p:txBody>
      </p:sp>
      <p:sp>
        <p:nvSpPr>
          <p:cNvPr id="25605" name="Rectangle 2"/>
          <p:cNvSpPr>
            <a:spLocks noGrp="1" noRot="1" noChangeAspect="1" noChangeArrowheads="1" noTextEdit="1"/>
          </p:cNvSpPr>
          <p:nvPr>
            <p:ph type="sldImg"/>
          </p:nvPr>
        </p:nvSpPr>
        <p:spPr>
          <a:ln/>
        </p:spPr>
      </p:sp>
      <p:sp>
        <p:nvSpPr>
          <p:cNvPr id="25606"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3"/>
          <p:cNvSpPr>
            <a:spLocks noGrp="1" noChangeArrowheads="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r>
              <a:rPr lang="en-US" sz="1400" smtClean="0"/>
              <a:t>May 2012</a:t>
            </a:r>
            <a:endParaRPr lang="en-US" sz="1400"/>
          </a:p>
        </p:txBody>
      </p:sp>
      <p:sp>
        <p:nvSpPr>
          <p:cNvPr id="38914" name="Rectangle 2"/>
          <p:cNvSpPr>
            <a:spLocks noGrp="1" noChangeArrowheads="1"/>
          </p:cNvSpPr>
          <p:nvPr>
            <p:ph type="hdr" sz="quarter"/>
          </p:nvPr>
        </p:nvSpPr>
        <p:spPr>
          <a:xfrm>
            <a:off x="4104665" y="95706"/>
            <a:ext cx="2195858" cy="21544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r>
              <a:rPr lang="en-US" sz="1400" smtClean="0"/>
              <a:t>doc.: IEEE 802.11-12/0463r0</a:t>
            </a:r>
            <a:endParaRPr lang="en-US" sz="1400"/>
          </a:p>
        </p:txBody>
      </p:sp>
      <p:sp>
        <p:nvSpPr>
          <p:cNvPr id="38915" name="Rectangle 3"/>
          <p:cNvSpPr txBox="1">
            <a:spLocks noGrp="1" noChangeArrowheads="1"/>
          </p:cNvSpPr>
          <p:nvPr/>
        </p:nvSpPr>
        <p:spPr bwMode="auto">
          <a:xfrm>
            <a:off x="655882" y="88900"/>
            <a:ext cx="1205317" cy="22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pPr eaLnBrk="0" hangingPunct="0"/>
            <a:r>
              <a:rPr lang="en-US" sz="1400"/>
              <a:t>November 2011</a:t>
            </a:r>
          </a:p>
        </p:txBody>
      </p:sp>
      <p:sp>
        <p:nvSpPr>
          <p:cNvPr id="38916" name="Rectangle 6"/>
          <p:cNvSpPr>
            <a:spLocks noGrp="1" noChangeArrowheads="1"/>
          </p:cNvSpPr>
          <p:nvPr>
            <p:ph type="ftr" sz="quarter" idx="4"/>
          </p:nvPr>
        </p:nvSpPr>
        <p:spPr>
          <a:xfrm>
            <a:off x="4240526" y="9015413"/>
            <a:ext cx="2059997" cy="1905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460375" defTabSz="944563">
              <a:defRPr sz="2400" b="1">
                <a:solidFill>
                  <a:schemeClr val="tx1"/>
                </a:solidFill>
                <a:latin typeface="Times New Roman" pitchFamily="18" charset="0"/>
              </a:defRPr>
            </a:lvl5pPr>
            <a:lvl6pPr marL="917575" defTabSz="944563" fontAlgn="base">
              <a:spcBef>
                <a:spcPct val="0"/>
              </a:spcBef>
              <a:spcAft>
                <a:spcPct val="0"/>
              </a:spcAft>
              <a:defRPr sz="2400" b="1">
                <a:solidFill>
                  <a:schemeClr val="tx1"/>
                </a:solidFill>
                <a:latin typeface="Times New Roman" pitchFamily="18" charset="0"/>
              </a:defRPr>
            </a:lvl6pPr>
            <a:lvl7pPr marL="1374775" defTabSz="944563" fontAlgn="base">
              <a:spcBef>
                <a:spcPct val="0"/>
              </a:spcBef>
              <a:spcAft>
                <a:spcPct val="0"/>
              </a:spcAft>
              <a:defRPr sz="2400" b="1">
                <a:solidFill>
                  <a:schemeClr val="tx1"/>
                </a:solidFill>
                <a:latin typeface="Times New Roman" pitchFamily="18" charset="0"/>
              </a:defRPr>
            </a:lvl7pPr>
            <a:lvl8pPr marL="1831975" defTabSz="944563" fontAlgn="base">
              <a:spcBef>
                <a:spcPct val="0"/>
              </a:spcBef>
              <a:spcAft>
                <a:spcPct val="0"/>
              </a:spcAft>
              <a:defRPr sz="2400" b="1">
                <a:solidFill>
                  <a:schemeClr val="tx1"/>
                </a:solidFill>
                <a:latin typeface="Times New Roman" pitchFamily="18" charset="0"/>
              </a:defRPr>
            </a:lvl8pPr>
            <a:lvl9pPr marL="2289175" defTabSz="944563" fontAlgn="base">
              <a:spcBef>
                <a:spcPct val="0"/>
              </a:spcBef>
              <a:spcAft>
                <a:spcPct val="0"/>
              </a:spcAft>
              <a:defRPr sz="2400" b="1">
                <a:solidFill>
                  <a:schemeClr val="tx1"/>
                </a:solidFill>
                <a:latin typeface="Times New Roman" pitchFamily="18" charset="0"/>
              </a:defRPr>
            </a:lvl9pPr>
          </a:lstStyle>
          <a:p>
            <a:pPr lvl="4"/>
            <a:r>
              <a:rPr lang="en-US" sz="1200" b="0" smtClean="0"/>
              <a:t>Bruce Kraemer (Marvell)</a:t>
            </a:r>
          </a:p>
        </p:txBody>
      </p:sp>
      <p:sp>
        <p:nvSpPr>
          <p:cNvPr id="38917" name="Rectangle 7"/>
          <p:cNvSpPr>
            <a:spLocks noGrp="1" noChangeArrowheads="1"/>
          </p:cNvSpPr>
          <p:nvPr>
            <p:ph type="sldNum" sz="quarter" idx="5"/>
          </p:nvPr>
        </p:nvSpPr>
        <p:spPr>
          <a:xfrm>
            <a:off x="3246531" y="9015413"/>
            <a:ext cx="499346" cy="1905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r>
              <a:rPr lang="en-US" sz="1200" b="0" smtClean="0"/>
              <a:t>Page </a:t>
            </a:r>
            <a:fld id="{2861AE06-7315-46F7-9BE8-1E7BF45C6612}" type="slidenum">
              <a:rPr lang="en-US" sz="1200" b="0" smtClean="0"/>
              <a:pPr/>
              <a:t>18</a:t>
            </a:fld>
            <a:endParaRPr lang="en-US" sz="1200" b="0" smtClean="0"/>
          </a:p>
        </p:txBody>
      </p:sp>
      <p:sp>
        <p:nvSpPr>
          <p:cNvPr id="38918" name="Rectangle 2"/>
          <p:cNvSpPr>
            <a:spLocks noGrp="1" noRot="1" noChangeAspect="1" noChangeArrowheads="1" noTextEdit="1"/>
          </p:cNvSpPr>
          <p:nvPr>
            <p:ph type="sldImg"/>
          </p:nvPr>
        </p:nvSpPr>
        <p:spPr>
          <a:ln/>
        </p:spPr>
      </p:sp>
      <p:sp>
        <p:nvSpPr>
          <p:cNvPr id="38919"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3"/>
          <p:cNvSpPr>
            <a:spLocks noGrp="1" noChangeArrowheads="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r>
              <a:rPr lang="en-US" sz="1400" smtClean="0"/>
              <a:t>May 2012</a:t>
            </a:r>
            <a:endParaRPr lang="en-US" sz="1400"/>
          </a:p>
        </p:txBody>
      </p:sp>
      <p:sp>
        <p:nvSpPr>
          <p:cNvPr id="44034" name="Rectangle 2"/>
          <p:cNvSpPr>
            <a:spLocks noGrp="1" noChangeArrowheads="1"/>
          </p:cNvSpPr>
          <p:nvPr>
            <p:ph type="hdr" sz="quarter"/>
          </p:nvPr>
        </p:nvSpPr>
        <p:spPr>
          <a:xfrm>
            <a:off x="4104665" y="95706"/>
            <a:ext cx="2195858" cy="21544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r>
              <a:rPr lang="en-US" sz="1400" smtClean="0"/>
              <a:t>doc.: IEEE 802.11-12/0463r0</a:t>
            </a:r>
            <a:endParaRPr lang="en-US" sz="1400"/>
          </a:p>
        </p:txBody>
      </p:sp>
      <p:sp>
        <p:nvSpPr>
          <p:cNvPr id="44035" name="Rectangle 3"/>
          <p:cNvSpPr txBox="1">
            <a:spLocks noGrp="1" noChangeArrowheads="1"/>
          </p:cNvSpPr>
          <p:nvPr/>
        </p:nvSpPr>
        <p:spPr bwMode="auto">
          <a:xfrm>
            <a:off x="655882" y="88900"/>
            <a:ext cx="1205317" cy="22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pPr eaLnBrk="0" hangingPunct="0"/>
            <a:r>
              <a:rPr lang="en-US" sz="1400"/>
              <a:t>November 2011</a:t>
            </a:r>
          </a:p>
        </p:txBody>
      </p:sp>
      <p:sp>
        <p:nvSpPr>
          <p:cNvPr id="44036" name="Rectangle 6"/>
          <p:cNvSpPr>
            <a:spLocks noGrp="1" noChangeArrowheads="1"/>
          </p:cNvSpPr>
          <p:nvPr>
            <p:ph type="ftr" sz="quarter" idx="4"/>
          </p:nvPr>
        </p:nvSpPr>
        <p:spPr>
          <a:xfrm>
            <a:off x="4240526" y="9015413"/>
            <a:ext cx="2059997" cy="1905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460375" defTabSz="944563">
              <a:defRPr sz="2400" b="1">
                <a:solidFill>
                  <a:schemeClr val="tx1"/>
                </a:solidFill>
                <a:latin typeface="Times New Roman" pitchFamily="18" charset="0"/>
              </a:defRPr>
            </a:lvl5pPr>
            <a:lvl6pPr marL="917575" defTabSz="944563" fontAlgn="base">
              <a:spcBef>
                <a:spcPct val="0"/>
              </a:spcBef>
              <a:spcAft>
                <a:spcPct val="0"/>
              </a:spcAft>
              <a:defRPr sz="2400" b="1">
                <a:solidFill>
                  <a:schemeClr val="tx1"/>
                </a:solidFill>
                <a:latin typeface="Times New Roman" pitchFamily="18" charset="0"/>
              </a:defRPr>
            </a:lvl6pPr>
            <a:lvl7pPr marL="1374775" defTabSz="944563" fontAlgn="base">
              <a:spcBef>
                <a:spcPct val="0"/>
              </a:spcBef>
              <a:spcAft>
                <a:spcPct val="0"/>
              </a:spcAft>
              <a:defRPr sz="2400" b="1">
                <a:solidFill>
                  <a:schemeClr val="tx1"/>
                </a:solidFill>
                <a:latin typeface="Times New Roman" pitchFamily="18" charset="0"/>
              </a:defRPr>
            </a:lvl7pPr>
            <a:lvl8pPr marL="1831975" defTabSz="944563" fontAlgn="base">
              <a:spcBef>
                <a:spcPct val="0"/>
              </a:spcBef>
              <a:spcAft>
                <a:spcPct val="0"/>
              </a:spcAft>
              <a:defRPr sz="2400" b="1">
                <a:solidFill>
                  <a:schemeClr val="tx1"/>
                </a:solidFill>
                <a:latin typeface="Times New Roman" pitchFamily="18" charset="0"/>
              </a:defRPr>
            </a:lvl8pPr>
            <a:lvl9pPr marL="2289175" defTabSz="944563" fontAlgn="base">
              <a:spcBef>
                <a:spcPct val="0"/>
              </a:spcBef>
              <a:spcAft>
                <a:spcPct val="0"/>
              </a:spcAft>
              <a:defRPr sz="2400" b="1">
                <a:solidFill>
                  <a:schemeClr val="tx1"/>
                </a:solidFill>
                <a:latin typeface="Times New Roman" pitchFamily="18" charset="0"/>
              </a:defRPr>
            </a:lvl9pPr>
          </a:lstStyle>
          <a:p>
            <a:pPr lvl="4"/>
            <a:r>
              <a:rPr lang="en-US" sz="1200" b="0" smtClean="0"/>
              <a:t>Bruce Kraemer (Marvell)</a:t>
            </a:r>
          </a:p>
        </p:txBody>
      </p:sp>
      <p:sp>
        <p:nvSpPr>
          <p:cNvPr id="44037" name="Rectangle 7"/>
          <p:cNvSpPr>
            <a:spLocks noGrp="1" noChangeArrowheads="1"/>
          </p:cNvSpPr>
          <p:nvPr>
            <p:ph type="sldNum" sz="quarter" idx="5"/>
          </p:nvPr>
        </p:nvSpPr>
        <p:spPr>
          <a:xfrm>
            <a:off x="3246531" y="9015413"/>
            <a:ext cx="499346" cy="1905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r>
              <a:rPr lang="en-US" sz="1200" b="0" smtClean="0"/>
              <a:t>Page </a:t>
            </a:r>
            <a:fld id="{7AA405B8-7A95-4D15-BD64-D4FB7D88F941}" type="slidenum">
              <a:rPr lang="en-US" sz="1200" b="0" smtClean="0"/>
              <a:pPr/>
              <a:t>22</a:t>
            </a:fld>
            <a:endParaRPr lang="en-US" sz="1200" b="0" smtClean="0"/>
          </a:p>
        </p:txBody>
      </p:sp>
      <p:sp>
        <p:nvSpPr>
          <p:cNvPr id="44038" name="Rectangle 2"/>
          <p:cNvSpPr>
            <a:spLocks noGrp="1" noRot="1" noChangeAspect="1" noChangeArrowheads="1" noTextEdit="1"/>
          </p:cNvSpPr>
          <p:nvPr>
            <p:ph type="sldImg"/>
          </p:nvPr>
        </p:nvSpPr>
        <p:spPr>
          <a:ln/>
        </p:spPr>
      </p:sp>
      <p:sp>
        <p:nvSpPr>
          <p:cNvPr id="44039"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Rectangle 3"/>
          <p:cNvSpPr>
            <a:spLocks noGrp="1" noChangeArrowheads="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r>
              <a:rPr lang="en-US" sz="1400" smtClean="0"/>
              <a:t>May 2012</a:t>
            </a:r>
            <a:endParaRPr lang="en-US" sz="1400"/>
          </a:p>
        </p:txBody>
      </p:sp>
      <p:sp>
        <p:nvSpPr>
          <p:cNvPr id="52226" name="Rectangle 2"/>
          <p:cNvSpPr>
            <a:spLocks noGrp="1" noChangeArrowheads="1"/>
          </p:cNvSpPr>
          <p:nvPr>
            <p:ph type="hdr" sz="quarter"/>
          </p:nvPr>
        </p:nvSpPr>
        <p:spPr>
          <a:xfrm>
            <a:off x="4104665" y="95706"/>
            <a:ext cx="2195858" cy="21544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r>
              <a:rPr lang="en-US" sz="1400" smtClean="0"/>
              <a:t>doc.: IEEE 802.11-12/0463r0</a:t>
            </a:r>
            <a:endParaRPr lang="en-US" sz="1400"/>
          </a:p>
        </p:txBody>
      </p:sp>
      <p:sp>
        <p:nvSpPr>
          <p:cNvPr id="52227" name="Rectangle 3"/>
          <p:cNvSpPr txBox="1">
            <a:spLocks noGrp="1" noChangeArrowheads="1"/>
          </p:cNvSpPr>
          <p:nvPr/>
        </p:nvSpPr>
        <p:spPr bwMode="auto">
          <a:xfrm>
            <a:off x="655882" y="88900"/>
            <a:ext cx="1205317" cy="22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pPr eaLnBrk="0" hangingPunct="0"/>
            <a:r>
              <a:rPr lang="en-US" sz="1400"/>
              <a:t>November 2011</a:t>
            </a:r>
          </a:p>
        </p:txBody>
      </p:sp>
      <p:sp>
        <p:nvSpPr>
          <p:cNvPr id="52228" name="Rectangle 6"/>
          <p:cNvSpPr>
            <a:spLocks noGrp="1" noChangeArrowheads="1"/>
          </p:cNvSpPr>
          <p:nvPr>
            <p:ph type="ftr" sz="quarter" idx="4"/>
          </p:nvPr>
        </p:nvSpPr>
        <p:spPr>
          <a:xfrm>
            <a:off x="4240526" y="9015413"/>
            <a:ext cx="2059997" cy="1905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460375" defTabSz="944563">
              <a:defRPr sz="2400" b="1">
                <a:solidFill>
                  <a:schemeClr val="tx1"/>
                </a:solidFill>
                <a:latin typeface="Times New Roman" pitchFamily="18" charset="0"/>
              </a:defRPr>
            </a:lvl5pPr>
            <a:lvl6pPr marL="917575" defTabSz="944563" fontAlgn="base">
              <a:spcBef>
                <a:spcPct val="0"/>
              </a:spcBef>
              <a:spcAft>
                <a:spcPct val="0"/>
              </a:spcAft>
              <a:defRPr sz="2400" b="1">
                <a:solidFill>
                  <a:schemeClr val="tx1"/>
                </a:solidFill>
                <a:latin typeface="Times New Roman" pitchFamily="18" charset="0"/>
              </a:defRPr>
            </a:lvl6pPr>
            <a:lvl7pPr marL="1374775" defTabSz="944563" fontAlgn="base">
              <a:spcBef>
                <a:spcPct val="0"/>
              </a:spcBef>
              <a:spcAft>
                <a:spcPct val="0"/>
              </a:spcAft>
              <a:defRPr sz="2400" b="1">
                <a:solidFill>
                  <a:schemeClr val="tx1"/>
                </a:solidFill>
                <a:latin typeface="Times New Roman" pitchFamily="18" charset="0"/>
              </a:defRPr>
            </a:lvl7pPr>
            <a:lvl8pPr marL="1831975" defTabSz="944563" fontAlgn="base">
              <a:spcBef>
                <a:spcPct val="0"/>
              </a:spcBef>
              <a:spcAft>
                <a:spcPct val="0"/>
              </a:spcAft>
              <a:defRPr sz="2400" b="1">
                <a:solidFill>
                  <a:schemeClr val="tx1"/>
                </a:solidFill>
                <a:latin typeface="Times New Roman" pitchFamily="18" charset="0"/>
              </a:defRPr>
            </a:lvl8pPr>
            <a:lvl9pPr marL="2289175" defTabSz="944563" fontAlgn="base">
              <a:spcBef>
                <a:spcPct val="0"/>
              </a:spcBef>
              <a:spcAft>
                <a:spcPct val="0"/>
              </a:spcAft>
              <a:defRPr sz="2400" b="1">
                <a:solidFill>
                  <a:schemeClr val="tx1"/>
                </a:solidFill>
                <a:latin typeface="Times New Roman" pitchFamily="18" charset="0"/>
              </a:defRPr>
            </a:lvl9pPr>
          </a:lstStyle>
          <a:p>
            <a:pPr lvl="4"/>
            <a:r>
              <a:rPr lang="en-US" sz="1200" b="0" smtClean="0"/>
              <a:t>Bruce Kraemer (Marvell)</a:t>
            </a:r>
          </a:p>
        </p:txBody>
      </p:sp>
      <p:sp>
        <p:nvSpPr>
          <p:cNvPr id="52229" name="Rectangle 7"/>
          <p:cNvSpPr>
            <a:spLocks noGrp="1" noChangeArrowheads="1"/>
          </p:cNvSpPr>
          <p:nvPr>
            <p:ph type="sldNum" sz="quarter" idx="5"/>
          </p:nvPr>
        </p:nvSpPr>
        <p:spPr>
          <a:xfrm>
            <a:off x="3246531" y="9015413"/>
            <a:ext cx="499346" cy="1905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r>
              <a:rPr lang="en-US" sz="1200" b="0" smtClean="0"/>
              <a:t>Page </a:t>
            </a:r>
            <a:fld id="{77EC9F2F-741B-4DEE-8797-BA00E4F3D4F3}" type="slidenum">
              <a:rPr lang="en-US" sz="1200" b="0" smtClean="0"/>
              <a:pPr/>
              <a:t>25</a:t>
            </a:fld>
            <a:endParaRPr lang="en-US" sz="1200" b="0" smtClean="0"/>
          </a:p>
        </p:txBody>
      </p:sp>
      <p:sp>
        <p:nvSpPr>
          <p:cNvPr id="52230" name="Rectangle 2"/>
          <p:cNvSpPr>
            <a:spLocks noGrp="1" noRot="1" noChangeAspect="1" noChangeArrowheads="1" noTextEdit="1"/>
          </p:cNvSpPr>
          <p:nvPr>
            <p:ph type="sldImg"/>
          </p:nvPr>
        </p:nvSpPr>
        <p:spPr>
          <a:ln/>
        </p:spPr>
      </p:sp>
      <p:sp>
        <p:nvSpPr>
          <p:cNvPr id="52231"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15A0CEB-573A-4C5B-B96E-9F988F65BE9A}" type="slidenum">
              <a:rPr lang="en-US"/>
              <a:pPr>
                <a:defRPr/>
              </a:pPr>
              <a:t>‹#›</a:t>
            </a:fld>
            <a:endParaRPr lang="en-US"/>
          </a:p>
        </p:txBody>
      </p:sp>
    </p:spTree>
    <p:extLst>
      <p:ext uri="{BB962C8B-B14F-4D97-AF65-F5344CB8AC3E}">
        <p14:creationId xmlns:p14="http://schemas.microsoft.com/office/powerpoint/2010/main" val="17022432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3C4A103C-95A1-4F98-86E3-4AC6B2ED6C1A}" type="slidenum">
              <a:rPr lang="en-US"/>
              <a:pPr>
                <a:defRPr/>
              </a:pPr>
              <a:t>‹#›</a:t>
            </a:fld>
            <a:endParaRPr lang="en-US"/>
          </a:p>
        </p:txBody>
      </p:sp>
    </p:spTree>
    <p:extLst>
      <p:ext uri="{BB962C8B-B14F-4D97-AF65-F5344CB8AC3E}">
        <p14:creationId xmlns:p14="http://schemas.microsoft.com/office/powerpoint/2010/main" val="4679292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14EE9B48-E8B0-4388-B2E0-961FE42F0604}" type="slidenum">
              <a:rPr lang="en-US"/>
              <a:pPr>
                <a:defRPr/>
              </a:pPr>
              <a:t>‹#›</a:t>
            </a:fld>
            <a:endParaRPr lang="en-US"/>
          </a:p>
        </p:txBody>
      </p:sp>
    </p:spTree>
    <p:extLst>
      <p:ext uri="{BB962C8B-B14F-4D97-AF65-F5344CB8AC3E}">
        <p14:creationId xmlns:p14="http://schemas.microsoft.com/office/powerpoint/2010/main" val="30915920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85800" y="1981200"/>
            <a:ext cx="7772400" cy="4114800"/>
          </a:xfrm>
        </p:spPr>
        <p:txBody>
          <a:bodyPr/>
          <a:lstStyle/>
          <a:p>
            <a:pPr lvl="0"/>
            <a:endParaRPr lang="en-US" noProof="0" smtClean="0"/>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19885DD7-3821-4FFE-BF8D-81AF824CE29A}" type="slidenum">
              <a:rPr lang="en-US"/>
              <a:pPr>
                <a:defRPr/>
              </a:pPr>
              <a:t>‹#›</a:t>
            </a:fld>
            <a:endParaRPr lang="en-US"/>
          </a:p>
        </p:txBody>
      </p:sp>
    </p:spTree>
    <p:extLst>
      <p:ext uri="{BB962C8B-B14F-4D97-AF65-F5344CB8AC3E}">
        <p14:creationId xmlns:p14="http://schemas.microsoft.com/office/powerpoint/2010/main" val="38363551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2EAEAD36-1DF0-4BD8-97EF-26BDB0C08C35}" type="slidenum">
              <a:rPr lang="en-US"/>
              <a:pPr>
                <a:defRPr/>
              </a:pPr>
              <a:t>‹#›</a:t>
            </a:fld>
            <a:endParaRPr lang="en-US"/>
          </a:p>
        </p:txBody>
      </p:sp>
    </p:spTree>
    <p:extLst>
      <p:ext uri="{BB962C8B-B14F-4D97-AF65-F5344CB8AC3E}">
        <p14:creationId xmlns:p14="http://schemas.microsoft.com/office/powerpoint/2010/main" val="3338291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C16E056-741C-471B-B835-4AEE309D7989}" type="slidenum">
              <a:rPr lang="en-US"/>
              <a:pPr>
                <a:defRPr/>
              </a:pPr>
              <a:t>‹#›</a:t>
            </a:fld>
            <a:endParaRPr lang="en-US"/>
          </a:p>
        </p:txBody>
      </p:sp>
    </p:spTree>
    <p:extLst>
      <p:ext uri="{BB962C8B-B14F-4D97-AF65-F5344CB8AC3E}">
        <p14:creationId xmlns:p14="http://schemas.microsoft.com/office/powerpoint/2010/main" val="23907807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May 2012</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E694D38-305E-44E0-93FC-17A03AB5D0B8}" type="slidenum">
              <a:rPr lang="en-US"/>
              <a:pPr>
                <a:defRPr/>
              </a:pPr>
              <a:t>‹#›</a:t>
            </a:fld>
            <a:endParaRPr lang="en-US"/>
          </a:p>
        </p:txBody>
      </p:sp>
    </p:spTree>
    <p:extLst>
      <p:ext uri="{BB962C8B-B14F-4D97-AF65-F5344CB8AC3E}">
        <p14:creationId xmlns:p14="http://schemas.microsoft.com/office/powerpoint/2010/main" val="30569724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May 2012</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CF6F17C2-4CCD-4DA3-9E5C-4DA81EE099C7}" type="slidenum">
              <a:rPr lang="en-US"/>
              <a:pPr>
                <a:defRPr/>
              </a:pPr>
              <a:t>‹#›</a:t>
            </a:fld>
            <a:endParaRPr lang="en-US"/>
          </a:p>
        </p:txBody>
      </p:sp>
    </p:spTree>
    <p:extLst>
      <p:ext uri="{BB962C8B-B14F-4D97-AF65-F5344CB8AC3E}">
        <p14:creationId xmlns:p14="http://schemas.microsoft.com/office/powerpoint/2010/main" val="11810413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May 2012</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8889F155-C5C9-454B-A5D2-E54828640D7B}" type="slidenum">
              <a:rPr lang="en-US"/>
              <a:pPr>
                <a:defRPr/>
              </a:pPr>
              <a:t>‹#›</a:t>
            </a:fld>
            <a:endParaRPr lang="en-US"/>
          </a:p>
        </p:txBody>
      </p:sp>
    </p:spTree>
    <p:extLst>
      <p:ext uri="{BB962C8B-B14F-4D97-AF65-F5344CB8AC3E}">
        <p14:creationId xmlns:p14="http://schemas.microsoft.com/office/powerpoint/2010/main" val="1903217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May 2012</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06A797FB-F421-47F0-8EC2-CE2059B94952}" type="slidenum">
              <a:rPr lang="en-US"/>
              <a:pPr>
                <a:defRPr/>
              </a:pPr>
              <a:t>‹#›</a:t>
            </a:fld>
            <a:endParaRPr lang="en-US"/>
          </a:p>
        </p:txBody>
      </p:sp>
    </p:spTree>
    <p:extLst>
      <p:ext uri="{BB962C8B-B14F-4D97-AF65-F5344CB8AC3E}">
        <p14:creationId xmlns:p14="http://schemas.microsoft.com/office/powerpoint/2010/main" val="21928493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May 2012</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B3D312F-790B-4327-8E5D-C520810C8FDE}" type="slidenum">
              <a:rPr lang="en-US"/>
              <a:pPr>
                <a:defRPr/>
              </a:pPr>
              <a:t>‹#›</a:t>
            </a:fld>
            <a:endParaRPr lang="en-US"/>
          </a:p>
        </p:txBody>
      </p:sp>
    </p:spTree>
    <p:extLst>
      <p:ext uri="{BB962C8B-B14F-4D97-AF65-F5344CB8AC3E}">
        <p14:creationId xmlns:p14="http://schemas.microsoft.com/office/powerpoint/2010/main" val="39414651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May 2012</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5F3ACE81-C911-4801-93D7-DFC0697A5B4E}" type="slidenum">
              <a:rPr lang="en-US"/>
              <a:pPr>
                <a:defRPr/>
              </a:pPr>
              <a:t>‹#›</a:t>
            </a:fld>
            <a:endParaRPr lang="en-US"/>
          </a:p>
        </p:txBody>
      </p:sp>
    </p:spTree>
    <p:extLst>
      <p:ext uri="{BB962C8B-B14F-4D97-AF65-F5344CB8AC3E}">
        <p14:creationId xmlns:p14="http://schemas.microsoft.com/office/powerpoint/2010/main" val="41107169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96913" y="332601"/>
            <a:ext cx="968214" cy="276999"/>
          </a:xfrm>
          <a:prstGeom prst="rect">
            <a:avLst/>
          </a:prstGeom>
          <a:noFill/>
          <a:ln>
            <a:noFill/>
          </a:ln>
          <a:effectLst/>
          <a:extLst/>
        </p:spPr>
        <p:txBody>
          <a:bodyPr vert="horz" wrap="none" lIns="0" tIns="0" rIns="0" bIns="0" numCol="1" anchor="b" anchorCtr="0" compatLnSpc="1">
            <a:prstTxWarp prst="textNoShape">
              <a:avLst/>
            </a:prstTxWarp>
            <a:spAutoFit/>
          </a:bodyPr>
          <a:lstStyle>
            <a:lvl1pPr eaLnBrk="0" hangingPunct="0">
              <a:defRPr sz="1800" smtClean="0"/>
            </a:lvl1pPr>
          </a:lstStyle>
          <a:p>
            <a:pPr>
              <a:defRPr/>
            </a:pPr>
            <a:r>
              <a:rPr lang="en-US" smtClean="0"/>
              <a:t>May 2012</a:t>
            </a:r>
            <a:endParaRPr lang="en-US" dirty="0"/>
          </a:p>
        </p:txBody>
      </p:sp>
      <p:sp>
        <p:nvSpPr>
          <p:cNvPr id="1029" name="Rectangle 5"/>
          <p:cNvSpPr>
            <a:spLocks noGrp="1" noChangeArrowheads="1"/>
          </p:cNvSpPr>
          <p:nvPr>
            <p:ph type="ftr" sz="quarter" idx="3"/>
          </p:nvPr>
        </p:nvSpPr>
        <p:spPr bwMode="auto">
          <a:xfrm>
            <a:off x="6578600" y="6475413"/>
            <a:ext cx="1965325" cy="182562"/>
          </a:xfrm>
          <a:prstGeom prst="rect">
            <a:avLst/>
          </a:prstGeom>
          <a:noFill/>
          <a:ln>
            <a:noFill/>
          </a:ln>
          <a:effectLst/>
          <a:extLst/>
        </p:spPr>
        <p:txBody>
          <a:bodyPr vert="horz" wrap="none" lIns="0" tIns="0" rIns="0" bIns="0" numCol="1" anchor="t" anchorCtr="0" compatLnSpc="1">
            <a:prstTxWarp prst="textNoShape">
              <a:avLst/>
            </a:prstTxWarp>
            <a:spAutoFit/>
          </a:bodyPr>
          <a:lstStyle>
            <a:lvl1pPr algn="r" eaLnBrk="0" hangingPunct="0">
              <a:defRPr sz="1200" b="0"/>
            </a:lvl1pPr>
          </a:lstStyle>
          <a:p>
            <a:pPr>
              <a:defRPr/>
            </a:pPr>
            <a:r>
              <a:rPr lang="en-US"/>
              <a:t>Bruce Kraemer, Marvell</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p:spPr>
        <p:txBody>
          <a:bodyPr vert="horz" wrap="none" lIns="0" tIns="0" rIns="0" bIns="0" numCol="1" anchor="t" anchorCtr="0" compatLnSpc="1">
            <a:prstTxWarp prst="textNoShape">
              <a:avLst/>
            </a:prstTxWarp>
            <a:spAutoFit/>
          </a:bodyPr>
          <a:lstStyle>
            <a:lvl1pPr algn="ctr" eaLnBrk="0" hangingPunct="0">
              <a:defRPr sz="1200" b="0"/>
            </a:lvl1pPr>
          </a:lstStyle>
          <a:p>
            <a:pPr>
              <a:defRPr/>
            </a:pPr>
            <a:r>
              <a:rPr lang="en-US"/>
              <a:t>Slide </a:t>
            </a:r>
            <a:fld id="{ACB99B2B-AF85-4893-959A-4850BB080594}" type="slidenum">
              <a:rPr lang="en-US"/>
              <a:pPr>
                <a:defRPr/>
              </a:pPr>
              <a:t>‹#›</a:t>
            </a:fld>
            <a:endParaRPr lang="en-US"/>
          </a:p>
        </p:txBody>
      </p:sp>
      <p:sp>
        <p:nvSpPr>
          <p:cNvPr id="1031" name="Rectangle 7"/>
          <p:cNvSpPr>
            <a:spLocks noChangeArrowheads="1"/>
          </p:cNvSpPr>
          <p:nvPr/>
        </p:nvSpPr>
        <p:spPr bwMode="auto">
          <a:xfrm>
            <a:off x="5076825" y="312738"/>
            <a:ext cx="3270250" cy="276225"/>
          </a:xfrm>
          <a:prstGeom prst="rect">
            <a:avLst/>
          </a:prstGeom>
          <a:noFill/>
          <a:ln>
            <a:noFill/>
          </a:ln>
          <a:effectLst/>
          <a:extLst/>
        </p:spPr>
        <p:txBody>
          <a:bodyPr wrap="none" lIns="0" tIns="0" rIns="0" bIns="0" anchor="b">
            <a:spAutoFit/>
          </a:bodyPr>
          <a:lstStyle/>
          <a:p>
            <a:pPr marL="457200" lvl="4" algn="r" eaLnBrk="0" hangingPunct="0">
              <a:defRPr/>
            </a:pPr>
            <a:r>
              <a:rPr lang="en-US" sz="1800" dirty="0"/>
              <a:t>doc.: </a:t>
            </a:r>
            <a:r>
              <a:rPr lang="en-US" sz="1800"/>
              <a:t>IEEE </a:t>
            </a:r>
            <a:r>
              <a:rPr lang="en-US" sz="1800" smtClean="0"/>
              <a:t>802.11-12/0463r1</a:t>
            </a:r>
            <a:endParaRPr lang="en-US" sz="1800"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p:spPr>
        <p:txBody>
          <a:bodyPr wrap="none" anchor="ctr"/>
          <a:lstStyle/>
          <a:p>
            <a:pPr algn="ctr" eaLnBrk="0" hangingPunct="0">
              <a:defRPr/>
            </a:pPr>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p:spPr>
        <p:txBody>
          <a:bodyPr wrap="none" lIns="0" tIns="0" rIns="0" bIns="0">
            <a:spAutoFit/>
          </a:bodyPr>
          <a:lstStyle/>
          <a:p>
            <a:pPr eaLnBrk="0" hangingPunct="0">
              <a:defRPr/>
            </a:pPr>
            <a:r>
              <a:rPr lang="en-US" sz="1200" b="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p:spPr>
        <p:txBody>
          <a:bodyPr wrap="none" anchor="ctr"/>
          <a:lstStyle/>
          <a:p>
            <a:pPr algn="ctr" eaLnBrk="0" hangingPunct="0">
              <a:defRPr/>
            </a:pPr>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tandards.ieee.org/about/sasb/patcom/pat802_11.html"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hyperlink" Target="http://standards.ieee.org/db/patents/pat802_11.html" TargetMode="Externa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hyperlink" Target="http://www.techstreet.com/ieeegate.html" TargetMode="External"/><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www.ieee802.org/PARs.shtml"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8" Type="http://schemas.openxmlformats.org/officeDocument/2006/relationships/package" Target="../embeddings/Microsoft_Word_Document1.docx"/><Relationship Id="rId3" Type="http://schemas.openxmlformats.org/officeDocument/2006/relationships/control" Target="../activeX/activeX2.xml"/><Relationship Id="rId7" Type="http://schemas.openxmlformats.org/officeDocument/2006/relationships/oleObject" Target="../embeddings/oleObject1.bin"/><Relationship Id="rId2" Type="http://schemas.openxmlformats.org/officeDocument/2006/relationships/control" Target="../activeX/activeX1.xml"/><Relationship Id="rId1" Type="http://schemas.openxmlformats.org/officeDocument/2006/relationships/vmlDrawing" Target="../drawings/vmlDrawing1.vml"/><Relationship Id="rId6" Type="http://schemas.openxmlformats.org/officeDocument/2006/relationships/slideLayout" Target="../slideLayouts/slideLayout12.xml"/><Relationship Id="rId5" Type="http://schemas.openxmlformats.org/officeDocument/2006/relationships/control" Target="../activeX/activeX4.xml"/><Relationship Id="rId10" Type="http://schemas.openxmlformats.org/officeDocument/2006/relationships/image" Target="../media/image3.wmf"/><Relationship Id="rId4" Type="http://schemas.openxmlformats.org/officeDocument/2006/relationships/control" Target="../activeX/activeX3.xml"/><Relationship Id="rId9" Type="http://schemas.openxmlformats.org/officeDocument/2006/relationships/image" Target="../media/image2.emf"/></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Footer Placeholder 4"/>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16386" name="Slide Number Placeholder 5"/>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904E5C1E-A54F-41BC-BA0B-32D74731848C}" type="slidenum">
              <a:rPr lang="en-US" sz="1200" b="0" smtClean="0"/>
              <a:pPr/>
              <a:t>1</a:t>
            </a:fld>
            <a:endParaRPr lang="en-US" sz="1200" b="0" smtClean="0"/>
          </a:p>
        </p:txBody>
      </p:sp>
      <p:sp>
        <p:nvSpPr>
          <p:cNvPr id="16387" name="Text Box 326"/>
          <p:cNvSpPr txBox="1">
            <a:spLocks noChangeArrowheads="1"/>
          </p:cNvSpPr>
          <p:nvPr/>
        </p:nvSpPr>
        <p:spPr bwMode="auto">
          <a:xfrm>
            <a:off x="5311775" y="2330450"/>
            <a:ext cx="1176338" cy="52228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eaLnBrk="0" hangingPunct="0"/>
            <a:r>
              <a:rPr lang="en-US" sz="1400" b="0"/>
              <a:t>+1 (321)</a:t>
            </a:r>
            <a:br>
              <a:rPr lang="en-US" sz="1400" b="0"/>
            </a:br>
            <a:r>
              <a:rPr lang="en-US" sz="1400" b="0"/>
              <a:t>751-3958</a:t>
            </a:r>
          </a:p>
        </p:txBody>
      </p:sp>
      <p:sp>
        <p:nvSpPr>
          <p:cNvPr id="16388" name="Text Box 320"/>
          <p:cNvSpPr txBox="1">
            <a:spLocks noChangeArrowheads="1"/>
          </p:cNvSpPr>
          <p:nvPr/>
        </p:nvSpPr>
        <p:spPr bwMode="auto">
          <a:xfrm>
            <a:off x="3489325" y="2311400"/>
            <a:ext cx="1879600"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eaLnBrk="0" hangingPunct="0"/>
            <a:r>
              <a:rPr lang="en-US" sz="1400" b="0"/>
              <a:t>5488 Marvell Lane,</a:t>
            </a:r>
          </a:p>
          <a:p>
            <a:pPr eaLnBrk="0" hangingPunct="0"/>
            <a:r>
              <a:rPr lang="en-US" sz="1400" b="0"/>
              <a:t>Santa Clara, CA, 95054</a:t>
            </a:r>
          </a:p>
        </p:txBody>
      </p:sp>
      <p:sp>
        <p:nvSpPr>
          <p:cNvPr id="16389" name="Rectangle 5"/>
          <p:cNvSpPr>
            <a:spLocks noChangeArrowheads="1"/>
          </p:cNvSpPr>
          <p:nvPr/>
        </p:nvSpPr>
        <p:spPr bwMode="auto">
          <a:xfrm>
            <a:off x="688975" y="2068513"/>
            <a:ext cx="603250"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900">
                <a:solidFill>
                  <a:srgbClr val="000000"/>
                </a:solidFill>
              </a:rPr>
              <a:t>Name</a:t>
            </a:r>
            <a:endParaRPr lang="en-US" b="0"/>
          </a:p>
        </p:txBody>
      </p:sp>
      <p:sp>
        <p:nvSpPr>
          <p:cNvPr id="16390" name="Rectangle 6"/>
          <p:cNvSpPr>
            <a:spLocks noChangeArrowheads="1"/>
          </p:cNvSpPr>
          <p:nvPr/>
        </p:nvSpPr>
        <p:spPr bwMode="auto">
          <a:xfrm>
            <a:off x="1300163" y="2068513"/>
            <a:ext cx="60325"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900">
                <a:solidFill>
                  <a:srgbClr val="000000"/>
                </a:solidFill>
              </a:rPr>
              <a:t> </a:t>
            </a:r>
            <a:endParaRPr lang="en-US" b="0"/>
          </a:p>
        </p:txBody>
      </p:sp>
      <p:sp>
        <p:nvSpPr>
          <p:cNvPr id="16391" name="Rectangle 7"/>
          <p:cNvSpPr>
            <a:spLocks noChangeArrowheads="1"/>
          </p:cNvSpPr>
          <p:nvPr/>
        </p:nvSpPr>
        <p:spPr bwMode="auto">
          <a:xfrm>
            <a:off x="2201863" y="2068513"/>
            <a:ext cx="1008062"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900">
                <a:solidFill>
                  <a:srgbClr val="000000"/>
                </a:solidFill>
              </a:rPr>
              <a:t>Company</a:t>
            </a:r>
            <a:endParaRPr lang="en-US" b="0"/>
          </a:p>
        </p:txBody>
      </p:sp>
      <p:sp>
        <p:nvSpPr>
          <p:cNvPr id="16392" name="Rectangle 8"/>
          <p:cNvSpPr>
            <a:spLocks noChangeArrowheads="1"/>
          </p:cNvSpPr>
          <p:nvPr/>
        </p:nvSpPr>
        <p:spPr bwMode="auto">
          <a:xfrm>
            <a:off x="3219450" y="2068513"/>
            <a:ext cx="60325"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900">
                <a:solidFill>
                  <a:srgbClr val="000000"/>
                </a:solidFill>
              </a:rPr>
              <a:t> </a:t>
            </a:r>
            <a:endParaRPr lang="en-US" b="0"/>
          </a:p>
        </p:txBody>
      </p:sp>
      <p:sp>
        <p:nvSpPr>
          <p:cNvPr id="16393" name="Rectangle 9"/>
          <p:cNvSpPr>
            <a:spLocks noChangeArrowheads="1"/>
          </p:cNvSpPr>
          <p:nvPr/>
        </p:nvSpPr>
        <p:spPr bwMode="auto">
          <a:xfrm>
            <a:off x="3625850" y="2068513"/>
            <a:ext cx="844550"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900">
                <a:solidFill>
                  <a:srgbClr val="000000"/>
                </a:solidFill>
              </a:rPr>
              <a:t>Address</a:t>
            </a:r>
            <a:endParaRPr lang="en-US" b="0"/>
          </a:p>
        </p:txBody>
      </p:sp>
      <p:sp>
        <p:nvSpPr>
          <p:cNvPr id="16394" name="Rectangle 10"/>
          <p:cNvSpPr>
            <a:spLocks noChangeArrowheads="1"/>
          </p:cNvSpPr>
          <p:nvPr/>
        </p:nvSpPr>
        <p:spPr bwMode="auto">
          <a:xfrm>
            <a:off x="4479925" y="2068513"/>
            <a:ext cx="60325"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900">
                <a:solidFill>
                  <a:srgbClr val="000000"/>
                </a:solidFill>
              </a:rPr>
              <a:t> </a:t>
            </a:r>
            <a:endParaRPr lang="en-US" b="0"/>
          </a:p>
        </p:txBody>
      </p:sp>
      <p:sp>
        <p:nvSpPr>
          <p:cNvPr id="16395" name="Rectangle 11"/>
          <p:cNvSpPr>
            <a:spLocks noChangeArrowheads="1"/>
          </p:cNvSpPr>
          <p:nvPr/>
        </p:nvSpPr>
        <p:spPr bwMode="auto">
          <a:xfrm>
            <a:off x="5380038" y="2068513"/>
            <a:ext cx="644525"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900">
                <a:solidFill>
                  <a:srgbClr val="000000"/>
                </a:solidFill>
              </a:rPr>
              <a:t>Phone</a:t>
            </a:r>
            <a:endParaRPr lang="en-US" b="0"/>
          </a:p>
        </p:txBody>
      </p:sp>
      <p:sp>
        <p:nvSpPr>
          <p:cNvPr id="16396" name="Rectangle 12"/>
          <p:cNvSpPr>
            <a:spLocks noChangeArrowheads="1"/>
          </p:cNvSpPr>
          <p:nvPr/>
        </p:nvSpPr>
        <p:spPr bwMode="auto">
          <a:xfrm>
            <a:off x="6030913" y="2068513"/>
            <a:ext cx="60325"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900">
                <a:solidFill>
                  <a:srgbClr val="000000"/>
                </a:solidFill>
              </a:rPr>
              <a:t> </a:t>
            </a:r>
            <a:endParaRPr lang="en-US" b="0"/>
          </a:p>
        </p:txBody>
      </p:sp>
      <p:sp>
        <p:nvSpPr>
          <p:cNvPr id="16397" name="Rectangle 13"/>
          <p:cNvSpPr>
            <a:spLocks noChangeArrowheads="1"/>
          </p:cNvSpPr>
          <p:nvPr/>
        </p:nvSpPr>
        <p:spPr bwMode="auto">
          <a:xfrm>
            <a:off x="6640513" y="2068513"/>
            <a:ext cx="561975"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900">
                <a:solidFill>
                  <a:srgbClr val="000000"/>
                </a:solidFill>
              </a:rPr>
              <a:t>email</a:t>
            </a:r>
            <a:endParaRPr lang="en-US" b="0"/>
          </a:p>
        </p:txBody>
      </p:sp>
      <p:sp>
        <p:nvSpPr>
          <p:cNvPr id="16398" name="Rectangle 14"/>
          <p:cNvSpPr>
            <a:spLocks noChangeArrowheads="1"/>
          </p:cNvSpPr>
          <p:nvPr/>
        </p:nvSpPr>
        <p:spPr bwMode="auto">
          <a:xfrm>
            <a:off x="7208838" y="2068513"/>
            <a:ext cx="60325"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900">
                <a:solidFill>
                  <a:srgbClr val="000000"/>
                </a:solidFill>
              </a:rPr>
              <a:t> </a:t>
            </a:r>
            <a:endParaRPr lang="en-US" b="0"/>
          </a:p>
        </p:txBody>
      </p:sp>
      <p:sp>
        <p:nvSpPr>
          <p:cNvPr id="16399" name="Rectangle 15"/>
          <p:cNvSpPr>
            <a:spLocks noChangeArrowheads="1"/>
          </p:cNvSpPr>
          <p:nvPr/>
        </p:nvSpPr>
        <p:spPr bwMode="auto">
          <a:xfrm>
            <a:off x="620713" y="2057400"/>
            <a:ext cx="6350"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00" name="Line 16"/>
          <p:cNvSpPr>
            <a:spLocks noChangeShapeType="1"/>
          </p:cNvSpPr>
          <p:nvPr/>
        </p:nvSpPr>
        <p:spPr bwMode="auto">
          <a:xfrm>
            <a:off x="620713" y="2057400"/>
            <a:ext cx="6350"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01" name="Line 17"/>
          <p:cNvSpPr>
            <a:spLocks noChangeShapeType="1"/>
          </p:cNvSpPr>
          <p:nvPr/>
        </p:nvSpPr>
        <p:spPr bwMode="auto">
          <a:xfrm>
            <a:off x="620713" y="2057400"/>
            <a:ext cx="1587" cy="635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02" name="Rectangle 18"/>
          <p:cNvSpPr>
            <a:spLocks noChangeArrowheads="1"/>
          </p:cNvSpPr>
          <p:nvPr/>
        </p:nvSpPr>
        <p:spPr bwMode="auto">
          <a:xfrm>
            <a:off x="620713" y="2057400"/>
            <a:ext cx="6350"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03" name="Line 19"/>
          <p:cNvSpPr>
            <a:spLocks noChangeShapeType="1"/>
          </p:cNvSpPr>
          <p:nvPr/>
        </p:nvSpPr>
        <p:spPr bwMode="auto">
          <a:xfrm>
            <a:off x="620713" y="2057400"/>
            <a:ext cx="6350"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04" name="Line 20"/>
          <p:cNvSpPr>
            <a:spLocks noChangeShapeType="1"/>
          </p:cNvSpPr>
          <p:nvPr/>
        </p:nvSpPr>
        <p:spPr bwMode="auto">
          <a:xfrm>
            <a:off x="620713" y="2057400"/>
            <a:ext cx="1587" cy="635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05" name="Rectangle 21"/>
          <p:cNvSpPr>
            <a:spLocks noChangeArrowheads="1"/>
          </p:cNvSpPr>
          <p:nvPr/>
        </p:nvSpPr>
        <p:spPr bwMode="auto">
          <a:xfrm>
            <a:off x="627063" y="2057400"/>
            <a:ext cx="1506537"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06" name="Line 22"/>
          <p:cNvSpPr>
            <a:spLocks noChangeShapeType="1"/>
          </p:cNvSpPr>
          <p:nvPr/>
        </p:nvSpPr>
        <p:spPr bwMode="auto">
          <a:xfrm>
            <a:off x="627063" y="2057400"/>
            <a:ext cx="1506537"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07" name="Rectangle 23"/>
          <p:cNvSpPr>
            <a:spLocks noChangeArrowheads="1"/>
          </p:cNvSpPr>
          <p:nvPr/>
        </p:nvSpPr>
        <p:spPr bwMode="auto">
          <a:xfrm>
            <a:off x="2133600" y="2057400"/>
            <a:ext cx="6350"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08" name="Line 24"/>
          <p:cNvSpPr>
            <a:spLocks noChangeShapeType="1"/>
          </p:cNvSpPr>
          <p:nvPr/>
        </p:nvSpPr>
        <p:spPr bwMode="auto">
          <a:xfrm>
            <a:off x="2133600" y="2057400"/>
            <a:ext cx="6350"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09" name="Line 25"/>
          <p:cNvSpPr>
            <a:spLocks noChangeShapeType="1"/>
          </p:cNvSpPr>
          <p:nvPr/>
        </p:nvSpPr>
        <p:spPr bwMode="auto">
          <a:xfrm>
            <a:off x="2133600" y="2057400"/>
            <a:ext cx="1588" cy="635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10" name="Rectangle 26"/>
          <p:cNvSpPr>
            <a:spLocks noChangeArrowheads="1"/>
          </p:cNvSpPr>
          <p:nvPr/>
        </p:nvSpPr>
        <p:spPr bwMode="auto">
          <a:xfrm>
            <a:off x="2139950" y="2057400"/>
            <a:ext cx="1417638"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11" name="Line 27"/>
          <p:cNvSpPr>
            <a:spLocks noChangeShapeType="1"/>
          </p:cNvSpPr>
          <p:nvPr/>
        </p:nvSpPr>
        <p:spPr bwMode="auto">
          <a:xfrm>
            <a:off x="2139950" y="2057400"/>
            <a:ext cx="1417638"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12" name="Rectangle 28"/>
          <p:cNvSpPr>
            <a:spLocks noChangeArrowheads="1"/>
          </p:cNvSpPr>
          <p:nvPr/>
        </p:nvSpPr>
        <p:spPr bwMode="auto">
          <a:xfrm>
            <a:off x="3557588" y="2057400"/>
            <a:ext cx="6350"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13" name="Line 29"/>
          <p:cNvSpPr>
            <a:spLocks noChangeShapeType="1"/>
          </p:cNvSpPr>
          <p:nvPr/>
        </p:nvSpPr>
        <p:spPr bwMode="auto">
          <a:xfrm>
            <a:off x="3557588" y="2057400"/>
            <a:ext cx="6350"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14" name="Line 30"/>
          <p:cNvSpPr>
            <a:spLocks noChangeShapeType="1"/>
          </p:cNvSpPr>
          <p:nvPr/>
        </p:nvSpPr>
        <p:spPr bwMode="auto">
          <a:xfrm>
            <a:off x="3557588" y="2057400"/>
            <a:ext cx="1587" cy="635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15" name="Rectangle 31"/>
          <p:cNvSpPr>
            <a:spLocks noChangeArrowheads="1"/>
          </p:cNvSpPr>
          <p:nvPr/>
        </p:nvSpPr>
        <p:spPr bwMode="auto">
          <a:xfrm>
            <a:off x="3563938" y="2057400"/>
            <a:ext cx="1747837"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16" name="Line 32"/>
          <p:cNvSpPr>
            <a:spLocks noChangeShapeType="1"/>
          </p:cNvSpPr>
          <p:nvPr/>
        </p:nvSpPr>
        <p:spPr bwMode="auto">
          <a:xfrm>
            <a:off x="3563938" y="2057400"/>
            <a:ext cx="1747837"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17" name="Rectangle 33"/>
          <p:cNvSpPr>
            <a:spLocks noChangeArrowheads="1"/>
          </p:cNvSpPr>
          <p:nvPr/>
        </p:nvSpPr>
        <p:spPr bwMode="auto">
          <a:xfrm>
            <a:off x="5311775" y="2057400"/>
            <a:ext cx="4763"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18" name="Line 34"/>
          <p:cNvSpPr>
            <a:spLocks noChangeShapeType="1"/>
          </p:cNvSpPr>
          <p:nvPr/>
        </p:nvSpPr>
        <p:spPr bwMode="auto">
          <a:xfrm>
            <a:off x="5311775" y="2057400"/>
            <a:ext cx="4763"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19" name="Line 35"/>
          <p:cNvSpPr>
            <a:spLocks noChangeShapeType="1"/>
          </p:cNvSpPr>
          <p:nvPr/>
        </p:nvSpPr>
        <p:spPr bwMode="auto">
          <a:xfrm>
            <a:off x="5311775" y="2057400"/>
            <a:ext cx="1588" cy="635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20" name="Rectangle 36"/>
          <p:cNvSpPr>
            <a:spLocks noChangeArrowheads="1"/>
          </p:cNvSpPr>
          <p:nvPr/>
        </p:nvSpPr>
        <p:spPr bwMode="auto">
          <a:xfrm>
            <a:off x="5316538" y="2057400"/>
            <a:ext cx="1255712"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21" name="Line 37"/>
          <p:cNvSpPr>
            <a:spLocks noChangeShapeType="1"/>
          </p:cNvSpPr>
          <p:nvPr/>
        </p:nvSpPr>
        <p:spPr bwMode="auto">
          <a:xfrm>
            <a:off x="5316538" y="2057400"/>
            <a:ext cx="1255712"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22" name="Rectangle 38"/>
          <p:cNvSpPr>
            <a:spLocks noChangeArrowheads="1"/>
          </p:cNvSpPr>
          <p:nvPr/>
        </p:nvSpPr>
        <p:spPr bwMode="auto">
          <a:xfrm>
            <a:off x="6572250" y="2057400"/>
            <a:ext cx="6350"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23" name="Line 39"/>
          <p:cNvSpPr>
            <a:spLocks noChangeShapeType="1"/>
          </p:cNvSpPr>
          <p:nvPr/>
        </p:nvSpPr>
        <p:spPr bwMode="auto">
          <a:xfrm>
            <a:off x="6572250" y="2057400"/>
            <a:ext cx="6350"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24" name="Line 40"/>
          <p:cNvSpPr>
            <a:spLocks noChangeShapeType="1"/>
          </p:cNvSpPr>
          <p:nvPr/>
        </p:nvSpPr>
        <p:spPr bwMode="auto">
          <a:xfrm>
            <a:off x="6572250" y="2057400"/>
            <a:ext cx="1588" cy="635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25" name="Rectangle 41"/>
          <p:cNvSpPr>
            <a:spLocks noChangeArrowheads="1"/>
          </p:cNvSpPr>
          <p:nvPr/>
        </p:nvSpPr>
        <p:spPr bwMode="auto">
          <a:xfrm>
            <a:off x="6578600" y="2057400"/>
            <a:ext cx="1690688"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26" name="Line 42"/>
          <p:cNvSpPr>
            <a:spLocks noChangeShapeType="1"/>
          </p:cNvSpPr>
          <p:nvPr/>
        </p:nvSpPr>
        <p:spPr bwMode="auto">
          <a:xfrm>
            <a:off x="6578600" y="2057400"/>
            <a:ext cx="1690688"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27" name="Rectangle 43"/>
          <p:cNvSpPr>
            <a:spLocks noChangeArrowheads="1"/>
          </p:cNvSpPr>
          <p:nvPr/>
        </p:nvSpPr>
        <p:spPr bwMode="auto">
          <a:xfrm>
            <a:off x="8269288" y="2057400"/>
            <a:ext cx="6350"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28" name="Line 44"/>
          <p:cNvSpPr>
            <a:spLocks noChangeShapeType="1"/>
          </p:cNvSpPr>
          <p:nvPr/>
        </p:nvSpPr>
        <p:spPr bwMode="auto">
          <a:xfrm>
            <a:off x="8269288" y="2057400"/>
            <a:ext cx="6350"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29" name="Line 45"/>
          <p:cNvSpPr>
            <a:spLocks noChangeShapeType="1"/>
          </p:cNvSpPr>
          <p:nvPr/>
        </p:nvSpPr>
        <p:spPr bwMode="auto">
          <a:xfrm>
            <a:off x="8269288" y="2057400"/>
            <a:ext cx="1587" cy="635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30" name="Rectangle 46"/>
          <p:cNvSpPr>
            <a:spLocks noChangeArrowheads="1"/>
          </p:cNvSpPr>
          <p:nvPr/>
        </p:nvSpPr>
        <p:spPr bwMode="auto">
          <a:xfrm>
            <a:off x="8269288" y="2057400"/>
            <a:ext cx="6350"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31" name="Line 47"/>
          <p:cNvSpPr>
            <a:spLocks noChangeShapeType="1"/>
          </p:cNvSpPr>
          <p:nvPr/>
        </p:nvSpPr>
        <p:spPr bwMode="auto">
          <a:xfrm>
            <a:off x="8269288" y="2057400"/>
            <a:ext cx="6350"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32" name="Line 48"/>
          <p:cNvSpPr>
            <a:spLocks noChangeShapeType="1"/>
          </p:cNvSpPr>
          <p:nvPr/>
        </p:nvSpPr>
        <p:spPr bwMode="auto">
          <a:xfrm>
            <a:off x="8269288" y="2057400"/>
            <a:ext cx="1587" cy="635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33" name="Rectangle 49"/>
          <p:cNvSpPr>
            <a:spLocks noChangeArrowheads="1"/>
          </p:cNvSpPr>
          <p:nvPr/>
        </p:nvSpPr>
        <p:spPr bwMode="auto">
          <a:xfrm>
            <a:off x="620713" y="2063750"/>
            <a:ext cx="6350" cy="32702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34" name="Line 50"/>
          <p:cNvSpPr>
            <a:spLocks noChangeShapeType="1"/>
          </p:cNvSpPr>
          <p:nvPr/>
        </p:nvSpPr>
        <p:spPr bwMode="auto">
          <a:xfrm>
            <a:off x="620713" y="2063750"/>
            <a:ext cx="1587" cy="327025"/>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35" name="Rectangle 51"/>
          <p:cNvSpPr>
            <a:spLocks noChangeArrowheads="1"/>
          </p:cNvSpPr>
          <p:nvPr/>
        </p:nvSpPr>
        <p:spPr bwMode="auto">
          <a:xfrm>
            <a:off x="2133600" y="2063750"/>
            <a:ext cx="6350" cy="32702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36" name="Line 52"/>
          <p:cNvSpPr>
            <a:spLocks noChangeShapeType="1"/>
          </p:cNvSpPr>
          <p:nvPr/>
        </p:nvSpPr>
        <p:spPr bwMode="auto">
          <a:xfrm>
            <a:off x="2133600" y="2063750"/>
            <a:ext cx="1588" cy="327025"/>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37" name="Rectangle 53"/>
          <p:cNvSpPr>
            <a:spLocks noChangeArrowheads="1"/>
          </p:cNvSpPr>
          <p:nvPr/>
        </p:nvSpPr>
        <p:spPr bwMode="auto">
          <a:xfrm>
            <a:off x="3557588" y="2063750"/>
            <a:ext cx="6350" cy="32702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38" name="Line 54"/>
          <p:cNvSpPr>
            <a:spLocks noChangeShapeType="1"/>
          </p:cNvSpPr>
          <p:nvPr/>
        </p:nvSpPr>
        <p:spPr bwMode="auto">
          <a:xfrm>
            <a:off x="3557588" y="2063750"/>
            <a:ext cx="1587" cy="327025"/>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39" name="Rectangle 55"/>
          <p:cNvSpPr>
            <a:spLocks noChangeArrowheads="1"/>
          </p:cNvSpPr>
          <p:nvPr/>
        </p:nvSpPr>
        <p:spPr bwMode="auto">
          <a:xfrm>
            <a:off x="5311775" y="2063750"/>
            <a:ext cx="4763" cy="32702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40" name="Line 56"/>
          <p:cNvSpPr>
            <a:spLocks noChangeShapeType="1"/>
          </p:cNvSpPr>
          <p:nvPr/>
        </p:nvSpPr>
        <p:spPr bwMode="auto">
          <a:xfrm>
            <a:off x="5311775" y="2063750"/>
            <a:ext cx="1588" cy="327025"/>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41" name="Rectangle 57"/>
          <p:cNvSpPr>
            <a:spLocks noChangeArrowheads="1"/>
          </p:cNvSpPr>
          <p:nvPr/>
        </p:nvSpPr>
        <p:spPr bwMode="auto">
          <a:xfrm>
            <a:off x="6572250" y="2063750"/>
            <a:ext cx="6350" cy="32702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42" name="Line 58"/>
          <p:cNvSpPr>
            <a:spLocks noChangeShapeType="1"/>
          </p:cNvSpPr>
          <p:nvPr/>
        </p:nvSpPr>
        <p:spPr bwMode="auto">
          <a:xfrm>
            <a:off x="6572250" y="2063750"/>
            <a:ext cx="1588" cy="327025"/>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43" name="Rectangle 59"/>
          <p:cNvSpPr>
            <a:spLocks noChangeArrowheads="1"/>
          </p:cNvSpPr>
          <p:nvPr/>
        </p:nvSpPr>
        <p:spPr bwMode="auto">
          <a:xfrm>
            <a:off x="8269288" y="2063750"/>
            <a:ext cx="6350" cy="32702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44" name="Line 60"/>
          <p:cNvSpPr>
            <a:spLocks noChangeShapeType="1"/>
          </p:cNvSpPr>
          <p:nvPr/>
        </p:nvSpPr>
        <p:spPr bwMode="auto">
          <a:xfrm>
            <a:off x="8269288" y="2063750"/>
            <a:ext cx="1587" cy="327025"/>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45" name="Rectangle 61"/>
          <p:cNvSpPr>
            <a:spLocks noChangeArrowheads="1"/>
          </p:cNvSpPr>
          <p:nvPr/>
        </p:nvSpPr>
        <p:spPr bwMode="auto">
          <a:xfrm>
            <a:off x="688975" y="2400300"/>
            <a:ext cx="1166813"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500" b="0">
                <a:solidFill>
                  <a:srgbClr val="000000"/>
                </a:solidFill>
              </a:rPr>
              <a:t>Bruce Kraemer</a:t>
            </a:r>
            <a:endParaRPr lang="en-US" b="0"/>
          </a:p>
        </p:txBody>
      </p:sp>
      <p:sp>
        <p:nvSpPr>
          <p:cNvPr id="16446" name="Rectangle 62"/>
          <p:cNvSpPr>
            <a:spLocks noChangeArrowheads="1"/>
          </p:cNvSpPr>
          <p:nvPr/>
        </p:nvSpPr>
        <p:spPr bwMode="auto">
          <a:xfrm>
            <a:off x="1882775" y="2400300"/>
            <a:ext cx="4762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500" b="0">
                <a:solidFill>
                  <a:srgbClr val="000000"/>
                </a:solidFill>
              </a:rPr>
              <a:t> </a:t>
            </a:r>
            <a:endParaRPr lang="en-US" b="0"/>
          </a:p>
        </p:txBody>
      </p:sp>
      <p:sp>
        <p:nvSpPr>
          <p:cNvPr id="16447" name="Rectangle 63"/>
          <p:cNvSpPr>
            <a:spLocks noChangeArrowheads="1"/>
          </p:cNvSpPr>
          <p:nvPr/>
        </p:nvSpPr>
        <p:spPr bwMode="auto">
          <a:xfrm>
            <a:off x="2201863" y="2400300"/>
            <a:ext cx="601662"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500" b="0">
                <a:solidFill>
                  <a:srgbClr val="000000"/>
                </a:solidFill>
              </a:rPr>
              <a:t>Marvell</a:t>
            </a:r>
            <a:endParaRPr lang="en-US" b="0"/>
          </a:p>
        </p:txBody>
      </p:sp>
      <p:sp>
        <p:nvSpPr>
          <p:cNvPr id="16448" name="Rectangle 64"/>
          <p:cNvSpPr>
            <a:spLocks noChangeArrowheads="1"/>
          </p:cNvSpPr>
          <p:nvPr/>
        </p:nvSpPr>
        <p:spPr bwMode="auto">
          <a:xfrm>
            <a:off x="2817813" y="2400300"/>
            <a:ext cx="4762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500" b="0">
                <a:solidFill>
                  <a:srgbClr val="000000"/>
                </a:solidFill>
              </a:rPr>
              <a:t> </a:t>
            </a:r>
            <a:endParaRPr lang="en-US" b="0"/>
          </a:p>
        </p:txBody>
      </p:sp>
      <p:sp>
        <p:nvSpPr>
          <p:cNvPr id="16449" name="Rectangle 65"/>
          <p:cNvSpPr>
            <a:spLocks noChangeArrowheads="1"/>
          </p:cNvSpPr>
          <p:nvPr/>
        </p:nvSpPr>
        <p:spPr bwMode="auto">
          <a:xfrm>
            <a:off x="3625850" y="2398713"/>
            <a:ext cx="444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400" b="0">
                <a:solidFill>
                  <a:srgbClr val="000000"/>
                </a:solidFill>
              </a:rPr>
              <a:t> </a:t>
            </a:r>
            <a:endParaRPr lang="en-US" b="0"/>
          </a:p>
        </p:txBody>
      </p:sp>
      <p:sp>
        <p:nvSpPr>
          <p:cNvPr id="16450" name="Rectangle 75"/>
          <p:cNvSpPr>
            <a:spLocks noChangeArrowheads="1"/>
          </p:cNvSpPr>
          <p:nvPr/>
        </p:nvSpPr>
        <p:spPr bwMode="auto">
          <a:xfrm>
            <a:off x="6640513" y="2398713"/>
            <a:ext cx="71755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200" b="0">
                <a:solidFill>
                  <a:srgbClr val="000000"/>
                </a:solidFill>
              </a:rPr>
              <a:t>bkraemer@</a:t>
            </a:r>
            <a:endParaRPr lang="en-US" b="0"/>
          </a:p>
        </p:txBody>
      </p:sp>
      <p:sp>
        <p:nvSpPr>
          <p:cNvPr id="16451" name="Rectangle 76"/>
          <p:cNvSpPr>
            <a:spLocks noChangeArrowheads="1"/>
          </p:cNvSpPr>
          <p:nvPr/>
        </p:nvSpPr>
        <p:spPr bwMode="auto">
          <a:xfrm>
            <a:off x="7326313" y="2398713"/>
            <a:ext cx="468312"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200" b="0">
                <a:solidFill>
                  <a:srgbClr val="000000"/>
                </a:solidFill>
              </a:rPr>
              <a:t>marvell</a:t>
            </a:r>
            <a:endParaRPr lang="en-US" b="0"/>
          </a:p>
        </p:txBody>
      </p:sp>
      <p:sp>
        <p:nvSpPr>
          <p:cNvPr id="16452" name="Rectangle 77"/>
          <p:cNvSpPr>
            <a:spLocks noChangeArrowheads="1"/>
          </p:cNvSpPr>
          <p:nvPr/>
        </p:nvSpPr>
        <p:spPr bwMode="auto">
          <a:xfrm>
            <a:off x="7772400" y="2398713"/>
            <a:ext cx="301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200" b="0">
                <a:solidFill>
                  <a:srgbClr val="000000"/>
                </a:solidFill>
              </a:rPr>
              <a:t>.com</a:t>
            </a:r>
            <a:endParaRPr lang="en-US" b="0"/>
          </a:p>
        </p:txBody>
      </p:sp>
      <p:sp>
        <p:nvSpPr>
          <p:cNvPr id="16453" name="Rectangle 78"/>
          <p:cNvSpPr>
            <a:spLocks noChangeArrowheads="1"/>
          </p:cNvSpPr>
          <p:nvPr/>
        </p:nvSpPr>
        <p:spPr bwMode="auto">
          <a:xfrm>
            <a:off x="8061325" y="2398713"/>
            <a:ext cx="381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200" b="0">
                <a:solidFill>
                  <a:srgbClr val="000000"/>
                </a:solidFill>
              </a:rPr>
              <a:t> </a:t>
            </a:r>
            <a:endParaRPr lang="en-US" b="0"/>
          </a:p>
        </p:txBody>
      </p:sp>
      <p:sp>
        <p:nvSpPr>
          <p:cNvPr id="16454" name="Rectangle 79"/>
          <p:cNvSpPr>
            <a:spLocks noChangeArrowheads="1"/>
          </p:cNvSpPr>
          <p:nvPr/>
        </p:nvSpPr>
        <p:spPr bwMode="auto">
          <a:xfrm>
            <a:off x="620713" y="2390775"/>
            <a:ext cx="6350"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55" name="Line 80"/>
          <p:cNvSpPr>
            <a:spLocks noChangeShapeType="1"/>
          </p:cNvSpPr>
          <p:nvPr/>
        </p:nvSpPr>
        <p:spPr bwMode="auto">
          <a:xfrm>
            <a:off x="620713" y="2390775"/>
            <a:ext cx="6350"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56" name="Line 81"/>
          <p:cNvSpPr>
            <a:spLocks noChangeShapeType="1"/>
          </p:cNvSpPr>
          <p:nvPr/>
        </p:nvSpPr>
        <p:spPr bwMode="auto">
          <a:xfrm>
            <a:off x="620713" y="2390775"/>
            <a:ext cx="1587" cy="635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57" name="Rectangle 82"/>
          <p:cNvSpPr>
            <a:spLocks noChangeArrowheads="1"/>
          </p:cNvSpPr>
          <p:nvPr/>
        </p:nvSpPr>
        <p:spPr bwMode="auto">
          <a:xfrm>
            <a:off x="627063" y="2390775"/>
            <a:ext cx="1506537"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58" name="Line 83"/>
          <p:cNvSpPr>
            <a:spLocks noChangeShapeType="1"/>
          </p:cNvSpPr>
          <p:nvPr/>
        </p:nvSpPr>
        <p:spPr bwMode="auto">
          <a:xfrm>
            <a:off x="627063" y="2390775"/>
            <a:ext cx="1506537"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59" name="Rectangle 84"/>
          <p:cNvSpPr>
            <a:spLocks noChangeArrowheads="1"/>
          </p:cNvSpPr>
          <p:nvPr/>
        </p:nvSpPr>
        <p:spPr bwMode="auto">
          <a:xfrm>
            <a:off x="2133600" y="2390775"/>
            <a:ext cx="6350"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60" name="Line 85"/>
          <p:cNvSpPr>
            <a:spLocks noChangeShapeType="1"/>
          </p:cNvSpPr>
          <p:nvPr/>
        </p:nvSpPr>
        <p:spPr bwMode="auto">
          <a:xfrm>
            <a:off x="2133600" y="2390775"/>
            <a:ext cx="6350"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61" name="Line 86"/>
          <p:cNvSpPr>
            <a:spLocks noChangeShapeType="1"/>
          </p:cNvSpPr>
          <p:nvPr/>
        </p:nvSpPr>
        <p:spPr bwMode="auto">
          <a:xfrm>
            <a:off x="2133600" y="2390775"/>
            <a:ext cx="1588" cy="635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62" name="Rectangle 87"/>
          <p:cNvSpPr>
            <a:spLocks noChangeArrowheads="1"/>
          </p:cNvSpPr>
          <p:nvPr/>
        </p:nvSpPr>
        <p:spPr bwMode="auto">
          <a:xfrm>
            <a:off x="2139950" y="2390775"/>
            <a:ext cx="1417638"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63" name="Line 88"/>
          <p:cNvSpPr>
            <a:spLocks noChangeShapeType="1"/>
          </p:cNvSpPr>
          <p:nvPr/>
        </p:nvSpPr>
        <p:spPr bwMode="auto">
          <a:xfrm>
            <a:off x="2139950" y="2390775"/>
            <a:ext cx="1417638"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64" name="Rectangle 89"/>
          <p:cNvSpPr>
            <a:spLocks noChangeArrowheads="1"/>
          </p:cNvSpPr>
          <p:nvPr/>
        </p:nvSpPr>
        <p:spPr bwMode="auto">
          <a:xfrm>
            <a:off x="3557588" y="2390775"/>
            <a:ext cx="6350"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65" name="Line 90"/>
          <p:cNvSpPr>
            <a:spLocks noChangeShapeType="1"/>
          </p:cNvSpPr>
          <p:nvPr/>
        </p:nvSpPr>
        <p:spPr bwMode="auto">
          <a:xfrm>
            <a:off x="3557588" y="2390775"/>
            <a:ext cx="6350"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66" name="Line 91"/>
          <p:cNvSpPr>
            <a:spLocks noChangeShapeType="1"/>
          </p:cNvSpPr>
          <p:nvPr/>
        </p:nvSpPr>
        <p:spPr bwMode="auto">
          <a:xfrm>
            <a:off x="3557588" y="2390775"/>
            <a:ext cx="1587" cy="635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67" name="Rectangle 92"/>
          <p:cNvSpPr>
            <a:spLocks noChangeArrowheads="1"/>
          </p:cNvSpPr>
          <p:nvPr/>
        </p:nvSpPr>
        <p:spPr bwMode="auto">
          <a:xfrm>
            <a:off x="3563938" y="2390775"/>
            <a:ext cx="1747837"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68" name="Line 93"/>
          <p:cNvSpPr>
            <a:spLocks noChangeShapeType="1"/>
          </p:cNvSpPr>
          <p:nvPr/>
        </p:nvSpPr>
        <p:spPr bwMode="auto">
          <a:xfrm>
            <a:off x="3563938" y="2390775"/>
            <a:ext cx="1747837"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69" name="Rectangle 94"/>
          <p:cNvSpPr>
            <a:spLocks noChangeArrowheads="1"/>
          </p:cNvSpPr>
          <p:nvPr/>
        </p:nvSpPr>
        <p:spPr bwMode="auto">
          <a:xfrm>
            <a:off x="5311775" y="2390775"/>
            <a:ext cx="4763"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70" name="Line 95"/>
          <p:cNvSpPr>
            <a:spLocks noChangeShapeType="1"/>
          </p:cNvSpPr>
          <p:nvPr/>
        </p:nvSpPr>
        <p:spPr bwMode="auto">
          <a:xfrm>
            <a:off x="5311775" y="2390775"/>
            <a:ext cx="4763"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71" name="Line 96"/>
          <p:cNvSpPr>
            <a:spLocks noChangeShapeType="1"/>
          </p:cNvSpPr>
          <p:nvPr/>
        </p:nvSpPr>
        <p:spPr bwMode="auto">
          <a:xfrm>
            <a:off x="5311775" y="2390775"/>
            <a:ext cx="1588" cy="635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72" name="Rectangle 97"/>
          <p:cNvSpPr>
            <a:spLocks noChangeArrowheads="1"/>
          </p:cNvSpPr>
          <p:nvPr/>
        </p:nvSpPr>
        <p:spPr bwMode="auto">
          <a:xfrm>
            <a:off x="5316538" y="2390775"/>
            <a:ext cx="1255712"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73" name="Line 98"/>
          <p:cNvSpPr>
            <a:spLocks noChangeShapeType="1"/>
          </p:cNvSpPr>
          <p:nvPr/>
        </p:nvSpPr>
        <p:spPr bwMode="auto">
          <a:xfrm>
            <a:off x="5316538" y="2390775"/>
            <a:ext cx="1255712"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74" name="Rectangle 99"/>
          <p:cNvSpPr>
            <a:spLocks noChangeArrowheads="1"/>
          </p:cNvSpPr>
          <p:nvPr/>
        </p:nvSpPr>
        <p:spPr bwMode="auto">
          <a:xfrm>
            <a:off x="6572250" y="2390775"/>
            <a:ext cx="6350"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75" name="Line 100"/>
          <p:cNvSpPr>
            <a:spLocks noChangeShapeType="1"/>
          </p:cNvSpPr>
          <p:nvPr/>
        </p:nvSpPr>
        <p:spPr bwMode="auto">
          <a:xfrm>
            <a:off x="6572250" y="2390775"/>
            <a:ext cx="6350"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76" name="Line 101"/>
          <p:cNvSpPr>
            <a:spLocks noChangeShapeType="1"/>
          </p:cNvSpPr>
          <p:nvPr/>
        </p:nvSpPr>
        <p:spPr bwMode="auto">
          <a:xfrm>
            <a:off x="6572250" y="2390775"/>
            <a:ext cx="1588" cy="635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77" name="Rectangle 102"/>
          <p:cNvSpPr>
            <a:spLocks noChangeArrowheads="1"/>
          </p:cNvSpPr>
          <p:nvPr/>
        </p:nvSpPr>
        <p:spPr bwMode="auto">
          <a:xfrm>
            <a:off x="6578600" y="2390775"/>
            <a:ext cx="1690688"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78" name="Line 103"/>
          <p:cNvSpPr>
            <a:spLocks noChangeShapeType="1"/>
          </p:cNvSpPr>
          <p:nvPr/>
        </p:nvSpPr>
        <p:spPr bwMode="auto">
          <a:xfrm>
            <a:off x="6578600" y="2390775"/>
            <a:ext cx="1690688"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79" name="Rectangle 104"/>
          <p:cNvSpPr>
            <a:spLocks noChangeArrowheads="1"/>
          </p:cNvSpPr>
          <p:nvPr/>
        </p:nvSpPr>
        <p:spPr bwMode="auto">
          <a:xfrm>
            <a:off x="8269288" y="2390775"/>
            <a:ext cx="6350"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80" name="Line 105"/>
          <p:cNvSpPr>
            <a:spLocks noChangeShapeType="1"/>
          </p:cNvSpPr>
          <p:nvPr/>
        </p:nvSpPr>
        <p:spPr bwMode="auto">
          <a:xfrm>
            <a:off x="8269288" y="2390775"/>
            <a:ext cx="6350"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81" name="Line 106"/>
          <p:cNvSpPr>
            <a:spLocks noChangeShapeType="1"/>
          </p:cNvSpPr>
          <p:nvPr/>
        </p:nvSpPr>
        <p:spPr bwMode="auto">
          <a:xfrm>
            <a:off x="8269288" y="2390775"/>
            <a:ext cx="1587" cy="635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82" name="Rectangle 107"/>
          <p:cNvSpPr>
            <a:spLocks noChangeArrowheads="1"/>
          </p:cNvSpPr>
          <p:nvPr/>
        </p:nvSpPr>
        <p:spPr bwMode="auto">
          <a:xfrm>
            <a:off x="620713" y="2397125"/>
            <a:ext cx="6350" cy="39211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83" name="Line 108"/>
          <p:cNvSpPr>
            <a:spLocks noChangeShapeType="1"/>
          </p:cNvSpPr>
          <p:nvPr/>
        </p:nvSpPr>
        <p:spPr bwMode="auto">
          <a:xfrm>
            <a:off x="620713" y="2397125"/>
            <a:ext cx="1587" cy="392113"/>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84" name="Rectangle 109"/>
          <p:cNvSpPr>
            <a:spLocks noChangeArrowheads="1"/>
          </p:cNvSpPr>
          <p:nvPr/>
        </p:nvSpPr>
        <p:spPr bwMode="auto">
          <a:xfrm>
            <a:off x="2133600" y="2397125"/>
            <a:ext cx="6350" cy="39211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85" name="Line 110"/>
          <p:cNvSpPr>
            <a:spLocks noChangeShapeType="1"/>
          </p:cNvSpPr>
          <p:nvPr/>
        </p:nvSpPr>
        <p:spPr bwMode="auto">
          <a:xfrm>
            <a:off x="2133600" y="2397125"/>
            <a:ext cx="1588" cy="392113"/>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86" name="Rectangle 111"/>
          <p:cNvSpPr>
            <a:spLocks noChangeArrowheads="1"/>
          </p:cNvSpPr>
          <p:nvPr/>
        </p:nvSpPr>
        <p:spPr bwMode="auto">
          <a:xfrm>
            <a:off x="3557588" y="2397125"/>
            <a:ext cx="6350" cy="39211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87" name="Line 112"/>
          <p:cNvSpPr>
            <a:spLocks noChangeShapeType="1"/>
          </p:cNvSpPr>
          <p:nvPr/>
        </p:nvSpPr>
        <p:spPr bwMode="auto">
          <a:xfrm>
            <a:off x="3557588" y="2397125"/>
            <a:ext cx="1587" cy="392113"/>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88" name="Rectangle 113"/>
          <p:cNvSpPr>
            <a:spLocks noChangeArrowheads="1"/>
          </p:cNvSpPr>
          <p:nvPr/>
        </p:nvSpPr>
        <p:spPr bwMode="auto">
          <a:xfrm>
            <a:off x="5311775" y="2397125"/>
            <a:ext cx="4763" cy="39211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89" name="Line 114"/>
          <p:cNvSpPr>
            <a:spLocks noChangeShapeType="1"/>
          </p:cNvSpPr>
          <p:nvPr/>
        </p:nvSpPr>
        <p:spPr bwMode="auto">
          <a:xfrm>
            <a:off x="5311775" y="2397125"/>
            <a:ext cx="1588" cy="392113"/>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90" name="Rectangle 115"/>
          <p:cNvSpPr>
            <a:spLocks noChangeArrowheads="1"/>
          </p:cNvSpPr>
          <p:nvPr/>
        </p:nvSpPr>
        <p:spPr bwMode="auto">
          <a:xfrm>
            <a:off x="6572250" y="2397125"/>
            <a:ext cx="6350" cy="39211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91" name="Line 116"/>
          <p:cNvSpPr>
            <a:spLocks noChangeShapeType="1"/>
          </p:cNvSpPr>
          <p:nvPr/>
        </p:nvSpPr>
        <p:spPr bwMode="auto">
          <a:xfrm>
            <a:off x="6572250" y="2397125"/>
            <a:ext cx="1588" cy="392113"/>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92" name="Rectangle 117"/>
          <p:cNvSpPr>
            <a:spLocks noChangeArrowheads="1"/>
          </p:cNvSpPr>
          <p:nvPr/>
        </p:nvSpPr>
        <p:spPr bwMode="auto">
          <a:xfrm>
            <a:off x="8269288" y="2397125"/>
            <a:ext cx="6350" cy="39211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93" name="Line 118"/>
          <p:cNvSpPr>
            <a:spLocks noChangeShapeType="1"/>
          </p:cNvSpPr>
          <p:nvPr/>
        </p:nvSpPr>
        <p:spPr bwMode="auto">
          <a:xfrm>
            <a:off x="8269288" y="2397125"/>
            <a:ext cx="1587" cy="392113"/>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94" name="Rectangle 321"/>
          <p:cNvSpPr>
            <a:spLocks noGrp="1" noChangeArrowheads="1"/>
          </p:cNvSpPr>
          <p:nvPr>
            <p:ph type="title"/>
          </p:nvPr>
        </p:nvSpPr>
        <p:spPr>
          <a:xfrm>
            <a:off x="152400" y="685800"/>
            <a:ext cx="8763000" cy="685800"/>
          </a:xfrm>
        </p:spPr>
        <p:txBody>
          <a:bodyPr/>
          <a:lstStyle/>
          <a:p>
            <a:r>
              <a:rPr lang="en-US" sz="2400" smtClean="0"/>
              <a:t>Supplementary Plenary Information - March 2012</a:t>
            </a:r>
          </a:p>
        </p:txBody>
      </p:sp>
      <p:sp>
        <p:nvSpPr>
          <p:cNvPr id="16495" name="Rectangle 322"/>
          <p:cNvSpPr>
            <a:spLocks noGrp="1" noChangeArrowheads="1"/>
          </p:cNvSpPr>
          <p:nvPr>
            <p:ph type="body" idx="1"/>
          </p:nvPr>
        </p:nvSpPr>
        <p:spPr>
          <a:xfrm>
            <a:off x="685800" y="1524000"/>
            <a:ext cx="7772400" cy="381000"/>
          </a:xfrm>
        </p:spPr>
        <p:txBody>
          <a:bodyPr/>
          <a:lstStyle/>
          <a:p>
            <a:pPr algn="ctr">
              <a:buFontTx/>
              <a:buNone/>
            </a:pPr>
            <a:r>
              <a:rPr lang="en-US" dirty="0" smtClean="0"/>
              <a:t>Date:</a:t>
            </a:r>
            <a:r>
              <a:rPr lang="en-US" b="0" dirty="0" smtClean="0"/>
              <a:t> 2012-May-12</a:t>
            </a:r>
            <a:endParaRPr lang="en-US" dirty="0" smtClean="0"/>
          </a:p>
        </p:txBody>
      </p:sp>
      <p:sp>
        <p:nvSpPr>
          <p:cNvPr id="16496" name="Rectangle 323"/>
          <p:cNvSpPr>
            <a:spLocks noChangeArrowheads="1"/>
          </p:cNvSpPr>
          <p:nvPr/>
        </p:nvSpPr>
        <p:spPr bwMode="auto">
          <a:xfrm>
            <a:off x="533400" y="16764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marL="342900" indent="-342900" eaLnBrk="0" hangingPunct="0">
              <a:spcBef>
                <a:spcPct val="20000"/>
              </a:spcBef>
            </a:pPr>
            <a:r>
              <a:rPr lang="en-US" sz="2000"/>
              <a:t>Authors:</a:t>
            </a:r>
            <a:endParaRPr lang="en-US" sz="2000" b="0"/>
          </a:p>
        </p:txBody>
      </p:sp>
      <p:sp>
        <p:nvSpPr>
          <p:cNvPr id="16497" name="Text Box 330"/>
          <p:cNvSpPr txBox="1">
            <a:spLocks noChangeArrowheads="1"/>
          </p:cNvSpPr>
          <p:nvPr/>
        </p:nvSpPr>
        <p:spPr bwMode="auto">
          <a:xfrm>
            <a:off x="827088" y="3394075"/>
            <a:ext cx="7089761"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eaLnBrk="0" hangingPunct="0"/>
            <a:r>
              <a:rPr lang="en-US" sz="1600" dirty="0"/>
              <a:t>Abstract: Additional Information on topics for 802 </a:t>
            </a:r>
            <a:r>
              <a:rPr lang="en-US" sz="1600" dirty="0" smtClean="0"/>
              <a:t>interim meeting </a:t>
            </a:r>
            <a:r>
              <a:rPr lang="en-US" sz="1600" dirty="0"/>
              <a:t>– </a:t>
            </a:r>
            <a:r>
              <a:rPr lang="en-US" sz="1600" dirty="0" smtClean="0"/>
              <a:t>May2012 </a:t>
            </a:r>
            <a:endParaRPr lang="en-US" sz="1600" dirty="0"/>
          </a:p>
        </p:txBody>
      </p:sp>
      <p:sp>
        <p:nvSpPr>
          <p:cNvPr id="16498" name="Date Placeholder 1"/>
          <p:cNvSpPr>
            <a:spLocks noGrp="1"/>
          </p:cNvSpPr>
          <p:nvPr>
            <p:ph type="dt" sz="quarter" idx="10"/>
          </p:nvPr>
        </p:nvSpPr>
        <p:spPr>
          <a:xfrm>
            <a:off x="688975" y="319088"/>
            <a:ext cx="1528763"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dirty="0" smtClean="0"/>
              <a:t>May 2012</a:t>
            </a:r>
            <a:endParaRPr lang="en-US" sz="1800" dirty="0"/>
          </a:p>
        </p:txBody>
      </p:sp>
      <p:cxnSp>
        <p:nvCxnSpPr>
          <p:cNvPr id="16499" name="Straight Connector 3"/>
          <p:cNvCxnSpPr>
            <a:cxnSpLocks noChangeShapeType="1"/>
            <a:stCxn id="16482" idx="2"/>
            <a:endCxn id="16493" idx="1"/>
          </p:cNvCxnSpPr>
          <p:nvPr/>
        </p:nvCxnSpPr>
        <p:spPr bwMode="auto">
          <a:xfrm>
            <a:off x="623888" y="2789238"/>
            <a:ext cx="7646987" cy="0"/>
          </a:xfrm>
          <a:prstGeom prst="line">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Date Placeholder 3"/>
          <p:cNvSpPr>
            <a:spLocks noGrp="1"/>
          </p:cNvSpPr>
          <p:nvPr>
            <p:ph type="dt" sz="quarter" idx="10"/>
          </p:nvPr>
        </p:nvSpPr>
        <p:spPr>
          <a:xfrm>
            <a:off x="696913" y="333375"/>
            <a:ext cx="1528762" cy="276225"/>
          </a:xfrm>
          <a:noFill/>
          <a:ln>
            <a:miter lim="800000"/>
            <a:headEnd/>
            <a:tailEnd/>
          </a:ln>
        </p:spPr>
        <p:txBody>
          <a:bodyPr/>
          <a:lstStyle/>
          <a:p>
            <a:r>
              <a:rPr lang="en-US" smtClean="0"/>
              <a:t>November 2011</a:t>
            </a:r>
          </a:p>
        </p:txBody>
      </p:sp>
      <p:sp>
        <p:nvSpPr>
          <p:cNvPr id="26626" name="Footer Placeholder 4"/>
          <p:cNvSpPr>
            <a:spLocks noGrp="1"/>
          </p:cNvSpPr>
          <p:nvPr>
            <p:ph type="ftr" sz="quarter" idx="11"/>
          </p:nvPr>
        </p:nvSpPr>
        <p:spPr>
          <a:xfrm>
            <a:off x="8077200" y="6475413"/>
            <a:ext cx="466725" cy="182562"/>
          </a:xfrm>
          <a:noFill/>
          <a:ln>
            <a:miter lim="800000"/>
            <a:headEnd/>
            <a:tailEnd/>
          </a:ln>
        </p:spPr>
        <p:txBody>
          <a:bodyPr/>
          <a:lstStyle/>
          <a:p>
            <a:r>
              <a:rPr lang="en-US" smtClean="0"/>
              <a:t>Bruce Kraemer, Marvell</a:t>
            </a:r>
          </a:p>
        </p:txBody>
      </p:sp>
      <p:sp>
        <p:nvSpPr>
          <p:cNvPr id="26627" name="Slide Number Placeholder 5"/>
          <p:cNvSpPr>
            <a:spLocks noGrp="1"/>
          </p:cNvSpPr>
          <p:nvPr>
            <p:ph type="sldNum" sz="quarter" idx="12"/>
          </p:nvPr>
        </p:nvSpPr>
        <p:spPr>
          <a:xfrm>
            <a:off x="4395788" y="6475413"/>
            <a:ext cx="428625" cy="182562"/>
          </a:xfrm>
          <a:noFill/>
          <a:ln>
            <a:miter lim="800000"/>
            <a:headEnd/>
            <a:tailEnd/>
          </a:ln>
        </p:spPr>
        <p:txBody>
          <a:bodyPr/>
          <a:lstStyle/>
          <a:p>
            <a:r>
              <a:rPr lang="en-US" smtClean="0"/>
              <a:t>Slide </a:t>
            </a:r>
            <a:fld id="{684410DD-9BEB-4C65-B950-8CE586BD3234}" type="slidenum">
              <a:rPr lang="en-US" smtClean="0"/>
              <a:pPr/>
              <a:t>10</a:t>
            </a:fld>
            <a:endParaRPr lang="en-US" smtClean="0"/>
          </a:p>
        </p:txBody>
      </p:sp>
      <p:sp>
        <p:nvSpPr>
          <p:cNvPr id="26628" name="Rectangle 2"/>
          <p:cNvSpPr>
            <a:spLocks noGrp="1" noChangeArrowheads="1"/>
          </p:cNvSpPr>
          <p:nvPr>
            <p:ph type="title"/>
          </p:nvPr>
        </p:nvSpPr>
        <p:spPr>
          <a:xfrm>
            <a:off x="657225" y="1033463"/>
            <a:ext cx="7772400" cy="476250"/>
          </a:xfrm>
        </p:spPr>
        <p:txBody>
          <a:bodyPr/>
          <a:lstStyle/>
          <a:p>
            <a:r>
              <a:rPr lang="en-US" smtClean="0"/>
              <a:t>Group Room assignments</a:t>
            </a:r>
          </a:p>
        </p:txBody>
      </p:sp>
      <p:graphicFrame>
        <p:nvGraphicFramePr>
          <p:cNvPr id="2242636" name="Group 76"/>
          <p:cNvGraphicFramePr>
            <a:graphicFrameLocks noGrp="1"/>
          </p:cNvGraphicFramePr>
          <p:nvPr>
            <p:ph idx="1"/>
            <p:extLst>
              <p:ext uri="{D42A27DB-BD31-4B8C-83A1-F6EECF244321}">
                <p14:modId xmlns:p14="http://schemas.microsoft.com/office/powerpoint/2010/main" val="824009414"/>
              </p:ext>
            </p:extLst>
          </p:nvPr>
        </p:nvGraphicFramePr>
        <p:xfrm>
          <a:off x="231775" y="1582738"/>
          <a:ext cx="8621259" cy="3449604"/>
        </p:xfrm>
        <a:graphic>
          <a:graphicData uri="http://schemas.openxmlformats.org/drawingml/2006/table">
            <a:tbl>
              <a:tblPr/>
              <a:tblGrid>
                <a:gridCol w="696685"/>
                <a:gridCol w="5856573"/>
                <a:gridCol w="2068001"/>
              </a:tblGrid>
              <a:tr h="57648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WG</a:t>
                      </a:r>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Room</a:t>
                      </a:r>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   Level</a:t>
                      </a:r>
                    </a:p>
                  </a:txBody>
                  <a:tcPr marL="91437" marR="9143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57338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rPr>
                        <a:t>16</a:t>
                      </a:r>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2800" b="1" i="0" u="none" strike="noStrike" cap="none" normalizeH="0" baseline="0" dirty="0" err="1" smtClean="0">
                          <a:ln>
                            <a:noFill/>
                          </a:ln>
                          <a:solidFill>
                            <a:schemeClr val="tx1"/>
                          </a:solidFill>
                          <a:effectLst/>
                          <a:latin typeface="Times New Roman" pitchFamily="18" charset="0"/>
                        </a:rPr>
                        <a:t>Fairlie</a:t>
                      </a:r>
                      <a:r>
                        <a:rPr kumimoji="0" lang="en-US" sz="2800" b="1" i="0" u="none" strike="noStrike" cap="none" normalizeH="0" baseline="0" dirty="0" smtClean="0">
                          <a:ln>
                            <a:noFill/>
                          </a:ln>
                          <a:solidFill>
                            <a:schemeClr val="tx1"/>
                          </a:solidFill>
                          <a:effectLst/>
                          <a:latin typeface="Times New Roman" pitchFamily="18" charset="0"/>
                        </a:rPr>
                        <a:t>,  </a:t>
                      </a:r>
                      <a:r>
                        <a:rPr kumimoji="0" lang="en-US" sz="2800" b="1" i="0" u="none" strike="noStrike" cap="none" normalizeH="0" baseline="0" dirty="0" err="1" smtClean="0">
                          <a:ln>
                            <a:noFill/>
                          </a:ln>
                          <a:solidFill>
                            <a:schemeClr val="tx1"/>
                          </a:solidFill>
                          <a:effectLst/>
                          <a:latin typeface="Times New Roman" pitchFamily="18" charset="0"/>
                        </a:rPr>
                        <a:t>Greenbriar</a:t>
                      </a:r>
                      <a:endParaRPr kumimoji="0" lang="en-US" sz="2800" b="1" i="0" u="none" strike="noStrike" cap="none" normalizeH="0" baseline="0" dirty="0" smtClean="0">
                        <a:ln>
                          <a:noFill/>
                        </a:ln>
                        <a:solidFill>
                          <a:schemeClr val="tx1"/>
                        </a:solidFill>
                        <a:effectLst/>
                        <a:latin typeface="Times New Roman" pitchFamily="18" charset="0"/>
                      </a:endParaRPr>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rPr>
                        <a:t>ACC</a:t>
                      </a:r>
                    </a:p>
                  </a:txBody>
                  <a:tcPr marL="91437" marR="9143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57338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rPr>
                        <a:t>18</a:t>
                      </a:r>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2800" b="1" i="0" u="none" strike="noStrike" cap="none" normalizeH="0" baseline="0" dirty="0" smtClean="0">
                          <a:ln>
                            <a:noFill/>
                          </a:ln>
                          <a:solidFill>
                            <a:schemeClr val="tx1"/>
                          </a:solidFill>
                          <a:effectLst/>
                          <a:latin typeface="Times New Roman" pitchFamily="18" charset="0"/>
                        </a:rPr>
                        <a:t>University</a:t>
                      </a:r>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imes New Roman" pitchFamily="18" charset="0"/>
                        </a:rPr>
                        <a:t>ACC</a:t>
                      </a:r>
                      <a:endParaRPr kumimoji="0" lang="en-US" sz="2800" b="1" i="0" u="none" strike="noStrike" cap="none" normalizeH="0" baseline="0" dirty="0" smtClean="0">
                        <a:ln>
                          <a:noFill/>
                        </a:ln>
                        <a:solidFill>
                          <a:schemeClr val="tx1"/>
                        </a:solidFill>
                        <a:effectLst/>
                        <a:latin typeface="Times New Roman" pitchFamily="18" charset="0"/>
                      </a:endParaRPr>
                    </a:p>
                  </a:txBody>
                  <a:tcPr marL="91437" marR="9143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57648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rPr>
                        <a:t>19</a:t>
                      </a:r>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2800" b="1" i="0" u="none" strike="noStrike" cap="none" normalizeH="0" baseline="0" dirty="0" err="1" smtClean="0">
                          <a:ln>
                            <a:noFill/>
                          </a:ln>
                          <a:solidFill>
                            <a:schemeClr val="tx1"/>
                          </a:solidFill>
                          <a:effectLst/>
                          <a:latin typeface="Times New Roman" pitchFamily="18" charset="0"/>
                        </a:rPr>
                        <a:t>Vinings</a:t>
                      </a:r>
                      <a:endParaRPr kumimoji="0" lang="en-US" sz="2800" b="1" i="0" u="none" strike="noStrike" cap="none" normalizeH="0" baseline="0" dirty="0" smtClean="0">
                        <a:ln>
                          <a:noFill/>
                        </a:ln>
                        <a:solidFill>
                          <a:schemeClr val="tx1"/>
                        </a:solidFill>
                        <a:effectLst/>
                        <a:latin typeface="Times New Roman" pitchFamily="18" charset="0"/>
                      </a:endParaRPr>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imes New Roman" pitchFamily="18" charset="0"/>
                        </a:rPr>
                        <a:t>ACC</a:t>
                      </a:r>
                      <a:endParaRPr kumimoji="0" lang="en-US" sz="2800" b="1" i="0" u="none" strike="noStrike" cap="none" normalizeH="0" baseline="0" dirty="0" smtClean="0">
                        <a:ln>
                          <a:noFill/>
                        </a:ln>
                        <a:solidFill>
                          <a:schemeClr val="tx1"/>
                        </a:solidFill>
                        <a:effectLst/>
                        <a:latin typeface="Times New Roman" pitchFamily="18" charset="0"/>
                      </a:endParaRPr>
                    </a:p>
                  </a:txBody>
                  <a:tcPr marL="91437" marR="9143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57648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rPr>
                        <a:t>21</a:t>
                      </a:r>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2800" b="1" i="0" u="none" strike="noStrike" cap="none" normalizeH="0" baseline="0" dirty="0" err="1" smtClean="0">
                          <a:ln>
                            <a:noFill/>
                          </a:ln>
                          <a:solidFill>
                            <a:schemeClr val="tx1"/>
                          </a:solidFill>
                          <a:effectLst/>
                          <a:latin typeface="Times New Roman" pitchFamily="18" charset="0"/>
                        </a:rPr>
                        <a:t>Techwood</a:t>
                      </a:r>
                      <a:endParaRPr kumimoji="0" lang="en-US" sz="2800" b="1" i="0" u="none" strike="noStrike" cap="none" normalizeH="0" baseline="0" dirty="0" smtClean="0">
                        <a:ln>
                          <a:noFill/>
                        </a:ln>
                        <a:solidFill>
                          <a:schemeClr val="tx1"/>
                        </a:solidFill>
                        <a:effectLst/>
                        <a:latin typeface="Times New Roman" pitchFamily="18" charset="0"/>
                      </a:endParaRPr>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imes New Roman" pitchFamily="18" charset="0"/>
                        </a:rPr>
                        <a:t>ACC</a:t>
                      </a:r>
                      <a:endParaRPr kumimoji="0" lang="en-US" sz="2800" b="1" i="0" u="none" strike="noStrike" cap="none" normalizeH="0" baseline="0" dirty="0" smtClean="0">
                        <a:ln>
                          <a:noFill/>
                        </a:ln>
                        <a:solidFill>
                          <a:schemeClr val="tx1"/>
                        </a:solidFill>
                        <a:effectLst/>
                        <a:latin typeface="Times New Roman" pitchFamily="18" charset="0"/>
                      </a:endParaRPr>
                    </a:p>
                  </a:txBody>
                  <a:tcPr marL="91437" marR="9143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57338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rPr>
                        <a:t>22</a:t>
                      </a:r>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2800" b="1" i="0" u="none" strike="noStrike" cap="none" normalizeH="0" baseline="0" dirty="0" smtClean="0">
                          <a:ln>
                            <a:noFill/>
                          </a:ln>
                          <a:solidFill>
                            <a:schemeClr val="tx1"/>
                          </a:solidFill>
                          <a:effectLst/>
                          <a:latin typeface="Times New Roman" pitchFamily="18" charset="0"/>
                        </a:rPr>
                        <a:t>Marietta</a:t>
                      </a:r>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rPr>
                        <a:t>ACC</a:t>
                      </a:r>
                    </a:p>
                  </a:txBody>
                  <a:tcPr marL="91437" marR="9143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bl>
          </a:graphicData>
        </a:graphic>
      </p:graphicFrame>
      <p:sp>
        <p:nvSpPr>
          <p:cNvPr id="26659" name="Text Box 4"/>
          <p:cNvSpPr txBox="1">
            <a:spLocks noChangeArrowheads="1"/>
          </p:cNvSpPr>
          <p:nvPr/>
        </p:nvSpPr>
        <p:spPr bwMode="auto">
          <a:xfrm>
            <a:off x="52388" y="561975"/>
            <a:ext cx="3792537" cy="457200"/>
          </a:xfrm>
          <a:prstGeom prst="rect">
            <a:avLst/>
          </a:prstGeom>
          <a:noFill/>
          <a:ln w="9525">
            <a:noFill/>
            <a:miter lim="800000"/>
            <a:headEnd/>
            <a:tailEnd/>
          </a:ln>
        </p:spPr>
        <p:txBody>
          <a:bodyPr wrap="none">
            <a:spAutoFit/>
          </a:bodyPr>
          <a:lstStyle/>
          <a:p>
            <a:pPr algn="ctr" eaLnBrk="0" hangingPunct="0"/>
            <a:r>
              <a:rPr lang="en-US">
                <a:solidFill>
                  <a:schemeClr val="tx2"/>
                </a:solidFill>
              </a:rPr>
              <a:t>Monday Agenda Item 4.1.5 </a:t>
            </a:r>
          </a:p>
        </p:txBody>
      </p:sp>
    </p:spTree>
    <p:extLst>
      <p:ext uri="{BB962C8B-B14F-4D97-AF65-F5344CB8AC3E}">
        <p14:creationId xmlns:p14="http://schemas.microsoft.com/office/powerpoint/2010/main" val="21169364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Title 1"/>
          <p:cNvSpPr>
            <a:spLocks noGrp="1"/>
          </p:cNvSpPr>
          <p:nvPr>
            <p:ph type="title"/>
          </p:nvPr>
        </p:nvSpPr>
        <p:spPr>
          <a:xfrm>
            <a:off x="657225" y="1019175"/>
            <a:ext cx="7772400" cy="474663"/>
          </a:xfrm>
        </p:spPr>
        <p:txBody>
          <a:bodyPr/>
          <a:lstStyle/>
          <a:p>
            <a:r>
              <a:rPr lang="en-US" smtClean="0"/>
              <a:t>WG Agendas</a:t>
            </a:r>
          </a:p>
        </p:txBody>
      </p:sp>
      <p:sp>
        <p:nvSpPr>
          <p:cNvPr id="29698" name="Content Placeholder 2"/>
          <p:cNvSpPr>
            <a:spLocks noGrp="1"/>
          </p:cNvSpPr>
          <p:nvPr>
            <p:ph idx="1"/>
          </p:nvPr>
        </p:nvSpPr>
        <p:spPr>
          <a:xfrm>
            <a:off x="347663" y="1538288"/>
            <a:ext cx="8564562" cy="4905375"/>
          </a:xfrm>
        </p:spPr>
        <p:txBody>
          <a:bodyPr/>
          <a:lstStyle/>
          <a:p>
            <a:pPr marL="0" indent="0">
              <a:buFontTx/>
              <a:buNone/>
            </a:pPr>
            <a:r>
              <a:rPr lang="en-US" sz="3200" dirty="0" smtClean="0"/>
              <a:t>18:  18-12-00xx r0 Opening Report</a:t>
            </a:r>
          </a:p>
          <a:p>
            <a:pPr marL="0" indent="0">
              <a:buNone/>
            </a:pPr>
            <a:r>
              <a:rPr lang="en-US" sz="1200" dirty="0" smtClean="0"/>
              <a:t>	</a:t>
            </a:r>
          </a:p>
          <a:p>
            <a:pPr marL="0" indent="0">
              <a:buFontTx/>
              <a:buNone/>
            </a:pPr>
            <a:r>
              <a:rPr lang="en-US" sz="3200" dirty="0" smtClean="0"/>
              <a:t>19:   19-12-0054 r1 Agenda</a:t>
            </a:r>
          </a:p>
          <a:p>
            <a:pPr marL="0" indent="0">
              <a:buFontTx/>
              <a:buNone/>
            </a:pPr>
            <a:r>
              <a:rPr lang="en-US" sz="3200" dirty="0" smtClean="0"/>
              <a:t>	19-12-0056r0 Opening Report</a:t>
            </a:r>
          </a:p>
          <a:p>
            <a:pPr marL="0" indent="0">
              <a:buNone/>
            </a:pPr>
            <a:r>
              <a:rPr lang="en-US" sz="1200" dirty="0" smtClean="0"/>
              <a:t>	</a:t>
            </a:r>
          </a:p>
          <a:p>
            <a:pPr marL="0" indent="0">
              <a:buFontTx/>
              <a:buNone/>
            </a:pPr>
            <a:r>
              <a:rPr lang="en-US" sz="3200" dirty="0" smtClean="0"/>
              <a:t>21:  21-12-0046r0 Agenda</a:t>
            </a:r>
          </a:p>
          <a:p>
            <a:pPr marL="0" indent="0">
              <a:buFontTx/>
              <a:buNone/>
            </a:pPr>
            <a:r>
              <a:rPr lang="en-US" sz="1200" dirty="0" smtClean="0"/>
              <a:t>	</a:t>
            </a:r>
          </a:p>
          <a:p>
            <a:pPr marL="0" indent="0">
              <a:buFontTx/>
              <a:buNone/>
            </a:pPr>
            <a:r>
              <a:rPr lang="en-US" sz="3200" dirty="0" smtClean="0"/>
              <a:t>22:  22-12-0045r1 Agenda</a:t>
            </a:r>
          </a:p>
          <a:p>
            <a:pPr marL="0" indent="0">
              <a:buFontTx/>
              <a:buNone/>
            </a:pPr>
            <a:r>
              <a:rPr lang="en-US" sz="3200" dirty="0" smtClean="0"/>
              <a:t>	</a:t>
            </a:r>
          </a:p>
          <a:p>
            <a:pPr marL="0" indent="0">
              <a:buFontTx/>
              <a:buNone/>
            </a:pPr>
            <a:r>
              <a:rPr lang="en-US" sz="3200" dirty="0" smtClean="0"/>
              <a:t>		</a:t>
            </a:r>
          </a:p>
        </p:txBody>
      </p:sp>
      <p:sp>
        <p:nvSpPr>
          <p:cNvPr id="29699" name="Date Placeholder 3"/>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May 2012</a:t>
            </a:r>
            <a:endParaRPr lang="en-US" sz="1800"/>
          </a:p>
        </p:txBody>
      </p:sp>
      <p:sp>
        <p:nvSpPr>
          <p:cNvPr id="29700" name="Footer Placeholder 4"/>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29701" name="Slide Number Placeholder 5"/>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49AA8243-718F-4881-A355-D1C68AAC6828}" type="slidenum">
              <a:rPr lang="en-US" sz="1200" b="0" smtClean="0"/>
              <a:pPr/>
              <a:t>11</a:t>
            </a:fld>
            <a:endParaRPr lang="en-US" sz="1200" b="0" smtClean="0"/>
          </a:p>
        </p:txBody>
      </p:sp>
      <p:sp>
        <p:nvSpPr>
          <p:cNvPr id="29702" name="Text Box 4"/>
          <p:cNvSpPr txBox="1">
            <a:spLocks noChangeArrowheads="1"/>
          </p:cNvSpPr>
          <p:nvPr/>
        </p:nvSpPr>
        <p:spPr bwMode="auto">
          <a:xfrm>
            <a:off x="52388" y="561975"/>
            <a:ext cx="379253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a:solidFill>
                  <a:schemeClr val="tx2"/>
                </a:solidFill>
              </a:rPr>
              <a:t>Monday Agenda Item 4.1.6 </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Date Placeholder 3"/>
          <p:cNvSpPr>
            <a:spLocks noGrp="1"/>
          </p:cNvSpPr>
          <p:nvPr>
            <p:ph type="dt"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May 2012</a:t>
            </a:r>
            <a:endParaRPr lang="en-US" sz="1800"/>
          </a:p>
        </p:txBody>
      </p:sp>
      <p:sp>
        <p:nvSpPr>
          <p:cNvPr id="32770" name="Footer Placeholder 4"/>
          <p:cNvSpPr>
            <a:spLocks noGrp="1"/>
          </p:cNvSpPr>
          <p:nvPr>
            <p:ph type="ftr" sz="quarter" idx="11"/>
          </p:nvPr>
        </p:nvSpPr>
        <p:spPr>
          <a:xfrm>
            <a:off x="5738813" y="6475413"/>
            <a:ext cx="2805112" cy="1841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32771" name="Slide Number Placeholder 5"/>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40B83BD7-DC2B-4F72-ABCC-E2A2466BBDA8}" type="slidenum">
              <a:rPr lang="en-US" sz="1200" b="0" smtClean="0"/>
              <a:pPr/>
              <a:t>12</a:t>
            </a:fld>
            <a:endParaRPr lang="en-US" sz="1200" b="0" smtClean="0"/>
          </a:p>
        </p:txBody>
      </p:sp>
      <p:sp>
        <p:nvSpPr>
          <p:cNvPr id="32772" name="Rectangle 2"/>
          <p:cNvSpPr>
            <a:spLocks noGrp="1" noChangeArrowheads="1"/>
          </p:cNvSpPr>
          <p:nvPr>
            <p:ph type="title"/>
          </p:nvPr>
        </p:nvSpPr>
        <p:spPr>
          <a:xfrm>
            <a:off x="685800" y="685800"/>
            <a:ext cx="7772400" cy="990600"/>
          </a:xfrm>
        </p:spPr>
        <p:txBody>
          <a:bodyPr/>
          <a:lstStyle/>
          <a:p>
            <a:r>
              <a:rPr lang="en-US" sz="2800" dirty="0" smtClean="0"/>
              <a:t>ITU-R Question 236/1 continued</a:t>
            </a:r>
            <a:endParaRPr lang="en-GB" sz="2800" dirty="0" smtClean="0"/>
          </a:p>
        </p:txBody>
      </p:sp>
      <p:sp>
        <p:nvSpPr>
          <p:cNvPr id="21507" name="Rectangle 3"/>
          <p:cNvSpPr>
            <a:spLocks noGrp="1" noChangeArrowheads="1"/>
          </p:cNvSpPr>
          <p:nvPr>
            <p:ph type="body" idx="1"/>
          </p:nvPr>
        </p:nvSpPr>
        <p:spPr>
          <a:xfrm>
            <a:off x="685800" y="1600200"/>
            <a:ext cx="7772400" cy="4419600"/>
          </a:xfrm>
        </p:spPr>
        <p:txBody>
          <a:bodyPr/>
          <a:lstStyle/>
          <a:p>
            <a:pPr marL="0">
              <a:spcBef>
                <a:spcPts val="600"/>
              </a:spcBef>
              <a:spcAft>
                <a:spcPts val="0"/>
              </a:spcAft>
              <a:tabLst>
                <a:tab pos="504190" algn="l"/>
                <a:tab pos="756285" algn="l"/>
                <a:tab pos="1008380" algn="l"/>
                <a:tab pos="1260475" algn="l"/>
              </a:tabLst>
              <a:defRPr/>
            </a:pPr>
            <a:r>
              <a:rPr lang="en-GB" dirty="0" smtClean="0">
                <a:solidFill>
                  <a:srgbClr val="000000"/>
                </a:solidFill>
                <a:ea typeface="Times New Roman"/>
              </a:rPr>
              <a:t>What </a:t>
            </a:r>
            <a:r>
              <a:rPr lang="en-GB" dirty="0">
                <a:solidFill>
                  <a:srgbClr val="000000"/>
                </a:solidFill>
                <a:ea typeface="Times New Roman"/>
              </a:rPr>
              <a:t>are the interference considerations to </a:t>
            </a:r>
            <a:r>
              <a:rPr lang="en-GB" dirty="0" err="1">
                <a:solidFill>
                  <a:srgbClr val="000000"/>
                </a:solidFill>
                <a:ea typeface="Times New Roman"/>
              </a:rPr>
              <a:t>radiocommunications</a:t>
            </a:r>
            <a:r>
              <a:rPr lang="en-GB" dirty="0">
                <a:solidFill>
                  <a:srgbClr val="000000"/>
                </a:solidFill>
                <a:ea typeface="Times New Roman"/>
              </a:rPr>
              <a:t> associated with the implementation of wireless and wired technologies and devices used in support of power grid management systems?</a:t>
            </a:r>
            <a:endParaRPr lang="en-US" dirty="0">
              <a:solidFill>
                <a:srgbClr val="000000"/>
              </a:solidFill>
              <a:ea typeface="Times New Roman"/>
            </a:endParaRPr>
          </a:p>
          <a:p>
            <a:pPr marL="0">
              <a:spcBef>
                <a:spcPts val="600"/>
              </a:spcBef>
              <a:spcAft>
                <a:spcPts val="0"/>
              </a:spcAft>
              <a:tabLst>
                <a:tab pos="504190" algn="l"/>
                <a:tab pos="756285" algn="l"/>
                <a:tab pos="1008380" algn="l"/>
                <a:tab pos="1260475" algn="l"/>
              </a:tabLst>
              <a:defRPr/>
            </a:pPr>
            <a:r>
              <a:rPr lang="en-GB" dirty="0">
                <a:solidFill>
                  <a:srgbClr val="000000"/>
                </a:solidFill>
                <a:ea typeface="Times New Roman"/>
              </a:rPr>
              <a:t>	How will spectrum availability be affected by interference associated with widespread deployment of such technologies and devices</a:t>
            </a:r>
            <a:r>
              <a:rPr lang="en-GB" dirty="0" smtClean="0">
                <a:solidFill>
                  <a:srgbClr val="000000"/>
                </a:solidFill>
                <a:ea typeface="Times New Roman"/>
              </a:rPr>
              <a:t>?</a:t>
            </a:r>
          </a:p>
          <a:p>
            <a:pPr marL="0">
              <a:spcBef>
                <a:spcPts val="600"/>
              </a:spcBef>
              <a:spcAft>
                <a:spcPts val="0"/>
              </a:spcAft>
              <a:tabLst>
                <a:tab pos="504190" algn="l"/>
                <a:tab pos="756285" algn="l"/>
                <a:tab pos="1008380" algn="l"/>
                <a:tab pos="1260475" algn="l"/>
              </a:tabLst>
              <a:defRPr/>
            </a:pPr>
            <a:r>
              <a:rPr lang="en-GB" dirty="0" smtClean="0">
                <a:solidFill>
                  <a:srgbClr val="000000"/>
                </a:solidFill>
                <a:ea typeface="Times New Roman"/>
              </a:rPr>
              <a:t>The outcome of this question will be the identification of spectrum, technologies, bandwidths and data rates for wireless Smart Grid management.</a:t>
            </a:r>
          </a:p>
          <a:p>
            <a:pPr marL="0">
              <a:spcBef>
                <a:spcPts val="600"/>
              </a:spcBef>
              <a:spcAft>
                <a:spcPts val="0"/>
              </a:spcAft>
              <a:tabLst>
                <a:tab pos="504190" algn="l"/>
                <a:tab pos="756285" algn="l"/>
                <a:tab pos="1008380" algn="l"/>
                <a:tab pos="1260475" algn="l"/>
              </a:tabLst>
              <a:defRPr/>
            </a:pPr>
            <a:r>
              <a:rPr lang="en-GB" dirty="0" smtClean="0">
                <a:solidFill>
                  <a:srgbClr val="000000"/>
                </a:solidFill>
                <a:ea typeface="Times New Roman"/>
              </a:rPr>
              <a:t>It is recommended IEEE 802 make an initial input to the June, 2012 meeting of ITU-R WP1A</a:t>
            </a:r>
            <a:endParaRPr lang="en-US" dirty="0">
              <a:solidFill>
                <a:srgbClr val="000000"/>
              </a:solidFill>
              <a:ea typeface="Times New Roman"/>
            </a:endParaRPr>
          </a:p>
          <a:p>
            <a:pPr>
              <a:spcBef>
                <a:spcPts val="0"/>
              </a:spcBef>
              <a:spcAft>
                <a:spcPts val="600"/>
              </a:spcAft>
              <a:defRPr/>
            </a:pPr>
            <a:endParaRPr lang="en-US" sz="2000" b="0" dirty="0" smtClean="0"/>
          </a:p>
        </p:txBody>
      </p:sp>
      <p:sp>
        <p:nvSpPr>
          <p:cNvPr id="32774" name="Text Box 4"/>
          <p:cNvSpPr txBox="1">
            <a:spLocks noChangeArrowheads="1"/>
          </p:cNvSpPr>
          <p:nvPr/>
        </p:nvSpPr>
        <p:spPr bwMode="auto">
          <a:xfrm>
            <a:off x="52388" y="561975"/>
            <a:ext cx="379253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a:solidFill>
                  <a:schemeClr val="tx2"/>
                </a:solidFill>
              </a:rPr>
              <a:t>Monday Agenda Item 4.1.6 </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Date Placeholder 3"/>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May 2012</a:t>
            </a:r>
            <a:endParaRPr lang="en-US" sz="1800"/>
          </a:p>
        </p:txBody>
      </p:sp>
      <p:sp>
        <p:nvSpPr>
          <p:cNvPr id="33794" name="Footer Placeholder 4"/>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33795" name="Slide Number Placeholder 5"/>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6F68842F-C4BA-4049-A837-FFD95B43C95D}" type="slidenum">
              <a:rPr lang="en-US" sz="1200" b="0" smtClean="0"/>
              <a:pPr/>
              <a:t>13</a:t>
            </a:fld>
            <a:endParaRPr lang="en-US" sz="1200" b="0" smtClean="0"/>
          </a:p>
        </p:txBody>
      </p:sp>
      <p:sp>
        <p:nvSpPr>
          <p:cNvPr id="33796" name="Rectangle 2"/>
          <p:cNvSpPr>
            <a:spLocks noGrp="1" noChangeArrowheads="1"/>
          </p:cNvSpPr>
          <p:nvPr>
            <p:ph type="title"/>
          </p:nvPr>
        </p:nvSpPr>
        <p:spPr>
          <a:xfrm>
            <a:off x="685800" y="1082675"/>
            <a:ext cx="7772400" cy="992188"/>
          </a:xfrm>
        </p:spPr>
        <p:txBody>
          <a:bodyPr/>
          <a:lstStyle/>
          <a:p>
            <a:r>
              <a:rPr lang="en-US" sz="2800" dirty="0" smtClean="0"/>
              <a:t>July Meeting – San Diego, California</a:t>
            </a:r>
            <a:br>
              <a:rPr lang="en-US" sz="2800" dirty="0" smtClean="0"/>
            </a:br>
            <a:r>
              <a:rPr lang="en-US" sz="2800" dirty="0" smtClean="0"/>
              <a:t>July  15 – 20, 2012</a:t>
            </a:r>
          </a:p>
        </p:txBody>
      </p:sp>
      <p:sp>
        <p:nvSpPr>
          <p:cNvPr id="33797" name="Text Box 4"/>
          <p:cNvSpPr txBox="1">
            <a:spLocks noChangeArrowheads="1"/>
          </p:cNvSpPr>
          <p:nvPr/>
        </p:nvSpPr>
        <p:spPr bwMode="auto">
          <a:xfrm>
            <a:off x="22225" y="617538"/>
            <a:ext cx="386873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a:solidFill>
                  <a:schemeClr val="tx2"/>
                </a:solidFill>
              </a:rPr>
              <a:t>Monday Agenda Item 4.1.10</a:t>
            </a:r>
          </a:p>
        </p:txBody>
      </p:sp>
      <p:sp>
        <p:nvSpPr>
          <p:cNvPr id="33798" name="Text Box 5"/>
          <p:cNvSpPr txBox="1">
            <a:spLocks noChangeArrowheads="1"/>
          </p:cNvSpPr>
          <p:nvPr/>
        </p:nvSpPr>
        <p:spPr bwMode="auto">
          <a:xfrm>
            <a:off x="109538" y="3062288"/>
            <a:ext cx="8890000" cy="1878012"/>
          </a:xfrm>
          <a:prstGeom prst="rect">
            <a:avLst/>
          </a:prstGeom>
          <a:noFill/>
          <a:ln w="12700">
            <a:solidFill>
              <a:srgbClr val="33CC33"/>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a:spAutoFit/>
          </a:bodyPr>
          <a:lstStyle>
            <a:lvl1pPr marL="742950" indent="-742950">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eaLnBrk="0" hangingPunct="0">
              <a:buFont typeface="Times New Roman" pitchFamily="18" charset="0"/>
              <a:buAutoNum type="arabicPeriod"/>
            </a:pPr>
            <a:r>
              <a:rPr lang="en-US" sz="4000" dirty="0"/>
              <a:t>Hotel Registration open </a:t>
            </a:r>
            <a:endParaRPr lang="en-US" sz="4000" dirty="0">
              <a:solidFill>
                <a:srgbClr val="FF0000"/>
              </a:solidFill>
            </a:endParaRPr>
          </a:p>
          <a:p>
            <a:pPr eaLnBrk="0" hangingPunct="0">
              <a:buFont typeface="Times New Roman" pitchFamily="18" charset="0"/>
              <a:buAutoNum type="arabicPeriod"/>
            </a:pPr>
            <a:r>
              <a:rPr lang="en-US" sz="4000" dirty="0"/>
              <a:t>Meeting Registration open </a:t>
            </a:r>
          </a:p>
          <a:p>
            <a:pPr eaLnBrk="0" hangingPunct="0">
              <a:buFont typeface="Times New Roman" pitchFamily="18" charset="0"/>
              <a:buAutoNum type="arabicPeriod"/>
            </a:pPr>
            <a:r>
              <a:rPr lang="en-US" sz="3600" dirty="0"/>
              <a:t>Early bird registration expires </a:t>
            </a:r>
            <a:r>
              <a:rPr lang="en-US" sz="3600" dirty="0" smtClean="0"/>
              <a:t>June 1</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Date Placeholder 3"/>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May 2012</a:t>
            </a:r>
            <a:endParaRPr lang="en-US" sz="1800"/>
          </a:p>
        </p:txBody>
      </p:sp>
      <p:sp>
        <p:nvSpPr>
          <p:cNvPr id="34818" name="Footer Placeholder 4"/>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34819" name="Slide Number Placeholder 5"/>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147C3267-4895-4E3A-83B9-8F821DD20923}" type="slidenum">
              <a:rPr lang="en-US" sz="1200" b="0" smtClean="0"/>
              <a:pPr/>
              <a:t>14</a:t>
            </a:fld>
            <a:endParaRPr lang="en-US" sz="1200" b="0" smtClean="0"/>
          </a:p>
        </p:txBody>
      </p:sp>
      <p:sp>
        <p:nvSpPr>
          <p:cNvPr id="34820" name="Rectangle 2"/>
          <p:cNvSpPr>
            <a:spLocks noGrp="1" noChangeArrowheads="1"/>
          </p:cNvSpPr>
          <p:nvPr>
            <p:ph type="title"/>
          </p:nvPr>
        </p:nvSpPr>
        <p:spPr>
          <a:xfrm>
            <a:off x="685800" y="1082675"/>
            <a:ext cx="7772400" cy="992188"/>
          </a:xfrm>
        </p:spPr>
        <p:txBody>
          <a:bodyPr/>
          <a:lstStyle/>
          <a:p>
            <a:r>
              <a:rPr lang="en-US" sz="2800" dirty="0" smtClean="0"/>
              <a:t>TG Elections</a:t>
            </a:r>
          </a:p>
        </p:txBody>
      </p:sp>
      <p:sp>
        <p:nvSpPr>
          <p:cNvPr id="34821" name="Text Box 4"/>
          <p:cNvSpPr txBox="1">
            <a:spLocks noChangeArrowheads="1"/>
          </p:cNvSpPr>
          <p:nvPr/>
        </p:nvSpPr>
        <p:spPr bwMode="auto">
          <a:xfrm>
            <a:off x="22225" y="617538"/>
            <a:ext cx="386873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a:solidFill>
                  <a:schemeClr val="tx2"/>
                </a:solidFill>
              </a:rPr>
              <a:t>Monday Agenda Item 4.1.11</a:t>
            </a:r>
          </a:p>
        </p:txBody>
      </p:sp>
      <p:sp>
        <p:nvSpPr>
          <p:cNvPr id="34822" name="TextBox 9"/>
          <p:cNvSpPr txBox="1">
            <a:spLocks noChangeArrowheads="1"/>
          </p:cNvSpPr>
          <p:nvPr/>
        </p:nvSpPr>
        <p:spPr bwMode="auto">
          <a:xfrm>
            <a:off x="665163" y="2198688"/>
            <a:ext cx="7545387" cy="1570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3200" dirty="0"/>
              <a:t>Final Call for Nominations</a:t>
            </a:r>
          </a:p>
          <a:p>
            <a:r>
              <a:rPr lang="en-US" sz="3200" dirty="0"/>
              <a:t>Introduction of </a:t>
            </a:r>
            <a:r>
              <a:rPr lang="en-US" sz="3200" dirty="0" smtClean="0"/>
              <a:t>Candidates during TG</a:t>
            </a:r>
            <a:endParaRPr lang="en-US" sz="3200" dirty="0"/>
          </a:p>
          <a:p>
            <a:r>
              <a:rPr lang="en-US" sz="3200" dirty="0"/>
              <a:t>Outline of Election Process on Wednesday</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Title 1"/>
          <p:cNvSpPr>
            <a:spLocks noGrp="1"/>
          </p:cNvSpPr>
          <p:nvPr>
            <p:ph type="title"/>
          </p:nvPr>
        </p:nvSpPr>
        <p:spPr/>
        <p:txBody>
          <a:bodyPr/>
          <a:lstStyle/>
          <a:p>
            <a:r>
              <a:rPr lang="en-US" smtClean="0"/>
              <a:t>Election Process</a:t>
            </a:r>
          </a:p>
        </p:txBody>
      </p:sp>
      <p:sp>
        <p:nvSpPr>
          <p:cNvPr id="35842" name="Content Placeholder 2"/>
          <p:cNvSpPr>
            <a:spLocks noGrp="1"/>
          </p:cNvSpPr>
          <p:nvPr>
            <p:ph idx="1"/>
          </p:nvPr>
        </p:nvSpPr>
        <p:spPr>
          <a:xfrm>
            <a:off x="319088" y="1625600"/>
            <a:ext cx="8418512" cy="4470400"/>
          </a:xfrm>
        </p:spPr>
        <p:txBody>
          <a:bodyPr/>
          <a:lstStyle/>
          <a:p>
            <a:endParaRPr lang="en-US" dirty="0" smtClean="0"/>
          </a:p>
          <a:p>
            <a:r>
              <a:rPr lang="en-US" dirty="0" smtClean="0"/>
              <a:t>Task Group Officer elections take place May 2012</a:t>
            </a:r>
          </a:p>
          <a:p>
            <a:r>
              <a:rPr lang="en-US" dirty="0" smtClean="0"/>
              <a:t>Nominations between March and May</a:t>
            </a:r>
          </a:p>
          <a:p>
            <a:r>
              <a:rPr lang="en-US" dirty="0" smtClean="0"/>
              <a:t>Election Procedure in one of the TG or SC meetings prior to Wednesday am2 WG plenary</a:t>
            </a:r>
          </a:p>
          <a:p>
            <a:endParaRPr lang="en-US" dirty="0" smtClean="0"/>
          </a:p>
        </p:txBody>
      </p:sp>
      <p:sp>
        <p:nvSpPr>
          <p:cNvPr id="35843" name="Date Placeholder 3"/>
          <p:cNvSpPr>
            <a:spLocks noGrp="1"/>
          </p:cNvSpPr>
          <p:nvPr>
            <p:ph type="dt"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May 2012</a:t>
            </a:r>
            <a:endParaRPr lang="en-US" sz="1800"/>
          </a:p>
        </p:txBody>
      </p:sp>
      <p:sp>
        <p:nvSpPr>
          <p:cNvPr id="35844" name="Footer Placeholder 4"/>
          <p:cNvSpPr>
            <a:spLocks noGrp="1"/>
          </p:cNvSpPr>
          <p:nvPr>
            <p:ph type="ftr"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35845" name="Slide Number Placeholder 5"/>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45ADD91D-367D-4BA7-A986-399AACEAE23D}" type="slidenum">
              <a:rPr lang="en-US" sz="1200" b="0" smtClean="0"/>
              <a:pPr/>
              <a:t>15</a:t>
            </a:fld>
            <a:endParaRPr lang="en-US" sz="1200" b="0" smtClean="0"/>
          </a:p>
        </p:txBody>
      </p:sp>
      <p:sp>
        <p:nvSpPr>
          <p:cNvPr id="35846" name="Text Box 4"/>
          <p:cNvSpPr txBox="1">
            <a:spLocks noChangeArrowheads="1"/>
          </p:cNvSpPr>
          <p:nvPr/>
        </p:nvSpPr>
        <p:spPr bwMode="auto">
          <a:xfrm>
            <a:off x="22225" y="617538"/>
            <a:ext cx="386873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a:solidFill>
                  <a:schemeClr val="tx2"/>
                </a:solidFill>
              </a:rPr>
              <a:t>Monday Agenda Item 4.1.11</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Date Placeholder 3"/>
          <p:cNvSpPr>
            <a:spLocks noGrp="1"/>
          </p:cNvSpPr>
          <p:nvPr>
            <p:ph type="dt"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r>
              <a:rPr lang="en-US" sz="1800" smtClean="0"/>
              <a:t>May 2012</a:t>
            </a:r>
            <a:endParaRPr lang="en-US" sz="1800"/>
          </a:p>
        </p:txBody>
      </p:sp>
      <p:sp>
        <p:nvSpPr>
          <p:cNvPr id="24578" name="Footer Placeholder 4"/>
          <p:cNvSpPr>
            <a:spLocks noGrp="1"/>
          </p:cNvSpPr>
          <p:nvPr>
            <p:ph type="ftr"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r>
              <a:rPr lang="en-US" sz="1200"/>
              <a:t>Bruce Kraemer, Marvell</a:t>
            </a:r>
          </a:p>
        </p:txBody>
      </p:sp>
      <p:sp>
        <p:nvSpPr>
          <p:cNvPr id="24579" name="Slide Number Placeholder 5"/>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r>
              <a:rPr lang="en-US" sz="1200" smtClean="0"/>
              <a:t>Slide </a:t>
            </a:r>
            <a:fld id="{BC379AE8-9562-4285-AF44-45DA80188356}" type="slidenum">
              <a:rPr lang="en-US" sz="1200" smtClean="0"/>
              <a:pPr/>
              <a:t>16</a:t>
            </a:fld>
            <a:endParaRPr lang="en-US" sz="1200" smtClean="0"/>
          </a:p>
        </p:txBody>
      </p:sp>
      <p:sp>
        <p:nvSpPr>
          <p:cNvPr id="24580" name="Rectangle 2"/>
          <p:cNvSpPr>
            <a:spLocks noGrp="1" noChangeArrowheads="1"/>
          </p:cNvSpPr>
          <p:nvPr>
            <p:ph type="title"/>
          </p:nvPr>
        </p:nvSpPr>
        <p:spPr>
          <a:xfrm>
            <a:off x="152400" y="609600"/>
            <a:ext cx="8991600" cy="381000"/>
          </a:xfrm>
        </p:spPr>
        <p:txBody>
          <a:bodyPr/>
          <a:lstStyle/>
          <a:p>
            <a:r>
              <a:rPr lang="en-US" sz="2800" dirty="0" smtClean="0"/>
              <a:t>WG11 Task &amp; Study Group </a:t>
            </a:r>
            <a:r>
              <a:rPr lang="en-US" sz="2800" dirty="0" smtClean="0">
                <a:solidFill>
                  <a:srgbClr val="FF0000"/>
                </a:solidFill>
              </a:rPr>
              <a:t>Candidates</a:t>
            </a:r>
            <a:r>
              <a:rPr lang="en-US" sz="2800" dirty="0" smtClean="0"/>
              <a:t> – May 2012 </a:t>
            </a:r>
          </a:p>
        </p:txBody>
      </p:sp>
      <p:graphicFrame>
        <p:nvGraphicFramePr>
          <p:cNvPr id="3245204" name="Group 148"/>
          <p:cNvGraphicFramePr>
            <a:graphicFrameLocks noGrp="1"/>
          </p:cNvGraphicFramePr>
          <p:nvPr>
            <p:ph idx="1"/>
            <p:extLst>
              <p:ext uri="{D42A27DB-BD31-4B8C-83A1-F6EECF244321}">
                <p14:modId xmlns:p14="http://schemas.microsoft.com/office/powerpoint/2010/main" val="20117893"/>
              </p:ext>
            </p:extLst>
          </p:nvPr>
        </p:nvGraphicFramePr>
        <p:xfrm>
          <a:off x="114300" y="1219200"/>
          <a:ext cx="8991600" cy="4133132"/>
        </p:xfrm>
        <a:graphic>
          <a:graphicData uri="http://schemas.openxmlformats.org/drawingml/2006/table">
            <a:tbl>
              <a:tblPr/>
              <a:tblGrid>
                <a:gridCol w="666750"/>
                <a:gridCol w="914400"/>
                <a:gridCol w="1905000"/>
                <a:gridCol w="2253812"/>
                <a:gridCol w="1556188"/>
                <a:gridCol w="1695450"/>
              </a:tblGrid>
              <a:tr h="30485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Cat</a:t>
                      </a:r>
                    </a:p>
                  </a:txBody>
                  <a:tcPr marT="45728" marB="45728"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smtClean="0">
                          <a:ln>
                            <a:noFill/>
                          </a:ln>
                          <a:solidFill>
                            <a:schemeClr val="tx1"/>
                          </a:solidFill>
                          <a:effectLst/>
                          <a:latin typeface="Times New Roman" pitchFamily="18" charset="0"/>
                        </a:rPr>
                        <a:t>Group</a:t>
                      </a:r>
                    </a:p>
                  </a:txBody>
                  <a:tcPr marT="45728" marB="4572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smtClean="0">
                          <a:ln>
                            <a:noFill/>
                          </a:ln>
                          <a:solidFill>
                            <a:schemeClr val="tx1"/>
                          </a:solidFill>
                          <a:effectLst/>
                          <a:latin typeface="Times New Roman" pitchFamily="18" charset="0"/>
                        </a:rPr>
                        <a:t>Chair</a:t>
                      </a:r>
                    </a:p>
                  </a:txBody>
                  <a:tcPr marT="45728" marB="4572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smtClean="0">
                          <a:ln>
                            <a:noFill/>
                          </a:ln>
                          <a:solidFill>
                            <a:schemeClr val="tx1"/>
                          </a:solidFill>
                          <a:effectLst/>
                          <a:latin typeface="Times New Roman" pitchFamily="18" charset="0"/>
                        </a:rPr>
                        <a:t>Vice Chair</a:t>
                      </a:r>
                    </a:p>
                  </a:txBody>
                  <a:tcPr marT="45728" marB="4572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smtClean="0">
                          <a:ln>
                            <a:noFill/>
                          </a:ln>
                          <a:solidFill>
                            <a:schemeClr val="tx1"/>
                          </a:solidFill>
                          <a:effectLst/>
                          <a:latin typeface="Times New Roman" pitchFamily="18" charset="0"/>
                        </a:rPr>
                        <a:t>Technical Editor</a:t>
                      </a:r>
                    </a:p>
                  </a:txBody>
                  <a:tcPr marT="45728" marB="4572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smtClean="0">
                          <a:ln>
                            <a:noFill/>
                          </a:ln>
                          <a:solidFill>
                            <a:schemeClr val="tx1"/>
                          </a:solidFill>
                          <a:effectLst/>
                          <a:latin typeface="Times New Roman" pitchFamily="18" charset="0"/>
                        </a:rPr>
                        <a:t> Secretary</a:t>
                      </a:r>
                    </a:p>
                  </a:txBody>
                  <a:tcPr marT="45728" marB="45728"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83656">
                <a:tc>
                  <a:txBody>
                    <a:bodyPr/>
                    <a:lstStyle/>
                    <a:p>
                      <a:endParaRPr lang="en-US" sz="900" dirty="0"/>
                    </a:p>
                  </a:txBody>
                  <a:tcPr marT="27436" marB="2743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900" dirty="0"/>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900" b="1" i="0" u="none" strike="noStrike" cap="none" normalizeH="0" baseline="0" dirty="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endParaRPr kumimoji="0" lang="en-US" sz="900" b="1" i="0" u="none" strike="noStrike" cap="none" normalizeH="0" baseline="0" dirty="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endParaRPr kumimoji="0" lang="en-US" sz="900" b="1" i="0" u="none" strike="noStrike" cap="none" normalizeH="0" baseline="0" dirty="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900" b="1" i="0" u="none" strike="noStrike" cap="none" normalizeH="0" baseline="0" dirty="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481653">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200" b="1" i="0" u="none" strike="noStrike" cap="none" normalizeH="0" baseline="0" smtClean="0">
                          <a:ln>
                            <a:noFill/>
                          </a:ln>
                          <a:solidFill>
                            <a:schemeClr val="tx1"/>
                          </a:solidFill>
                          <a:effectLst/>
                          <a:latin typeface="Times New Roman" pitchFamily="18" charset="0"/>
                        </a:rPr>
                        <a:t>TG</a:t>
                      </a:r>
                    </a:p>
                  </a:txBody>
                  <a:tcPr marT="27436" marB="2743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smtClean="0">
                          <a:ln>
                            <a:noFill/>
                          </a:ln>
                          <a:solidFill>
                            <a:schemeClr val="tx1"/>
                          </a:solidFill>
                          <a:effectLst/>
                          <a:latin typeface="Times New Roman" pitchFamily="18" charset="0"/>
                        </a:rPr>
                        <a:t>AC</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smtClean="0">
                          <a:ln>
                            <a:noFill/>
                          </a:ln>
                          <a:solidFill>
                            <a:schemeClr val="tx1"/>
                          </a:solidFill>
                          <a:effectLst/>
                          <a:latin typeface="Times New Roman" pitchFamily="18" charset="0"/>
                        </a:rPr>
                        <a:t>Osama Aboul-Magd</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smtClean="0">
                          <a:ln>
                            <a:noFill/>
                          </a:ln>
                          <a:solidFill>
                            <a:schemeClr val="tx1"/>
                          </a:solidFill>
                          <a:effectLst/>
                          <a:latin typeface="Times New Roman" pitchFamily="18" charset="0"/>
                        </a:rPr>
                        <a:t>Menzo Wentink, Joonsuk Kim</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Robert Stacey</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David Yang</a:t>
                      </a:r>
                    </a:p>
                  </a:txBody>
                  <a:tcPr marT="27436" marB="2743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68268">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200" b="1" i="0" u="none" strike="noStrike" cap="none" normalizeH="0" baseline="0" smtClean="0">
                          <a:ln>
                            <a:noFill/>
                          </a:ln>
                          <a:solidFill>
                            <a:schemeClr val="tx1"/>
                          </a:solidFill>
                          <a:effectLst/>
                          <a:latin typeface="Times New Roman" pitchFamily="18" charset="0"/>
                        </a:rPr>
                        <a:t>TG</a:t>
                      </a:r>
                    </a:p>
                  </a:txBody>
                  <a:tcPr marT="27436" marB="2743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smtClean="0">
                          <a:ln>
                            <a:noFill/>
                          </a:ln>
                          <a:solidFill>
                            <a:schemeClr val="tx1"/>
                          </a:solidFill>
                          <a:effectLst/>
                          <a:latin typeface="Times New Roman" pitchFamily="18" charset="0"/>
                        </a:rPr>
                        <a:t>AD</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smtClean="0">
                          <a:ln>
                            <a:noFill/>
                          </a:ln>
                          <a:solidFill>
                            <a:schemeClr val="tx1"/>
                          </a:solidFill>
                          <a:effectLst/>
                          <a:latin typeface="Times New Roman" pitchFamily="18" charset="0"/>
                        </a:rPr>
                        <a:t>Eldad Perahia</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James Yee</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smtClean="0">
                          <a:ln>
                            <a:noFill/>
                          </a:ln>
                          <a:solidFill>
                            <a:schemeClr val="tx1"/>
                          </a:solidFill>
                          <a:effectLst/>
                          <a:latin typeface="Times New Roman" pitchFamily="18" charset="0"/>
                        </a:rPr>
                        <a:t>Carlos Cordeiro</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-OPEN-</a:t>
                      </a:r>
                    </a:p>
                  </a:txBody>
                  <a:tcPr marT="27436" marB="2743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00"/>
                    </a:solidFill>
                  </a:tcPr>
                </a:tc>
              </a:tr>
              <a:tr h="268268">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endParaRPr kumimoji="0" lang="en-US" sz="1200" b="1" i="0" u="none" strike="noStrike" cap="none" normalizeH="0" baseline="0" dirty="0" smtClean="0">
                        <a:ln>
                          <a:noFill/>
                        </a:ln>
                        <a:solidFill>
                          <a:schemeClr val="tx1"/>
                        </a:solidFill>
                        <a:effectLst/>
                        <a:latin typeface="Times New Roman" pitchFamily="18" charset="0"/>
                      </a:endParaRPr>
                    </a:p>
                  </a:txBody>
                  <a:tcPr marT="27436" marB="2743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endParaRPr kumimoji="0" lang="en-US" sz="1400" b="1" i="0" u="none" strike="noStrike" cap="none" normalizeH="0" baseline="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cap="none" normalizeH="0" baseline="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68268">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200" b="1" i="0" u="none" strike="noStrike" cap="none" normalizeH="0" baseline="0" smtClean="0">
                          <a:ln>
                            <a:noFill/>
                          </a:ln>
                          <a:solidFill>
                            <a:schemeClr val="tx1"/>
                          </a:solidFill>
                          <a:effectLst/>
                          <a:latin typeface="Times New Roman" pitchFamily="18" charset="0"/>
                        </a:rPr>
                        <a:t>TG</a:t>
                      </a:r>
                    </a:p>
                  </a:txBody>
                  <a:tcPr marT="27436" marB="2743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smtClean="0">
                          <a:ln>
                            <a:noFill/>
                          </a:ln>
                          <a:solidFill>
                            <a:schemeClr val="tx1"/>
                          </a:solidFill>
                          <a:effectLst/>
                          <a:latin typeface="Times New Roman" pitchFamily="18" charset="0"/>
                        </a:rPr>
                        <a:t>AF</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Richard Kennedy</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cap="none" normalizeH="0" baseline="0" dirty="0" smtClean="0">
                          <a:ln>
                            <a:noFill/>
                          </a:ln>
                          <a:solidFill>
                            <a:schemeClr val="tx1"/>
                          </a:solidFill>
                          <a:effectLst/>
                          <a:latin typeface="Times New Roman" pitchFamily="18" charset="0"/>
                        </a:rPr>
                        <a:t>Peter Ecclesine, Zhou Lan</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Peter Ecclesine</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Zhou Lan</a:t>
                      </a:r>
                    </a:p>
                  </a:txBody>
                  <a:tcPr marT="27436" marB="2743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481645">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200" b="1" i="0" u="none" strike="noStrike" cap="none" normalizeH="0" baseline="0" smtClean="0">
                          <a:ln>
                            <a:noFill/>
                          </a:ln>
                          <a:solidFill>
                            <a:schemeClr val="tx1"/>
                          </a:solidFill>
                          <a:effectLst/>
                          <a:latin typeface="Times New Roman" pitchFamily="18" charset="0"/>
                        </a:rPr>
                        <a:t>TG</a:t>
                      </a:r>
                    </a:p>
                  </a:txBody>
                  <a:tcPr marT="27436" marB="27436" anchor="ct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smtClean="0">
                          <a:ln>
                            <a:noFill/>
                          </a:ln>
                          <a:solidFill>
                            <a:schemeClr val="tx1"/>
                          </a:solidFill>
                          <a:effectLst/>
                          <a:latin typeface="Times New Roman" pitchFamily="18" charset="0"/>
                        </a:rPr>
                        <a:t>AH</a:t>
                      </a:r>
                    </a:p>
                  </a:txBody>
                  <a:tcPr marT="27436" marB="27436"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Dave Halasz </a:t>
                      </a:r>
                    </a:p>
                  </a:txBody>
                  <a:tcPr marT="27436" marB="27436"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err="1" smtClean="0">
                          <a:ln>
                            <a:noFill/>
                          </a:ln>
                          <a:solidFill>
                            <a:schemeClr val="tx1"/>
                          </a:solidFill>
                          <a:effectLst/>
                          <a:latin typeface="Times New Roman" pitchFamily="18" charset="0"/>
                        </a:rPr>
                        <a:t>Yongho</a:t>
                      </a:r>
                      <a:r>
                        <a:rPr kumimoji="0" lang="en-US" sz="1400" b="1" i="0" u="none" strike="noStrike" cap="none" normalizeH="0" baseline="0" dirty="0" smtClean="0">
                          <a:ln>
                            <a:noFill/>
                          </a:ln>
                          <a:solidFill>
                            <a:schemeClr val="tx1"/>
                          </a:solidFill>
                          <a:effectLst/>
                          <a:latin typeface="Times New Roman" pitchFamily="18" charset="0"/>
                        </a:rPr>
                        <a:t> </a:t>
                      </a:r>
                      <a:r>
                        <a:rPr kumimoji="0" lang="en-US" sz="1400" b="1" i="0" u="none" strike="noStrike" cap="none" normalizeH="0" baseline="0" dirty="0" err="1" smtClean="0">
                          <a:ln>
                            <a:noFill/>
                          </a:ln>
                          <a:solidFill>
                            <a:schemeClr val="tx1"/>
                          </a:solidFill>
                          <a:effectLst/>
                          <a:latin typeface="Times New Roman" pitchFamily="18" charset="0"/>
                        </a:rPr>
                        <a:t>Seok</a:t>
                      </a:r>
                      <a:endParaRPr kumimoji="0" lang="en-US" sz="1400" b="1" i="0" u="none" strike="noStrike" cap="none" normalizeH="0" baseline="0" dirty="0" smtClean="0">
                        <a:ln>
                          <a:noFill/>
                        </a:ln>
                        <a:solidFill>
                          <a:schemeClr val="tx1"/>
                        </a:solidFill>
                        <a:effectLst/>
                        <a:latin typeface="Times New Roman" pitchFamily="18" charset="0"/>
                      </a:endParaRPr>
                    </a:p>
                  </a:txBody>
                  <a:tcPr marT="27436" marB="27436"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err="1" smtClean="0">
                          <a:ln>
                            <a:noFill/>
                          </a:ln>
                          <a:solidFill>
                            <a:schemeClr val="tx1"/>
                          </a:solidFill>
                          <a:effectLst/>
                          <a:latin typeface="Times New Roman" pitchFamily="18" charset="0"/>
                        </a:rPr>
                        <a:t>Minyoung</a:t>
                      </a:r>
                      <a:r>
                        <a:rPr kumimoji="0" lang="en-US" sz="1400" b="1" i="0" u="none" strike="noStrike" cap="none" normalizeH="0" baseline="0" dirty="0" smtClean="0">
                          <a:ln>
                            <a:noFill/>
                          </a:ln>
                          <a:solidFill>
                            <a:schemeClr val="tx1"/>
                          </a:solidFill>
                          <a:effectLst/>
                          <a:latin typeface="Times New Roman" pitchFamily="18" charset="0"/>
                        </a:rPr>
                        <a:t> Park</a:t>
                      </a:r>
                    </a:p>
                  </a:txBody>
                  <a:tcPr marT="27436" marB="27436"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r>
                        <a:rPr lang="en-US" sz="1400" b="1" kern="1200" dirty="0" smtClean="0">
                          <a:solidFill>
                            <a:schemeClr val="tx1"/>
                          </a:solidFill>
                          <a:effectLst/>
                          <a:latin typeface="+mn-lt"/>
                          <a:ea typeface="+mn-ea"/>
                          <a:cs typeface="+mn-cs"/>
                        </a:rPr>
                        <a:t>Joseph </a:t>
                      </a:r>
                      <a:r>
                        <a:rPr lang="en-US" sz="1400" b="1" kern="1200" dirty="0" err="1" smtClean="0">
                          <a:solidFill>
                            <a:schemeClr val="tx1"/>
                          </a:solidFill>
                          <a:effectLst/>
                          <a:latin typeface="+mn-lt"/>
                          <a:ea typeface="+mn-ea"/>
                          <a:cs typeface="+mn-cs"/>
                        </a:rPr>
                        <a:t>Teo</a:t>
                      </a:r>
                      <a:r>
                        <a:rPr lang="en-US" sz="1400" b="1" kern="1200" dirty="0" smtClean="0">
                          <a:solidFill>
                            <a:schemeClr val="tx1"/>
                          </a:solidFill>
                          <a:effectLst/>
                          <a:latin typeface="+mn-lt"/>
                          <a:ea typeface="+mn-ea"/>
                          <a:cs typeface="+mn-cs"/>
                        </a:rPr>
                        <a:t> </a:t>
                      </a:r>
                      <a:r>
                        <a:rPr lang="en-US" sz="1400" b="1" kern="1200" dirty="0" err="1" smtClean="0">
                          <a:solidFill>
                            <a:schemeClr val="tx1"/>
                          </a:solidFill>
                          <a:effectLst/>
                          <a:latin typeface="+mn-lt"/>
                          <a:ea typeface="+mn-ea"/>
                          <a:cs typeface="+mn-cs"/>
                        </a:rPr>
                        <a:t>Chee</a:t>
                      </a:r>
                      <a:r>
                        <a:rPr lang="en-US" sz="1400" b="1" kern="1200" dirty="0" smtClean="0">
                          <a:solidFill>
                            <a:schemeClr val="tx1"/>
                          </a:solidFill>
                          <a:effectLst/>
                          <a:latin typeface="+mn-lt"/>
                          <a:ea typeface="+mn-ea"/>
                          <a:cs typeface="+mn-cs"/>
                        </a:rPr>
                        <a:t> Ming</a:t>
                      </a:r>
                      <a:endParaRPr lang="en-US" sz="1400" b="1" kern="1200" dirty="0">
                        <a:solidFill>
                          <a:schemeClr val="tx1"/>
                        </a:solidFill>
                        <a:effectLst/>
                        <a:latin typeface="+mn-lt"/>
                        <a:ea typeface="+mn-ea"/>
                        <a:cs typeface="+mn-cs"/>
                      </a:endParaRPr>
                    </a:p>
                  </a:txBody>
                  <a:tcPr marT="27436" marB="27436" anchor="ct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68268">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200" b="1" i="0" u="none" strike="noStrike" cap="none" normalizeH="0" baseline="0" smtClean="0">
                          <a:ln>
                            <a:noFill/>
                          </a:ln>
                          <a:solidFill>
                            <a:schemeClr val="tx1"/>
                          </a:solidFill>
                          <a:effectLst/>
                          <a:latin typeface="Times New Roman" pitchFamily="18" charset="0"/>
                        </a:rPr>
                        <a:t>TG</a:t>
                      </a:r>
                    </a:p>
                  </a:txBody>
                  <a:tcPr marT="27436" marB="2743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smtClean="0">
                          <a:ln>
                            <a:noFill/>
                          </a:ln>
                          <a:solidFill>
                            <a:schemeClr val="tx1"/>
                          </a:solidFill>
                          <a:effectLst/>
                          <a:latin typeface="Times New Roman" pitchFamily="18" charset="0"/>
                        </a:rPr>
                        <a:t>AI</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smtClean="0">
                          <a:ln>
                            <a:noFill/>
                          </a:ln>
                          <a:solidFill>
                            <a:schemeClr val="tx1"/>
                          </a:solidFill>
                          <a:effectLst/>
                          <a:latin typeface="Times New Roman" pitchFamily="18" charset="0"/>
                        </a:rPr>
                        <a:t>Hiroshi Mano</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Marc Emmelmann</a:t>
                      </a:r>
                    </a:p>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Robert Stacey</a:t>
                      </a:r>
                      <a:endParaRPr kumimoji="0" lang="en-US" sz="1400" b="1" i="0" u="none" strike="noStrike" cap="none" normalizeH="0" baseline="0" dirty="0" smtClean="0">
                        <a:ln>
                          <a:noFill/>
                        </a:ln>
                        <a:solidFill>
                          <a:schemeClr val="bg2"/>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Tom Siep</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Hitoshi Morioka</a:t>
                      </a:r>
                    </a:p>
                  </a:txBody>
                  <a:tcPr marT="27436" marB="2743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68268">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200" b="1" i="0" u="none" strike="noStrike" cap="none" normalizeH="0" baseline="0" dirty="0" smtClean="0">
                          <a:ln>
                            <a:noFill/>
                          </a:ln>
                          <a:solidFill>
                            <a:schemeClr val="tx1"/>
                          </a:solidFill>
                          <a:effectLst/>
                          <a:latin typeface="Times New Roman" pitchFamily="18" charset="0"/>
                        </a:rPr>
                        <a:t>SC</a:t>
                      </a:r>
                    </a:p>
                  </a:txBody>
                  <a:tcPr marT="27436" marB="2743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smtClean="0">
                          <a:ln>
                            <a:noFill/>
                          </a:ln>
                          <a:solidFill>
                            <a:schemeClr val="tx1"/>
                          </a:solidFill>
                          <a:effectLst/>
                          <a:latin typeface="Times New Roman" pitchFamily="18" charset="0"/>
                        </a:rPr>
                        <a:t>WNG</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smtClean="0">
                          <a:ln>
                            <a:noFill/>
                          </a:ln>
                          <a:solidFill>
                            <a:schemeClr val="tx1"/>
                          </a:solidFill>
                          <a:effectLst/>
                          <a:latin typeface="Times New Roman" pitchFamily="18" charset="0"/>
                        </a:rPr>
                        <a:t>Clint Chaplin</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Jim Lansford</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cap="none" normalizeH="0" baseline="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cap="none" normalizeH="0" baseline="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92148">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200" b="1" i="0" u="none" strike="noStrike" cap="none" normalizeH="0" baseline="0" smtClean="0">
                          <a:ln>
                            <a:noFill/>
                          </a:ln>
                          <a:solidFill>
                            <a:schemeClr val="tx1"/>
                          </a:solidFill>
                          <a:effectLst/>
                          <a:latin typeface="Times New Roman" pitchFamily="18" charset="0"/>
                        </a:rPr>
                        <a:t>SC</a:t>
                      </a:r>
                      <a:endParaRPr kumimoji="0" lang="en-US" sz="1200" b="1" i="0" u="none" strike="noStrike" cap="none" normalizeH="0" baseline="0" dirty="0" smtClean="0">
                        <a:ln>
                          <a:noFill/>
                        </a:ln>
                        <a:solidFill>
                          <a:schemeClr val="tx1"/>
                        </a:solidFill>
                        <a:effectLst/>
                        <a:latin typeface="Times New Roman" pitchFamily="18" charset="0"/>
                      </a:endParaRPr>
                    </a:p>
                  </a:txBody>
                  <a:tcPr marT="27436" marB="2743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smtClean="0">
                          <a:ln>
                            <a:noFill/>
                          </a:ln>
                          <a:solidFill>
                            <a:schemeClr val="tx1"/>
                          </a:solidFill>
                          <a:effectLst/>
                          <a:latin typeface="Times New Roman" pitchFamily="18" charset="0"/>
                        </a:rPr>
                        <a:t>ARC</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Mark Hamilton</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David </a:t>
                      </a:r>
                      <a:r>
                        <a:rPr kumimoji="0" lang="en-US" sz="1400" b="1" i="0" u="none" strike="noStrike" cap="none" normalizeH="0" baseline="0" dirty="0" err="1" smtClean="0">
                          <a:ln>
                            <a:noFill/>
                          </a:ln>
                          <a:solidFill>
                            <a:schemeClr val="tx1"/>
                          </a:solidFill>
                          <a:effectLst/>
                          <a:latin typeface="Times New Roman" pitchFamily="18" charset="0"/>
                        </a:rPr>
                        <a:t>Bagby</a:t>
                      </a:r>
                      <a:endParaRPr kumimoji="0" lang="en-US" sz="1400" b="1" i="0" u="none" strike="noStrike" cap="none" normalizeH="0" baseline="0" dirty="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cap="none" normalizeH="0" baseline="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68268">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200" b="1" i="0" u="none" strike="noStrike" cap="none" normalizeH="0" baseline="0" smtClean="0">
                          <a:ln>
                            <a:noFill/>
                          </a:ln>
                          <a:solidFill>
                            <a:schemeClr val="tx1"/>
                          </a:solidFill>
                          <a:effectLst/>
                          <a:latin typeface="Times New Roman" pitchFamily="18" charset="0"/>
                        </a:rPr>
                        <a:t>SC</a:t>
                      </a:r>
                      <a:endParaRPr kumimoji="0" lang="en-US" sz="1200" b="1" i="0" u="none" strike="noStrike" cap="none" normalizeH="0" baseline="0" dirty="0" smtClean="0">
                        <a:ln>
                          <a:noFill/>
                        </a:ln>
                        <a:solidFill>
                          <a:schemeClr val="tx1"/>
                        </a:solidFill>
                        <a:effectLst/>
                        <a:latin typeface="Times New Roman" pitchFamily="18" charset="0"/>
                      </a:endParaRPr>
                    </a:p>
                  </a:txBody>
                  <a:tcPr marT="27436" marB="2743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smtClean="0">
                          <a:ln>
                            <a:noFill/>
                          </a:ln>
                          <a:solidFill>
                            <a:schemeClr val="tx1"/>
                          </a:solidFill>
                          <a:effectLst/>
                          <a:latin typeface="Times New Roman" pitchFamily="18" charset="0"/>
                        </a:rPr>
                        <a:t>JTC1</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Andrew Myles</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cap="none" normalizeH="0" baseline="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68268">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200" b="1" i="0" u="none" strike="noStrike" cap="none" normalizeH="0" baseline="0" smtClean="0">
                          <a:ln>
                            <a:noFill/>
                          </a:ln>
                          <a:solidFill>
                            <a:schemeClr val="tx1"/>
                          </a:solidFill>
                          <a:effectLst/>
                          <a:latin typeface="Times New Roman" pitchFamily="18" charset="0"/>
                        </a:rPr>
                        <a:t>SC</a:t>
                      </a:r>
                      <a:endParaRPr kumimoji="0" lang="en-US" sz="1200" b="1" i="0" u="none" strike="noStrike" cap="none" normalizeH="0" baseline="0" dirty="0" smtClean="0">
                        <a:ln>
                          <a:noFill/>
                        </a:ln>
                        <a:solidFill>
                          <a:schemeClr val="tx1"/>
                        </a:solidFill>
                        <a:effectLst/>
                        <a:latin typeface="Times New Roman" pitchFamily="18" charset="0"/>
                      </a:endParaRPr>
                    </a:p>
                  </a:txBody>
                  <a:tcPr marT="27436" marB="2743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smtClean="0">
                          <a:ln>
                            <a:noFill/>
                          </a:ln>
                          <a:solidFill>
                            <a:schemeClr val="tx1"/>
                          </a:solidFill>
                          <a:effectLst/>
                          <a:latin typeface="Times New Roman" pitchFamily="18" charset="0"/>
                        </a:rPr>
                        <a:t>REG</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smtClean="0">
                          <a:ln>
                            <a:noFill/>
                          </a:ln>
                          <a:solidFill>
                            <a:schemeClr val="tx1"/>
                          </a:solidFill>
                          <a:effectLst/>
                          <a:latin typeface="Times New Roman" pitchFamily="18" charset="0"/>
                        </a:rPr>
                        <a:t>Richard Kennedy</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68268">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endParaRPr kumimoji="0" lang="en-US" sz="1200" b="1" i="0" u="none" strike="noStrike" cap="none" normalizeH="0" baseline="0" dirty="0" smtClean="0">
                        <a:ln>
                          <a:noFill/>
                        </a:ln>
                        <a:solidFill>
                          <a:schemeClr val="tx1"/>
                        </a:solidFill>
                        <a:effectLst/>
                        <a:latin typeface="Times New Roman" pitchFamily="18" charset="0"/>
                      </a:endParaRPr>
                    </a:p>
                  </a:txBody>
                  <a:tcPr marT="27436" marB="2743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cap="none" normalizeH="0" baseline="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bl>
          </a:graphicData>
        </a:graphic>
      </p:graphicFrame>
      <p:sp>
        <p:nvSpPr>
          <p:cNvPr id="24709" name="Text Box 138"/>
          <p:cNvSpPr txBox="1">
            <a:spLocks noChangeArrowheads="1"/>
          </p:cNvSpPr>
          <p:nvPr/>
        </p:nvSpPr>
        <p:spPr bwMode="auto">
          <a:xfrm>
            <a:off x="0" y="6553200"/>
            <a:ext cx="7192963"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eaLnBrk="0" hangingPunct="0"/>
            <a:r>
              <a:rPr lang="en-US" sz="1400"/>
              <a:t>NYRQ = Not yet required, nominations are not open      OPEN = Candidate Nominations are open</a:t>
            </a:r>
          </a:p>
        </p:txBody>
      </p:sp>
    </p:spTree>
    <p:extLst>
      <p:ext uri="{BB962C8B-B14F-4D97-AF65-F5344CB8AC3E}">
        <p14:creationId xmlns:p14="http://schemas.microsoft.com/office/powerpoint/2010/main" val="51652752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Date Placeholder 3"/>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May 2012</a:t>
            </a:r>
            <a:endParaRPr lang="en-US" sz="1800"/>
          </a:p>
        </p:txBody>
      </p:sp>
      <p:sp>
        <p:nvSpPr>
          <p:cNvPr id="36866" name="Footer Placeholder 4"/>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36867" name="Slide Number Placeholder 5"/>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CD487D1F-5F9A-4553-BAB8-4A723832F8EC}" type="slidenum">
              <a:rPr lang="en-US" sz="1200" b="0" smtClean="0"/>
              <a:pPr/>
              <a:t>17</a:t>
            </a:fld>
            <a:endParaRPr lang="en-US" sz="1200" b="0" smtClean="0"/>
          </a:p>
        </p:txBody>
      </p:sp>
      <p:sp>
        <p:nvSpPr>
          <p:cNvPr id="36868" name="Rectangle 2"/>
          <p:cNvSpPr>
            <a:spLocks noGrp="1" noChangeArrowheads="1"/>
          </p:cNvSpPr>
          <p:nvPr>
            <p:ph type="title"/>
          </p:nvPr>
        </p:nvSpPr>
        <p:spPr>
          <a:xfrm>
            <a:off x="685800" y="1082675"/>
            <a:ext cx="7772400" cy="671480"/>
          </a:xfrm>
        </p:spPr>
        <p:txBody>
          <a:bodyPr/>
          <a:lstStyle/>
          <a:p>
            <a:r>
              <a:rPr lang="en-US" sz="2800" dirty="0" smtClean="0"/>
              <a:t>Other Special Events</a:t>
            </a:r>
          </a:p>
        </p:txBody>
      </p:sp>
      <p:sp>
        <p:nvSpPr>
          <p:cNvPr id="36869" name="Text Box 4"/>
          <p:cNvSpPr txBox="1">
            <a:spLocks noChangeArrowheads="1"/>
          </p:cNvSpPr>
          <p:nvPr/>
        </p:nvSpPr>
        <p:spPr bwMode="auto">
          <a:xfrm>
            <a:off x="22225" y="617538"/>
            <a:ext cx="386873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a:solidFill>
                  <a:schemeClr val="tx2"/>
                </a:solidFill>
              </a:rPr>
              <a:t>Monday Agenda Item 4.1.12</a:t>
            </a:r>
          </a:p>
        </p:txBody>
      </p:sp>
      <p:sp>
        <p:nvSpPr>
          <p:cNvPr id="36870" name="TextBox 2"/>
          <p:cNvSpPr txBox="1">
            <a:spLocks noChangeArrowheads="1"/>
          </p:cNvSpPr>
          <p:nvPr/>
        </p:nvSpPr>
        <p:spPr bwMode="auto">
          <a:xfrm>
            <a:off x="366584" y="3962400"/>
            <a:ext cx="8710270" cy="1815882"/>
          </a:xfrm>
          <a:prstGeom prst="rect">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3200" dirty="0"/>
              <a:t>Wednesday Social  6:30 pm start</a:t>
            </a:r>
          </a:p>
          <a:p>
            <a:r>
              <a:rPr lang="en-US" sz="3200" dirty="0"/>
              <a:t>Badge needed for admission</a:t>
            </a:r>
          </a:p>
          <a:p>
            <a:r>
              <a:rPr lang="en-US" dirty="0" smtClean="0"/>
              <a:t>Location:  Hard Rock Café   (just south of hotel at 215 Peachtree)</a:t>
            </a:r>
          </a:p>
          <a:p>
            <a:r>
              <a:rPr lang="en-US" dirty="0" smtClean="0"/>
              <a:t>Use Velvet Underground Entrance</a:t>
            </a:r>
            <a:endParaRPr lang="en-US" dirty="0"/>
          </a:p>
        </p:txBody>
      </p:sp>
      <p:sp>
        <p:nvSpPr>
          <p:cNvPr id="36871" name="TextBox 9"/>
          <p:cNvSpPr txBox="1">
            <a:spLocks noChangeArrowheads="1"/>
          </p:cNvSpPr>
          <p:nvPr/>
        </p:nvSpPr>
        <p:spPr bwMode="auto">
          <a:xfrm>
            <a:off x="102865" y="1850118"/>
            <a:ext cx="8990666" cy="1569660"/>
          </a:xfrm>
          <a:prstGeom prst="rect">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3200" dirty="0"/>
              <a:t>Breakfast </a:t>
            </a:r>
            <a:r>
              <a:rPr lang="en-US" sz="3200" dirty="0" smtClean="0"/>
              <a:t>– Ballroom and Conference room levels </a:t>
            </a:r>
          </a:p>
          <a:p>
            <a:r>
              <a:rPr lang="en-US" sz="3200" dirty="0" smtClean="0"/>
              <a:t>Lunch </a:t>
            </a:r>
            <a:r>
              <a:rPr lang="en-US" sz="3200" dirty="0"/>
              <a:t>Buffet – </a:t>
            </a:r>
            <a:r>
              <a:rPr lang="en-US" sz="3200" dirty="0" smtClean="0"/>
              <a:t>Regency VII   11:30 to 1:30</a:t>
            </a:r>
            <a:endParaRPr lang="en-US" sz="3200" dirty="0"/>
          </a:p>
          <a:p>
            <a:r>
              <a:rPr lang="en-US" sz="3200" dirty="0"/>
              <a:t>Badge needed for admission</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Date Placeholder 3"/>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May 2012</a:t>
            </a:r>
            <a:endParaRPr lang="en-US" sz="1800"/>
          </a:p>
        </p:txBody>
      </p:sp>
      <p:sp>
        <p:nvSpPr>
          <p:cNvPr id="37890" name="Footer Placeholder 4"/>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37891" name="Slide Number Placeholder 5"/>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4591C841-4F15-4CB6-81F6-FE318C3D0BAC}" type="slidenum">
              <a:rPr lang="en-US" sz="1200" b="0" smtClean="0"/>
              <a:pPr/>
              <a:t>18</a:t>
            </a:fld>
            <a:endParaRPr lang="en-US" sz="1200" b="0" smtClean="0"/>
          </a:p>
        </p:txBody>
      </p:sp>
      <p:sp>
        <p:nvSpPr>
          <p:cNvPr id="37892" name="Rectangle 2"/>
          <p:cNvSpPr>
            <a:spLocks noGrp="1" noChangeArrowheads="1"/>
          </p:cNvSpPr>
          <p:nvPr>
            <p:ph type="title"/>
          </p:nvPr>
        </p:nvSpPr>
        <p:spPr>
          <a:xfrm>
            <a:off x="454025" y="685800"/>
            <a:ext cx="8396288" cy="1066800"/>
          </a:xfrm>
        </p:spPr>
        <p:txBody>
          <a:bodyPr/>
          <a:lstStyle/>
          <a:p>
            <a:r>
              <a:rPr lang="en-US" dirty="0" smtClean="0"/>
              <a:t>802.11 Topics since March 2011 EC</a:t>
            </a:r>
          </a:p>
        </p:txBody>
      </p:sp>
      <p:sp>
        <p:nvSpPr>
          <p:cNvPr id="15366" name="Rectangle 3"/>
          <p:cNvSpPr>
            <a:spLocks noGrp="1" noChangeArrowheads="1"/>
          </p:cNvSpPr>
          <p:nvPr>
            <p:ph type="body" idx="1"/>
          </p:nvPr>
        </p:nvSpPr>
        <p:spPr>
          <a:xfrm>
            <a:off x="319088" y="1509713"/>
            <a:ext cx="8651875" cy="4964112"/>
          </a:xfrm>
        </p:spPr>
        <p:txBody>
          <a:bodyPr/>
          <a:lstStyle/>
          <a:p>
            <a:pPr marL="0" indent="0">
              <a:lnSpc>
                <a:spcPct val="90000"/>
              </a:lnSpc>
              <a:buNone/>
              <a:defRPr/>
            </a:pPr>
            <a:endParaRPr lang="en-US" sz="2800" dirty="0" smtClean="0"/>
          </a:p>
          <a:p>
            <a:pPr>
              <a:lnSpc>
                <a:spcPct val="90000"/>
              </a:lnSpc>
              <a:defRPr/>
            </a:pPr>
            <a:r>
              <a:rPr lang="en-US" sz="2800" dirty="0" smtClean="0"/>
              <a:t>802.11aa passed RevCom and Standards Board</a:t>
            </a:r>
          </a:p>
          <a:p>
            <a:pPr>
              <a:lnSpc>
                <a:spcPct val="90000"/>
              </a:lnSpc>
              <a:defRPr/>
            </a:pPr>
            <a:endParaRPr lang="en-US" sz="2800" dirty="0" smtClean="0"/>
          </a:p>
          <a:p>
            <a:pPr>
              <a:lnSpc>
                <a:spcPct val="90000"/>
              </a:lnSpc>
              <a:defRPr/>
            </a:pPr>
            <a:r>
              <a:rPr lang="en-US" sz="2800" dirty="0" smtClean="0"/>
              <a:t>802.11ae </a:t>
            </a:r>
            <a:r>
              <a:rPr lang="en-US" sz="2800" dirty="0"/>
              <a:t>passed RevCom and Standards Board </a:t>
            </a:r>
            <a:endParaRPr lang="en-US" sz="2800" dirty="0" smtClean="0"/>
          </a:p>
          <a:p>
            <a:pPr>
              <a:lnSpc>
                <a:spcPct val="90000"/>
              </a:lnSpc>
              <a:defRPr/>
            </a:pPr>
            <a:endParaRPr lang="en-US" sz="2800" dirty="0" smtClean="0"/>
          </a:p>
        </p:txBody>
      </p:sp>
      <p:sp>
        <p:nvSpPr>
          <p:cNvPr id="37894" name="Text Box 4"/>
          <p:cNvSpPr txBox="1">
            <a:spLocks noChangeArrowheads="1"/>
          </p:cNvSpPr>
          <p:nvPr/>
        </p:nvSpPr>
        <p:spPr bwMode="auto">
          <a:xfrm>
            <a:off x="123825" y="544513"/>
            <a:ext cx="331628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sz="2000">
                <a:solidFill>
                  <a:schemeClr val="tx2"/>
                </a:solidFill>
              </a:rPr>
              <a:t>Monday Agenda Item 4.1.13 </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Date Placeholder 3"/>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May 2012</a:t>
            </a:r>
            <a:endParaRPr lang="en-US" sz="1800"/>
          </a:p>
        </p:txBody>
      </p:sp>
      <p:sp>
        <p:nvSpPr>
          <p:cNvPr id="39938" name="Footer Placeholder 4"/>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39939" name="Slide Number Placeholder 5"/>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B7097556-3852-42C8-975C-01EE155953DF}" type="slidenum">
              <a:rPr lang="en-US" sz="1200" b="0" smtClean="0"/>
              <a:pPr/>
              <a:t>19</a:t>
            </a:fld>
            <a:endParaRPr lang="en-US" sz="1200" b="0" smtClean="0"/>
          </a:p>
        </p:txBody>
      </p:sp>
      <p:sp>
        <p:nvSpPr>
          <p:cNvPr id="39940" name="Rectangle 2"/>
          <p:cNvSpPr>
            <a:spLocks noGrp="1" noChangeArrowheads="1"/>
          </p:cNvSpPr>
          <p:nvPr>
            <p:ph type="title"/>
          </p:nvPr>
        </p:nvSpPr>
        <p:spPr>
          <a:xfrm>
            <a:off x="685800" y="685800"/>
            <a:ext cx="7772400" cy="838200"/>
          </a:xfrm>
        </p:spPr>
        <p:txBody>
          <a:bodyPr/>
          <a:lstStyle/>
          <a:p>
            <a:r>
              <a:rPr lang="en-US" dirty="0" smtClean="0"/>
              <a:t>802.11 Topics for July 2012 EC</a:t>
            </a:r>
          </a:p>
        </p:txBody>
      </p:sp>
      <p:sp>
        <p:nvSpPr>
          <p:cNvPr id="41989" name="Rectangle 3"/>
          <p:cNvSpPr>
            <a:spLocks noGrp="1" noChangeArrowheads="1"/>
          </p:cNvSpPr>
          <p:nvPr>
            <p:ph type="body" idx="1"/>
          </p:nvPr>
        </p:nvSpPr>
        <p:spPr>
          <a:xfrm>
            <a:off x="317500" y="1323834"/>
            <a:ext cx="8523288" cy="5018230"/>
          </a:xfrm>
        </p:spPr>
        <p:txBody>
          <a:bodyPr/>
          <a:lstStyle/>
          <a:p>
            <a:pPr>
              <a:spcBef>
                <a:spcPts val="0"/>
              </a:spcBef>
              <a:defRPr/>
            </a:pPr>
            <a:r>
              <a:rPr lang="en-US" dirty="0" smtClean="0"/>
              <a:t>Begin Sponsor Ballot</a:t>
            </a:r>
          </a:p>
          <a:p>
            <a:pPr lvl="1">
              <a:spcBef>
                <a:spcPts val="0"/>
              </a:spcBef>
              <a:defRPr/>
            </a:pPr>
            <a:r>
              <a:rPr lang="en-US" dirty="0" smtClean="0"/>
              <a:t>Nothing anticipated</a:t>
            </a:r>
          </a:p>
          <a:p>
            <a:pPr>
              <a:spcBef>
                <a:spcPts val="0"/>
              </a:spcBef>
              <a:defRPr/>
            </a:pPr>
            <a:r>
              <a:rPr lang="en-US" dirty="0" smtClean="0"/>
              <a:t>Requests to submit to RevCom?</a:t>
            </a:r>
          </a:p>
          <a:p>
            <a:pPr lvl="1">
              <a:spcBef>
                <a:spcPts val="0"/>
              </a:spcBef>
              <a:defRPr/>
            </a:pPr>
            <a:r>
              <a:rPr lang="en-US" dirty="0"/>
              <a:t>Nothing anticipated</a:t>
            </a:r>
          </a:p>
          <a:p>
            <a:pPr>
              <a:spcBef>
                <a:spcPts val="0"/>
              </a:spcBef>
              <a:defRPr/>
            </a:pPr>
            <a:r>
              <a:rPr lang="en-US" dirty="0" smtClean="0"/>
              <a:t>New project PAR to NesCom?</a:t>
            </a:r>
          </a:p>
          <a:p>
            <a:pPr lvl="1">
              <a:spcBef>
                <a:spcPts val="0"/>
              </a:spcBef>
              <a:defRPr/>
            </a:pPr>
            <a:r>
              <a:rPr lang="en-US" dirty="0" smtClean="0"/>
              <a:t>ISD, CMMW</a:t>
            </a:r>
            <a:endParaRPr lang="en-US" dirty="0"/>
          </a:p>
          <a:p>
            <a:pPr>
              <a:spcBef>
                <a:spcPts val="0"/>
              </a:spcBef>
              <a:defRPr/>
            </a:pPr>
            <a:r>
              <a:rPr lang="en-US" dirty="0" smtClean="0"/>
              <a:t>PAR Extension ?</a:t>
            </a:r>
          </a:p>
          <a:p>
            <a:pPr lvl="1">
              <a:spcBef>
                <a:spcPts val="0"/>
              </a:spcBef>
              <a:defRPr/>
            </a:pPr>
            <a:r>
              <a:rPr lang="en-US" dirty="0" smtClean="0"/>
              <a:t>11ac and 11ad</a:t>
            </a:r>
          </a:p>
          <a:p>
            <a:pPr>
              <a:spcBef>
                <a:spcPts val="0"/>
              </a:spcBef>
              <a:defRPr/>
            </a:pPr>
            <a:r>
              <a:rPr lang="en-US" dirty="0" smtClean="0"/>
              <a:t>Revision PAR?</a:t>
            </a:r>
            <a:endParaRPr lang="en-US" dirty="0"/>
          </a:p>
          <a:p>
            <a:pPr lvl="1">
              <a:spcBef>
                <a:spcPts val="0"/>
              </a:spcBef>
              <a:defRPr/>
            </a:pPr>
            <a:r>
              <a:rPr lang="en-US" dirty="0" smtClean="0"/>
              <a:t>11mc</a:t>
            </a:r>
          </a:p>
          <a:p>
            <a:pPr>
              <a:spcBef>
                <a:spcPts val="0"/>
              </a:spcBef>
              <a:defRPr/>
            </a:pPr>
            <a:r>
              <a:rPr lang="en-US" dirty="0" smtClean="0"/>
              <a:t>Study Group start up?</a:t>
            </a:r>
          </a:p>
          <a:p>
            <a:pPr lvl="1">
              <a:spcBef>
                <a:spcPts val="0"/>
              </a:spcBef>
              <a:defRPr/>
            </a:pPr>
            <a:r>
              <a:rPr lang="en-US" dirty="0" smtClean="0"/>
              <a:t>Depends upon results of WNG meeting</a:t>
            </a:r>
            <a:endParaRPr lang="en-US" dirty="0"/>
          </a:p>
          <a:p>
            <a:pPr>
              <a:spcBef>
                <a:spcPts val="0"/>
              </a:spcBef>
              <a:defRPr/>
            </a:pPr>
            <a:r>
              <a:rPr lang="en-US" dirty="0"/>
              <a:t>Study Group </a:t>
            </a:r>
            <a:r>
              <a:rPr lang="en-US" dirty="0" smtClean="0"/>
              <a:t>extension?</a:t>
            </a:r>
            <a:endParaRPr lang="en-US" dirty="0"/>
          </a:p>
          <a:p>
            <a:pPr lvl="1">
              <a:spcBef>
                <a:spcPts val="0"/>
              </a:spcBef>
              <a:defRPr/>
            </a:pPr>
            <a:r>
              <a:rPr lang="en-US" dirty="0" smtClean="0"/>
              <a:t>Two planned, ISD &amp; CMMW</a:t>
            </a:r>
            <a:endParaRPr lang="en-US" dirty="0"/>
          </a:p>
          <a:p>
            <a:pPr marL="0" indent="0">
              <a:buFontTx/>
              <a:buNone/>
              <a:defRPr/>
            </a:pPr>
            <a:endParaRPr lang="en-US" dirty="0" smtClean="0"/>
          </a:p>
          <a:p>
            <a:pPr lvl="1">
              <a:defRPr/>
            </a:pPr>
            <a:endParaRPr lang="en-US" dirty="0" smtClean="0"/>
          </a:p>
        </p:txBody>
      </p:sp>
      <p:sp>
        <p:nvSpPr>
          <p:cNvPr id="39942" name="Text Box 4"/>
          <p:cNvSpPr txBox="1">
            <a:spLocks noChangeArrowheads="1"/>
          </p:cNvSpPr>
          <p:nvPr/>
        </p:nvSpPr>
        <p:spPr bwMode="auto">
          <a:xfrm>
            <a:off x="123825" y="544513"/>
            <a:ext cx="331628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sz="2000">
                <a:solidFill>
                  <a:schemeClr val="tx2"/>
                </a:solidFill>
              </a:rPr>
              <a:t>Monday Agenda Item 4.1.13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Date Placeholder 1"/>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May 2012</a:t>
            </a:r>
            <a:endParaRPr lang="en-US" sz="1800"/>
          </a:p>
        </p:txBody>
      </p:sp>
      <p:sp>
        <p:nvSpPr>
          <p:cNvPr id="18434" name="Footer Placeholder 2"/>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18435" name="Slide Number Placeholder 3"/>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ABC65D6B-EC32-4656-B38E-E7735A82E436}" type="slidenum">
              <a:rPr lang="en-US" sz="1200" b="0" smtClean="0"/>
              <a:pPr/>
              <a:t>2</a:t>
            </a:fld>
            <a:endParaRPr lang="en-US" sz="1200" b="0" smtClean="0"/>
          </a:p>
        </p:txBody>
      </p:sp>
      <p:sp>
        <p:nvSpPr>
          <p:cNvPr id="18436" name="WordArt 4"/>
          <p:cNvSpPr>
            <a:spLocks noChangeArrowheads="1" noChangeShapeType="1" noTextEdit="1"/>
          </p:cNvSpPr>
          <p:nvPr/>
        </p:nvSpPr>
        <p:spPr bwMode="auto">
          <a:xfrm>
            <a:off x="3252788" y="2944813"/>
            <a:ext cx="3295650" cy="1257300"/>
          </a:xfrm>
          <a:prstGeom prst="rect">
            <a:avLst/>
          </a:prstGeom>
        </p:spPr>
        <p:txBody>
          <a:bodyPr wrap="none" fromWordArt="1">
            <a:prstTxWarp prst="textPlain">
              <a:avLst>
                <a:gd name="adj" fmla="val 50000"/>
              </a:avLst>
            </a:prstTxWarp>
          </a:bodyPr>
          <a:lstStyle/>
          <a:p>
            <a:pPr algn="ctr"/>
            <a:r>
              <a:rPr lang="en-US" sz="8000" kern="10">
                <a:ln w="19050">
                  <a:solidFill>
                    <a:srgbClr val="99CCFF"/>
                  </a:solidFill>
                  <a:round/>
                  <a:headEnd type="none" w="sm" len="sm"/>
                  <a:tailEnd type="none" w="sm" len="sm"/>
                </a:ln>
                <a:solidFill>
                  <a:srgbClr val="0066CC"/>
                </a:solidFill>
                <a:effectLst>
                  <a:outerShdw dist="35921" dir="2700000" algn="ctr" rotWithShape="0">
                    <a:srgbClr val="990000"/>
                  </a:outerShdw>
                </a:effectLst>
                <a:latin typeface="Impact"/>
              </a:rPr>
              <a:t>Monday</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Date Placeholder 3"/>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May 2012</a:t>
            </a:r>
            <a:endParaRPr lang="en-US" sz="1800"/>
          </a:p>
        </p:txBody>
      </p:sp>
      <p:sp>
        <p:nvSpPr>
          <p:cNvPr id="40962" name="Footer Placeholder 4"/>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40963" name="Slide Number Placeholder 5"/>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DBD9E1DD-0C4A-4234-8DE4-72B48CA059F4}" type="slidenum">
              <a:rPr lang="en-US" sz="1200" b="0" smtClean="0"/>
              <a:pPr/>
              <a:t>20</a:t>
            </a:fld>
            <a:endParaRPr lang="en-US" sz="1200" b="0" smtClean="0"/>
          </a:p>
        </p:txBody>
      </p:sp>
      <p:sp>
        <p:nvSpPr>
          <p:cNvPr id="40964" name="Rectangle 2"/>
          <p:cNvSpPr>
            <a:spLocks noGrp="1" noChangeArrowheads="1"/>
          </p:cNvSpPr>
          <p:nvPr>
            <p:ph type="title"/>
          </p:nvPr>
        </p:nvSpPr>
        <p:spPr/>
        <p:txBody>
          <a:bodyPr/>
          <a:lstStyle/>
          <a:p>
            <a:r>
              <a:rPr lang="en-US" smtClean="0"/>
              <a:t>802.1 Architecture Document</a:t>
            </a:r>
          </a:p>
        </p:txBody>
      </p:sp>
      <p:pic>
        <p:nvPicPr>
          <p:cNvPr id="40965"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60438" y="1617663"/>
            <a:ext cx="7164387" cy="4745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66" name="Text Box 4"/>
          <p:cNvSpPr txBox="1">
            <a:spLocks noChangeArrowheads="1"/>
          </p:cNvSpPr>
          <p:nvPr/>
        </p:nvSpPr>
        <p:spPr bwMode="auto">
          <a:xfrm>
            <a:off x="22225" y="617538"/>
            <a:ext cx="386873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a:solidFill>
                  <a:schemeClr val="tx2"/>
                </a:solidFill>
              </a:rPr>
              <a:t>Monday Agenda Item 4.1.14</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Title 1"/>
          <p:cNvSpPr>
            <a:spLocks noGrp="1"/>
          </p:cNvSpPr>
          <p:nvPr>
            <p:ph type="title"/>
          </p:nvPr>
        </p:nvSpPr>
        <p:spPr>
          <a:xfrm>
            <a:off x="685800" y="685800"/>
            <a:ext cx="7772400" cy="768350"/>
          </a:xfrm>
        </p:spPr>
        <p:txBody>
          <a:bodyPr/>
          <a:lstStyle/>
          <a:p>
            <a:r>
              <a:rPr lang="en-US" smtClean="0"/>
              <a:t>Architecture</a:t>
            </a:r>
          </a:p>
        </p:txBody>
      </p:sp>
      <p:sp>
        <p:nvSpPr>
          <p:cNvPr id="3" name="Content Placeholder 2"/>
          <p:cNvSpPr>
            <a:spLocks noGrp="1"/>
          </p:cNvSpPr>
          <p:nvPr>
            <p:ph idx="1"/>
          </p:nvPr>
        </p:nvSpPr>
        <p:spPr>
          <a:xfrm>
            <a:off x="241300" y="1554163"/>
            <a:ext cx="8712200" cy="4541837"/>
          </a:xfrm>
        </p:spPr>
        <p:txBody>
          <a:bodyPr/>
          <a:lstStyle/>
          <a:p>
            <a:pPr>
              <a:defRPr/>
            </a:pPr>
            <a:r>
              <a:rPr lang="en-US" sz="2000" dirty="0" smtClean="0"/>
              <a:t>802.1 owns a project to Update the Overview and Architecture standard for 802</a:t>
            </a:r>
          </a:p>
          <a:p>
            <a:pPr>
              <a:defRPr/>
            </a:pPr>
            <a:r>
              <a:rPr lang="en-US" sz="2000" dirty="0" smtClean="0"/>
              <a:t>A ballot on D1.3 is complete – ballot failed – hoping to move to sponsor soon</a:t>
            </a:r>
          </a:p>
          <a:p>
            <a:pPr>
              <a:defRPr/>
            </a:pPr>
            <a:r>
              <a:rPr lang="en-US" sz="2000" dirty="0"/>
              <a:t>Yes	 18 = 72.00%, No. of Voters = 65, Voters responding = 32, # comments = 93 (29 technical, 63 editorial)</a:t>
            </a:r>
          </a:p>
          <a:p>
            <a:pPr>
              <a:defRPr/>
            </a:pPr>
            <a:endParaRPr lang="en-US" sz="2000" dirty="0" smtClean="0"/>
          </a:p>
          <a:p>
            <a:pPr marL="0" indent="0">
              <a:buFontTx/>
              <a:buNone/>
              <a:defRPr/>
            </a:pPr>
            <a:endParaRPr lang="en-US" sz="2000" dirty="0"/>
          </a:p>
          <a:p>
            <a:pPr>
              <a:defRPr/>
            </a:pPr>
            <a:r>
              <a:rPr lang="en-US" sz="2000" dirty="0" smtClean="0"/>
              <a:t>802.11 ARC  (Wednesday AM1) will review resolution status and any 802.11 action items</a:t>
            </a:r>
          </a:p>
          <a:p>
            <a:pPr>
              <a:defRPr/>
            </a:pPr>
            <a:endParaRPr lang="en-US" sz="2000" dirty="0"/>
          </a:p>
        </p:txBody>
      </p:sp>
      <p:sp>
        <p:nvSpPr>
          <p:cNvPr id="41987" name="Date Placeholder 3"/>
          <p:cNvSpPr>
            <a:spLocks noGrp="1"/>
          </p:cNvSpPr>
          <p:nvPr>
            <p:ph type="dt"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May 2012</a:t>
            </a:r>
            <a:endParaRPr lang="en-US" sz="1800"/>
          </a:p>
        </p:txBody>
      </p:sp>
      <p:sp>
        <p:nvSpPr>
          <p:cNvPr id="41988" name="Footer Placeholder 4"/>
          <p:cNvSpPr>
            <a:spLocks noGrp="1"/>
          </p:cNvSpPr>
          <p:nvPr>
            <p:ph type="ftr"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41989" name="Slide Number Placeholder 5"/>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E8B4DBC9-38D5-43EE-8730-91F7219E948E}" type="slidenum">
              <a:rPr lang="en-US" sz="1200" b="0" smtClean="0"/>
              <a:pPr/>
              <a:t>21</a:t>
            </a:fld>
            <a:endParaRPr lang="en-US" sz="1200" b="0" smtClean="0"/>
          </a:p>
        </p:txBody>
      </p:sp>
      <p:sp>
        <p:nvSpPr>
          <p:cNvPr id="41990" name="Text Box 4"/>
          <p:cNvSpPr txBox="1">
            <a:spLocks noChangeArrowheads="1"/>
          </p:cNvSpPr>
          <p:nvPr/>
        </p:nvSpPr>
        <p:spPr bwMode="auto">
          <a:xfrm>
            <a:off x="22225" y="617538"/>
            <a:ext cx="386873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a:solidFill>
                  <a:schemeClr val="tx2"/>
                </a:solidFill>
              </a:rPr>
              <a:t>Monday Agenda Item 4.1.14</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Date Placeholder 3"/>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May 2012</a:t>
            </a:r>
            <a:endParaRPr lang="en-US" sz="1800"/>
          </a:p>
        </p:txBody>
      </p:sp>
      <p:sp>
        <p:nvSpPr>
          <p:cNvPr id="43010" name="Footer Placeholder 4"/>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43011" name="Slide Number Placeholder 5"/>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0FE4B479-4C89-4555-A2C4-3DCCAE79E52F}" type="slidenum">
              <a:rPr lang="en-US" sz="1200" b="0" smtClean="0"/>
              <a:pPr/>
              <a:t>22</a:t>
            </a:fld>
            <a:endParaRPr lang="en-US" sz="1200" b="0" smtClean="0"/>
          </a:p>
        </p:txBody>
      </p:sp>
      <p:sp>
        <p:nvSpPr>
          <p:cNvPr id="43012" name="Rectangle 2"/>
          <p:cNvSpPr>
            <a:spLocks noGrp="1" noChangeArrowheads="1"/>
          </p:cNvSpPr>
          <p:nvPr>
            <p:ph type="title"/>
          </p:nvPr>
        </p:nvSpPr>
        <p:spPr/>
        <p:txBody>
          <a:bodyPr/>
          <a:lstStyle/>
          <a:p>
            <a:r>
              <a:rPr lang="en-US" smtClean="0"/>
              <a:t>Smart Grid Meetings</a:t>
            </a:r>
          </a:p>
        </p:txBody>
      </p:sp>
      <p:sp>
        <p:nvSpPr>
          <p:cNvPr id="43013" name="Text Box 7"/>
          <p:cNvSpPr txBox="1">
            <a:spLocks noChangeArrowheads="1"/>
          </p:cNvSpPr>
          <p:nvPr/>
        </p:nvSpPr>
        <p:spPr bwMode="auto">
          <a:xfrm>
            <a:off x="66675" y="617538"/>
            <a:ext cx="386873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a:solidFill>
                  <a:schemeClr val="tx2"/>
                </a:solidFill>
              </a:rPr>
              <a:t>Monday Agenda Item 4.1.15</a:t>
            </a:r>
          </a:p>
        </p:txBody>
      </p:sp>
      <p:sp>
        <p:nvSpPr>
          <p:cNvPr id="43014" name="Text Box 13"/>
          <p:cNvSpPr txBox="1">
            <a:spLocks noChangeArrowheads="1"/>
          </p:cNvSpPr>
          <p:nvPr/>
        </p:nvSpPr>
        <p:spPr bwMode="auto">
          <a:xfrm>
            <a:off x="195263" y="3103635"/>
            <a:ext cx="8419869"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eaLnBrk="0" hangingPunct="0"/>
            <a:r>
              <a:rPr lang="en-US" sz="3200" dirty="0"/>
              <a:t>Revision of NIST Smart Grid PAP#2 Guideline</a:t>
            </a:r>
          </a:p>
          <a:p>
            <a:pPr eaLnBrk="0" hangingPunct="0"/>
            <a:r>
              <a:rPr lang="en-US" sz="3200" dirty="0"/>
              <a:t>Review NIST Framework </a:t>
            </a:r>
            <a:r>
              <a:rPr lang="en-US" sz="3200" dirty="0" smtClean="0"/>
              <a:t>document</a:t>
            </a:r>
            <a:endParaRPr lang="en-US" sz="3200" dirty="0"/>
          </a:p>
        </p:txBody>
      </p:sp>
      <p:sp>
        <p:nvSpPr>
          <p:cNvPr id="43015" name="Text Box 13"/>
          <p:cNvSpPr txBox="1">
            <a:spLocks noChangeArrowheads="1"/>
          </p:cNvSpPr>
          <p:nvPr/>
        </p:nvSpPr>
        <p:spPr bwMode="auto">
          <a:xfrm>
            <a:off x="423105" y="1533975"/>
            <a:ext cx="4791440"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eaLnBrk="0" hangingPunct="0"/>
            <a:r>
              <a:rPr lang="en-US" sz="3200" dirty="0"/>
              <a:t>Two sessions</a:t>
            </a:r>
          </a:p>
          <a:p>
            <a:pPr eaLnBrk="0" hangingPunct="0"/>
            <a:r>
              <a:rPr lang="en-US" sz="3200" dirty="0"/>
              <a:t>Tuesday pm2 </a:t>
            </a:r>
            <a:r>
              <a:rPr lang="en-US" sz="3200" dirty="0" smtClean="0"/>
              <a:t>– Regency V</a:t>
            </a:r>
          </a:p>
          <a:p>
            <a:pPr eaLnBrk="0" hangingPunct="0"/>
            <a:r>
              <a:rPr lang="en-US" sz="3200" dirty="0" smtClean="0"/>
              <a:t>Wednesday </a:t>
            </a:r>
            <a:r>
              <a:rPr lang="en-US" sz="3200" dirty="0"/>
              <a:t>pm2   </a:t>
            </a:r>
            <a:r>
              <a:rPr lang="en-US" sz="3200" dirty="0" smtClean="0"/>
              <a:t>- Inman</a:t>
            </a:r>
            <a:endParaRPr lang="en-US" sz="3200" dirty="0"/>
          </a:p>
        </p:txBody>
      </p:sp>
      <p:sp>
        <p:nvSpPr>
          <p:cNvPr id="9" name="Text Box 13"/>
          <p:cNvSpPr txBox="1">
            <a:spLocks noChangeArrowheads="1"/>
          </p:cNvSpPr>
          <p:nvPr/>
        </p:nvSpPr>
        <p:spPr bwMode="auto">
          <a:xfrm>
            <a:off x="195781" y="4397339"/>
            <a:ext cx="4872231" cy="206210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eaLnBrk="0" hangingPunct="0"/>
            <a:r>
              <a:rPr lang="en-US" sz="3200" dirty="0" smtClean="0"/>
              <a:t>EC Study Group formed:</a:t>
            </a:r>
          </a:p>
          <a:p>
            <a:pPr eaLnBrk="0" hangingPunct="0"/>
            <a:r>
              <a:rPr lang="en-US" sz="3200" dirty="0" smtClean="0"/>
              <a:t>   Wednesday pm1 - Inman</a:t>
            </a:r>
          </a:p>
          <a:p>
            <a:pPr lvl="1" eaLnBrk="0" hangingPunct="0"/>
            <a:r>
              <a:rPr lang="en-US" sz="3200" dirty="0" smtClean="0"/>
              <a:t>Thursday am2 - Inman</a:t>
            </a:r>
          </a:p>
          <a:p>
            <a:pPr lvl="1" eaLnBrk="0" hangingPunct="0"/>
            <a:r>
              <a:rPr lang="en-US" sz="3200" dirty="0" smtClean="0"/>
              <a:t>Thursday pm1</a:t>
            </a:r>
            <a:endParaRPr lang="en-US" sz="3200"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Title 1"/>
          <p:cNvSpPr>
            <a:spLocks noGrp="1"/>
          </p:cNvSpPr>
          <p:nvPr>
            <p:ph type="title"/>
          </p:nvPr>
        </p:nvSpPr>
        <p:spPr>
          <a:xfrm>
            <a:off x="685800" y="685800"/>
            <a:ext cx="7772400" cy="852488"/>
          </a:xfrm>
        </p:spPr>
        <p:txBody>
          <a:bodyPr/>
          <a:lstStyle/>
          <a:p>
            <a:r>
              <a:rPr lang="en-US" smtClean="0"/>
              <a:t>Wednesday Plenary Topics</a:t>
            </a:r>
          </a:p>
        </p:txBody>
      </p:sp>
      <p:sp>
        <p:nvSpPr>
          <p:cNvPr id="47106" name="Content Placeholder 2"/>
          <p:cNvSpPr>
            <a:spLocks noGrp="1"/>
          </p:cNvSpPr>
          <p:nvPr>
            <p:ph idx="1"/>
          </p:nvPr>
        </p:nvSpPr>
        <p:spPr>
          <a:xfrm>
            <a:off x="363538" y="1566863"/>
            <a:ext cx="8518525" cy="4500562"/>
          </a:xfrm>
        </p:spPr>
        <p:txBody>
          <a:bodyPr/>
          <a:lstStyle/>
          <a:p>
            <a:r>
              <a:rPr lang="en-US" sz="2800" dirty="0" smtClean="0"/>
              <a:t>TG Elections</a:t>
            </a:r>
          </a:p>
          <a:p>
            <a:r>
              <a:rPr lang="en-US" sz="2800" dirty="0" smtClean="0"/>
              <a:t>Venue Selection process</a:t>
            </a:r>
          </a:p>
          <a:p>
            <a:pPr lvl="1"/>
            <a:r>
              <a:rPr lang="en-US" sz="2800" dirty="0" smtClean="0"/>
              <a:t>Plenary</a:t>
            </a:r>
          </a:p>
          <a:p>
            <a:pPr lvl="1"/>
            <a:r>
              <a:rPr lang="en-US" sz="2800" dirty="0" smtClean="0"/>
              <a:t>Interim</a:t>
            </a:r>
          </a:p>
          <a:p>
            <a:r>
              <a:rPr lang="en-US" sz="2800" dirty="0" smtClean="0"/>
              <a:t>PAR changes overview</a:t>
            </a:r>
          </a:p>
          <a:p>
            <a:r>
              <a:rPr lang="en-US" sz="2800" dirty="0" smtClean="0"/>
              <a:t>Overview of new project PAR &amp; 5C</a:t>
            </a:r>
          </a:p>
          <a:p>
            <a:pPr lvl="1"/>
            <a:r>
              <a:rPr lang="en-US" dirty="0" smtClean="0"/>
              <a:t>CMMW</a:t>
            </a:r>
          </a:p>
          <a:p>
            <a:pPr lvl="1"/>
            <a:r>
              <a:rPr lang="en-US" dirty="0" smtClean="0"/>
              <a:t>ISD</a:t>
            </a:r>
          </a:p>
          <a:p>
            <a:r>
              <a:rPr lang="en-US" sz="2800" dirty="0" smtClean="0"/>
              <a:t>802 University Outreach plans</a:t>
            </a:r>
          </a:p>
        </p:txBody>
      </p:sp>
      <p:sp>
        <p:nvSpPr>
          <p:cNvPr id="47107" name="Date Placeholder 3"/>
          <p:cNvSpPr>
            <a:spLocks noGrp="1"/>
          </p:cNvSpPr>
          <p:nvPr>
            <p:ph type="dt"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May 2012</a:t>
            </a:r>
            <a:endParaRPr lang="en-US" sz="1800"/>
          </a:p>
        </p:txBody>
      </p:sp>
      <p:sp>
        <p:nvSpPr>
          <p:cNvPr id="47108" name="Footer Placeholder 4"/>
          <p:cNvSpPr>
            <a:spLocks noGrp="1"/>
          </p:cNvSpPr>
          <p:nvPr>
            <p:ph type="ftr"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47109" name="Slide Number Placeholder 5"/>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76D0D503-1675-4B23-A55D-ADAE9E03F941}" type="slidenum">
              <a:rPr lang="en-US" sz="1200" b="0" smtClean="0"/>
              <a:pPr/>
              <a:t>23</a:t>
            </a:fld>
            <a:endParaRPr lang="en-US" sz="1200" b="0" smtClean="0"/>
          </a:p>
        </p:txBody>
      </p:sp>
      <p:sp>
        <p:nvSpPr>
          <p:cNvPr id="47110" name="Text Box 7"/>
          <p:cNvSpPr txBox="1">
            <a:spLocks noChangeArrowheads="1"/>
          </p:cNvSpPr>
          <p:nvPr/>
        </p:nvSpPr>
        <p:spPr bwMode="auto">
          <a:xfrm>
            <a:off x="66675" y="617538"/>
            <a:ext cx="386873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dirty="0">
                <a:solidFill>
                  <a:schemeClr val="tx2"/>
                </a:solidFill>
              </a:rPr>
              <a:t>Monday Agenda Item </a:t>
            </a:r>
            <a:r>
              <a:rPr lang="en-US" dirty="0" smtClean="0">
                <a:solidFill>
                  <a:schemeClr val="tx2"/>
                </a:solidFill>
              </a:rPr>
              <a:t>4.1.16</a:t>
            </a:r>
            <a:endParaRPr lang="en-US" dirty="0">
              <a:solidFill>
                <a:schemeClr val="tx2"/>
              </a:solidFill>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Title 1"/>
          <p:cNvSpPr>
            <a:spLocks noGrp="1"/>
          </p:cNvSpPr>
          <p:nvPr>
            <p:ph type="title"/>
          </p:nvPr>
        </p:nvSpPr>
        <p:spPr>
          <a:xfrm>
            <a:off x="685800" y="685800"/>
            <a:ext cx="7772400" cy="852488"/>
          </a:xfrm>
        </p:spPr>
        <p:txBody>
          <a:bodyPr/>
          <a:lstStyle/>
          <a:p>
            <a:r>
              <a:rPr lang="en-US" dirty="0" smtClean="0"/>
              <a:t>Tutorials</a:t>
            </a:r>
          </a:p>
        </p:txBody>
      </p:sp>
      <p:sp>
        <p:nvSpPr>
          <p:cNvPr id="50178" name="Content Placeholder 2"/>
          <p:cNvSpPr>
            <a:spLocks noGrp="1"/>
          </p:cNvSpPr>
          <p:nvPr>
            <p:ph idx="1"/>
          </p:nvPr>
        </p:nvSpPr>
        <p:spPr>
          <a:xfrm>
            <a:off x="363538" y="1566863"/>
            <a:ext cx="8518525" cy="2370655"/>
          </a:xfrm>
        </p:spPr>
        <p:txBody>
          <a:bodyPr/>
          <a:lstStyle/>
          <a:p>
            <a:r>
              <a:rPr lang="en-US" sz="4000" dirty="0" smtClean="0"/>
              <a:t>None during May 2012</a:t>
            </a:r>
          </a:p>
          <a:p>
            <a:pPr marL="0" indent="0">
              <a:buNone/>
            </a:pPr>
            <a:endParaRPr lang="en-US" sz="1200" dirty="0" smtClean="0">
              <a:solidFill>
                <a:srgbClr val="C00000"/>
              </a:solidFill>
            </a:endParaRPr>
          </a:p>
          <a:p>
            <a:r>
              <a:rPr lang="en-US" sz="4000" dirty="0" smtClean="0">
                <a:solidFill>
                  <a:srgbClr val="C00000"/>
                </a:solidFill>
              </a:rPr>
              <a:t>Call for July 2012 suggestions</a:t>
            </a:r>
          </a:p>
          <a:p>
            <a:r>
              <a:rPr lang="en-US" sz="1600" dirty="0"/>
              <a:t>802.15   THz  Interest Group</a:t>
            </a:r>
          </a:p>
          <a:p>
            <a:r>
              <a:rPr lang="en-US" sz="1600" dirty="0"/>
              <a:t>This tutorial gives an overview on recent achievements in the emerging field of  communication systems operating beyond 60 GHz targeting to deliver wireless 100 Gbps over short distances. Within IEEE 802.15 the THz Interest Group is looking for systems for carrier frequencies in the THZ band which starts at 300 GHz. The tutorial will provide an overview on the state-of-the art in technology and demonstrators for these frequency bands. Applications, for which dedicated standards may be appropriate, will be presented focusing on usage models and technical expectations. Finally the regulatory situation after WRC 2012 is discussed.</a:t>
            </a:r>
          </a:p>
          <a:p>
            <a:pPr marL="0" indent="0">
              <a:buNone/>
            </a:pPr>
            <a:endParaRPr lang="en-US" sz="1600" dirty="0" smtClean="0">
              <a:solidFill>
                <a:srgbClr val="C00000"/>
              </a:solidFill>
            </a:endParaRPr>
          </a:p>
        </p:txBody>
      </p:sp>
      <p:sp>
        <p:nvSpPr>
          <p:cNvPr id="50179" name="Date Placeholder 3"/>
          <p:cNvSpPr>
            <a:spLocks noGrp="1"/>
          </p:cNvSpPr>
          <p:nvPr>
            <p:ph type="dt"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May 2012</a:t>
            </a:r>
            <a:endParaRPr lang="en-US" sz="1800"/>
          </a:p>
        </p:txBody>
      </p:sp>
      <p:sp>
        <p:nvSpPr>
          <p:cNvPr id="50180" name="Footer Placeholder 4"/>
          <p:cNvSpPr>
            <a:spLocks noGrp="1"/>
          </p:cNvSpPr>
          <p:nvPr>
            <p:ph type="ftr"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50181" name="Slide Number Placeholder 5"/>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BEAB9AC7-5207-448C-9A29-229569366AEB}" type="slidenum">
              <a:rPr lang="en-US" sz="1200" b="0" smtClean="0"/>
              <a:pPr/>
              <a:t>24</a:t>
            </a:fld>
            <a:endParaRPr lang="en-US" sz="1200" b="0" smtClean="0"/>
          </a:p>
        </p:txBody>
      </p:sp>
      <p:sp>
        <p:nvSpPr>
          <p:cNvPr id="50182" name="Text Box 7"/>
          <p:cNvSpPr txBox="1">
            <a:spLocks noChangeArrowheads="1"/>
          </p:cNvSpPr>
          <p:nvPr/>
        </p:nvSpPr>
        <p:spPr bwMode="auto">
          <a:xfrm>
            <a:off x="66675" y="617538"/>
            <a:ext cx="386873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dirty="0">
                <a:solidFill>
                  <a:schemeClr val="tx2"/>
                </a:solidFill>
              </a:rPr>
              <a:t>Monday Agenda Item </a:t>
            </a:r>
            <a:r>
              <a:rPr lang="en-US" dirty="0" smtClean="0">
                <a:solidFill>
                  <a:schemeClr val="tx2"/>
                </a:solidFill>
              </a:rPr>
              <a:t>4.1.17</a:t>
            </a:r>
            <a:endParaRPr lang="en-US" dirty="0">
              <a:solidFill>
                <a:schemeClr val="tx2"/>
              </a:solidFill>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Date Placeholder 1"/>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May 2012</a:t>
            </a:r>
            <a:endParaRPr lang="en-US" sz="1800"/>
          </a:p>
        </p:txBody>
      </p:sp>
      <p:sp>
        <p:nvSpPr>
          <p:cNvPr id="51202" name="Footer Placeholder 2"/>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51203" name="Slide Number Placeholder 3"/>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C8B683F7-22E6-4EDC-B19D-F1A3A11DDA16}" type="slidenum">
              <a:rPr lang="en-US" sz="1200" b="0" smtClean="0"/>
              <a:pPr/>
              <a:t>25</a:t>
            </a:fld>
            <a:endParaRPr lang="en-US" sz="1200" b="0" smtClean="0"/>
          </a:p>
        </p:txBody>
      </p:sp>
      <p:sp>
        <p:nvSpPr>
          <p:cNvPr id="51204" name="WordArt 2"/>
          <p:cNvSpPr>
            <a:spLocks noChangeArrowheads="1" noChangeShapeType="1" noTextEdit="1"/>
          </p:cNvSpPr>
          <p:nvPr/>
        </p:nvSpPr>
        <p:spPr bwMode="auto">
          <a:xfrm>
            <a:off x="2806700" y="2944813"/>
            <a:ext cx="3741738" cy="1474787"/>
          </a:xfrm>
          <a:prstGeom prst="rect">
            <a:avLst/>
          </a:prstGeom>
        </p:spPr>
        <p:txBody>
          <a:bodyPr wrap="none" fromWordArt="1">
            <a:prstTxWarp prst="textPlain">
              <a:avLst>
                <a:gd name="adj" fmla="val 50000"/>
              </a:avLst>
            </a:prstTxWarp>
          </a:bodyPr>
          <a:lstStyle/>
          <a:p>
            <a:pPr algn="ctr"/>
            <a:r>
              <a:rPr lang="en-US" sz="8000" kern="10">
                <a:ln w="19050">
                  <a:solidFill>
                    <a:srgbClr val="99CCFF"/>
                  </a:solidFill>
                  <a:round/>
                  <a:headEnd type="none" w="sm" len="sm"/>
                  <a:tailEnd type="none" w="sm" len="sm"/>
                </a:ln>
                <a:solidFill>
                  <a:srgbClr val="0066CC"/>
                </a:solidFill>
                <a:effectLst>
                  <a:outerShdw dist="35921" dir="2700000" algn="ctr" rotWithShape="0">
                    <a:srgbClr val="990000"/>
                  </a:outerShdw>
                </a:effectLst>
                <a:latin typeface="Impact"/>
              </a:rPr>
              <a:t>Wednesday</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Date Placeholder 3"/>
          <p:cNvSpPr>
            <a:spLocks noGrp="1"/>
          </p:cNvSpPr>
          <p:nvPr>
            <p:ph type="dt"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May 2012</a:t>
            </a:r>
            <a:endParaRPr lang="en-US" sz="1800"/>
          </a:p>
        </p:txBody>
      </p:sp>
      <p:sp>
        <p:nvSpPr>
          <p:cNvPr id="62466" name="Footer Placeholder 4"/>
          <p:cNvSpPr>
            <a:spLocks noGrp="1"/>
          </p:cNvSpPr>
          <p:nvPr>
            <p:ph type="ftr"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62467" name="Slide Number Placeholder 5"/>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D998665E-7F58-48F1-8561-54CCFCAE8FB9}" type="slidenum">
              <a:rPr lang="en-US" sz="1200" b="0" smtClean="0"/>
              <a:pPr/>
              <a:t>26</a:t>
            </a:fld>
            <a:endParaRPr lang="en-US" sz="1200" b="0" smtClean="0"/>
          </a:p>
        </p:txBody>
      </p:sp>
      <p:sp>
        <p:nvSpPr>
          <p:cNvPr id="62468" name="Rectangle 2"/>
          <p:cNvSpPr>
            <a:spLocks noGrp="1" noChangeArrowheads="1"/>
          </p:cNvSpPr>
          <p:nvPr>
            <p:ph type="title"/>
          </p:nvPr>
        </p:nvSpPr>
        <p:spPr>
          <a:xfrm>
            <a:off x="685800" y="917575"/>
            <a:ext cx="7772400" cy="904875"/>
          </a:xfrm>
        </p:spPr>
        <p:txBody>
          <a:bodyPr/>
          <a:lstStyle/>
          <a:p>
            <a:r>
              <a:rPr lang="en-US" dirty="0" smtClean="0"/>
              <a:t>TG/SG/SC Officer Election Process</a:t>
            </a:r>
            <a:br>
              <a:rPr lang="en-US" dirty="0" smtClean="0"/>
            </a:br>
            <a:r>
              <a:rPr lang="en-US" dirty="0" smtClean="0"/>
              <a:t>Week of May 13-18, 2012</a:t>
            </a:r>
          </a:p>
        </p:txBody>
      </p:sp>
      <p:sp>
        <p:nvSpPr>
          <p:cNvPr id="62469" name="Rectangle 3"/>
          <p:cNvSpPr>
            <a:spLocks noGrp="1" noChangeArrowheads="1"/>
          </p:cNvSpPr>
          <p:nvPr>
            <p:ph type="body" idx="1"/>
          </p:nvPr>
        </p:nvSpPr>
        <p:spPr>
          <a:xfrm>
            <a:off x="22225" y="2249488"/>
            <a:ext cx="9121775" cy="3846512"/>
          </a:xfrm>
        </p:spPr>
        <p:txBody>
          <a:bodyPr/>
          <a:lstStyle/>
          <a:p>
            <a:r>
              <a:rPr lang="en-US" dirty="0" smtClean="0"/>
              <a:t>Nominations close on Monday May 14</a:t>
            </a:r>
          </a:p>
          <a:p>
            <a:r>
              <a:rPr lang="en-US" dirty="0" smtClean="0"/>
              <a:t>Announcement of Candidate  slate  Monday May 14</a:t>
            </a:r>
          </a:p>
          <a:p>
            <a:r>
              <a:rPr lang="en-US" dirty="0" smtClean="0"/>
              <a:t>Elections </a:t>
            </a:r>
            <a:r>
              <a:rPr lang="en-US" dirty="0" err="1" smtClean="0"/>
              <a:t>Monday,Tuesday</a:t>
            </a:r>
            <a:r>
              <a:rPr lang="en-US" dirty="0" smtClean="0"/>
              <a:t>, Wednesday before mid-week plenary</a:t>
            </a:r>
          </a:p>
          <a:p>
            <a:r>
              <a:rPr lang="en-US" dirty="0" smtClean="0"/>
              <a:t>Process will be scheduled to occupy ~ 1 hour</a:t>
            </a:r>
          </a:p>
          <a:p>
            <a:r>
              <a:rPr lang="en-US" dirty="0" smtClean="0"/>
              <a:t>Candidate speeches Wednesday</a:t>
            </a:r>
          </a:p>
          <a:p>
            <a:r>
              <a:rPr lang="en-US" dirty="0" smtClean="0"/>
              <a:t>Confirmation on Wednesday</a:t>
            </a:r>
          </a:p>
          <a:p>
            <a:pPr lvl="1"/>
            <a:r>
              <a:rPr lang="en-US" sz="2400" dirty="0" smtClean="0"/>
              <a:t>Candidate speeches, introductions </a:t>
            </a:r>
          </a:p>
          <a:p>
            <a:pPr lvl="1"/>
            <a:r>
              <a:rPr lang="en-US" sz="2400" dirty="0" smtClean="0"/>
              <a:t>Officially instated to office </a:t>
            </a:r>
          </a:p>
        </p:txBody>
      </p:sp>
      <p:sp>
        <p:nvSpPr>
          <p:cNvPr id="62470" name="Text Box 4"/>
          <p:cNvSpPr txBox="1">
            <a:spLocks noChangeArrowheads="1"/>
          </p:cNvSpPr>
          <p:nvPr/>
        </p:nvSpPr>
        <p:spPr bwMode="auto">
          <a:xfrm>
            <a:off x="22225" y="558800"/>
            <a:ext cx="391477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dirty="0">
                <a:solidFill>
                  <a:schemeClr val="tx2"/>
                </a:solidFill>
              </a:rPr>
              <a:t>Wednesday Agenda Item </a:t>
            </a:r>
            <a:r>
              <a:rPr lang="en-US" dirty="0" smtClean="0">
                <a:solidFill>
                  <a:schemeClr val="tx2"/>
                </a:solidFill>
              </a:rPr>
              <a:t>4.1</a:t>
            </a:r>
            <a:endParaRPr lang="en-US" dirty="0">
              <a:solidFill>
                <a:schemeClr val="tx2"/>
              </a:solidFill>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Title 1"/>
          <p:cNvSpPr>
            <a:spLocks noGrp="1"/>
          </p:cNvSpPr>
          <p:nvPr>
            <p:ph type="title"/>
          </p:nvPr>
        </p:nvSpPr>
        <p:spPr/>
        <p:txBody>
          <a:bodyPr/>
          <a:lstStyle/>
          <a:p>
            <a:r>
              <a:rPr lang="en-US" smtClean="0"/>
              <a:t>802.11 Operations Manual</a:t>
            </a:r>
          </a:p>
        </p:txBody>
      </p:sp>
      <p:sp>
        <p:nvSpPr>
          <p:cNvPr id="3" name="Content Placeholder 2"/>
          <p:cNvSpPr>
            <a:spLocks noGrp="1"/>
          </p:cNvSpPr>
          <p:nvPr>
            <p:ph idx="1"/>
          </p:nvPr>
        </p:nvSpPr>
        <p:spPr>
          <a:ln>
            <a:solidFill>
              <a:schemeClr val="accent1">
                <a:lumMod val="60000"/>
                <a:lumOff val="40000"/>
              </a:schemeClr>
            </a:solidFill>
          </a:ln>
        </p:spPr>
        <p:txBody>
          <a:bodyPr/>
          <a:lstStyle/>
          <a:p>
            <a:pPr marL="0" indent="0" algn="ctr">
              <a:buFontTx/>
              <a:buNone/>
              <a:defRPr/>
            </a:pPr>
            <a:r>
              <a:rPr lang="en-US" dirty="0"/>
              <a:t>IEEE 802.11™</a:t>
            </a:r>
            <a:br>
              <a:rPr lang="en-US" dirty="0"/>
            </a:br>
            <a:r>
              <a:rPr lang="en-US" dirty="0"/>
              <a:t>Wireless Local Area Networks (WLANs)</a:t>
            </a:r>
          </a:p>
          <a:p>
            <a:pPr marL="0" indent="0" algn="ctr">
              <a:buFontTx/>
              <a:buNone/>
              <a:defRPr/>
            </a:pPr>
            <a:r>
              <a:rPr lang="en-US" dirty="0"/>
              <a:t>Operations Manual </a:t>
            </a:r>
          </a:p>
          <a:p>
            <a:pPr marL="0" indent="0" algn="ctr">
              <a:buFontTx/>
              <a:buNone/>
              <a:defRPr/>
            </a:pPr>
            <a:r>
              <a:rPr lang="en-US" dirty="0"/>
              <a:t>www.ieee802.org/11</a:t>
            </a:r>
          </a:p>
          <a:p>
            <a:pPr marL="0" indent="0" algn="ctr">
              <a:buFontTx/>
              <a:buNone/>
              <a:defRPr/>
            </a:pPr>
            <a:r>
              <a:rPr lang="en-US" dirty="0"/>
              <a:t>Date:</a:t>
            </a:r>
          </a:p>
          <a:p>
            <a:pPr marL="0" indent="0" algn="ctr">
              <a:buFontTx/>
              <a:buNone/>
              <a:defRPr/>
            </a:pPr>
            <a:r>
              <a:rPr lang="en-US" dirty="0"/>
              <a:t>September 21, 2011</a:t>
            </a:r>
          </a:p>
          <a:p>
            <a:pPr marL="0" indent="0" algn="ctr">
              <a:buFontTx/>
              <a:buNone/>
              <a:defRPr/>
            </a:pPr>
            <a:endParaRPr lang="en-US" dirty="0"/>
          </a:p>
        </p:txBody>
      </p:sp>
      <p:sp>
        <p:nvSpPr>
          <p:cNvPr id="59395" name="Date Placeholder 3"/>
          <p:cNvSpPr>
            <a:spLocks noGrp="1"/>
          </p:cNvSpPr>
          <p:nvPr>
            <p:ph type="dt"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May 2012</a:t>
            </a:r>
            <a:endParaRPr lang="en-US" sz="1800"/>
          </a:p>
        </p:txBody>
      </p:sp>
      <p:sp>
        <p:nvSpPr>
          <p:cNvPr id="59396" name="Footer Placeholder 4"/>
          <p:cNvSpPr>
            <a:spLocks noGrp="1"/>
          </p:cNvSpPr>
          <p:nvPr>
            <p:ph type="ftr"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59397" name="Slide Number Placeholder 5"/>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492E83E1-2DF3-47DF-B775-3FBEE5A89318}" type="slidenum">
              <a:rPr lang="en-US" sz="1200" b="0" smtClean="0"/>
              <a:pPr/>
              <a:t>27</a:t>
            </a:fld>
            <a:endParaRPr lang="en-US" sz="1200" b="0" smtClean="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Title 1"/>
          <p:cNvSpPr>
            <a:spLocks noGrp="1"/>
          </p:cNvSpPr>
          <p:nvPr>
            <p:ph type="title"/>
          </p:nvPr>
        </p:nvSpPr>
        <p:spPr>
          <a:xfrm>
            <a:off x="685800" y="685800"/>
            <a:ext cx="7772400" cy="576263"/>
          </a:xfrm>
        </p:spPr>
        <p:txBody>
          <a:bodyPr/>
          <a:lstStyle/>
          <a:p>
            <a:r>
              <a:rPr lang="en-US" smtClean="0"/>
              <a:t>WG Officer Election Process  - Part 1</a:t>
            </a:r>
          </a:p>
        </p:txBody>
      </p:sp>
      <p:sp>
        <p:nvSpPr>
          <p:cNvPr id="60418" name="Date Placeholder 3"/>
          <p:cNvSpPr>
            <a:spLocks noGrp="1"/>
          </p:cNvSpPr>
          <p:nvPr>
            <p:ph type="dt"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May 2012</a:t>
            </a:r>
            <a:endParaRPr lang="en-US" sz="1800"/>
          </a:p>
        </p:txBody>
      </p:sp>
      <p:sp>
        <p:nvSpPr>
          <p:cNvPr id="60419" name="Footer Placeholder 4"/>
          <p:cNvSpPr>
            <a:spLocks noGrp="1"/>
          </p:cNvSpPr>
          <p:nvPr>
            <p:ph type="ftr"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60420" name="Slide Number Placeholder 5"/>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E69E1ADE-9304-41CB-991F-D6B6DBEA5A05}" type="slidenum">
              <a:rPr lang="en-US" sz="1200" b="0" smtClean="0"/>
              <a:pPr/>
              <a:t>28</a:t>
            </a:fld>
            <a:endParaRPr lang="en-US" sz="1200" b="0" smtClean="0"/>
          </a:p>
        </p:txBody>
      </p:sp>
      <p:sp>
        <p:nvSpPr>
          <p:cNvPr id="60421" name="TextBox 6"/>
          <p:cNvSpPr txBox="1">
            <a:spLocks noChangeArrowheads="1"/>
          </p:cNvSpPr>
          <p:nvPr/>
        </p:nvSpPr>
        <p:spPr bwMode="auto">
          <a:xfrm>
            <a:off x="246063" y="1185863"/>
            <a:ext cx="8593137" cy="4246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b="1">
                <a:solidFill>
                  <a:schemeClr val="tx1"/>
                </a:solidFill>
                <a:latin typeface="Times New Roman" pitchFamily="18" charset="0"/>
              </a:defRPr>
            </a:lvl1pPr>
            <a:lvl2pPr>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lvl="1"/>
            <a:r>
              <a:rPr lang="en-US" sz="1800" i="1"/>
              <a:t>3.4 Working Group Officer Election Process</a:t>
            </a:r>
          </a:p>
          <a:p>
            <a:r>
              <a:rPr lang="en-US" sz="1800"/>
              <a:t>The election of the IEEE 802.11 WG Officers (Chair and Vice-Chairs) is held in March of each even-numbered year. The nominations for the election shall be made at the WG Opening Plenary meeting. The WG Chair shall designate one of the WG Vice-Chairs as an Acting Chair Pro Tem if the WG Chair is running for re-election. If not running for re-election, the WG Chair shall conduct the election process. This election process shall be used for each WG officer election.</a:t>
            </a:r>
          </a:p>
          <a:p>
            <a:r>
              <a:rPr lang="en-US" sz="1800"/>
              <a:t> </a:t>
            </a:r>
          </a:p>
          <a:p>
            <a:r>
              <a:rPr lang="en-US" sz="1800"/>
              <a:t>Each candidate shall be given a short time (nominally, two minutes) for an introductory statement of acceptance that should nominally contain the candidate’s:</a:t>
            </a:r>
          </a:p>
          <a:p>
            <a:pPr lvl="1"/>
            <a:r>
              <a:rPr lang="en-US" sz="1800"/>
              <a:t>Summary of qualifications</a:t>
            </a:r>
          </a:p>
          <a:p>
            <a:pPr lvl="1"/>
            <a:r>
              <a:rPr lang="en-US" sz="1800"/>
              <a:t>Commitment to participate and accept duties and responsibilities</a:t>
            </a:r>
          </a:p>
          <a:p>
            <a:pPr lvl="1"/>
            <a:r>
              <a:rPr lang="en-US" sz="1800"/>
              <a:t>Vision for the WG.</a:t>
            </a:r>
          </a:p>
          <a:p>
            <a:r>
              <a:rPr lang="en-US" sz="1800"/>
              <a:t> </a:t>
            </a:r>
          </a:p>
          <a:p>
            <a:endParaRPr lang="en-US" sz="180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Title 1"/>
          <p:cNvSpPr>
            <a:spLocks noGrp="1"/>
          </p:cNvSpPr>
          <p:nvPr>
            <p:ph type="title"/>
          </p:nvPr>
        </p:nvSpPr>
        <p:spPr>
          <a:xfrm>
            <a:off x="685800" y="685800"/>
            <a:ext cx="7772400" cy="576263"/>
          </a:xfrm>
        </p:spPr>
        <p:txBody>
          <a:bodyPr/>
          <a:lstStyle/>
          <a:p>
            <a:r>
              <a:rPr lang="en-US" smtClean="0"/>
              <a:t>WG Officer Election Process – Part 2</a:t>
            </a:r>
          </a:p>
        </p:txBody>
      </p:sp>
      <p:sp>
        <p:nvSpPr>
          <p:cNvPr id="61442" name="Date Placeholder 3"/>
          <p:cNvSpPr>
            <a:spLocks noGrp="1"/>
          </p:cNvSpPr>
          <p:nvPr>
            <p:ph type="dt"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May 2012</a:t>
            </a:r>
            <a:endParaRPr lang="en-US" sz="1800"/>
          </a:p>
        </p:txBody>
      </p:sp>
      <p:sp>
        <p:nvSpPr>
          <p:cNvPr id="61443" name="Footer Placeholder 4"/>
          <p:cNvSpPr>
            <a:spLocks noGrp="1"/>
          </p:cNvSpPr>
          <p:nvPr>
            <p:ph type="ftr"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61444" name="Slide Number Placeholder 5"/>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16C6651E-E7DE-45D0-AB6C-8C80448645F8}" type="slidenum">
              <a:rPr lang="en-US" sz="1200" b="0" smtClean="0"/>
              <a:pPr/>
              <a:t>29</a:t>
            </a:fld>
            <a:endParaRPr lang="en-US" sz="1200" b="0" smtClean="0"/>
          </a:p>
        </p:txBody>
      </p:sp>
      <p:sp>
        <p:nvSpPr>
          <p:cNvPr id="61445" name="TextBox 6"/>
          <p:cNvSpPr txBox="1">
            <a:spLocks noChangeArrowheads="1"/>
          </p:cNvSpPr>
          <p:nvPr/>
        </p:nvSpPr>
        <p:spPr bwMode="auto">
          <a:xfrm>
            <a:off x="246063" y="1185863"/>
            <a:ext cx="8796337" cy="526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b="1">
                <a:solidFill>
                  <a:schemeClr val="tx1"/>
                </a:solidFill>
                <a:latin typeface="Times New Roman" pitchFamily="18" charset="0"/>
              </a:defRPr>
            </a:lvl1pPr>
            <a:lvl2pPr>
              <a:defRPr sz="2400" b="1">
                <a:solidFill>
                  <a:schemeClr val="tx1"/>
                </a:solidFill>
                <a:latin typeface="Times New Roman" pitchFamily="18" charset="0"/>
              </a:defRPr>
            </a:lvl2pPr>
            <a:lvl3pPr>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600"/>
              <a:t>The floor shall be opened for discussion (nominally for five-ten minutes total).</a:t>
            </a:r>
          </a:p>
          <a:p>
            <a:r>
              <a:rPr lang="en-US" sz="1600"/>
              <a:t> </a:t>
            </a:r>
          </a:p>
          <a:p>
            <a:pPr lvl="1"/>
            <a:r>
              <a:rPr lang="en-US" sz="1600"/>
              <a:t>The Acting Chair should limit the duration of comments and promote open participation, both pros and cons. If only one candidate is nominated, the Acting Chair may choose to sharply limit the debate.</a:t>
            </a:r>
          </a:p>
          <a:p>
            <a:r>
              <a:rPr lang="en-US" sz="1600"/>
              <a:t> </a:t>
            </a:r>
          </a:p>
          <a:p>
            <a:r>
              <a:rPr lang="en-US" sz="1600"/>
              <a:t>The discussion shall be repeated, with the WG Chair leading the process for the nomination(s) of the WG Vice-Chair(s).</a:t>
            </a:r>
          </a:p>
          <a:p>
            <a:r>
              <a:rPr lang="en-US" sz="1600"/>
              <a:t>At the Mid-Plenary meeting, the WG Officers shall conduct the election, count the votes, and notify the WG of the results.</a:t>
            </a:r>
          </a:p>
          <a:p>
            <a:r>
              <a:rPr lang="en-US" sz="1600"/>
              <a:t> </a:t>
            </a:r>
          </a:p>
          <a:p>
            <a:pPr lvl="1"/>
            <a:r>
              <a:rPr lang="en-US" sz="1600"/>
              <a:t>Voting tokens shall be used to cast valid votes during the session.</a:t>
            </a:r>
          </a:p>
          <a:p>
            <a:pPr lvl="1"/>
            <a:r>
              <a:rPr lang="en-US" sz="1600"/>
              <a:t>In order to be elected, any candidate must receive a simple majority (over 50%) of the votes cast in the election for the respective position.</a:t>
            </a:r>
          </a:p>
          <a:p>
            <a:pPr lvl="1"/>
            <a:r>
              <a:rPr lang="en-US" sz="1600"/>
              <a:t>Should no candidate receive a majority in the election, a runoff election shall be held at the WG Closing Plenary meeting. The process shall be similar to the initial election, except that:</a:t>
            </a:r>
          </a:p>
          <a:p>
            <a:r>
              <a:rPr lang="en-US" sz="1600"/>
              <a:t> </a:t>
            </a:r>
          </a:p>
          <a:p>
            <a:pPr lvl="2"/>
            <a:r>
              <a:rPr lang="en-US" sz="1600"/>
              <a:t>New nominations shall not be permitted.</a:t>
            </a:r>
          </a:p>
          <a:p>
            <a:pPr lvl="2"/>
            <a:r>
              <a:rPr lang="en-US" sz="1600"/>
              <a:t>In the runoff election, the nominated candidate having received the fewest votes in the previous election round shall not be an eligible candidate (in case a tie prevents this possibility, all the nominated candidates shall remain eligible).</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Footer Placeholder 4"/>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20482" name="Slide Number Placeholder 5"/>
          <p:cNvSpPr>
            <a:spLocks noGrp="1"/>
          </p:cNvSpPr>
          <p:nvPr>
            <p:ph type="sldNum" sz="quarter" idx="12"/>
          </p:nvPr>
        </p:nvSpPr>
        <p:spPr>
          <a:xfrm>
            <a:off x="4395788" y="6475413"/>
            <a:ext cx="4286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5A264D9F-02D8-4E0E-96B2-7146C58F44A2}" type="slidenum">
              <a:rPr lang="en-US" sz="1200" b="0" smtClean="0"/>
              <a:pPr/>
              <a:t>3</a:t>
            </a:fld>
            <a:endParaRPr lang="en-US" sz="1200" b="0" smtClean="0"/>
          </a:p>
        </p:txBody>
      </p:sp>
      <p:sp>
        <p:nvSpPr>
          <p:cNvPr id="20483" name="Rectangle 2"/>
          <p:cNvSpPr>
            <a:spLocks noGrp="1" noChangeArrowheads="1"/>
          </p:cNvSpPr>
          <p:nvPr>
            <p:ph type="title"/>
          </p:nvPr>
        </p:nvSpPr>
        <p:spPr/>
        <p:txBody>
          <a:bodyPr/>
          <a:lstStyle/>
          <a:p>
            <a:r>
              <a:rPr lang="en-US" smtClean="0"/>
              <a:t>IEEE LOA Database</a:t>
            </a:r>
          </a:p>
        </p:txBody>
      </p:sp>
      <p:sp>
        <p:nvSpPr>
          <p:cNvPr id="20484" name="Rectangle 3"/>
          <p:cNvSpPr>
            <a:spLocks noGrp="1" noChangeArrowheads="1"/>
          </p:cNvSpPr>
          <p:nvPr>
            <p:ph type="body" idx="1"/>
          </p:nvPr>
        </p:nvSpPr>
        <p:spPr>
          <a:xfrm>
            <a:off x="439738" y="1981200"/>
            <a:ext cx="8439150" cy="4114800"/>
          </a:xfrm>
        </p:spPr>
        <p:txBody>
          <a:bodyPr/>
          <a:lstStyle/>
          <a:p>
            <a:r>
              <a:rPr lang="en-US" dirty="0" smtClean="0">
                <a:hlinkClick r:id="rId2"/>
              </a:rPr>
              <a:t>http://standards.ieee.org/about/sasb/patcom/pat802_11.html</a:t>
            </a:r>
            <a:endParaRPr lang="en-US" dirty="0" smtClean="0"/>
          </a:p>
          <a:p>
            <a:endParaRPr lang="en-US" sz="2800" dirty="0" smtClean="0"/>
          </a:p>
          <a:p>
            <a:endParaRPr lang="en-US" sz="2800" dirty="0" smtClean="0"/>
          </a:p>
          <a:p>
            <a:r>
              <a:rPr lang="en-US" sz="2800" dirty="0" smtClean="0"/>
              <a:t>7 entries with 2012 submission dates</a:t>
            </a:r>
          </a:p>
          <a:p>
            <a:endParaRPr lang="en-US" sz="2800" dirty="0" smtClean="0"/>
          </a:p>
        </p:txBody>
      </p:sp>
      <p:sp>
        <p:nvSpPr>
          <p:cNvPr id="20485" name="Text Box 4"/>
          <p:cNvSpPr txBox="1">
            <a:spLocks noChangeArrowheads="1"/>
          </p:cNvSpPr>
          <p:nvPr/>
        </p:nvSpPr>
        <p:spPr bwMode="auto">
          <a:xfrm>
            <a:off x="52388" y="561975"/>
            <a:ext cx="379253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a:solidFill>
                  <a:schemeClr val="tx2"/>
                </a:solidFill>
              </a:rPr>
              <a:t>Monday Agenda Item 3.2.1 </a:t>
            </a:r>
          </a:p>
        </p:txBody>
      </p:sp>
      <p:sp>
        <p:nvSpPr>
          <p:cNvPr id="20486" name="Date Placeholder 1"/>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May 2012</a:t>
            </a:r>
            <a:endParaRPr lang="en-US" sz="180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Date Placeholder 1"/>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May 2012</a:t>
            </a:r>
            <a:endParaRPr lang="en-US" sz="1800"/>
          </a:p>
        </p:txBody>
      </p:sp>
      <p:sp>
        <p:nvSpPr>
          <p:cNvPr id="63490" name="Footer Placeholder 2"/>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63491" name="Slide Number Placeholder 3"/>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48B48962-344E-47C1-A65F-6561BF81BF81}" type="slidenum">
              <a:rPr lang="en-US" sz="1200" b="0" smtClean="0"/>
              <a:pPr/>
              <a:t>30</a:t>
            </a:fld>
            <a:endParaRPr lang="en-US" sz="1200" b="0" smtClean="0"/>
          </a:p>
        </p:txBody>
      </p:sp>
      <p:sp>
        <p:nvSpPr>
          <p:cNvPr id="63492" name="TextBox 5"/>
          <p:cNvSpPr txBox="1">
            <a:spLocks noChangeArrowheads="1"/>
          </p:cNvSpPr>
          <p:nvPr/>
        </p:nvSpPr>
        <p:spPr bwMode="auto">
          <a:xfrm>
            <a:off x="2868613" y="1049338"/>
            <a:ext cx="2840037" cy="585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sz="3200"/>
              <a:t>Room Changes</a:t>
            </a:r>
          </a:p>
        </p:txBody>
      </p:sp>
      <p:sp>
        <p:nvSpPr>
          <p:cNvPr id="63493" name="Text Box 4"/>
          <p:cNvSpPr txBox="1">
            <a:spLocks noChangeArrowheads="1"/>
          </p:cNvSpPr>
          <p:nvPr/>
        </p:nvSpPr>
        <p:spPr bwMode="auto">
          <a:xfrm>
            <a:off x="38100" y="617538"/>
            <a:ext cx="4068763"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a:solidFill>
                  <a:schemeClr val="tx2"/>
                </a:solidFill>
              </a:rPr>
              <a:t>Wednesday Agenda Item 5.2</a:t>
            </a:r>
          </a:p>
        </p:txBody>
      </p:sp>
      <p:sp>
        <p:nvSpPr>
          <p:cNvPr id="63494" name="TextBox 1"/>
          <p:cNvSpPr txBox="1">
            <a:spLocks noChangeArrowheads="1"/>
          </p:cNvSpPr>
          <p:nvPr/>
        </p:nvSpPr>
        <p:spPr bwMode="auto">
          <a:xfrm>
            <a:off x="889000" y="2344738"/>
            <a:ext cx="49244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dirty="0" smtClean="0"/>
              <a:t>??</a:t>
            </a:r>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Date Placeholder 1"/>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May 2012</a:t>
            </a:r>
            <a:endParaRPr lang="en-US" sz="1800"/>
          </a:p>
        </p:txBody>
      </p:sp>
      <p:sp>
        <p:nvSpPr>
          <p:cNvPr id="65538" name="Footer Placeholder 2"/>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65539" name="Slide Number Placeholder 3"/>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BB51E244-D7CB-4731-9091-183CFDD3311D}" type="slidenum">
              <a:rPr lang="en-US" sz="1200" b="0" smtClean="0"/>
              <a:pPr/>
              <a:t>31</a:t>
            </a:fld>
            <a:endParaRPr lang="en-US" sz="1200" b="0" smtClean="0"/>
          </a:p>
        </p:txBody>
      </p:sp>
      <p:sp>
        <p:nvSpPr>
          <p:cNvPr id="65540" name="TextBox 5"/>
          <p:cNvSpPr txBox="1">
            <a:spLocks noChangeArrowheads="1"/>
          </p:cNvSpPr>
          <p:nvPr/>
        </p:nvSpPr>
        <p:spPr bwMode="auto">
          <a:xfrm>
            <a:off x="2019300" y="1031875"/>
            <a:ext cx="4538663"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sz="3200"/>
              <a:t>Revised Agenda Graphic</a:t>
            </a:r>
          </a:p>
        </p:txBody>
      </p:sp>
      <p:sp>
        <p:nvSpPr>
          <p:cNvPr id="65541" name="Text Box 4"/>
          <p:cNvSpPr txBox="1">
            <a:spLocks noChangeArrowheads="1"/>
          </p:cNvSpPr>
          <p:nvPr/>
        </p:nvSpPr>
        <p:spPr bwMode="auto">
          <a:xfrm>
            <a:off x="38100" y="617538"/>
            <a:ext cx="4068763"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a:solidFill>
                  <a:schemeClr val="tx2"/>
                </a:solidFill>
              </a:rPr>
              <a:t>Wednesday Agenda Item 5.2</a:t>
            </a:r>
          </a:p>
        </p:txBody>
      </p:sp>
      <p:sp>
        <p:nvSpPr>
          <p:cNvPr id="65542" name="TextBox 6"/>
          <p:cNvSpPr txBox="1">
            <a:spLocks noChangeArrowheads="1"/>
          </p:cNvSpPr>
          <p:nvPr/>
        </p:nvSpPr>
        <p:spPr bwMode="auto">
          <a:xfrm>
            <a:off x="766763" y="1989138"/>
            <a:ext cx="1408112"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a:t>If needed</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Date Placeholder 1"/>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May 2012</a:t>
            </a:r>
            <a:endParaRPr lang="en-US" sz="1800"/>
          </a:p>
        </p:txBody>
      </p:sp>
      <p:sp>
        <p:nvSpPr>
          <p:cNvPr id="66562" name="Footer Placeholder 2"/>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66563" name="Slide Number Placeholder 3"/>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350E019E-4A99-4B6C-ADC3-E69846FC02B9}" type="slidenum">
              <a:rPr lang="en-US" sz="1200" b="0" smtClean="0"/>
              <a:pPr/>
              <a:t>32</a:t>
            </a:fld>
            <a:endParaRPr lang="en-US" sz="1200" b="0" smtClean="0"/>
          </a:p>
        </p:txBody>
      </p:sp>
      <p:sp>
        <p:nvSpPr>
          <p:cNvPr id="66564" name="TextBox 5"/>
          <p:cNvSpPr txBox="1">
            <a:spLocks noChangeArrowheads="1"/>
          </p:cNvSpPr>
          <p:nvPr/>
        </p:nvSpPr>
        <p:spPr bwMode="auto">
          <a:xfrm>
            <a:off x="1840399" y="1025525"/>
            <a:ext cx="4896469"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sz="3200" dirty="0" smtClean="0"/>
              <a:t>Mid-week Officer </a:t>
            </a:r>
            <a:r>
              <a:rPr lang="en-US" sz="3200" dirty="0"/>
              <a:t>Changes</a:t>
            </a:r>
          </a:p>
        </p:txBody>
      </p:sp>
      <p:sp>
        <p:nvSpPr>
          <p:cNvPr id="66565" name="Text Box 4"/>
          <p:cNvSpPr txBox="1">
            <a:spLocks noChangeArrowheads="1"/>
          </p:cNvSpPr>
          <p:nvPr/>
        </p:nvSpPr>
        <p:spPr bwMode="auto">
          <a:xfrm>
            <a:off x="23813" y="617538"/>
            <a:ext cx="4068762"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a:solidFill>
                  <a:schemeClr val="tx2"/>
                </a:solidFill>
              </a:rPr>
              <a:t>Wednesday Agenda Item 5.3</a:t>
            </a:r>
          </a:p>
        </p:txBody>
      </p:sp>
      <p:sp>
        <p:nvSpPr>
          <p:cNvPr id="66566" name="TextBox 2"/>
          <p:cNvSpPr txBox="1">
            <a:spLocks noChangeArrowheads="1"/>
          </p:cNvSpPr>
          <p:nvPr/>
        </p:nvSpPr>
        <p:spPr bwMode="auto">
          <a:xfrm>
            <a:off x="766763" y="1989138"/>
            <a:ext cx="1408112"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a:t>If needed</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Date Placeholder 1"/>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May 2012</a:t>
            </a:r>
            <a:endParaRPr lang="en-US" sz="1800"/>
          </a:p>
        </p:txBody>
      </p:sp>
      <p:sp>
        <p:nvSpPr>
          <p:cNvPr id="67586" name="Footer Placeholder 2"/>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67587" name="Slide Number Placeholder 3"/>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24BC4AF1-6646-4E89-96F6-D8AE9B52707D}" type="slidenum">
              <a:rPr lang="en-US" sz="1200" b="0" smtClean="0"/>
              <a:pPr/>
              <a:t>33</a:t>
            </a:fld>
            <a:endParaRPr lang="en-US" sz="1200" b="0" smtClean="0"/>
          </a:p>
        </p:txBody>
      </p:sp>
      <p:sp>
        <p:nvSpPr>
          <p:cNvPr id="67588" name="WordArt 2"/>
          <p:cNvSpPr>
            <a:spLocks noChangeArrowheads="1" noChangeShapeType="1" noTextEdit="1"/>
          </p:cNvSpPr>
          <p:nvPr/>
        </p:nvSpPr>
        <p:spPr bwMode="auto">
          <a:xfrm>
            <a:off x="3252788" y="2944813"/>
            <a:ext cx="3295650" cy="1257300"/>
          </a:xfrm>
          <a:prstGeom prst="rect">
            <a:avLst/>
          </a:prstGeom>
        </p:spPr>
        <p:txBody>
          <a:bodyPr wrap="none" fromWordArt="1">
            <a:prstTxWarp prst="textPlain">
              <a:avLst>
                <a:gd name="adj" fmla="val 50000"/>
              </a:avLst>
            </a:prstTxWarp>
          </a:bodyPr>
          <a:lstStyle/>
          <a:p>
            <a:pPr algn="ctr"/>
            <a:r>
              <a:rPr lang="en-US" sz="8000" kern="10">
                <a:ln w="19050">
                  <a:solidFill>
                    <a:srgbClr val="99CCFF"/>
                  </a:solidFill>
                  <a:round/>
                  <a:headEnd type="none" w="sm" len="sm"/>
                  <a:tailEnd type="none" w="sm" len="sm"/>
                </a:ln>
                <a:solidFill>
                  <a:srgbClr val="0066CC"/>
                </a:solidFill>
                <a:effectLst>
                  <a:outerShdw dist="35921" dir="2700000" algn="ctr" rotWithShape="0">
                    <a:srgbClr val="990000"/>
                  </a:outerShdw>
                </a:effectLst>
                <a:latin typeface="Impact"/>
              </a:rPr>
              <a:t>Friday</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Date Placeholder 3"/>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May 2012</a:t>
            </a:r>
            <a:endParaRPr lang="en-US" sz="1800"/>
          </a:p>
        </p:txBody>
      </p:sp>
      <p:sp>
        <p:nvSpPr>
          <p:cNvPr id="68610" name="Footer Placeholder 4"/>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68611" name="Slide Number Placeholder 5"/>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D8E51126-88D0-40B8-8FC4-59D380D58E67}" type="slidenum">
              <a:rPr lang="en-US" sz="1200" b="0" smtClean="0"/>
              <a:pPr/>
              <a:t>34</a:t>
            </a:fld>
            <a:endParaRPr lang="en-US" sz="1200" b="0" smtClean="0"/>
          </a:p>
        </p:txBody>
      </p:sp>
      <p:sp>
        <p:nvSpPr>
          <p:cNvPr id="68612" name="Rectangle 2"/>
          <p:cNvSpPr>
            <a:spLocks noGrp="1" noChangeArrowheads="1"/>
          </p:cNvSpPr>
          <p:nvPr>
            <p:ph type="title"/>
          </p:nvPr>
        </p:nvSpPr>
        <p:spPr/>
        <p:txBody>
          <a:bodyPr/>
          <a:lstStyle/>
          <a:p>
            <a:r>
              <a:rPr lang="en-US" dirty="0" smtClean="0"/>
              <a:t>IEEE LOA Database</a:t>
            </a:r>
          </a:p>
        </p:txBody>
      </p:sp>
      <p:sp>
        <p:nvSpPr>
          <p:cNvPr id="76805" name="Rectangle 3"/>
          <p:cNvSpPr>
            <a:spLocks noGrp="1" noChangeArrowheads="1"/>
          </p:cNvSpPr>
          <p:nvPr>
            <p:ph type="body" idx="1"/>
          </p:nvPr>
        </p:nvSpPr>
        <p:spPr>
          <a:xfrm>
            <a:off x="439738" y="1981200"/>
            <a:ext cx="8439150" cy="4114800"/>
          </a:xfrm>
        </p:spPr>
        <p:txBody>
          <a:bodyPr/>
          <a:lstStyle/>
          <a:p>
            <a:pPr>
              <a:defRPr/>
            </a:pPr>
            <a:r>
              <a:rPr lang="en-US" sz="2800" dirty="0" smtClean="0">
                <a:hlinkClick r:id="rId2"/>
              </a:rPr>
              <a:t>http://standards.ieee.org/db/patents/pat802_11.html</a:t>
            </a:r>
            <a:endParaRPr lang="en-US" sz="2800" dirty="0" smtClean="0"/>
          </a:p>
          <a:p>
            <a:pPr>
              <a:defRPr/>
            </a:pPr>
            <a:endParaRPr lang="en-US" sz="2800" dirty="0" smtClean="0"/>
          </a:p>
          <a:p>
            <a:pPr>
              <a:defRPr/>
            </a:pPr>
            <a:r>
              <a:rPr lang="en-US" sz="2800" dirty="0" smtClean="0"/>
              <a:t>7  </a:t>
            </a:r>
            <a:r>
              <a:rPr lang="en-US" sz="2800" dirty="0"/>
              <a:t>entries with </a:t>
            </a:r>
            <a:r>
              <a:rPr lang="en-US" sz="2800" dirty="0" smtClean="0"/>
              <a:t>2012 </a:t>
            </a:r>
            <a:r>
              <a:rPr lang="en-US" sz="2800" dirty="0"/>
              <a:t>submission dates</a:t>
            </a:r>
          </a:p>
          <a:p>
            <a:pPr marL="0" indent="0">
              <a:buFontTx/>
              <a:buNone/>
              <a:defRPr/>
            </a:pPr>
            <a:endParaRPr lang="en-US" sz="2800" dirty="0" smtClean="0"/>
          </a:p>
        </p:txBody>
      </p:sp>
      <p:sp>
        <p:nvSpPr>
          <p:cNvPr id="68614" name="Text Box 5"/>
          <p:cNvSpPr txBox="1">
            <a:spLocks noChangeArrowheads="1"/>
          </p:cNvSpPr>
          <p:nvPr/>
        </p:nvSpPr>
        <p:spPr bwMode="auto">
          <a:xfrm>
            <a:off x="228600" y="601663"/>
            <a:ext cx="352742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a:solidFill>
                  <a:schemeClr val="tx2"/>
                </a:solidFill>
              </a:rPr>
              <a:t>Friday Agenda Item 2.08 </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Date Placeholder 3"/>
          <p:cNvSpPr>
            <a:spLocks noGrp="1"/>
          </p:cNvSpPr>
          <p:nvPr>
            <p:ph type="dt" sz="quarter" idx="10"/>
          </p:nvPr>
        </p:nvSpPr>
        <p:spPr>
          <a:xfrm>
            <a:off x="696913" y="347663"/>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May 2012</a:t>
            </a:r>
            <a:endParaRPr lang="en-US" sz="1800"/>
          </a:p>
        </p:txBody>
      </p:sp>
      <p:sp>
        <p:nvSpPr>
          <p:cNvPr id="69634" name="Footer Placeholder 4"/>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69635" name="Slide Number Placeholder 5"/>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87D930D0-479D-42F5-AB14-C71C7A35E28F}" type="slidenum">
              <a:rPr lang="en-US" sz="1200" b="0" smtClean="0"/>
              <a:pPr/>
              <a:t>35</a:t>
            </a:fld>
            <a:endParaRPr lang="en-US" sz="1200" b="0" smtClean="0"/>
          </a:p>
        </p:txBody>
      </p:sp>
      <p:sp>
        <p:nvSpPr>
          <p:cNvPr id="69636" name="Rectangle 2"/>
          <p:cNvSpPr>
            <a:spLocks noGrp="1" noChangeArrowheads="1"/>
          </p:cNvSpPr>
          <p:nvPr>
            <p:ph type="title"/>
          </p:nvPr>
        </p:nvSpPr>
        <p:spPr/>
        <p:txBody>
          <a:bodyPr/>
          <a:lstStyle/>
          <a:p>
            <a:r>
              <a:rPr lang="en-US" dirty="0" smtClean="0"/>
              <a:t>IEEE Store Contents  - May  2012</a:t>
            </a:r>
          </a:p>
        </p:txBody>
      </p:sp>
      <p:graphicFrame>
        <p:nvGraphicFramePr>
          <p:cNvPr id="77901" name="Group 77"/>
          <p:cNvGraphicFramePr>
            <a:graphicFrameLocks noGrp="1"/>
          </p:cNvGraphicFramePr>
          <p:nvPr>
            <p:ph idx="1"/>
            <p:extLst>
              <p:ext uri="{D42A27DB-BD31-4B8C-83A1-F6EECF244321}">
                <p14:modId xmlns:p14="http://schemas.microsoft.com/office/powerpoint/2010/main" val="2182657497"/>
              </p:ext>
            </p:extLst>
          </p:nvPr>
        </p:nvGraphicFramePr>
        <p:xfrm>
          <a:off x="239713" y="1598613"/>
          <a:ext cx="8632825" cy="4516500"/>
        </p:xfrm>
        <a:graphic>
          <a:graphicData uri="http://schemas.openxmlformats.org/drawingml/2006/table">
            <a:tbl>
              <a:tblPr/>
              <a:tblGrid>
                <a:gridCol w="2391520"/>
                <a:gridCol w="1399591"/>
                <a:gridCol w="1358739"/>
                <a:gridCol w="1741487"/>
                <a:gridCol w="1741488"/>
              </a:tblGrid>
              <a:tr h="94482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rPr>
                        <a:t>Amendment</a:t>
                      </a:r>
                    </a:p>
                  </a:txBody>
                  <a:tcPr marT="45723" marB="45723"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Draft in  </a:t>
                      </a:r>
                    </a:p>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Shop</a:t>
                      </a:r>
                    </a:p>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May 12</a:t>
                      </a:r>
                      <a:endParaRPr kumimoji="0" lang="en-US" sz="1800" b="1" i="0" u="none" strike="noStrike" cap="none" normalizeH="0" baseline="0" dirty="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rPr>
                        <a:t>Draft in Members Area</a:t>
                      </a: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Publication in  </a:t>
                      </a:r>
                    </a:p>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Shop</a:t>
                      </a:r>
                    </a:p>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May 12</a:t>
                      </a:r>
                      <a:endParaRPr kumimoji="0" lang="en-US" sz="1800" b="1" i="0" u="none" strike="noStrike" cap="none" normalizeH="0" baseline="0" dirty="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Publication in</a:t>
                      </a:r>
                    </a:p>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Get 802</a:t>
                      </a:r>
                    </a:p>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May 12</a:t>
                      </a:r>
                      <a:endParaRPr kumimoji="0" lang="en-US" sz="1800" b="1" i="0" u="none" strike="noStrike" cap="none" normalizeH="0" baseline="0" dirty="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96846">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rPr>
                        <a:t>11.2</a:t>
                      </a:r>
                    </a:p>
                  </a:txBody>
                  <a:tcPr marT="45723" marB="45723"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1.01</a:t>
                      </a: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96846">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rPr>
                        <a:t>S</a:t>
                      </a:r>
                    </a:p>
                  </a:txBody>
                  <a:tcPr marT="45723" marB="45723"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endParaRPr kumimoji="0" lang="en-US" sz="2000" b="1" i="0" u="none" strike="noStrike" cap="none" normalizeH="0" baseline="0" dirty="0" smtClean="0">
                        <a:ln>
                          <a:noFill/>
                        </a:ln>
                        <a:solidFill>
                          <a:srgbClr val="FF0000"/>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smtClean="0">
                        <a:ln>
                          <a:noFill/>
                        </a:ln>
                        <a:solidFill>
                          <a:srgbClr val="FF0000"/>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$5</a:t>
                      </a: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396846">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802.11 -2012</a:t>
                      </a:r>
                    </a:p>
                  </a:txBody>
                  <a:tcPr marT="45723" marB="45723"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dirty="0" smtClean="0">
                        <a:ln>
                          <a:noFill/>
                        </a:ln>
                        <a:solidFill>
                          <a:srgbClr val="FF0000"/>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dirty="0" smtClean="0">
                        <a:ln>
                          <a:noFill/>
                        </a:ln>
                        <a:solidFill>
                          <a:srgbClr val="FF0000"/>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$5</a:t>
                      </a: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396846">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rPr>
                        <a:t>AA</a:t>
                      </a:r>
                    </a:p>
                  </a:txBody>
                  <a:tcPr marT="45723" marB="45723"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2000" b="1" i="0" u="none" strike="noStrike" cap="none" normalizeH="0" baseline="0" dirty="0" smtClean="0">
                          <a:ln>
                            <a:noFill/>
                          </a:ln>
                          <a:solidFill>
                            <a:srgbClr val="FF0000"/>
                          </a:solidFill>
                          <a:effectLst/>
                          <a:latin typeface="Times New Roman" pitchFamily="18" charset="0"/>
                        </a:rPr>
                        <a:t>Published?</a:t>
                      </a: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00"/>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rgbClr val="FF0000"/>
                          </a:solidFill>
                          <a:effectLst/>
                          <a:latin typeface="Times New Roman" pitchFamily="18" charset="0"/>
                        </a:rPr>
                        <a:t>9.0</a:t>
                      </a: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2000" b="1" i="0" u="none" strike="noStrike" cap="none" normalizeH="0" baseline="0" dirty="0" smtClean="0">
                          <a:ln>
                            <a:noFill/>
                          </a:ln>
                          <a:solidFill>
                            <a:schemeClr val="tx1"/>
                          </a:solidFill>
                          <a:effectLst/>
                          <a:latin typeface="Times New Roman" pitchFamily="18" charset="0"/>
                        </a:rPr>
                        <a:t>$5</a:t>
                      </a: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396846">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rPr>
                        <a:t>AE</a:t>
                      </a:r>
                    </a:p>
                  </a:txBody>
                  <a:tcPr marT="45723" marB="45723"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endParaRPr kumimoji="0" lang="en-US" sz="2000" b="1" i="0" u="none" strike="noStrike" cap="none" normalizeH="0" baseline="0" dirty="0" smtClean="0">
                        <a:ln>
                          <a:noFill/>
                        </a:ln>
                        <a:solidFill>
                          <a:srgbClr val="FF0000"/>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rgbClr val="FF0000"/>
                          </a:solidFill>
                          <a:effectLst/>
                          <a:latin typeface="Times New Roman" pitchFamily="18" charset="0"/>
                        </a:rPr>
                        <a:t>published</a:t>
                      </a: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2000" b="1" i="0" u="none" strike="noStrike" cap="none" normalizeH="0" baseline="0" dirty="0" smtClean="0">
                          <a:ln>
                            <a:noFill/>
                          </a:ln>
                          <a:solidFill>
                            <a:schemeClr val="tx1"/>
                          </a:solidFill>
                          <a:effectLst/>
                          <a:latin typeface="Times New Roman" pitchFamily="18" charset="0"/>
                        </a:rPr>
                        <a:t>$5</a:t>
                      </a: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396846">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rPr>
                        <a:t>AC</a:t>
                      </a:r>
                    </a:p>
                  </a:txBody>
                  <a:tcPr marT="45723" marB="45723"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a:t>
                      </a: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rgbClr val="FF0000"/>
                          </a:solidFill>
                          <a:effectLst/>
                          <a:latin typeface="Times New Roman" pitchFamily="18" charset="0"/>
                        </a:rPr>
                        <a:t>2.0</a:t>
                      </a: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2000" b="1" i="0" u="none" strike="noStrike" cap="none" normalizeH="0" baseline="0" dirty="0" smtClean="0">
                          <a:ln>
                            <a:noFill/>
                          </a:ln>
                          <a:solidFill>
                            <a:schemeClr val="tx1"/>
                          </a:solidFill>
                          <a:effectLst/>
                          <a:latin typeface="Times New Roman" pitchFamily="18" charset="0"/>
                        </a:rPr>
                        <a:t>D2.0   $5</a:t>
                      </a: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396846">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rPr>
                        <a:t>AD</a:t>
                      </a:r>
                    </a:p>
                  </a:txBody>
                  <a:tcPr marT="45723" marB="45723"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a:t>
                      </a: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rgbClr val="FF0000"/>
                          </a:solidFill>
                          <a:effectLst/>
                          <a:latin typeface="Times New Roman" pitchFamily="18" charset="0"/>
                        </a:rPr>
                        <a:t>7.0</a:t>
                      </a: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2000" b="1" i="0" u="none" strike="noStrike" cap="none" normalizeH="0" baseline="0" dirty="0" smtClean="0">
                          <a:ln>
                            <a:noFill/>
                          </a:ln>
                          <a:solidFill>
                            <a:schemeClr val="tx1"/>
                          </a:solidFill>
                          <a:effectLst/>
                          <a:latin typeface="Times New Roman" pitchFamily="18" charset="0"/>
                        </a:rPr>
                        <a:t>D7.0   $5 </a:t>
                      </a: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396846">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rPr>
                        <a:t>k, n, p, y, r, w, u, v, z</a:t>
                      </a:r>
                    </a:p>
                  </a:txBody>
                  <a:tcPr marT="45723" marB="45723"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396846">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rPr>
                        <a:t>802.11-2007</a:t>
                      </a:r>
                    </a:p>
                  </a:txBody>
                  <a:tcPr marT="45723" marB="45723"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chemeClr val="bg1"/>
                    </a:solidFill>
                  </a:tcPr>
                </a:tc>
              </a:tr>
            </a:tbl>
          </a:graphicData>
        </a:graphic>
      </p:graphicFrame>
      <p:sp>
        <p:nvSpPr>
          <p:cNvPr id="69705" name="Text Box 71"/>
          <p:cNvSpPr txBox="1">
            <a:spLocks noChangeArrowheads="1"/>
          </p:cNvSpPr>
          <p:nvPr/>
        </p:nvSpPr>
        <p:spPr bwMode="auto">
          <a:xfrm>
            <a:off x="239713" y="617538"/>
            <a:ext cx="34353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a:solidFill>
                  <a:schemeClr val="tx2"/>
                </a:solidFill>
              </a:rPr>
              <a:t>Friday Agenda Item 2.09</a:t>
            </a:r>
          </a:p>
        </p:txBody>
      </p:sp>
      <p:sp>
        <p:nvSpPr>
          <p:cNvPr id="69706" name="Text Box 73"/>
          <p:cNvSpPr txBox="1">
            <a:spLocks noChangeArrowheads="1"/>
          </p:cNvSpPr>
          <p:nvPr/>
        </p:nvSpPr>
        <p:spPr bwMode="auto">
          <a:xfrm>
            <a:off x="1192213" y="6145213"/>
            <a:ext cx="32543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sz="1400">
                <a:hlinkClick r:id="rId3"/>
              </a:rPr>
              <a:t>http://www.techstreet.com/ieeegate.html</a:t>
            </a:r>
            <a:endParaRPr lang="en-US" sz="140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Rectangle 2"/>
          <p:cNvSpPr>
            <a:spLocks noGrp="1" noChangeArrowheads="1"/>
          </p:cNvSpPr>
          <p:nvPr>
            <p:ph type="title"/>
          </p:nvPr>
        </p:nvSpPr>
        <p:spPr>
          <a:xfrm>
            <a:off x="685800" y="847725"/>
            <a:ext cx="7772400" cy="635000"/>
          </a:xfrm>
        </p:spPr>
        <p:txBody>
          <a:bodyPr/>
          <a:lstStyle/>
          <a:p>
            <a:r>
              <a:rPr lang="en-AU" smtClean="0"/>
              <a:t>802.11 drafts to ISO/IEC JTC1/SC6</a:t>
            </a:r>
          </a:p>
        </p:txBody>
      </p:sp>
      <p:sp>
        <p:nvSpPr>
          <p:cNvPr id="71682" name="Content Placeholder 6"/>
          <p:cNvSpPr>
            <a:spLocks noGrp="1"/>
          </p:cNvSpPr>
          <p:nvPr>
            <p:ph idx="1"/>
          </p:nvPr>
        </p:nvSpPr>
        <p:spPr>
          <a:xfrm>
            <a:off x="174625" y="5661025"/>
            <a:ext cx="8839200" cy="739775"/>
          </a:xfrm>
        </p:spPr>
        <p:txBody>
          <a:bodyPr/>
          <a:lstStyle/>
          <a:p>
            <a:pPr marL="0" indent="0">
              <a:buFontTx/>
              <a:buNone/>
            </a:pPr>
            <a:r>
              <a:rPr lang="en-AU" sz="2000" dirty="0" smtClean="0"/>
              <a:t>The WG told SC6 it would liaise 802.11ac as soon as it passes a LB</a:t>
            </a:r>
          </a:p>
          <a:p>
            <a:pPr marL="0" indent="0">
              <a:buFontTx/>
              <a:buNone/>
            </a:pPr>
            <a:r>
              <a:rPr lang="en-AU" sz="2000" dirty="0" smtClean="0"/>
              <a:t>802.11-2012  was submitted to SC6 when approved by the SASB – April 2012</a:t>
            </a:r>
          </a:p>
          <a:p>
            <a:pPr marL="457200" lvl="1" indent="0">
              <a:buFontTx/>
              <a:buNone/>
            </a:pPr>
            <a:endParaRPr lang="en-AU" dirty="0" smtClean="0"/>
          </a:p>
          <a:p>
            <a:pPr marL="457200" lvl="1" indent="0">
              <a:buFontTx/>
              <a:buNone/>
            </a:pPr>
            <a:endParaRPr lang="en-AU" dirty="0" smtClean="0"/>
          </a:p>
        </p:txBody>
      </p:sp>
      <p:sp>
        <p:nvSpPr>
          <p:cNvPr id="71683" name="Slide Number Placeholder 5"/>
          <p:cNvSpPr>
            <a:spLocks noGrp="1"/>
          </p:cNvSpPr>
          <p:nvPr>
            <p:ph type="sldNum" sz="quarter" idx="12"/>
          </p:nvPr>
        </p:nvSpPr>
        <p:spPr>
          <a:xfrm>
            <a:off x="8039100"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r"/>
            <a:r>
              <a:rPr lang="en-US" sz="1200" b="0" smtClean="0"/>
              <a:t>Slide </a:t>
            </a:r>
            <a:fld id="{F08ECC2A-67AC-445B-B19C-387D5EE1CD5F}" type="slidenum">
              <a:rPr lang="en-US" sz="1200" b="0" smtClean="0"/>
              <a:pPr algn="r"/>
              <a:t>36</a:t>
            </a:fld>
            <a:endParaRPr lang="en-US" sz="1200" b="0" smtClean="0"/>
          </a:p>
        </p:txBody>
      </p:sp>
      <p:graphicFrame>
        <p:nvGraphicFramePr>
          <p:cNvPr id="79924" name="Group 52"/>
          <p:cNvGraphicFramePr>
            <a:graphicFrameLocks noGrp="1"/>
          </p:cNvGraphicFramePr>
          <p:nvPr>
            <p:extLst>
              <p:ext uri="{D42A27DB-BD31-4B8C-83A1-F6EECF244321}">
                <p14:modId xmlns:p14="http://schemas.microsoft.com/office/powerpoint/2010/main" val="1458263742"/>
              </p:ext>
            </p:extLst>
          </p:nvPr>
        </p:nvGraphicFramePr>
        <p:xfrm>
          <a:off x="228600" y="1600200"/>
          <a:ext cx="6620068" cy="3627435"/>
        </p:xfrm>
        <a:graphic>
          <a:graphicData uri="http://schemas.openxmlformats.org/drawingml/2006/table">
            <a:tbl>
              <a:tblPr/>
              <a:tblGrid>
                <a:gridCol w="1632903"/>
                <a:gridCol w="1068517"/>
                <a:gridCol w="1185134"/>
                <a:gridCol w="1366757"/>
                <a:gridCol w="1366757"/>
              </a:tblGrid>
              <a:tr h="57918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1600" b="1" i="0" u="none" strike="noStrike" cap="none" normalizeH="0" baseline="0" dirty="0" smtClean="0">
                          <a:ln>
                            <a:noFill/>
                          </a:ln>
                          <a:solidFill>
                            <a:srgbClr val="FFFFFF"/>
                          </a:solidFill>
                          <a:effectLst/>
                          <a:latin typeface="Times New Roman" pitchFamily="18" charset="0"/>
                        </a:rPr>
                        <a:t>Task Group</a:t>
                      </a: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AU" sz="1600" b="1" i="0" u="none" strike="noStrike" cap="none" normalizeH="0" baseline="0" smtClean="0">
                          <a:ln>
                            <a:noFill/>
                          </a:ln>
                          <a:solidFill>
                            <a:srgbClr val="FFFFFF"/>
                          </a:solidFill>
                          <a:effectLst/>
                          <a:latin typeface="Times New Roman" pitchFamily="18" charset="0"/>
                        </a:rPr>
                        <a:t>After Okinawa</a:t>
                      </a: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AU" sz="1600" b="1" i="0" u="none" strike="noStrike" cap="none" normalizeH="0" baseline="0" dirty="0" smtClean="0">
                          <a:ln>
                            <a:noFill/>
                          </a:ln>
                          <a:solidFill>
                            <a:srgbClr val="FFFFFF"/>
                          </a:solidFill>
                          <a:effectLst/>
                          <a:latin typeface="Times New Roman" pitchFamily="18" charset="0"/>
                        </a:rPr>
                        <a:t>After</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AU" sz="1600" b="1" i="0" u="none" strike="noStrike" cap="none" normalizeH="0" baseline="0" dirty="0" smtClean="0">
                          <a:ln>
                            <a:noFill/>
                          </a:ln>
                          <a:solidFill>
                            <a:srgbClr val="FFFFFF"/>
                          </a:solidFill>
                          <a:effectLst/>
                          <a:latin typeface="Times New Roman" pitchFamily="18" charset="0"/>
                        </a:rPr>
                        <a:t>Atlanta</a:t>
                      </a: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AU" sz="1600" b="1" i="0" u="none" strike="noStrike" cap="none" normalizeH="0" baseline="0" dirty="0" smtClean="0">
                          <a:ln>
                            <a:noFill/>
                          </a:ln>
                          <a:solidFill>
                            <a:srgbClr val="FFFFFF"/>
                          </a:solidFill>
                          <a:effectLst/>
                          <a:latin typeface="Times New Roman" pitchFamily="18" charset="0"/>
                        </a:rPr>
                        <a:t>After</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AU" sz="1600" b="1" i="0" u="none" strike="noStrike" cap="none" normalizeH="0" baseline="0" dirty="0" smtClean="0">
                          <a:ln>
                            <a:noFill/>
                          </a:ln>
                          <a:solidFill>
                            <a:srgbClr val="FFFFFF"/>
                          </a:solidFill>
                          <a:effectLst/>
                          <a:latin typeface="Times New Roman" pitchFamily="18" charset="0"/>
                        </a:rPr>
                        <a:t>Jacksonville</a:t>
                      </a: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AU" sz="1600" b="1" i="0" u="none" strike="noStrike" cap="none" normalizeH="0" baseline="0" dirty="0" smtClean="0">
                          <a:ln>
                            <a:noFill/>
                          </a:ln>
                          <a:solidFill>
                            <a:srgbClr val="FFFFFF"/>
                          </a:solidFill>
                          <a:effectLst/>
                          <a:latin typeface="Times New Roman" pitchFamily="18" charset="0"/>
                        </a:rPr>
                        <a:t>After Waikoloa</a:t>
                      </a: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1"/>
                    </a:solidFill>
                  </a:tcPr>
                </a:tc>
              </a:tr>
              <a:tr h="70112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2000" b="1" i="0" u="none" strike="noStrike" cap="none" normalizeH="0" baseline="0" smtClean="0">
                          <a:ln>
                            <a:noFill/>
                          </a:ln>
                          <a:solidFill>
                            <a:srgbClr val="000000"/>
                          </a:solidFill>
                          <a:effectLst/>
                          <a:latin typeface="Times New Roman" pitchFamily="18" charset="0"/>
                        </a:rPr>
                        <a:t>TGae</a:t>
                      </a: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AU" sz="2000" b="1" i="0" u="none" strike="noStrike" cap="none" normalizeH="0" baseline="0" dirty="0" smtClean="0">
                          <a:ln>
                            <a:noFill/>
                          </a:ln>
                          <a:solidFill>
                            <a:srgbClr val="FF0000"/>
                          </a:solidFill>
                          <a:effectLst/>
                          <a:latin typeface="Times New Roman" pitchFamily="18" charset="0"/>
                        </a:rPr>
                        <a:t>D5.0</a:t>
                      </a: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AU" sz="2000" b="1" i="0" u="none" strike="noStrike" cap="none" normalizeH="0" baseline="0" dirty="0" smtClean="0">
                          <a:ln>
                            <a:noFill/>
                          </a:ln>
                          <a:solidFill>
                            <a:srgbClr val="FF0000"/>
                          </a:solidFill>
                          <a:effectLst/>
                          <a:latin typeface="Times New Roman" pitchFamily="18" charset="0"/>
                        </a:rPr>
                        <a:t>D7.0</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20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AU" sz="2000" b="1" i="0" u="none" strike="noStrike" cap="none" normalizeH="0" baseline="0" dirty="0" smtClean="0">
                          <a:ln>
                            <a:noFill/>
                          </a:ln>
                          <a:solidFill>
                            <a:srgbClr val="FF0000"/>
                          </a:solidFill>
                          <a:effectLst/>
                          <a:latin typeface="Times New Roman" pitchFamily="18" charset="0"/>
                        </a:rPr>
                        <a:t> </a:t>
                      </a: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20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r>
              <a:tr h="39627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2000" b="1" i="0" u="none" strike="noStrike" cap="none" normalizeH="0" baseline="0" smtClean="0">
                          <a:ln>
                            <a:noFill/>
                          </a:ln>
                          <a:solidFill>
                            <a:srgbClr val="000000"/>
                          </a:solidFill>
                          <a:effectLst/>
                          <a:latin typeface="Times New Roman" pitchFamily="18" charset="0"/>
                        </a:rPr>
                        <a:t>TGaa</a:t>
                      </a: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AU" sz="2000" b="1" i="0" u="none" strike="noStrike" cap="none" normalizeH="0" baseline="0" smtClean="0">
                          <a:ln>
                            <a:noFill/>
                          </a:ln>
                          <a:solidFill>
                            <a:srgbClr val="FF0000"/>
                          </a:solidFill>
                          <a:effectLst/>
                          <a:latin typeface="Times New Roman" pitchFamily="18" charset="0"/>
                        </a:rPr>
                        <a:t>D6.0</a:t>
                      </a: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AU" sz="2000" b="1" i="0" u="none" strike="noStrike" cap="none" normalizeH="0" baseline="0" dirty="0" smtClean="0">
                          <a:ln>
                            <a:noFill/>
                          </a:ln>
                          <a:solidFill>
                            <a:srgbClr val="FF0000"/>
                          </a:solidFill>
                          <a:effectLst/>
                          <a:latin typeface="Times New Roman" pitchFamily="18" charset="0"/>
                        </a:rPr>
                        <a:t>D7.0</a:t>
                      </a: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AU" sz="2000" b="1" i="0" u="none" strike="noStrike" cap="none" normalizeH="0" baseline="0" dirty="0" smtClean="0">
                          <a:ln>
                            <a:noFill/>
                          </a:ln>
                          <a:solidFill>
                            <a:srgbClr val="FF0000"/>
                          </a:solidFill>
                          <a:effectLst/>
                          <a:latin typeface="Times New Roman" pitchFamily="18" charset="0"/>
                        </a:rPr>
                        <a:t> </a:t>
                      </a: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20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r>
              <a:tr h="39627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2000" b="1" i="0" u="none" strike="noStrike" cap="none" normalizeH="0" baseline="0" dirty="0" err="1" smtClean="0">
                          <a:ln>
                            <a:noFill/>
                          </a:ln>
                          <a:solidFill>
                            <a:srgbClr val="000000"/>
                          </a:solidFill>
                          <a:effectLst/>
                          <a:latin typeface="Times New Roman" pitchFamily="18" charset="0"/>
                        </a:rPr>
                        <a:t>TGREVmb</a:t>
                      </a:r>
                      <a:endParaRPr kumimoji="0" lang="en-AU" sz="2000" b="1" i="0" u="none" strike="noStrike" cap="none" normalizeH="0" baseline="0" dirty="0" smtClean="0">
                        <a:ln>
                          <a:noFill/>
                        </a:ln>
                        <a:solidFill>
                          <a:srgbClr val="00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AU" sz="2000" b="1" i="0" u="none" strike="noStrike" cap="none" normalizeH="0" baseline="0" smtClean="0">
                          <a:ln>
                            <a:noFill/>
                          </a:ln>
                          <a:solidFill>
                            <a:srgbClr val="FF0000"/>
                          </a:solidFill>
                          <a:effectLst/>
                          <a:latin typeface="Times New Roman" pitchFamily="18" charset="0"/>
                        </a:rPr>
                        <a:t>D10.0</a:t>
                      </a: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AU" sz="2000" b="1" i="0" u="none" strike="noStrike" cap="none" normalizeH="0" baseline="0" dirty="0" smtClean="0">
                          <a:ln>
                            <a:noFill/>
                          </a:ln>
                          <a:solidFill>
                            <a:srgbClr val="FF0000"/>
                          </a:solidFill>
                          <a:effectLst/>
                          <a:latin typeface="Times New Roman" pitchFamily="18" charset="0"/>
                        </a:rPr>
                        <a:t>D12.0</a:t>
                      </a: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20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20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r>
              <a:tr h="365785">
                <a:tc>
                  <a:txBody>
                    <a:bodyPr/>
                    <a:lstStyle/>
                    <a:p>
                      <a:endParaRPr lang="en-US" sz="1800"/>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endParaRPr lang="en-US" sz="1800" b="1"/>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1800" b="1" i="0" u="none" strike="noStrike" cap="none" normalizeH="0" baseline="0" smtClean="0">
                        <a:ln>
                          <a:noFill/>
                        </a:ln>
                        <a:solidFill>
                          <a:schemeClr val="tx1"/>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18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18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r>
              <a:tr h="39627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2000" b="1" i="0" u="none" strike="noStrike" cap="none" normalizeH="0" baseline="0" dirty="0" smtClean="0">
                          <a:ln>
                            <a:noFill/>
                          </a:ln>
                          <a:solidFill>
                            <a:srgbClr val="000000"/>
                          </a:solidFill>
                          <a:effectLst/>
                          <a:latin typeface="Times New Roman" pitchFamily="18" charset="0"/>
                        </a:rPr>
                        <a:t>TGad</a:t>
                      </a: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1800" b="1" i="0" u="none" strike="noStrike" cap="none" normalizeH="0" baseline="0" dirty="0" smtClean="0">
                        <a:ln>
                          <a:noFill/>
                        </a:ln>
                        <a:solidFill>
                          <a:schemeClr val="tx1"/>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1800" b="1" i="0" u="none" strike="noStrike" cap="none" normalizeH="0" baseline="0" smtClean="0">
                        <a:ln>
                          <a:noFill/>
                        </a:ln>
                        <a:solidFill>
                          <a:schemeClr val="tx1"/>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AU" sz="2000" b="1" i="0" u="none" strike="noStrike" cap="none" normalizeH="0" baseline="0" dirty="0" smtClean="0">
                          <a:ln>
                            <a:noFill/>
                          </a:ln>
                          <a:solidFill>
                            <a:srgbClr val="FF0000"/>
                          </a:solidFill>
                          <a:effectLst/>
                          <a:latin typeface="Times New Roman" pitchFamily="18" charset="0"/>
                        </a:rPr>
                        <a:t>D5.0</a:t>
                      </a: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AU" sz="2000" b="1" i="0" u="none" strike="noStrike" cap="none" normalizeH="0" baseline="0" dirty="0" smtClean="0">
                          <a:ln>
                            <a:noFill/>
                          </a:ln>
                          <a:solidFill>
                            <a:srgbClr val="FF0000"/>
                          </a:solidFill>
                          <a:effectLst/>
                          <a:latin typeface="Times New Roman" pitchFamily="18" charset="0"/>
                        </a:rPr>
                        <a:t>D7.0</a:t>
                      </a: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r>
              <a:tr h="39627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2000" b="1" i="0" u="none" strike="noStrike" cap="none" normalizeH="0" baseline="0" dirty="0" smtClean="0">
                          <a:ln>
                            <a:noFill/>
                          </a:ln>
                          <a:solidFill>
                            <a:srgbClr val="000000"/>
                          </a:solidFill>
                          <a:effectLst/>
                          <a:latin typeface="Times New Roman" pitchFamily="18" charset="0"/>
                        </a:rPr>
                        <a:t>TGac</a:t>
                      </a: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AU" sz="2000" b="0" i="0" u="none" strike="noStrike" cap="none" normalizeH="0" baseline="0" dirty="0" smtClean="0">
                          <a:ln>
                            <a:noFill/>
                          </a:ln>
                          <a:solidFill>
                            <a:schemeClr val="tx1"/>
                          </a:solidFill>
                          <a:effectLst/>
                          <a:latin typeface="Times New Roman" pitchFamily="18" charset="0"/>
                        </a:rPr>
                        <a:t>-</a:t>
                      </a: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1800" b="0" i="0" u="none" strike="noStrike" cap="none" normalizeH="0" baseline="0" smtClean="0">
                        <a:ln>
                          <a:noFill/>
                        </a:ln>
                        <a:solidFill>
                          <a:schemeClr val="tx1"/>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AU" sz="1800" b="1" i="0" u="none" strike="noStrike" cap="none" normalizeH="0" baseline="0" dirty="0" smtClean="0">
                          <a:ln>
                            <a:noFill/>
                          </a:ln>
                          <a:solidFill>
                            <a:srgbClr val="FF0000"/>
                          </a:solidFill>
                          <a:effectLst/>
                          <a:latin typeface="Times New Roman" pitchFamily="18" charset="0"/>
                        </a:rPr>
                        <a:t>D2.0</a:t>
                      </a: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AU" sz="18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r>
              <a:tr h="396270">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AU" sz="2000" b="1" i="0" u="none" strike="noStrike" cap="none" normalizeH="0" baseline="0" smtClean="0">
                        <a:ln>
                          <a:noFill/>
                        </a:ln>
                        <a:solidFill>
                          <a:srgbClr val="00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1800" b="0" i="0" u="none" strike="noStrike" cap="none" normalizeH="0" baseline="0" smtClean="0">
                        <a:ln>
                          <a:noFill/>
                        </a:ln>
                        <a:solidFill>
                          <a:schemeClr val="tx1"/>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1800" b="0" i="0" u="none" strike="noStrike" cap="none" normalizeH="0" baseline="0" smtClean="0">
                        <a:ln>
                          <a:noFill/>
                        </a:ln>
                        <a:solidFill>
                          <a:schemeClr val="tx1"/>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1800" b="0" i="0" u="none" strike="noStrike" cap="none" normalizeH="0" baseline="0" dirty="0" smtClean="0">
                        <a:ln>
                          <a:noFill/>
                        </a:ln>
                        <a:solidFill>
                          <a:schemeClr val="tx1"/>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1800" b="0" i="0" u="none" strike="noStrike" cap="none" normalizeH="0" baseline="0" dirty="0" smtClean="0">
                        <a:ln>
                          <a:noFill/>
                        </a:ln>
                        <a:solidFill>
                          <a:schemeClr val="tx1"/>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r>
            </a:tbl>
          </a:graphicData>
        </a:graphic>
      </p:graphicFrame>
      <p:sp>
        <p:nvSpPr>
          <p:cNvPr id="71731" name="Text Box 71"/>
          <p:cNvSpPr txBox="1">
            <a:spLocks noChangeArrowheads="1"/>
          </p:cNvSpPr>
          <p:nvPr/>
        </p:nvSpPr>
        <p:spPr bwMode="auto">
          <a:xfrm>
            <a:off x="231775" y="617538"/>
            <a:ext cx="345122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a:solidFill>
                  <a:schemeClr val="tx2"/>
                </a:solidFill>
              </a:rPr>
              <a:t>Friday Agenda Item 2.10</a:t>
            </a:r>
          </a:p>
        </p:txBody>
      </p:sp>
      <p:sp>
        <p:nvSpPr>
          <p:cNvPr id="71732" name="Date Placeholder 3"/>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May 2012</a:t>
            </a:r>
            <a:endParaRPr lang="en-US" sz="1800"/>
          </a:p>
        </p:txBody>
      </p:sp>
      <p:sp>
        <p:nvSpPr>
          <p:cNvPr id="71733" name="Footer Placeholder 1"/>
          <p:cNvSpPr>
            <a:spLocks noGrp="1"/>
          </p:cNvSpPr>
          <p:nvPr>
            <p:ph type="ftr"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Title 1"/>
          <p:cNvSpPr>
            <a:spLocks noGrp="1"/>
          </p:cNvSpPr>
          <p:nvPr>
            <p:ph type="title"/>
          </p:nvPr>
        </p:nvSpPr>
        <p:spPr>
          <a:xfrm>
            <a:off x="685800" y="685800"/>
            <a:ext cx="7772400" cy="852488"/>
          </a:xfrm>
        </p:spPr>
        <p:txBody>
          <a:bodyPr/>
          <a:lstStyle/>
          <a:p>
            <a:r>
              <a:rPr lang="en-US" dirty="0" smtClean="0"/>
              <a:t>Tutorials</a:t>
            </a:r>
          </a:p>
        </p:txBody>
      </p:sp>
      <p:sp>
        <p:nvSpPr>
          <p:cNvPr id="50178" name="Content Placeholder 2"/>
          <p:cNvSpPr>
            <a:spLocks noGrp="1"/>
          </p:cNvSpPr>
          <p:nvPr>
            <p:ph idx="1"/>
          </p:nvPr>
        </p:nvSpPr>
        <p:spPr>
          <a:xfrm>
            <a:off x="363538" y="1566863"/>
            <a:ext cx="8518525" cy="2370655"/>
          </a:xfrm>
        </p:spPr>
        <p:txBody>
          <a:bodyPr/>
          <a:lstStyle/>
          <a:p>
            <a:r>
              <a:rPr lang="en-US" sz="4000" dirty="0" smtClean="0"/>
              <a:t>None during May 2012</a:t>
            </a:r>
          </a:p>
          <a:p>
            <a:pPr marL="0" indent="0">
              <a:buNone/>
            </a:pPr>
            <a:endParaRPr lang="en-US" sz="1200" dirty="0" smtClean="0">
              <a:solidFill>
                <a:srgbClr val="C00000"/>
              </a:solidFill>
            </a:endParaRPr>
          </a:p>
          <a:p>
            <a:r>
              <a:rPr lang="en-US" sz="4000" dirty="0" smtClean="0">
                <a:solidFill>
                  <a:srgbClr val="C00000"/>
                </a:solidFill>
              </a:rPr>
              <a:t>Call for July 2012 suggestions</a:t>
            </a:r>
          </a:p>
          <a:p>
            <a:r>
              <a:rPr lang="en-US" sz="1600" dirty="0"/>
              <a:t>802.15   THz  Interest Group</a:t>
            </a:r>
          </a:p>
          <a:p>
            <a:r>
              <a:rPr lang="en-US" sz="1600" dirty="0"/>
              <a:t>This tutorial gives an overview on recent achievements in the emerging field of  communication systems operating beyond 60 GHz targeting to deliver wireless 100 Gbps over short distances. Within IEEE 802.15 the THz Interest Group is looking for systems for carrier frequencies in the THZ band which starts at 300 GHz. The tutorial will provide an overview on the state-of-the art in technology and demonstrators for these frequency bands. Applications, for which dedicated standards may be appropriate, will be presented focusing on usage models and technical expectations. Finally the regulatory situation after WRC 2012 is discussed.</a:t>
            </a:r>
          </a:p>
          <a:p>
            <a:pPr marL="0" indent="0">
              <a:buNone/>
            </a:pPr>
            <a:endParaRPr lang="en-US" sz="1600" dirty="0" smtClean="0">
              <a:solidFill>
                <a:srgbClr val="C00000"/>
              </a:solidFill>
            </a:endParaRPr>
          </a:p>
        </p:txBody>
      </p:sp>
      <p:sp>
        <p:nvSpPr>
          <p:cNvPr id="50179" name="Date Placeholder 3"/>
          <p:cNvSpPr>
            <a:spLocks noGrp="1"/>
          </p:cNvSpPr>
          <p:nvPr>
            <p:ph type="dt"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May 2012</a:t>
            </a:r>
            <a:endParaRPr lang="en-US" sz="1800"/>
          </a:p>
        </p:txBody>
      </p:sp>
      <p:sp>
        <p:nvSpPr>
          <p:cNvPr id="50180" name="Footer Placeholder 4"/>
          <p:cNvSpPr>
            <a:spLocks noGrp="1"/>
          </p:cNvSpPr>
          <p:nvPr>
            <p:ph type="ftr"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50181" name="Slide Number Placeholder 5"/>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BEAB9AC7-5207-448C-9A29-229569366AEB}" type="slidenum">
              <a:rPr lang="en-US" sz="1200" b="0" smtClean="0"/>
              <a:pPr/>
              <a:t>37</a:t>
            </a:fld>
            <a:endParaRPr lang="en-US" sz="1200" b="0" smtClean="0"/>
          </a:p>
        </p:txBody>
      </p:sp>
      <p:sp>
        <p:nvSpPr>
          <p:cNvPr id="50182" name="Text Box 7"/>
          <p:cNvSpPr txBox="1">
            <a:spLocks noChangeArrowheads="1"/>
          </p:cNvSpPr>
          <p:nvPr/>
        </p:nvSpPr>
        <p:spPr bwMode="auto">
          <a:xfrm>
            <a:off x="284228" y="617538"/>
            <a:ext cx="343363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dirty="0" smtClean="0">
                <a:solidFill>
                  <a:schemeClr val="tx2"/>
                </a:solidFill>
              </a:rPr>
              <a:t>Friday Agenda Item 2.11</a:t>
            </a:r>
            <a:endParaRPr lang="en-US" dirty="0">
              <a:solidFill>
                <a:schemeClr val="tx2"/>
              </a:solidFill>
            </a:endParaRPr>
          </a:p>
        </p:txBody>
      </p:sp>
    </p:spTree>
    <p:extLst>
      <p:ext uri="{BB962C8B-B14F-4D97-AF65-F5344CB8AC3E}">
        <p14:creationId xmlns:p14="http://schemas.microsoft.com/office/powerpoint/2010/main" val="291918424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Date Placeholder 3"/>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May 2012</a:t>
            </a:r>
            <a:endParaRPr lang="en-US" sz="1800"/>
          </a:p>
        </p:txBody>
      </p:sp>
      <p:sp>
        <p:nvSpPr>
          <p:cNvPr id="33794" name="Footer Placeholder 4"/>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33795" name="Slide Number Placeholder 5"/>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6F68842F-C4BA-4049-A837-FFD95B43C95D}" type="slidenum">
              <a:rPr lang="en-US" sz="1200" b="0" smtClean="0"/>
              <a:pPr/>
              <a:t>38</a:t>
            </a:fld>
            <a:endParaRPr lang="en-US" sz="1200" b="0" smtClean="0"/>
          </a:p>
        </p:txBody>
      </p:sp>
      <p:sp>
        <p:nvSpPr>
          <p:cNvPr id="33796" name="Rectangle 2"/>
          <p:cNvSpPr>
            <a:spLocks noGrp="1" noChangeArrowheads="1"/>
          </p:cNvSpPr>
          <p:nvPr>
            <p:ph type="title"/>
          </p:nvPr>
        </p:nvSpPr>
        <p:spPr>
          <a:xfrm>
            <a:off x="685800" y="1082675"/>
            <a:ext cx="7772400" cy="992188"/>
          </a:xfrm>
        </p:spPr>
        <p:txBody>
          <a:bodyPr/>
          <a:lstStyle/>
          <a:p>
            <a:r>
              <a:rPr lang="en-US" sz="2800" dirty="0" smtClean="0"/>
              <a:t>July Meeting – San Diego, California</a:t>
            </a:r>
            <a:br>
              <a:rPr lang="en-US" sz="2800" dirty="0" smtClean="0"/>
            </a:br>
            <a:r>
              <a:rPr lang="en-US" sz="2800" dirty="0" smtClean="0"/>
              <a:t>July  15 – 20, 2012</a:t>
            </a:r>
          </a:p>
        </p:txBody>
      </p:sp>
      <p:sp>
        <p:nvSpPr>
          <p:cNvPr id="33797" name="Text Box 4"/>
          <p:cNvSpPr txBox="1">
            <a:spLocks noChangeArrowheads="1"/>
          </p:cNvSpPr>
          <p:nvPr/>
        </p:nvSpPr>
        <p:spPr bwMode="auto">
          <a:xfrm>
            <a:off x="423642" y="617538"/>
            <a:ext cx="306590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dirty="0" smtClean="0">
                <a:solidFill>
                  <a:schemeClr val="tx2"/>
                </a:solidFill>
              </a:rPr>
              <a:t>Friday </a:t>
            </a:r>
            <a:r>
              <a:rPr lang="en-US" dirty="0">
                <a:solidFill>
                  <a:schemeClr val="tx2"/>
                </a:solidFill>
              </a:rPr>
              <a:t>Agenda Item </a:t>
            </a:r>
            <a:r>
              <a:rPr lang="en-US" dirty="0" smtClean="0">
                <a:solidFill>
                  <a:schemeClr val="tx2"/>
                </a:solidFill>
              </a:rPr>
              <a:t>7</a:t>
            </a:r>
            <a:endParaRPr lang="en-US" dirty="0">
              <a:solidFill>
                <a:schemeClr val="tx2"/>
              </a:solidFill>
            </a:endParaRPr>
          </a:p>
        </p:txBody>
      </p:sp>
      <p:sp>
        <p:nvSpPr>
          <p:cNvPr id="33798" name="Text Box 5"/>
          <p:cNvSpPr txBox="1">
            <a:spLocks noChangeArrowheads="1"/>
          </p:cNvSpPr>
          <p:nvPr/>
        </p:nvSpPr>
        <p:spPr bwMode="auto">
          <a:xfrm>
            <a:off x="109538" y="3062288"/>
            <a:ext cx="8890000" cy="1878012"/>
          </a:xfrm>
          <a:prstGeom prst="rect">
            <a:avLst/>
          </a:prstGeom>
          <a:noFill/>
          <a:ln w="12700">
            <a:solidFill>
              <a:srgbClr val="33CC33"/>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a:spAutoFit/>
          </a:bodyPr>
          <a:lstStyle>
            <a:lvl1pPr marL="742950" indent="-742950">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eaLnBrk="0" hangingPunct="0">
              <a:buFont typeface="Times New Roman" pitchFamily="18" charset="0"/>
              <a:buAutoNum type="arabicPeriod"/>
            </a:pPr>
            <a:r>
              <a:rPr lang="en-US" sz="4000" dirty="0"/>
              <a:t>Hotel Registration open </a:t>
            </a:r>
            <a:endParaRPr lang="en-US" sz="4000" dirty="0">
              <a:solidFill>
                <a:srgbClr val="FF0000"/>
              </a:solidFill>
            </a:endParaRPr>
          </a:p>
          <a:p>
            <a:pPr eaLnBrk="0" hangingPunct="0">
              <a:buFont typeface="Times New Roman" pitchFamily="18" charset="0"/>
              <a:buAutoNum type="arabicPeriod"/>
            </a:pPr>
            <a:r>
              <a:rPr lang="en-US" sz="4000" dirty="0"/>
              <a:t>Meeting Registration open </a:t>
            </a:r>
          </a:p>
          <a:p>
            <a:pPr eaLnBrk="0" hangingPunct="0">
              <a:buFont typeface="Times New Roman" pitchFamily="18" charset="0"/>
              <a:buAutoNum type="arabicPeriod"/>
            </a:pPr>
            <a:r>
              <a:rPr lang="en-US" sz="3600" dirty="0"/>
              <a:t>Early bird registration expires </a:t>
            </a:r>
            <a:r>
              <a:rPr lang="en-US" sz="3600" dirty="0" smtClean="0"/>
              <a:t>June 1</a:t>
            </a:r>
            <a:endParaRPr lang="en-US" dirty="0"/>
          </a:p>
        </p:txBody>
      </p:sp>
    </p:spTree>
    <p:extLst>
      <p:ext uri="{BB962C8B-B14F-4D97-AF65-F5344CB8AC3E}">
        <p14:creationId xmlns:p14="http://schemas.microsoft.com/office/powerpoint/2010/main" val="1447043640"/>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49" name="Date Placeholder 3"/>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May 2012</a:t>
            </a:r>
            <a:endParaRPr lang="en-US" sz="1800"/>
          </a:p>
        </p:txBody>
      </p:sp>
      <p:sp>
        <p:nvSpPr>
          <p:cNvPr id="78850" name="Footer Placeholder 4"/>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78851" name="Slide Number Placeholder 5"/>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3C59D654-436E-4FB0-AD86-AECD21EE4460}" type="slidenum">
              <a:rPr lang="en-US" sz="1200" b="0" smtClean="0"/>
              <a:pPr/>
              <a:t>39</a:t>
            </a:fld>
            <a:endParaRPr lang="en-US" sz="1200" b="0" smtClean="0"/>
          </a:p>
        </p:txBody>
      </p:sp>
      <p:sp>
        <p:nvSpPr>
          <p:cNvPr id="78852" name="Rectangle 2"/>
          <p:cNvSpPr>
            <a:spLocks noGrp="1" noChangeArrowheads="1"/>
          </p:cNvSpPr>
          <p:nvPr>
            <p:ph type="title"/>
          </p:nvPr>
        </p:nvSpPr>
        <p:spPr>
          <a:xfrm>
            <a:off x="685800" y="685800"/>
            <a:ext cx="7772400" cy="663575"/>
          </a:xfrm>
        </p:spPr>
        <p:txBody>
          <a:bodyPr/>
          <a:lstStyle/>
          <a:p>
            <a:r>
              <a:rPr lang="en-US" smtClean="0"/>
              <a:t>Future Venues - 2012</a:t>
            </a:r>
          </a:p>
        </p:txBody>
      </p:sp>
      <p:sp>
        <p:nvSpPr>
          <p:cNvPr id="78853" name="Rectangle 3"/>
          <p:cNvSpPr>
            <a:spLocks noGrp="1" noChangeArrowheads="1"/>
          </p:cNvSpPr>
          <p:nvPr>
            <p:ph type="body" idx="1"/>
          </p:nvPr>
        </p:nvSpPr>
        <p:spPr>
          <a:xfrm>
            <a:off x="28575" y="1304925"/>
            <a:ext cx="9028113" cy="4791075"/>
          </a:xfrm>
        </p:spPr>
        <p:txBody>
          <a:bodyPr/>
          <a:lstStyle/>
          <a:p>
            <a:pPr>
              <a:lnSpc>
                <a:spcPct val="80000"/>
              </a:lnSpc>
              <a:buFontTx/>
              <a:buNone/>
            </a:pPr>
            <a:r>
              <a:rPr lang="en-US" sz="2200" u="sng" smtClean="0"/>
              <a:t>2012</a:t>
            </a:r>
          </a:p>
          <a:p>
            <a:pPr>
              <a:lnSpc>
                <a:spcPct val="80000"/>
              </a:lnSpc>
              <a:buFontTx/>
              <a:buNone/>
            </a:pPr>
            <a:r>
              <a:rPr lang="en-US" sz="2000" baseline="30000" smtClean="0"/>
              <a:t># </a:t>
            </a:r>
            <a:r>
              <a:rPr lang="en-US" sz="2200" smtClean="0"/>
              <a:t>131 </a:t>
            </a:r>
            <a:r>
              <a:rPr lang="en-US" sz="2200" u="sng" smtClean="0"/>
              <a:t>January 15-20, 2012</a:t>
            </a:r>
            <a:r>
              <a:rPr lang="en-US" sz="2200" smtClean="0"/>
              <a:t> ----Hyatt Regency, Jacksonville, FL</a:t>
            </a:r>
          </a:p>
          <a:p>
            <a:pPr>
              <a:lnSpc>
                <a:spcPct val="80000"/>
              </a:lnSpc>
              <a:buFontTx/>
              <a:buNone/>
            </a:pPr>
            <a:r>
              <a:rPr lang="en-US" sz="2200" smtClean="0"/>
              <a:t>Including 802.16 and 802.21</a:t>
            </a:r>
          </a:p>
          <a:p>
            <a:pPr>
              <a:lnSpc>
                <a:spcPct val="80000"/>
              </a:lnSpc>
              <a:buFontTx/>
              <a:buNone/>
            </a:pPr>
            <a:r>
              <a:rPr lang="en-US" sz="2200" smtClean="0"/>
              <a:t> </a:t>
            </a:r>
          </a:p>
          <a:p>
            <a:pPr>
              <a:lnSpc>
                <a:spcPct val="80000"/>
              </a:lnSpc>
              <a:buFontTx/>
              <a:buNone/>
            </a:pPr>
            <a:r>
              <a:rPr lang="en-US" sz="2000" baseline="30000" smtClean="0"/>
              <a:t># </a:t>
            </a:r>
            <a:r>
              <a:rPr lang="en-US" sz="2200" smtClean="0"/>
              <a:t>132 March 11-16, 2012 –Hilton Waikoloa, Big Island, HI</a:t>
            </a:r>
          </a:p>
          <a:p>
            <a:pPr>
              <a:lnSpc>
                <a:spcPct val="80000"/>
              </a:lnSpc>
              <a:buFontTx/>
              <a:buNone/>
            </a:pPr>
            <a:endParaRPr lang="en-US" sz="2200" u="sng" smtClean="0"/>
          </a:p>
          <a:p>
            <a:pPr>
              <a:lnSpc>
                <a:spcPct val="80000"/>
              </a:lnSpc>
              <a:buFontTx/>
              <a:buNone/>
            </a:pPr>
            <a:r>
              <a:rPr lang="en-US" sz="2000" baseline="30000" smtClean="0"/>
              <a:t># </a:t>
            </a:r>
            <a:r>
              <a:rPr lang="en-US" sz="2200" smtClean="0"/>
              <a:t>133 </a:t>
            </a:r>
            <a:r>
              <a:rPr lang="en-US" sz="2200" u="sng" smtClean="0"/>
              <a:t>May 13-18, 2012, </a:t>
            </a:r>
            <a:r>
              <a:rPr lang="en-US" sz="2200" smtClean="0"/>
              <a:t> Hyatt Regency Atlanta, Atlanta, Georgia, USA</a:t>
            </a:r>
          </a:p>
          <a:p>
            <a:pPr>
              <a:lnSpc>
                <a:spcPct val="80000"/>
              </a:lnSpc>
              <a:buFontTx/>
              <a:buNone/>
            </a:pPr>
            <a:r>
              <a:rPr lang="en-US" sz="2200" smtClean="0"/>
              <a:t> </a:t>
            </a:r>
          </a:p>
          <a:p>
            <a:pPr>
              <a:lnSpc>
                <a:spcPct val="80000"/>
              </a:lnSpc>
              <a:buFontTx/>
              <a:buNone/>
            </a:pPr>
            <a:r>
              <a:rPr lang="en-US" sz="2000" baseline="30000" smtClean="0"/>
              <a:t># </a:t>
            </a:r>
            <a:r>
              <a:rPr lang="en-US" sz="2200" smtClean="0"/>
              <a:t>134 July 15-20, 2012    Grand Hyatt Manchester, San Diego, CA, USA</a:t>
            </a:r>
          </a:p>
          <a:p>
            <a:pPr>
              <a:lnSpc>
                <a:spcPct val="80000"/>
              </a:lnSpc>
              <a:buFontTx/>
              <a:buNone/>
            </a:pPr>
            <a:endParaRPr lang="en-US" sz="2200" u="sng" smtClean="0"/>
          </a:p>
          <a:p>
            <a:pPr>
              <a:lnSpc>
                <a:spcPct val="80000"/>
              </a:lnSpc>
              <a:buFontTx/>
              <a:buNone/>
            </a:pPr>
            <a:r>
              <a:rPr lang="en-US" sz="2000" baseline="30000" smtClean="0"/>
              <a:t># </a:t>
            </a:r>
            <a:r>
              <a:rPr lang="en-US" sz="2200" smtClean="0"/>
              <a:t>135 </a:t>
            </a:r>
            <a:r>
              <a:rPr lang="en-US" sz="2200" u="sng" smtClean="0"/>
              <a:t>September 16-21, 2012, </a:t>
            </a:r>
            <a:r>
              <a:rPr lang="en-US" sz="2200" smtClean="0"/>
              <a:t> Hyatt Grand Champion, Indian Wells, CA</a:t>
            </a:r>
          </a:p>
          <a:p>
            <a:pPr>
              <a:lnSpc>
                <a:spcPct val="80000"/>
              </a:lnSpc>
              <a:buFontTx/>
              <a:buNone/>
            </a:pPr>
            <a:r>
              <a:rPr lang="en-US" sz="2200" smtClean="0"/>
              <a:t> </a:t>
            </a:r>
          </a:p>
          <a:p>
            <a:pPr>
              <a:lnSpc>
                <a:spcPct val="80000"/>
              </a:lnSpc>
              <a:buFontTx/>
              <a:buNone/>
            </a:pPr>
            <a:r>
              <a:rPr lang="en-US" sz="2000" baseline="30000" smtClean="0"/>
              <a:t># </a:t>
            </a:r>
            <a:r>
              <a:rPr lang="en-US" sz="2200" smtClean="0"/>
              <a:t>136 Nov 11-16, 2012    Grand Hyatt San Antonio, San Antonio, TX, USA</a:t>
            </a:r>
          </a:p>
        </p:txBody>
      </p:sp>
      <p:sp>
        <p:nvSpPr>
          <p:cNvPr id="78854" name="Text Box 4"/>
          <p:cNvSpPr txBox="1">
            <a:spLocks noChangeArrowheads="1"/>
          </p:cNvSpPr>
          <p:nvPr/>
        </p:nvSpPr>
        <p:spPr bwMode="auto">
          <a:xfrm>
            <a:off x="290513" y="611188"/>
            <a:ext cx="284162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sz="2000">
                <a:solidFill>
                  <a:schemeClr val="tx2"/>
                </a:solidFill>
              </a:rPr>
              <a:t>Friday Agenda Item 6.3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Footer Placeholder 4"/>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21506" name="Slide Number Placeholder 5"/>
          <p:cNvSpPr>
            <a:spLocks noGrp="1"/>
          </p:cNvSpPr>
          <p:nvPr>
            <p:ph type="sldNum" sz="quarter" idx="12"/>
          </p:nvPr>
        </p:nvSpPr>
        <p:spPr>
          <a:xfrm>
            <a:off x="4395788" y="6475413"/>
            <a:ext cx="4286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A121E95C-6A68-46D7-8E15-2043FFAA6664}" type="slidenum">
              <a:rPr lang="en-US" sz="1200" b="0" smtClean="0"/>
              <a:pPr/>
              <a:t>4</a:t>
            </a:fld>
            <a:endParaRPr lang="en-US" sz="1200" b="0" smtClean="0"/>
          </a:p>
        </p:txBody>
      </p:sp>
      <p:sp>
        <p:nvSpPr>
          <p:cNvPr id="21507" name="Rectangle 2"/>
          <p:cNvSpPr>
            <a:spLocks noGrp="1" noChangeArrowheads="1"/>
          </p:cNvSpPr>
          <p:nvPr>
            <p:ph type="title"/>
          </p:nvPr>
        </p:nvSpPr>
        <p:spPr>
          <a:xfrm>
            <a:off x="685800" y="685800"/>
            <a:ext cx="7772400" cy="533400"/>
          </a:xfrm>
        </p:spPr>
        <p:txBody>
          <a:bodyPr/>
          <a:lstStyle/>
          <a:p>
            <a:r>
              <a:rPr lang="en-US" smtClean="0"/>
              <a:t/>
            </a:r>
            <a:br>
              <a:rPr lang="en-US" smtClean="0"/>
            </a:br>
            <a:r>
              <a:rPr lang="en-US" smtClean="0"/>
              <a:t>Joint Meetings</a:t>
            </a:r>
          </a:p>
        </p:txBody>
      </p:sp>
      <p:sp>
        <p:nvSpPr>
          <p:cNvPr id="21508" name="Rectangle 4"/>
          <p:cNvSpPr>
            <a:spLocks noChangeArrowheads="1"/>
          </p:cNvSpPr>
          <p:nvPr/>
        </p:nvSpPr>
        <p:spPr bwMode="auto">
          <a:xfrm>
            <a:off x="174625" y="2090738"/>
            <a:ext cx="8882063" cy="3557587"/>
          </a:xfrm>
          <a:prstGeom prst="rect">
            <a:avLst/>
          </a:prstGeom>
          <a:noFill/>
          <a:ln w="9525">
            <a:solidFill>
              <a:srgbClr val="33CC33"/>
            </a:solidFill>
            <a:miter lim="800000"/>
            <a:headEnd/>
            <a:tailEnd/>
          </a:ln>
          <a:extLst>
            <a:ext uri="{909E8E84-426E-40DD-AFC4-6F175D3DCCD1}">
              <a14:hiddenFill xmlns:a14="http://schemas.microsoft.com/office/drawing/2010/main">
                <a:solidFill>
                  <a:srgbClr val="FFFFFF"/>
                </a:solidFill>
              </a14:hiddenFill>
            </a:ext>
          </a:extLst>
        </p:spPr>
        <p:txBody>
          <a:bodyPr lIns="92075" tIns="46038" rIns="92075" bIns="46038"/>
          <a:lstStyle/>
          <a:p>
            <a:pPr marL="342900" indent="-342900" eaLnBrk="0" hangingPunct="0">
              <a:spcBef>
                <a:spcPct val="20000"/>
              </a:spcBef>
            </a:pPr>
            <a:r>
              <a:rPr lang="en-US" sz="3200" u="sng" dirty="0"/>
              <a:t>External</a:t>
            </a:r>
            <a:r>
              <a:rPr lang="en-US" sz="3200" dirty="0"/>
              <a:t>:  </a:t>
            </a:r>
            <a:r>
              <a:rPr lang="en-US" sz="3200" dirty="0" smtClean="0"/>
              <a:t>None planned</a:t>
            </a:r>
            <a:endParaRPr lang="en-US" sz="3200" dirty="0"/>
          </a:p>
          <a:p>
            <a:pPr marL="342900" indent="-342900" eaLnBrk="0" hangingPunct="0">
              <a:spcBef>
                <a:spcPct val="20000"/>
              </a:spcBef>
            </a:pPr>
            <a:r>
              <a:rPr lang="en-US" sz="3200" dirty="0"/>
              <a:t>				</a:t>
            </a:r>
            <a:endParaRPr lang="en-US" sz="3200" u="sng" dirty="0"/>
          </a:p>
          <a:p>
            <a:pPr marL="342900" indent="-342900" eaLnBrk="0" hangingPunct="0">
              <a:spcBef>
                <a:spcPct val="20000"/>
              </a:spcBef>
            </a:pPr>
            <a:r>
              <a:rPr lang="en-US" sz="3200" u="sng" dirty="0"/>
              <a:t>Internal</a:t>
            </a:r>
            <a:r>
              <a:rPr lang="en-US" sz="3200" u="sng" dirty="0" smtClean="0"/>
              <a:t>:</a:t>
            </a:r>
            <a:r>
              <a:rPr lang="en-US" sz="3200" dirty="0" smtClean="0"/>
              <a:t>    None planned</a:t>
            </a:r>
          </a:p>
          <a:p>
            <a:pPr marL="342900" indent="-342900" eaLnBrk="0" hangingPunct="0">
              <a:spcBef>
                <a:spcPct val="20000"/>
              </a:spcBef>
            </a:pPr>
            <a:endParaRPr lang="en-US" sz="3200" dirty="0"/>
          </a:p>
        </p:txBody>
      </p:sp>
      <p:sp>
        <p:nvSpPr>
          <p:cNvPr id="21509" name="Date Placeholder 1"/>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May 2012</a:t>
            </a:r>
            <a:endParaRPr lang="en-US" sz="1800"/>
          </a:p>
        </p:txBody>
      </p:sp>
      <p:sp>
        <p:nvSpPr>
          <p:cNvPr id="21510" name="Text Box 4"/>
          <p:cNvSpPr txBox="1">
            <a:spLocks noChangeArrowheads="1"/>
          </p:cNvSpPr>
          <p:nvPr/>
        </p:nvSpPr>
        <p:spPr bwMode="auto">
          <a:xfrm>
            <a:off x="52388" y="561975"/>
            <a:ext cx="379253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a:solidFill>
                  <a:schemeClr val="tx2"/>
                </a:solidFill>
              </a:rPr>
              <a:t>Monday Agenda Item 4.1.3 </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7" name="Date Placeholder 3"/>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May 2012</a:t>
            </a:r>
            <a:endParaRPr lang="en-US" sz="1800"/>
          </a:p>
        </p:txBody>
      </p:sp>
      <p:sp>
        <p:nvSpPr>
          <p:cNvPr id="80898" name="Footer Placeholder 4"/>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80899" name="Slide Number Placeholder 5"/>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7FC0E246-AB09-4D1E-B496-3CF15F50139B}" type="slidenum">
              <a:rPr lang="en-US" sz="1200" b="0" smtClean="0"/>
              <a:pPr/>
              <a:t>40</a:t>
            </a:fld>
            <a:endParaRPr lang="en-US" sz="1200" b="0" smtClean="0"/>
          </a:p>
        </p:txBody>
      </p:sp>
      <p:sp>
        <p:nvSpPr>
          <p:cNvPr id="80900" name="Rectangle 2"/>
          <p:cNvSpPr>
            <a:spLocks noGrp="1" noChangeArrowheads="1"/>
          </p:cNvSpPr>
          <p:nvPr>
            <p:ph type="title"/>
          </p:nvPr>
        </p:nvSpPr>
        <p:spPr>
          <a:xfrm>
            <a:off x="685800" y="811213"/>
            <a:ext cx="7772400" cy="538162"/>
          </a:xfrm>
        </p:spPr>
        <p:txBody>
          <a:bodyPr/>
          <a:lstStyle/>
          <a:p>
            <a:r>
              <a:rPr lang="en-US" smtClean="0"/>
              <a:t>Future Venues -2013</a:t>
            </a:r>
          </a:p>
        </p:txBody>
      </p:sp>
      <p:sp>
        <p:nvSpPr>
          <p:cNvPr id="80901" name="Rectangle 3"/>
          <p:cNvSpPr>
            <a:spLocks noGrp="1" noChangeArrowheads="1"/>
          </p:cNvSpPr>
          <p:nvPr>
            <p:ph type="body" idx="1"/>
          </p:nvPr>
        </p:nvSpPr>
        <p:spPr>
          <a:xfrm>
            <a:off x="182563" y="1304925"/>
            <a:ext cx="8770937" cy="4791075"/>
          </a:xfrm>
        </p:spPr>
        <p:txBody>
          <a:bodyPr/>
          <a:lstStyle/>
          <a:p>
            <a:pPr>
              <a:lnSpc>
                <a:spcPct val="80000"/>
              </a:lnSpc>
              <a:buFontTx/>
              <a:buNone/>
            </a:pPr>
            <a:r>
              <a:rPr lang="en-US" u="sng" smtClean="0"/>
              <a:t>2013</a:t>
            </a:r>
          </a:p>
          <a:p>
            <a:pPr>
              <a:lnSpc>
                <a:spcPct val="80000"/>
              </a:lnSpc>
              <a:buFontTx/>
              <a:buNone/>
            </a:pPr>
            <a:r>
              <a:rPr lang="en-US" baseline="30000" smtClean="0"/>
              <a:t># </a:t>
            </a:r>
            <a:r>
              <a:rPr lang="en-US" smtClean="0"/>
              <a:t>137 </a:t>
            </a:r>
            <a:r>
              <a:rPr lang="en-US" u="sng" smtClean="0"/>
              <a:t>January 13-18, 2013</a:t>
            </a:r>
            <a:r>
              <a:rPr lang="en-US" smtClean="0"/>
              <a:t> - --Hyatt Regency Vancouver, BC, CA</a:t>
            </a:r>
          </a:p>
          <a:p>
            <a:pPr>
              <a:lnSpc>
                <a:spcPct val="80000"/>
              </a:lnSpc>
              <a:buFontTx/>
              <a:buNone/>
            </a:pPr>
            <a:r>
              <a:rPr lang="en-US" smtClean="0"/>
              <a:t> </a:t>
            </a:r>
            <a:endParaRPr lang="en-US" smtClean="0">
              <a:solidFill>
                <a:srgbClr val="FF0000"/>
              </a:solidFill>
            </a:endParaRPr>
          </a:p>
          <a:p>
            <a:pPr>
              <a:lnSpc>
                <a:spcPct val="80000"/>
              </a:lnSpc>
              <a:buFontTx/>
              <a:buNone/>
            </a:pPr>
            <a:r>
              <a:rPr lang="en-US" baseline="30000" smtClean="0"/>
              <a:t># </a:t>
            </a:r>
            <a:r>
              <a:rPr lang="en-US" smtClean="0"/>
              <a:t>138 March 17-22, 2013 –Caribe Royale, Orlando, FL, USA</a:t>
            </a:r>
          </a:p>
          <a:p>
            <a:pPr>
              <a:lnSpc>
                <a:spcPct val="80000"/>
              </a:lnSpc>
              <a:buFontTx/>
              <a:buNone/>
            </a:pPr>
            <a:endParaRPr lang="en-US" u="sng" smtClean="0"/>
          </a:p>
          <a:p>
            <a:pPr>
              <a:lnSpc>
                <a:spcPct val="80000"/>
              </a:lnSpc>
              <a:buFontTx/>
              <a:buNone/>
            </a:pPr>
            <a:r>
              <a:rPr lang="en-US" baseline="30000" smtClean="0"/>
              <a:t># </a:t>
            </a:r>
            <a:r>
              <a:rPr lang="en-US" smtClean="0"/>
              <a:t>139 </a:t>
            </a:r>
            <a:r>
              <a:rPr lang="en-US" u="sng" smtClean="0"/>
              <a:t>May 12-17, 2013 </a:t>
            </a:r>
            <a:r>
              <a:rPr lang="en-US" smtClean="0"/>
              <a:t>----Hilton Waikoloa, Big Island, HI</a:t>
            </a:r>
          </a:p>
          <a:p>
            <a:pPr>
              <a:lnSpc>
                <a:spcPct val="80000"/>
              </a:lnSpc>
              <a:buFontTx/>
              <a:buNone/>
            </a:pPr>
            <a:r>
              <a:rPr lang="en-US" smtClean="0"/>
              <a:t> </a:t>
            </a:r>
          </a:p>
          <a:p>
            <a:pPr>
              <a:lnSpc>
                <a:spcPct val="80000"/>
              </a:lnSpc>
              <a:buFontTx/>
              <a:buNone/>
            </a:pPr>
            <a:r>
              <a:rPr lang="en-US" baseline="30000" smtClean="0"/>
              <a:t># </a:t>
            </a:r>
            <a:r>
              <a:rPr lang="en-US" smtClean="0"/>
              <a:t>140 July 14-19, 2013    --- Geneva , CH  ITU headquarters</a:t>
            </a:r>
            <a:endParaRPr lang="en-US" smtClean="0">
              <a:solidFill>
                <a:srgbClr val="FF3300"/>
              </a:solidFill>
            </a:endParaRPr>
          </a:p>
          <a:p>
            <a:pPr>
              <a:lnSpc>
                <a:spcPct val="80000"/>
              </a:lnSpc>
              <a:buFontTx/>
              <a:buNone/>
            </a:pPr>
            <a:endParaRPr lang="en-US" u="sng" smtClean="0">
              <a:solidFill>
                <a:srgbClr val="FF0000"/>
              </a:solidFill>
            </a:endParaRPr>
          </a:p>
          <a:p>
            <a:pPr>
              <a:lnSpc>
                <a:spcPct val="80000"/>
              </a:lnSpc>
              <a:buFontTx/>
              <a:buNone/>
            </a:pPr>
            <a:r>
              <a:rPr lang="en-US" baseline="30000" smtClean="0"/>
              <a:t># </a:t>
            </a:r>
            <a:r>
              <a:rPr lang="en-US" smtClean="0"/>
              <a:t>141 </a:t>
            </a:r>
            <a:r>
              <a:rPr lang="en-US" u="sng" smtClean="0"/>
              <a:t>September 15-20, 2013</a:t>
            </a:r>
            <a:r>
              <a:rPr lang="en-US" smtClean="0"/>
              <a:t>----</a:t>
            </a:r>
            <a:r>
              <a:rPr lang="en-US" smtClean="0">
                <a:solidFill>
                  <a:srgbClr val="FF0000"/>
                </a:solidFill>
              </a:rPr>
              <a:t>Confirmed– Nanjing, </a:t>
            </a:r>
            <a:r>
              <a:rPr lang="en-US" smtClean="0">
                <a:solidFill>
                  <a:srgbClr val="FF3300"/>
                </a:solidFill>
              </a:rPr>
              <a:t>China </a:t>
            </a:r>
          </a:p>
          <a:p>
            <a:pPr>
              <a:lnSpc>
                <a:spcPct val="80000"/>
              </a:lnSpc>
              <a:buFontTx/>
              <a:buNone/>
            </a:pPr>
            <a:r>
              <a:rPr lang="en-US" smtClean="0"/>
              <a:t> </a:t>
            </a:r>
          </a:p>
          <a:p>
            <a:pPr>
              <a:lnSpc>
                <a:spcPct val="80000"/>
              </a:lnSpc>
              <a:buFontTx/>
              <a:buNone/>
            </a:pPr>
            <a:r>
              <a:rPr lang="en-US" baseline="30000" smtClean="0"/>
              <a:t># </a:t>
            </a:r>
            <a:r>
              <a:rPr lang="en-US" smtClean="0"/>
              <a:t>142 Nov 10-15, 2013    Hyatt Regency Dallas, TX, USA</a:t>
            </a:r>
          </a:p>
        </p:txBody>
      </p:sp>
      <p:sp>
        <p:nvSpPr>
          <p:cNvPr id="80902" name="Text Box 4"/>
          <p:cNvSpPr txBox="1">
            <a:spLocks noChangeArrowheads="1"/>
          </p:cNvSpPr>
          <p:nvPr/>
        </p:nvSpPr>
        <p:spPr bwMode="auto">
          <a:xfrm>
            <a:off x="290513" y="611188"/>
            <a:ext cx="284162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sz="2000">
                <a:solidFill>
                  <a:schemeClr val="tx2"/>
                </a:solidFill>
              </a:rPr>
              <a:t>Friday Agenda Item 6.3 </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5" name="Date Placeholder 3"/>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May 2012</a:t>
            </a:r>
            <a:endParaRPr lang="en-US" sz="1800"/>
          </a:p>
        </p:txBody>
      </p:sp>
      <p:sp>
        <p:nvSpPr>
          <p:cNvPr id="82946" name="Footer Placeholder 4"/>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82947" name="Slide Number Placeholder 5"/>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20C75EB9-5E0D-45B1-BF61-2B5DAAC08D3F}" type="slidenum">
              <a:rPr lang="en-US" sz="1200" b="0" smtClean="0"/>
              <a:pPr/>
              <a:t>41</a:t>
            </a:fld>
            <a:endParaRPr lang="en-US" sz="1200" b="0" smtClean="0"/>
          </a:p>
        </p:txBody>
      </p:sp>
      <p:sp>
        <p:nvSpPr>
          <p:cNvPr id="82948" name="Rectangle 2"/>
          <p:cNvSpPr>
            <a:spLocks noGrp="1" noChangeArrowheads="1"/>
          </p:cNvSpPr>
          <p:nvPr>
            <p:ph type="title"/>
          </p:nvPr>
        </p:nvSpPr>
        <p:spPr>
          <a:xfrm>
            <a:off x="685800" y="811213"/>
            <a:ext cx="7772400" cy="538162"/>
          </a:xfrm>
        </p:spPr>
        <p:txBody>
          <a:bodyPr/>
          <a:lstStyle/>
          <a:p>
            <a:r>
              <a:rPr lang="en-US" smtClean="0"/>
              <a:t>Future Venues - 2014</a:t>
            </a:r>
          </a:p>
        </p:txBody>
      </p:sp>
      <p:sp>
        <p:nvSpPr>
          <p:cNvPr id="82949" name="Rectangle 3"/>
          <p:cNvSpPr>
            <a:spLocks noGrp="1" noChangeArrowheads="1"/>
          </p:cNvSpPr>
          <p:nvPr>
            <p:ph type="body" idx="1"/>
          </p:nvPr>
        </p:nvSpPr>
        <p:spPr>
          <a:xfrm>
            <a:off x="282575" y="1117600"/>
            <a:ext cx="8577263" cy="5153025"/>
          </a:xfrm>
        </p:spPr>
        <p:txBody>
          <a:bodyPr/>
          <a:lstStyle/>
          <a:p>
            <a:pPr>
              <a:lnSpc>
                <a:spcPct val="80000"/>
              </a:lnSpc>
              <a:buFontTx/>
              <a:buNone/>
            </a:pPr>
            <a:r>
              <a:rPr lang="en-US" sz="2300" u="sng" smtClean="0"/>
              <a:t>2014</a:t>
            </a:r>
          </a:p>
          <a:p>
            <a:pPr>
              <a:lnSpc>
                <a:spcPct val="80000"/>
              </a:lnSpc>
              <a:buFontTx/>
              <a:buNone/>
            </a:pPr>
            <a:r>
              <a:rPr lang="en-US" sz="2300" baseline="30000" smtClean="0"/>
              <a:t># </a:t>
            </a:r>
            <a:r>
              <a:rPr lang="en-US" sz="2300" smtClean="0"/>
              <a:t>143 </a:t>
            </a:r>
            <a:r>
              <a:rPr lang="en-US" sz="2300" u="sng" smtClean="0"/>
              <a:t>January 19-24, 2014</a:t>
            </a:r>
            <a:r>
              <a:rPr lang="en-US" sz="2300" smtClean="0"/>
              <a:t> - --Hyatt Century Plaza, Los Angeles, CA, US</a:t>
            </a:r>
          </a:p>
          <a:p>
            <a:pPr>
              <a:lnSpc>
                <a:spcPct val="80000"/>
              </a:lnSpc>
              <a:buFontTx/>
              <a:buNone/>
            </a:pPr>
            <a:r>
              <a:rPr lang="en-US" sz="2300" smtClean="0"/>
              <a:t> </a:t>
            </a:r>
          </a:p>
          <a:p>
            <a:pPr>
              <a:lnSpc>
                <a:spcPct val="80000"/>
              </a:lnSpc>
              <a:buFontTx/>
              <a:buNone/>
            </a:pPr>
            <a:r>
              <a:rPr lang="en-US" sz="2300" baseline="30000" smtClean="0"/>
              <a:t># </a:t>
            </a:r>
            <a:r>
              <a:rPr lang="en-US" sz="2300" smtClean="0"/>
              <a:t>144 March 16-21, 2014 –Hyatt Regency Atlanta, Atlanta, GA, US</a:t>
            </a:r>
          </a:p>
          <a:p>
            <a:pPr>
              <a:lnSpc>
                <a:spcPct val="80000"/>
              </a:lnSpc>
              <a:buFontTx/>
              <a:buNone/>
            </a:pPr>
            <a:endParaRPr lang="en-US" sz="2300" u="sng" smtClean="0"/>
          </a:p>
          <a:p>
            <a:pPr>
              <a:lnSpc>
                <a:spcPct val="80000"/>
              </a:lnSpc>
              <a:buFontTx/>
              <a:buNone/>
            </a:pPr>
            <a:r>
              <a:rPr lang="en-US" sz="2300" baseline="30000" smtClean="0"/>
              <a:t># </a:t>
            </a:r>
            <a:r>
              <a:rPr lang="en-US" sz="2300" smtClean="0"/>
              <a:t>145 </a:t>
            </a:r>
            <a:r>
              <a:rPr lang="en-US" sz="2300" u="sng" smtClean="0"/>
              <a:t>May 11-16, 2014 </a:t>
            </a:r>
            <a:r>
              <a:rPr lang="en-US" sz="2300" smtClean="0"/>
              <a:t>----Hilton Waikoloa, Big Island, HI</a:t>
            </a:r>
          </a:p>
          <a:p>
            <a:pPr>
              <a:lnSpc>
                <a:spcPct val="80000"/>
              </a:lnSpc>
              <a:buFontTx/>
              <a:buNone/>
            </a:pPr>
            <a:r>
              <a:rPr lang="en-US" sz="2300" smtClean="0"/>
              <a:t> </a:t>
            </a:r>
          </a:p>
          <a:p>
            <a:pPr>
              <a:lnSpc>
                <a:spcPct val="80000"/>
              </a:lnSpc>
              <a:buFontTx/>
              <a:buNone/>
            </a:pPr>
            <a:r>
              <a:rPr lang="en-US" sz="2300" baseline="30000" smtClean="0"/>
              <a:t># </a:t>
            </a:r>
            <a:r>
              <a:rPr lang="en-US" sz="2300" smtClean="0"/>
              <a:t>146 July 13-18, 2014    --- Manchester Grand Hyatt, San Diego, CA, US</a:t>
            </a:r>
          </a:p>
          <a:p>
            <a:pPr>
              <a:lnSpc>
                <a:spcPct val="80000"/>
              </a:lnSpc>
              <a:buFontTx/>
              <a:buNone/>
            </a:pPr>
            <a:endParaRPr lang="en-US" sz="2300" u="sng" smtClean="0"/>
          </a:p>
          <a:p>
            <a:pPr>
              <a:lnSpc>
                <a:spcPct val="80000"/>
              </a:lnSpc>
              <a:buFontTx/>
              <a:buNone/>
            </a:pPr>
            <a:r>
              <a:rPr lang="en-US" sz="2300" baseline="30000" smtClean="0"/>
              <a:t># </a:t>
            </a:r>
            <a:r>
              <a:rPr lang="en-US" sz="2300" smtClean="0"/>
              <a:t>147 </a:t>
            </a:r>
            <a:r>
              <a:rPr lang="en-US" sz="2300" u="sng" smtClean="0"/>
              <a:t>September 14-19, 2014</a:t>
            </a:r>
            <a:r>
              <a:rPr lang="en-US" sz="2300" smtClean="0"/>
              <a:t>----</a:t>
            </a:r>
            <a:r>
              <a:rPr lang="en-US" sz="2300" smtClean="0">
                <a:solidFill>
                  <a:srgbClr val="FF0000"/>
                </a:solidFill>
              </a:rPr>
              <a:t>Under review – Kobe, Japan</a:t>
            </a:r>
          </a:p>
          <a:p>
            <a:pPr>
              <a:lnSpc>
                <a:spcPct val="80000"/>
              </a:lnSpc>
              <a:buFontTx/>
              <a:buNone/>
            </a:pPr>
            <a:r>
              <a:rPr lang="en-US" sz="2300" smtClean="0">
                <a:solidFill>
                  <a:srgbClr val="FF0000"/>
                </a:solidFill>
              </a:rPr>
              <a:t>							      Seoul, Korea</a:t>
            </a:r>
          </a:p>
          <a:p>
            <a:pPr>
              <a:lnSpc>
                <a:spcPct val="80000"/>
              </a:lnSpc>
              <a:buFontTx/>
              <a:buNone/>
            </a:pPr>
            <a:r>
              <a:rPr lang="en-US" sz="2300" smtClean="0"/>
              <a:t> </a:t>
            </a:r>
          </a:p>
          <a:p>
            <a:pPr>
              <a:lnSpc>
                <a:spcPct val="80000"/>
              </a:lnSpc>
              <a:buFontTx/>
              <a:buNone/>
            </a:pPr>
            <a:r>
              <a:rPr lang="en-US" sz="2300" baseline="30000" smtClean="0"/>
              <a:t># </a:t>
            </a:r>
            <a:r>
              <a:rPr lang="en-US" sz="2300" smtClean="0"/>
              <a:t>148 November 2-7, 2014   Hyatt Regency San Antonio, TX, US</a:t>
            </a:r>
          </a:p>
          <a:p>
            <a:pPr>
              <a:lnSpc>
                <a:spcPct val="80000"/>
              </a:lnSpc>
              <a:buFontTx/>
              <a:buNone/>
            </a:pPr>
            <a:endParaRPr lang="en-US" sz="2300" smtClean="0"/>
          </a:p>
        </p:txBody>
      </p:sp>
      <p:sp>
        <p:nvSpPr>
          <p:cNvPr id="82950" name="Text Box 4"/>
          <p:cNvSpPr txBox="1">
            <a:spLocks noChangeArrowheads="1"/>
          </p:cNvSpPr>
          <p:nvPr/>
        </p:nvSpPr>
        <p:spPr bwMode="auto">
          <a:xfrm>
            <a:off x="290513" y="611188"/>
            <a:ext cx="284162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sz="2000">
                <a:solidFill>
                  <a:schemeClr val="tx2"/>
                </a:solidFill>
              </a:rPr>
              <a:t>Friday Agenda Item 6.3 </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1" name="Date Placeholder 3"/>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May 2012</a:t>
            </a:r>
            <a:endParaRPr lang="en-US" sz="1800"/>
          </a:p>
        </p:txBody>
      </p:sp>
      <p:sp>
        <p:nvSpPr>
          <p:cNvPr id="87042" name="Footer Placeholder 4"/>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87043" name="Slide Number Placeholder 5"/>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DCE569F8-6415-47E4-AE7C-D49D06A7CC16}" type="slidenum">
              <a:rPr lang="en-US" sz="1200" b="0" smtClean="0"/>
              <a:pPr/>
              <a:t>42</a:t>
            </a:fld>
            <a:endParaRPr lang="en-US" sz="1200" b="0" smtClean="0"/>
          </a:p>
        </p:txBody>
      </p:sp>
      <p:pic>
        <p:nvPicPr>
          <p:cNvPr id="8704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5275" y="609600"/>
            <a:ext cx="8485188" cy="5878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Footer Placeholder 4"/>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22530" name="Slide Number Placeholder 5"/>
          <p:cNvSpPr>
            <a:spLocks noGrp="1"/>
          </p:cNvSpPr>
          <p:nvPr>
            <p:ph type="sldNum" sz="quarter" idx="12"/>
          </p:nvPr>
        </p:nvSpPr>
        <p:spPr>
          <a:xfrm>
            <a:off x="4395788" y="6475413"/>
            <a:ext cx="4286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F88487AB-8B3A-431E-B074-A6D6DEA5374E}" type="slidenum">
              <a:rPr lang="en-US" sz="1200" b="0" smtClean="0"/>
              <a:pPr/>
              <a:t>5</a:t>
            </a:fld>
            <a:endParaRPr lang="en-US" sz="1200" b="0" smtClean="0"/>
          </a:p>
        </p:txBody>
      </p:sp>
      <p:sp>
        <p:nvSpPr>
          <p:cNvPr id="22531" name="Rectangle 2"/>
          <p:cNvSpPr>
            <a:spLocks noGrp="1" noChangeArrowheads="1"/>
          </p:cNvSpPr>
          <p:nvPr>
            <p:ph type="title"/>
          </p:nvPr>
        </p:nvSpPr>
        <p:spPr>
          <a:xfrm>
            <a:off x="1120776" y="917812"/>
            <a:ext cx="7123112" cy="547688"/>
          </a:xfrm>
        </p:spPr>
        <p:txBody>
          <a:bodyPr/>
          <a:lstStyle/>
          <a:p>
            <a:r>
              <a:rPr lang="en-US" dirty="0" smtClean="0"/>
              <a:t>New Project PARS ? </a:t>
            </a:r>
          </a:p>
        </p:txBody>
      </p:sp>
      <p:sp>
        <p:nvSpPr>
          <p:cNvPr id="22533" name="Date Placeholder 1"/>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May 2012</a:t>
            </a:r>
            <a:endParaRPr lang="en-US" sz="1800"/>
          </a:p>
        </p:txBody>
      </p:sp>
      <p:sp>
        <p:nvSpPr>
          <p:cNvPr id="22534" name="Text Box 4"/>
          <p:cNvSpPr txBox="1">
            <a:spLocks noChangeArrowheads="1"/>
          </p:cNvSpPr>
          <p:nvPr/>
        </p:nvSpPr>
        <p:spPr bwMode="auto">
          <a:xfrm>
            <a:off x="52388" y="561975"/>
            <a:ext cx="379253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a:solidFill>
                  <a:schemeClr val="tx2"/>
                </a:solidFill>
              </a:rPr>
              <a:t>Monday Agenda Item 4.1.4 </a:t>
            </a:r>
          </a:p>
        </p:txBody>
      </p:sp>
      <p:sp>
        <p:nvSpPr>
          <p:cNvPr id="22535" name="TextBox 1"/>
          <p:cNvSpPr txBox="1">
            <a:spLocks noChangeArrowheads="1"/>
          </p:cNvSpPr>
          <p:nvPr/>
        </p:nvSpPr>
        <p:spPr bwMode="auto">
          <a:xfrm>
            <a:off x="584200" y="6018213"/>
            <a:ext cx="7659688"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eaLnBrk="0" hangingPunct="0"/>
            <a:r>
              <a:rPr lang="en-US" sz="1800"/>
              <a:t>Please go to </a:t>
            </a:r>
            <a:r>
              <a:rPr lang="en-US" sz="1800" u="sng">
                <a:hlinkClick r:id="rId3"/>
              </a:rPr>
              <a:t>http://www.ieee802.org/PARs.shtml</a:t>
            </a:r>
            <a:r>
              <a:rPr lang="en-US" sz="1800"/>
              <a:t> for a additional details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2"/>
          <p:cNvSpPr>
            <a:spLocks noGrp="1" noChangeArrowheads="1"/>
          </p:cNvSpPr>
          <p:nvPr>
            <p:ph type="title"/>
          </p:nvPr>
        </p:nvSpPr>
        <p:spPr>
          <a:xfrm>
            <a:off x="1335088" y="685800"/>
            <a:ext cx="7123112" cy="547688"/>
          </a:xfrm>
        </p:spPr>
        <p:txBody>
          <a:bodyPr/>
          <a:lstStyle/>
          <a:p>
            <a:r>
              <a:rPr lang="en-US" smtClean="0"/>
              <a:t>Other PARS</a:t>
            </a:r>
          </a:p>
        </p:txBody>
      </p:sp>
      <p:sp>
        <p:nvSpPr>
          <p:cNvPr id="24578" name="Date Placeholder 1"/>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May 2012</a:t>
            </a:r>
            <a:endParaRPr lang="en-US" sz="1800"/>
          </a:p>
        </p:txBody>
      </p:sp>
      <p:sp>
        <p:nvSpPr>
          <p:cNvPr id="24579" name="Text Box 4"/>
          <p:cNvSpPr txBox="1">
            <a:spLocks noChangeArrowheads="1"/>
          </p:cNvSpPr>
          <p:nvPr/>
        </p:nvSpPr>
        <p:spPr bwMode="auto">
          <a:xfrm>
            <a:off x="52388" y="561975"/>
            <a:ext cx="379253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a:solidFill>
                  <a:schemeClr val="tx2"/>
                </a:solidFill>
              </a:rPr>
              <a:t>Monday Agenda Item 4.1.4 </a:t>
            </a:r>
          </a:p>
        </p:txBody>
      </p:sp>
      <p:sp>
        <p:nvSpPr>
          <p:cNvPr id="24580" name="Footer Placeholder 1"/>
          <p:cNvSpPr>
            <a:spLocks noGrp="1"/>
          </p:cNvSpPr>
          <p:nvPr>
            <p:ph type="ftr"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24581" name="Slide Number Placeholder 2"/>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54726A99-3E06-4715-9010-661B355652E6}" type="slidenum">
              <a:rPr lang="en-US" sz="1200" b="0" smtClean="0"/>
              <a:pPr/>
              <a:t>6</a:t>
            </a:fld>
            <a:endParaRPr lang="en-US" sz="1200" b="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itle 1"/>
          <p:cNvSpPr>
            <a:spLocks noGrp="1"/>
          </p:cNvSpPr>
          <p:nvPr>
            <p:ph type="title"/>
          </p:nvPr>
        </p:nvSpPr>
        <p:spPr/>
        <p:txBody>
          <a:bodyPr/>
          <a:lstStyle/>
          <a:p>
            <a:r>
              <a:rPr lang="en-US" dirty="0" smtClean="0"/>
              <a:t>New Par Form and Process</a:t>
            </a:r>
          </a:p>
        </p:txBody>
      </p:sp>
      <p:sp>
        <p:nvSpPr>
          <p:cNvPr id="27650" name="Date Placeholder 3"/>
          <p:cNvSpPr>
            <a:spLocks noGrp="1"/>
          </p:cNvSpPr>
          <p:nvPr>
            <p:ph type="dt"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May 2012</a:t>
            </a:r>
            <a:endParaRPr lang="en-US" sz="1800"/>
          </a:p>
        </p:txBody>
      </p:sp>
      <p:sp>
        <p:nvSpPr>
          <p:cNvPr id="27651" name="Footer Placeholder 4"/>
          <p:cNvSpPr>
            <a:spLocks noGrp="1"/>
          </p:cNvSpPr>
          <p:nvPr>
            <p:ph type="ftr"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27652" name="Slide Number Placeholder 5"/>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4D46CA59-AD0B-4D36-BF21-C1462EBF2E72}" type="slidenum">
              <a:rPr lang="en-US" sz="1200" b="0" smtClean="0"/>
              <a:pPr/>
              <a:t>7</a:t>
            </a:fld>
            <a:endParaRPr lang="en-US" sz="1200" b="0" smtClean="0"/>
          </a:p>
        </p:txBody>
      </p:sp>
      <p:sp>
        <p:nvSpPr>
          <p:cNvPr id="2" name="TextBox 1"/>
          <p:cNvSpPr txBox="1"/>
          <p:nvPr/>
        </p:nvSpPr>
        <p:spPr>
          <a:xfrm>
            <a:off x="382555" y="2024743"/>
            <a:ext cx="8164285" cy="3170099"/>
          </a:xfrm>
          <a:prstGeom prst="rect">
            <a:avLst/>
          </a:prstGeom>
          <a:noFill/>
        </p:spPr>
        <p:txBody>
          <a:bodyPr wrap="square" rtlCol="0">
            <a:spAutoFit/>
          </a:bodyPr>
          <a:lstStyle/>
          <a:p>
            <a:r>
              <a:rPr lang="en-US" sz="2000" dirty="0"/>
              <a:t>A new user interface will be available May 8, 2012 for all PAR submittals. </a:t>
            </a:r>
          </a:p>
          <a:p>
            <a:r>
              <a:rPr lang="en-US" sz="2000" dirty="0"/>
              <a:t> </a:t>
            </a:r>
          </a:p>
          <a:p>
            <a:r>
              <a:rPr lang="en-US" sz="2000" dirty="0"/>
              <a:t>With an improved user interface, the PAR submittal form includes some notable changes: </a:t>
            </a:r>
          </a:p>
          <a:p>
            <a:r>
              <a:rPr lang="en-US" sz="2000" dirty="0"/>
              <a:t>One page entry form, no longer need to click through multiple pages.</a:t>
            </a:r>
          </a:p>
          <a:p>
            <a:r>
              <a:rPr lang="en-US" sz="2000" dirty="0"/>
              <a:t>Detailed explanations/instructions are hidden, available on mouse-over.</a:t>
            </a:r>
          </a:p>
          <a:p>
            <a:r>
              <a:rPr lang="en-US" sz="2000" dirty="0"/>
              <a:t>Periodic auto-save as you navigate through the fields. Save as draft at any point, without completing a page.</a:t>
            </a:r>
          </a:p>
          <a:p>
            <a:r>
              <a:rPr lang="en-US" sz="2000" dirty="0"/>
              <a:t>Blank form with all instructions available via help links.</a:t>
            </a:r>
          </a:p>
          <a:p>
            <a:endParaRPr lang="en-US" sz="20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pPr>
              <a:defRPr/>
            </a:pPr>
            <a:r>
              <a:rPr lang="en-US" smtClean="0"/>
              <a:t>May 2012</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19885DD7-3821-4FFE-BF8D-81AF824CE29A}" type="slidenum">
              <a:rPr lang="en-US" smtClean="0"/>
              <a:pPr>
                <a:defRPr/>
              </a:pPr>
              <a:t>8</a:t>
            </a:fld>
            <a:endParaRPr lang="en-US"/>
          </a:p>
        </p:txBody>
      </p:sp>
      <p:graphicFrame>
        <p:nvGraphicFramePr>
          <p:cNvPr id="15" name="Object 14"/>
          <p:cNvGraphicFramePr>
            <a:graphicFrameLocks noChangeAspect="1"/>
          </p:cNvGraphicFramePr>
          <p:nvPr>
            <p:extLst>
              <p:ext uri="{D42A27DB-BD31-4B8C-83A1-F6EECF244321}">
                <p14:modId xmlns:p14="http://schemas.microsoft.com/office/powerpoint/2010/main" val="2140543408"/>
              </p:ext>
            </p:extLst>
          </p:nvPr>
        </p:nvGraphicFramePr>
        <p:xfrm>
          <a:off x="685800" y="667762"/>
          <a:ext cx="5312488" cy="5739384"/>
        </p:xfrm>
        <a:graphic>
          <a:graphicData uri="http://schemas.openxmlformats.org/presentationml/2006/ole">
            <mc:AlternateContent xmlns:mc="http://schemas.openxmlformats.org/markup-compatibility/2006">
              <mc:Choice xmlns:v="urn:schemas-microsoft-com:vml" Requires="v">
                <p:oleObj spid="_x0000_s88114" name="Document" r:id="rId8" imgW="5512413" imgH="5954611" progId="Word.Document.12">
                  <p:embed/>
                </p:oleObj>
              </mc:Choice>
              <mc:Fallback>
                <p:oleObj name="Document" r:id="rId8" imgW="5512413" imgH="5954611" progId="Word.Document.12">
                  <p:embed/>
                  <p:pic>
                    <p:nvPicPr>
                      <p:cNvPr id="0" name=""/>
                      <p:cNvPicPr/>
                      <p:nvPr/>
                    </p:nvPicPr>
                    <p:blipFill>
                      <a:blip r:embed="rId9"/>
                      <a:stretch>
                        <a:fillRect/>
                      </a:stretch>
                    </p:blipFill>
                    <p:spPr>
                      <a:xfrm>
                        <a:off x="685800" y="667762"/>
                        <a:ext cx="5312488" cy="5739384"/>
                      </a:xfrm>
                      <a:prstGeom prst="rect">
                        <a:avLst/>
                      </a:prstGeom>
                      <a:ln>
                        <a:solidFill>
                          <a:schemeClr val="accent1">
                            <a:lumMod val="60000"/>
                            <a:lumOff val="40000"/>
                          </a:schemeClr>
                        </a:solidFill>
                      </a:ln>
                    </p:spPr>
                  </p:pic>
                </p:oleObj>
              </mc:Fallback>
            </mc:AlternateContent>
          </a:graphicData>
        </a:graphic>
      </p:graphicFrame>
    </p:spTree>
    <p:controls>
      <mc:AlternateContent xmlns:mc="http://schemas.openxmlformats.org/markup-compatibility/2006">
        <mc:Choice xmlns:v="urn:schemas-microsoft-com:vml" Requires="v">
          <p:control spid="88110" name="HTMLOption1" r:id="rId2" imgW="1371600" imgH="304920"/>
        </mc:Choice>
        <mc:Fallback>
          <p:control name="HTMLOption1" r:id="rId2" imgW="1371600" imgH="304920">
            <p:pic>
              <p:nvPicPr>
                <p:cNvPr id="0" name="HTMLOption1"/>
                <p:cNvPicPr preferRelativeResize="0">
                  <a:picLocks noChangeArrowheads="1" noChangeShapeType="1"/>
                </p:cNvPicPr>
                <p:nvPr/>
              </p:nvPicPr>
              <p:blipFill>
                <a:blip r:embed="rId10">
                  <a:extLst>
                    <a:ext uri="{28A0092B-C50C-407E-A947-70E740481C1C}">
                      <a14:useLocalDpi xmlns:a14="http://schemas.microsoft.com/office/drawing/2010/main" val="0"/>
                    </a:ext>
                  </a:extLst>
                </a:blip>
                <a:srcRect/>
                <a:stretch>
                  <a:fillRect/>
                </a:stretch>
              </p:blipFill>
              <p:spPr bwMode="auto">
                <a:xfrm>
                  <a:off x="0" y="0"/>
                  <a:ext cx="1371600" cy="304800"/>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88111" name="DefaultOcx" r:id="rId3" imgW="1371600" imgH="304920"/>
        </mc:Choice>
        <mc:Fallback>
          <p:control name="DefaultOcx" r:id="rId3" imgW="1371600" imgH="304920">
            <p:pic>
              <p:nvPicPr>
                <p:cNvPr id="0" name="DefaultOcx"/>
                <p:cNvPicPr preferRelativeResize="0">
                  <a:picLocks noChangeArrowheads="1" noChangeShapeType="1"/>
                </p:cNvPicPr>
                <p:nvPr/>
              </p:nvPicPr>
              <p:blipFill>
                <a:blip r:embed="rId10">
                  <a:extLst>
                    <a:ext uri="{28A0092B-C50C-407E-A947-70E740481C1C}">
                      <a14:useLocalDpi xmlns:a14="http://schemas.microsoft.com/office/drawing/2010/main" val="0"/>
                    </a:ext>
                  </a:extLst>
                </a:blip>
                <a:srcRect/>
                <a:stretch>
                  <a:fillRect/>
                </a:stretch>
              </p:blipFill>
              <p:spPr bwMode="auto">
                <a:xfrm>
                  <a:off x="0" y="0"/>
                  <a:ext cx="1371600" cy="304800"/>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88112" name="HTMLOption2" r:id="rId4" imgW="1371600" imgH="304920"/>
        </mc:Choice>
        <mc:Fallback>
          <p:control name="HTMLOption2" r:id="rId4" imgW="1371600" imgH="304920">
            <p:pic>
              <p:nvPicPr>
                <p:cNvPr id="0" name="HTMLOption2"/>
                <p:cNvPicPr preferRelativeResize="0">
                  <a:picLocks noChangeArrowheads="1" noChangeShapeType="1"/>
                </p:cNvPicPr>
                <p:nvPr/>
              </p:nvPicPr>
              <p:blipFill>
                <a:blip r:embed="rId10">
                  <a:extLst>
                    <a:ext uri="{28A0092B-C50C-407E-A947-70E740481C1C}">
                      <a14:useLocalDpi xmlns:a14="http://schemas.microsoft.com/office/drawing/2010/main" val="0"/>
                    </a:ext>
                  </a:extLst>
                </a:blip>
                <a:srcRect/>
                <a:stretch>
                  <a:fillRect/>
                </a:stretch>
              </p:blipFill>
              <p:spPr bwMode="auto">
                <a:xfrm>
                  <a:off x="0" y="0"/>
                  <a:ext cx="1371600" cy="304800"/>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88113" name="HTMLOption3" r:id="rId5" imgW="1371600" imgH="304920"/>
        </mc:Choice>
        <mc:Fallback>
          <p:control name="HTMLOption3" r:id="rId5" imgW="1371600" imgH="304920">
            <p:pic>
              <p:nvPicPr>
                <p:cNvPr id="0" name="HTMLOption3"/>
                <p:cNvPicPr preferRelativeResize="0">
                  <a:picLocks noChangeArrowheads="1" noChangeShapeType="1"/>
                </p:cNvPicPr>
                <p:nvPr/>
              </p:nvPicPr>
              <p:blipFill>
                <a:blip r:embed="rId10">
                  <a:extLst>
                    <a:ext uri="{28A0092B-C50C-407E-A947-70E740481C1C}">
                      <a14:useLocalDpi xmlns:a14="http://schemas.microsoft.com/office/drawing/2010/main" val="0"/>
                    </a:ext>
                  </a:extLst>
                </a:blip>
                <a:srcRect/>
                <a:stretch>
                  <a:fillRect/>
                </a:stretch>
              </p:blipFill>
              <p:spPr bwMode="auto">
                <a:xfrm>
                  <a:off x="0" y="0"/>
                  <a:ext cx="1371600" cy="304800"/>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p:controls>
    <p:extLst>
      <p:ext uri="{BB962C8B-B14F-4D97-AF65-F5344CB8AC3E}">
        <p14:creationId xmlns:p14="http://schemas.microsoft.com/office/powerpoint/2010/main" val="35252189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le 1"/>
          <p:cNvSpPr>
            <a:spLocks noGrp="1"/>
          </p:cNvSpPr>
          <p:nvPr>
            <p:ph type="title"/>
          </p:nvPr>
        </p:nvSpPr>
        <p:spPr/>
        <p:txBody>
          <a:bodyPr/>
          <a:lstStyle/>
          <a:p>
            <a:r>
              <a:rPr lang="en-US" smtClean="0"/>
              <a:t>Hotel meeting Levels</a:t>
            </a:r>
          </a:p>
        </p:txBody>
      </p:sp>
      <p:sp>
        <p:nvSpPr>
          <p:cNvPr id="24578" name="Date Placeholder 3"/>
          <p:cNvSpPr>
            <a:spLocks noGrp="1"/>
          </p:cNvSpPr>
          <p:nvPr>
            <p:ph type="dt" sz="quarter" idx="10"/>
          </p:nvPr>
        </p:nvSpPr>
        <p:spPr>
          <a:xfrm>
            <a:off x="696913" y="333375"/>
            <a:ext cx="1528762" cy="276225"/>
          </a:xfrm>
          <a:noFill/>
          <a:ln>
            <a:miter lim="800000"/>
            <a:headEnd/>
            <a:tailEnd/>
          </a:ln>
        </p:spPr>
        <p:txBody>
          <a:bodyPr/>
          <a:lstStyle/>
          <a:p>
            <a:r>
              <a:rPr lang="en-US" smtClean="0"/>
              <a:t>November 2011</a:t>
            </a:r>
          </a:p>
        </p:txBody>
      </p:sp>
      <p:sp>
        <p:nvSpPr>
          <p:cNvPr id="24579" name="Footer Placeholder 4"/>
          <p:cNvSpPr>
            <a:spLocks noGrp="1"/>
          </p:cNvSpPr>
          <p:nvPr>
            <p:ph type="ftr" sz="quarter" idx="11"/>
          </p:nvPr>
        </p:nvSpPr>
        <p:spPr>
          <a:xfrm>
            <a:off x="8077200" y="6475413"/>
            <a:ext cx="466725" cy="182562"/>
          </a:xfrm>
          <a:noFill/>
          <a:ln>
            <a:miter lim="800000"/>
            <a:headEnd/>
            <a:tailEnd/>
          </a:ln>
        </p:spPr>
        <p:txBody>
          <a:bodyPr/>
          <a:lstStyle/>
          <a:p>
            <a:r>
              <a:rPr lang="en-US" smtClean="0"/>
              <a:t>Bruce Kraemer, Marvell</a:t>
            </a:r>
          </a:p>
        </p:txBody>
      </p:sp>
      <p:sp>
        <p:nvSpPr>
          <p:cNvPr id="24580" name="Slide Number Placeholder 5"/>
          <p:cNvSpPr>
            <a:spLocks noGrp="1"/>
          </p:cNvSpPr>
          <p:nvPr>
            <p:ph type="sldNum" sz="quarter" idx="12"/>
          </p:nvPr>
        </p:nvSpPr>
        <p:spPr>
          <a:noFill/>
          <a:ln>
            <a:miter lim="800000"/>
            <a:headEnd/>
            <a:tailEnd/>
          </a:ln>
        </p:spPr>
        <p:txBody>
          <a:bodyPr/>
          <a:lstStyle/>
          <a:p>
            <a:r>
              <a:rPr lang="en-US" smtClean="0"/>
              <a:t>Slide </a:t>
            </a:r>
            <a:fld id="{D387993A-642C-4193-B26E-761379ADF6BC}" type="slidenum">
              <a:rPr lang="en-US" smtClean="0"/>
              <a:pPr/>
              <a:t>9</a:t>
            </a:fld>
            <a:endParaRPr lang="en-US" smtClean="0"/>
          </a:p>
        </p:txBody>
      </p:sp>
      <p:sp>
        <p:nvSpPr>
          <p:cNvPr id="7" name="Flowchart: Process 6"/>
          <p:cNvSpPr/>
          <p:nvPr/>
        </p:nvSpPr>
        <p:spPr bwMode="auto">
          <a:xfrm>
            <a:off x="4825999" y="1428261"/>
            <a:ext cx="2133600" cy="1611086"/>
          </a:xfrm>
          <a:prstGeom prst="flowChartProcess">
            <a:avLst/>
          </a:prstGeom>
          <a:solidFill>
            <a:schemeClr val="accent1"/>
          </a:solidFill>
          <a:ln w="12700" cap="flat" cmpd="sng" algn="ctr">
            <a:solidFill>
              <a:schemeClr val="tx1"/>
            </a:solidFill>
            <a:prstDash val="solid"/>
            <a:round/>
            <a:headEnd type="none" w="sm" len="sm"/>
            <a:tailEnd type="none" w="sm" len="sm"/>
          </a:ln>
          <a:effectLst/>
          <a:scene3d>
            <a:camera prst="isometricOffAxis1Top"/>
            <a:lightRig rig="threePt" dir="t"/>
          </a:scene3d>
          <a:extLst/>
        </p:spPr>
        <p:txBody>
          <a:bodyPr/>
          <a:lstStyle/>
          <a:p>
            <a:pPr algn="ctr" eaLnBrk="0" hangingPunct="0">
              <a:defRPr/>
            </a:pPr>
            <a:endParaRPr lang="en-US"/>
          </a:p>
        </p:txBody>
      </p:sp>
      <p:sp>
        <p:nvSpPr>
          <p:cNvPr id="9" name="Flowchart: Process 8"/>
          <p:cNvSpPr/>
          <p:nvPr/>
        </p:nvSpPr>
        <p:spPr bwMode="auto">
          <a:xfrm>
            <a:off x="4825999" y="3751933"/>
            <a:ext cx="2133600" cy="1611086"/>
          </a:xfrm>
          <a:prstGeom prst="flowChartProcess">
            <a:avLst/>
          </a:prstGeom>
          <a:solidFill>
            <a:schemeClr val="accent1"/>
          </a:solidFill>
          <a:ln w="12700" cap="flat" cmpd="sng" algn="ctr">
            <a:solidFill>
              <a:schemeClr val="tx1"/>
            </a:solidFill>
            <a:prstDash val="solid"/>
            <a:round/>
            <a:headEnd type="none" w="sm" len="sm"/>
            <a:tailEnd type="none" w="sm" len="sm"/>
          </a:ln>
          <a:effectLst/>
          <a:scene3d>
            <a:camera prst="isometricOffAxis1Top"/>
            <a:lightRig rig="threePt" dir="t"/>
          </a:scene3d>
          <a:extLst/>
        </p:spPr>
        <p:txBody>
          <a:bodyPr/>
          <a:lstStyle/>
          <a:p>
            <a:pPr algn="ctr" eaLnBrk="0" hangingPunct="0">
              <a:defRPr/>
            </a:pPr>
            <a:endParaRPr lang="en-US"/>
          </a:p>
        </p:txBody>
      </p:sp>
      <p:sp>
        <p:nvSpPr>
          <p:cNvPr id="10" name="Flowchart: Process 9"/>
          <p:cNvSpPr/>
          <p:nvPr/>
        </p:nvSpPr>
        <p:spPr bwMode="auto">
          <a:xfrm>
            <a:off x="4825999" y="4804222"/>
            <a:ext cx="2133600" cy="1611086"/>
          </a:xfrm>
          <a:prstGeom prst="flowChartProcess">
            <a:avLst/>
          </a:prstGeom>
          <a:solidFill>
            <a:schemeClr val="accent1"/>
          </a:solidFill>
          <a:ln w="12700" cap="flat" cmpd="sng" algn="ctr">
            <a:solidFill>
              <a:schemeClr val="tx1"/>
            </a:solidFill>
            <a:prstDash val="solid"/>
            <a:round/>
            <a:headEnd type="none" w="sm" len="sm"/>
            <a:tailEnd type="none" w="sm" len="sm"/>
          </a:ln>
          <a:effectLst/>
          <a:scene3d>
            <a:camera prst="isometricOffAxis1Top"/>
            <a:lightRig rig="threePt" dir="t"/>
          </a:scene3d>
          <a:extLst/>
        </p:spPr>
        <p:txBody>
          <a:bodyPr/>
          <a:lstStyle/>
          <a:p>
            <a:pPr algn="ctr" eaLnBrk="0" hangingPunct="0">
              <a:defRPr/>
            </a:pPr>
            <a:endParaRPr lang="en-US"/>
          </a:p>
        </p:txBody>
      </p:sp>
      <p:sp>
        <p:nvSpPr>
          <p:cNvPr id="24584" name="TextBox 10"/>
          <p:cNvSpPr txBox="1">
            <a:spLocks noChangeArrowheads="1"/>
          </p:cNvSpPr>
          <p:nvPr/>
        </p:nvSpPr>
        <p:spPr bwMode="auto">
          <a:xfrm>
            <a:off x="2222500" y="2003425"/>
            <a:ext cx="1039813" cy="461963"/>
          </a:xfrm>
          <a:prstGeom prst="rect">
            <a:avLst/>
          </a:prstGeom>
          <a:noFill/>
          <a:ln w="9525">
            <a:noFill/>
            <a:miter lim="800000"/>
            <a:headEnd/>
            <a:tailEnd/>
          </a:ln>
        </p:spPr>
        <p:txBody>
          <a:bodyPr wrap="none">
            <a:spAutoFit/>
          </a:bodyPr>
          <a:lstStyle/>
          <a:p>
            <a:r>
              <a:rPr lang="en-US"/>
              <a:t>Lobby</a:t>
            </a:r>
          </a:p>
        </p:txBody>
      </p:sp>
      <p:sp>
        <p:nvSpPr>
          <p:cNvPr id="24585" name="TextBox 11"/>
          <p:cNvSpPr txBox="1">
            <a:spLocks noChangeArrowheads="1"/>
          </p:cNvSpPr>
          <p:nvPr/>
        </p:nvSpPr>
        <p:spPr bwMode="auto">
          <a:xfrm>
            <a:off x="931863" y="5540375"/>
            <a:ext cx="3734548" cy="830997"/>
          </a:xfrm>
          <a:prstGeom prst="rect">
            <a:avLst/>
          </a:prstGeom>
          <a:noFill/>
          <a:ln w="9525">
            <a:noFill/>
            <a:miter lim="800000"/>
            <a:headEnd/>
            <a:tailEnd/>
          </a:ln>
        </p:spPr>
        <p:txBody>
          <a:bodyPr wrap="none">
            <a:spAutoFit/>
          </a:bodyPr>
          <a:lstStyle/>
          <a:p>
            <a:pPr algn="ctr"/>
            <a:r>
              <a:rPr lang="en-US" dirty="0"/>
              <a:t>Atlanta Conference </a:t>
            </a:r>
            <a:r>
              <a:rPr lang="en-US" dirty="0" smtClean="0"/>
              <a:t>Center</a:t>
            </a:r>
          </a:p>
          <a:p>
            <a:pPr algn="ctr"/>
            <a:r>
              <a:rPr lang="en-US" dirty="0" smtClean="0"/>
              <a:t>(ACC)</a:t>
            </a:r>
            <a:endParaRPr lang="en-US" dirty="0"/>
          </a:p>
        </p:txBody>
      </p:sp>
      <p:sp>
        <p:nvSpPr>
          <p:cNvPr id="24586" name="TextBox 12"/>
          <p:cNvSpPr txBox="1">
            <a:spLocks noChangeArrowheads="1"/>
          </p:cNvSpPr>
          <p:nvPr/>
        </p:nvSpPr>
        <p:spPr bwMode="auto">
          <a:xfrm>
            <a:off x="2176463" y="4341813"/>
            <a:ext cx="1160462" cy="461962"/>
          </a:xfrm>
          <a:prstGeom prst="rect">
            <a:avLst/>
          </a:prstGeom>
          <a:noFill/>
          <a:ln w="9525">
            <a:noFill/>
            <a:miter lim="800000"/>
            <a:headEnd/>
            <a:tailEnd/>
          </a:ln>
        </p:spPr>
        <p:txBody>
          <a:bodyPr wrap="none">
            <a:spAutoFit/>
          </a:bodyPr>
          <a:lstStyle/>
          <a:p>
            <a:r>
              <a:rPr lang="en-US"/>
              <a:t>Exhibit</a:t>
            </a:r>
          </a:p>
        </p:txBody>
      </p:sp>
      <p:sp>
        <p:nvSpPr>
          <p:cNvPr id="14" name="Flowchart: Process 13"/>
          <p:cNvSpPr/>
          <p:nvPr/>
        </p:nvSpPr>
        <p:spPr bwMode="auto">
          <a:xfrm>
            <a:off x="4920343" y="2641615"/>
            <a:ext cx="2133600" cy="1611086"/>
          </a:xfrm>
          <a:prstGeom prst="flowChartProcess">
            <a:avLst/>
          </a:prstGeom>
          <a:solidFill>
            <a:schemeClr val="accent1"/>
          </a:solidFill>
          <a:ln w="12700" cap="flat" cmpd="sng" algn="ctr">
            <a:solidFill>
              <a:schemeClr val="tx1"/>
            </a:solidFill>
            <a:prstDash val="solid"/>
            <a:round/>
            <a:headEnd type="none" w="sm" len="sm"/>
            <a:tailEnd type="none" w="sm" len="sm"/>
          </a:ln>
          <a:effectLst/>
          <a:scene3d>
            <a:camera prst="isometricOffAxis1Top"/>
            <a:lightRig rig="threePt" dir="t"/>
          </a:scene3d>
          <a:extLst/>
        </p:spPr>
        <p:txBody>
          <a:bodyPr/>
          <a:lstStyle/>
          <a:p>
            <a:pPr algn="ctr" eaLnBrk="0" hangingPunct="0">
              <a:defRPr/>
            </a:pPr>
            <a:endParaRPr lang="en-US"/>
          </a:p>
        </p:txBody>
      </p:sp>
      <p:sp>
        <p:nvSpPr>
          <p:cNvPr id="24588" name="TextBox 14"/>
          <p:cNvSpPr txBox="1">
            <a:spLocks noChangeArrowheads="1"/>
          </p:cNvSpPr>
          <p:nvPr/>
        </p:nvSpPr>
        <p:spPr bwMode="auto">
          <a:xfrm>
            <a:off x="2176463" y="3216275"/>
            <a:ext cx="1409700" cy="461963"/>
          </a:xfrm>
          <a:prstGeom prst="rect">
            <a:avLst/>
          </a:prstGeom>
          <a:noFill/>
          <a:ln w="9525">
            <a:noFill/>
            <a:miter lim="800000"/>
            <a:headEnd/>
            <a:tailEnd/>
          </a:ln>
        </p:spPr>
        <p:txBody>
          <a:bodyPr wrap="none">
            <a:spAutoFit/>
          </a:bodyPr>
          <a:lstStyle/>
          <a:p>
            <a:r>
              <a:rPr lang="en-US"/>
              <a:t>Ballroom</a:t>
            </a:r>
          </a:p>
        </p:txBody>
      </p:sp>
      <p:sp>
        <p:nvSpPr>
          <p:cNvPr id="24589" name="Text Box 4"/>
          <p:cNvSpPr txBox="1">
            <a:spLocks noChangeArrowheads="1"/>
          </p:cNvSpPr>
          <p:nvPr/>
        </p:nvSpPr>
        <p:spPr bwMode="auto">
          <a:xfrm>
            <a:off x="52388" y="561975"/>
            <a:ext cx="3792537" cy="457200"/>
          </a:xfrm>
          <a:prstGeom prst="rect">
            <a:avLst/>
          </a:prstGeom>
          <a:noFill/>
          <a:ln w="9525">
            <a:noFill/>
            <a:miter lim="800000"/>
            <a:headEnd/>
            <a:tailEnd/>
          </a:ln>
        </p:spPr>
        <p:txBody>
          <a:bodyPr wrap="none">
            <a:spAutoFit/>
          </a:bodyPr>
          <a:lstStyle/>
          <a:p>
            <a:pPr algn="ctr" eaLnBrk="0" hangingPunct="0"/>
            <a:r>
              <a:rPr lang="en-US">
                <a:solidFill>
                  <a:schemeClr val="tx2"/>
                </a:solidFill>
              </a:rPr>
              <a:t>Monday Agenda Item 4.1.5 </a:t>
            </a:r>
          </a:p>
        </p:txBody>
      </p:sp>
    </p:spTree>
    <p:extLst>
      <p:ext uri="{BB962C8B-B14F-4D97-AF65-F5344CB8AC3E}">
        <p14:creationId xmlns:p14="http://schemas.microsoft.com/office/powerpoint/2010/main" val="4195274405"/>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262686</TotalTime>
  <Words>1940</Words>
  <Application>Microsoft Office PowerPoint</Application>
  <PresentationFormat>On-screen Show (4:3)</PresentationFormat>
  <Paragraphs>610</Paragraphs>
  <Slides>42</Slides>
  <Notes>15</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42</vt:i4>
      </vt:variant>
    </vt:vector>
  </HeadingPairs>
  <TitlesOfParts>
    <vt:vector size="44" baseType="lpstr">
      <vt:lpstr>Default Design</vt:lpstr>
      <vt:lpstr>Document</vt:lpstr>
      <vt:lpstr>Supplementary Plenary Information - March 2012</vt:lpstr>
      <vt:lpstr>PowerPoint Presentation</vt:lpstr>
      <vt:lpstr>IEEE LOA Database</vt:lpstr>
      <vt:lpstr> Joint Meetings</vt:lpstr>
      <vt:lpstr>New Project PARS ? </vt:lpstr>
      <vt:lpstr>Other PARS</vt:lpstr>
      <vt:lpstr>New Par Form and Process</vt:lpstr>
      <vt:lpstr>PowerPoint Presentation</vt:lpstr>
      <vt:lpstr>Hotel meeting Levels</vt:lpstr>
      <vt:lpstr>Group Room assignments</vt:lpstr>
      <vt:lpstr>WG Agendas</vt:lpstr>
      <vt:lpstr>ITU-R Question 236/1 continued</vt:lpstr>
      <vt:lpstr>July Meeting – San Diego, California July  15 – 20, 2012</vt:lpstr>
      <vt:lpstr>TG Elections</vt:lpstr>
      <vt:lpstr>Election Process</vt:lpstr>
      <vt:lpstr>WG11 Task &amp; Study Group Candidates – May 2012 </vt:lpstr>
      <vt:lpstr>Other Special Events</vt:lpstr>
      <vt:lpstr>802.11 Topics since March 2011 EC</vt:lpstr>
      <vt:lpstr>802.11 Topics for July 2012 EC</vt:lpstr>
      <vt:lpstr>802.1 Architecture Document</vt:lpstr>
      <vt:lpstr>Architecture</vt:lpstr>
      <vt:lpstr>Smart Grid Meetings</vt:lpstr>
      <vt:lpstr>Wednesday Plenary Topics</vt:lpstr>
      <vt:lpstr>Tutorials</vt:lpstr>
      <vt:lpstr>PowerPoint Presentation</vt:lpstr>
      <vt:lpstr>TG/SG/SC Officer Election Process Week of May 13-18, 2012</vt:lpstr>
      <vt:lpstr>802.11 Operations Manual</vt:lpstr>
      <vt:lpstr>WG Officer Election Process  - Part 1</vt:lpstr>
      <vt:lpstr>WG Officer Election Process – Part 2</vt:lpstr>
      <vt:lpstr>PowerPoint Presentation</vt:lpstr>
      <vt:lpstr>PowerPoint Presentation</vt:lpstr>
      <vt:lpstr>PowerPoint Presentation</vt:lpstr>
      <vt:lpstr>PowerPoint Presentation</vt:lpstr>
      <vt:lpstr>IEEE LOA Database</vt:lpstr>
      <vt:lpstr>IEEE Store Contents  - May  2012</vt:lpstr>
      <vt:lpstr>802.11 drafts to ISO/IEC JTC1/SC6</vt:lpstr>
      <vt:lpstr>Tutorials</vt:lpstr>
      <vt:lpstr>July Meeting – San Diego, California July  15 – 20, 2012</vt:lpstr>
      <vt:lpstr>Future Venues - 2012</vt:lpstr>
      <vt:lpstr>Future Venues -2013</vt:lpstr>
      <vt:lpstr>Future Venues - 2014</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Supplementary Information - May 2012</dc:title>
  <dc:subject>Additional Meeting Information</dc:subject>
  <dc:creator>Bruce Kraemer (Marvell)</dc:creator>
  <cp:lastModifiedBy>Adrian Stephens, 204</cp:lastModifiedBy>
  <cp:revision>2731</cp:revision>
  <cp:lastPrinted>2012-05-13T21:58:36Z</cp:lastPrinted>
  <dcterms:created xsi:type="dcterms:W3CDTF">1998-02-10T13:07:52Z</dcterms:created>
  <dcterms:modified xsi:type="dcterms:W3CDTF">2012-05-14T12:00:22Z</dcterms:modified>
</cp:coreProperties>
</file>