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1403" r:id="rId2"/>
    <p:sldId id="2142" r:id="rId3"/>
    <p:sldId id="2019" r:id="rId4"/>
    <p:sldId id="1995" r:id="rId5"/>
    <p:sldId id="2180" r:id="rId6"/>
    <p:sldId id="2018" r:id="rId7"/>
    <p:sldId id="2162" r:id="rId8"/>
    <p:sldId id="1996" r:id="rId9"/>
    <p:sldId id="2054" r:id="rId10"/>
    <p:sldId id="2143" r:id="rId11"/>
    <p:sldId id="2181" r:id="rId12"/>
    <p:sldId id="2182" r:id="rId13"/>
    <p:sldId id="2056" r:id="rId14"/>
    <p:sldId id="2057" r:id="rId15"/>
    <p:sldId id="2144" r:id="rId16"/>
    <p:sldId id="2145" r:id="rId17"/>
    <p:sldId id="2147" r:id="rId18"/>
    <p:sldId id="2183" r:id="rId19"/>
    <p:sldId id="2169" r:id="rId20"/>
    <p:sldId id="2150" r:id="rId21"/>
    <p:sldId id="2151" r:id="rId22"/>
    <p:sldId id="2170" r:id="rId23"/>
    <p:sldId id="2171" r:id="rId24"/>
    <p:sldId id="2167" r:id="rId25"/>
    <p:sldId id="2172" r:id="rId26"/>
    <p:sldId id="2173" r:id="rId27"/>
    <p:sldId id="2174" r:id="rId28"/>
    <p:sldId id="2175" r:id="rId29"/>
    <p:sldId id="2176" r:id="rId30"/>
    <p:sldId id="1994" r:id="rId31"/>
    <p:sldId id="2177" r:id="rId32"/>
    <p:sldId id="2178" r:id="rId33"/>
    <p:sldId id="2009" r:id="rId34"/>
    <p:sldId id="2013" r:id="rId35"/>
    <p:sldId id="2146" r:id="rId36"/>
    <p:sldId id="2179" r:id="rId37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33CC"/>
    <a:srgbClr val="FFFF00"/>
    <a:srgbClr val="FF9900"/>
    <a:srgbClr val="FF9966"/>
    <a:srgbClr val="3366FF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31" autoAdjust="0"/>
    <p:restoredTop sz="86410" autoAdjust="0"/>
  </p:normalViewPr>
  <p:slideViewPr>
    <p:cSldViewPr>
      <p:cViewPr>
        <p:scale>
          <a:sx n="75" d="100"/>
          <a:sy n="75" d="100"/>
        </p:scale>
        <p:origin x="-1278" y="-93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04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2166"/>
        <p:guide pos="288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0161" y="171451"/>
            <a:ext cx="2216532" cy="220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802.11-12/0462r0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8145" y="176670"/>
            <a:ext cx="753411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36741" y="9012238"/>
            <a:ext cx="1599785" cy="1889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8521" y="9012238"/>
            <a:ext cx="524391" cy="1889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696580" y="387350"/>
            <a:ext cx="5561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696580" y="9012238"/>
            <a:ext cx="727886" cy="1889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1301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696580" y="9001125"/>
            <a:ext cx="5718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3991" y="88900"/>
            <a:ext cx="2216532" cy="220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802.11-12/0462r0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5882" y="94119"/>
            <a:ext cx="753411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703263"/>
            <a:ext cx="4640262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252" y="4422776"/>
            <a:ext cx="5098335" cy="4189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404" tIns="46403" rIns="94404" bIns="46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43657" y="9017001"/>
            <a:ext cx="2056866" cy="1889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173" lvl="4" algn="r" defTabSz="942015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1484" y="9017001"/>
            <a:ext cx="525957" cy="1889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26321" y="9017001"/>
            <a:ext cx="727887" cy="1889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2188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726321" y="9013825"/>
            <a:ext cx="550219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51185" y="295275"/>
            <a:ext cx="565246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802.11-12/0462r0</a:t>
            </a:r>
            <a:endParaRPr lang="en-US" sz="140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2012</a:t>
            </a:r>
            <a:endParaRPr lang="en-US" sz="1400"/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6364" y="9017001"/>
            <a:ext cx="421078" cy="188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DD53ECFC-36A6-464C-B7A4-4428C327EC5E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3263"/>
            <a:ext cx="4641850" cy="3481387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612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802.11-08/1455r0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5881" y="94119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612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 2009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57464" y="9017000"/>
            <a:ext cx="27430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6020" indent="-34602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1361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2721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4082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5442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6803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5319" y="9017000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612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734FD162-11BC-4915-B178-52AE372679A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43437" cy="3482975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68" y="4422063"/>
            <a:ext cx="5098304" cy="419116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802.11-12/0462r0</a:t>
            </a:r>
            <a:endParaRPr lang="en-US" sz="1400"/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5881" y="94120"/>
            <a:ext cx="753411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2012</a:t>
            </a:r>
            <a:endParaRPr lang="en-US" sz="1400"/>
          </a:p>
        </p:txBody>
      </p:sp>
      <p:sp>
        <p:nvSpPr>
          <p:cNvPr id="440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440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5320" y="9017000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0C44349C-0BA2-468C-91DA-402075C557B3}" type="slidenum">
              <a:rPr lang="en-US" sz="1200" smtClean="0"/>
              <a:pPr/>
              <a:t>20</a:t>
            </a:fld>
            <a:endParaRPr lang="en-US" sz="1200" smtClean="0"/>
          </a:p>
        </p:txBody>
      </p:sp>
      <p:sp>
        <p:nvSpPr>
          <p:cNvPr id="44037" name="Rectangle 2"/>
          <p:cNvSpPr txBox="1">
            <a:spLocks noGrp="1" noChangeArrowheads="1"/>
          </p:cNvSpPr>
          <p:nvPr/>
        </p:nvSpPr>
        <p:spPr bwMode="auto">
          <a:xfrm>
            <a:off x="4104666" y="97294"/>
            <a:ext cx="21958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>
                <a:ea typeface="ＭＳ Ｐゴシック" charset="-128"/>
                <a:cs typeface="ＭＳ Ｐゴシック" charset="-128"/>
              </a:rPr>
              <a:t>doc.: IEEE 802.11-yy/xxxxr0</a:t>
            </a:r>
          </a:p>
        </p:txBody>
      </p:sp>
      <p:sp>
        <p:nvSpPr>
          <p:cNvPr id="44038" name="Rectangle 3"/>
          <p:cNvSpPr txBox="1">
            <a:spLocks noGrp="1" noChangeArrowheads="1"/>
          </p:cNvSpPr>
          <p:nvPr/>
        </p:nvSpPr>
        <p:spPr bwMode="auto">
          <a:xfrm>
            <a:off x="655881" y="97294"/>
            <a:ext cx="91602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ea typeface="ＭＳ Ｐゴシック" charset="-128"/>
                <a:cs typeface="ＭＳ Ｐゴシック" charset="-128"/>
              </a:rPr>
              <a:t>Month Year</a:t>
            </a:r>
          </a:p>
        </p:txBody>
      </p:sp>
      <p:sp>
        <p:nvSpPr>
          <p:cNvPr id="44039" name="Rectangle 6"/>
          <p:cNvSpPr txBox="1">
            <a:spLocks noGrp="1" noChangeArrowheads="1"/>
          </p:cNvSpPr>
          <p:nvPr/>
        </p:nvSpPr>
        <p:spPr bwMode="auto">
          <a:xfrm>
            <a:off x="4185842" y="9012238"/>
            <a:ext cx="211468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sz="1200">
                <a:ea typeface="ＭＳ Ｐゴシック" charset="-128"/>
                <a:cs typeface="ＭＳ Ｐゴシック" charset="-128"/>
              </a:rPr>
              <a:t>John Doe, Some Company</a:t>
            </a:r>
          </a:p>
        </p:txBody>
      </p:sp>
      <p:sp>
        <p:nvSpPr>
          <p:cNvPr id="44040" name="Rectangle 7"/>
          <p:cNvSpPr txBox="1">
            <a:spLocks noGrp="1" noChangeArrowheads="1"/>
          </p:cNvSpPr>
          <p:nvPr/>
        </p:nvSpPr>
        <p:spPr bwMode="auto">
          <a:xfrm>
            <a:off x="3253754" y="9012238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>
                <a:ea typeface="ＭＳ Ｐゴシック" charset="-128"/>
                <a:cs typeface="ＭＳ Ｐゴシック" charset="-128"/>
              </a:rPr>
              <a:t>Page </a:t>
            </a:r>
            <a:fld id="{877A0E13-D584-4676-98D6-A659D1173A2C}" type="slidenum">
              <a:rPr lang="en-US" sz="1200">
                <a:ea typeface="ＭＳ Ｐゴシック" charset="-128"/>
                <a:cs typeface="ＭＳ Ｐゴシック" charset="-128"/>
              </a:rPr>
              <a:pPr algn="r"/>
              <a:t>20</a:t>
            </a:fld>
            <a:endParaRPr lang="en-US" sz="12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40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703263"/>
            <a:ext cx="4638675" cy="3479800"/>
          </a:xfrm>
          <a:ln/>
        </p:spPr>
      </p:sp>
      <p:sp>
        <p:nvSpPr>
          <p:cNvPr id="4404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43" tIns="46176" rIns="93943" bIns="4617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5881" y="94120"/>
            <a:ext cx="753411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2012</a:t>
            </a:r>
            <a:endParaRPr lang="en-US" altLang="ja-JP" sz="140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4666" y="95706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400" smtClean="0"/>
              <a:t>doc.: IEEE 802.11-12/0462r0</a:t>
            </a:r>
            <a:endParaRPr lang="en-US" altLang="ja-JP" sz="1400"/>
          </a:p>
        </p:txBody>
      </p:sp>
      <p:sp>
        <p:nvSpPr>
          <p:cNvPr id="46083" name="Rectangle 3"/>
          <p:cNvSpPr txBox="1">
            <a:spLocks noGrp="1" noChangeArrowheads="1"/>
          </p:cNvSpPr>
          <p:nvPr/>
        </p:nvSpPr>
        <p:spPr bwMode="auto">
          <a:xfrm>
            <a:off x="655881" y="95706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400" b="1"/>
              <a:t>May 2008</a:t>
            </a:r>
          </a:p>
        </p:txBody>
      </p:sp>
      <p:sp>
        <p:nvSpPr>
          <p:cNvPr id="460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59580" y="9013825"/>
            <a:ext cx="2040943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ja-JP" sz="1200" smtClean="0"/>
              <a:t>Bruce Kraemer (Marvell)</a:t>
            </a:r>
          </a:p>
        </p:txBody>
      </p:sp>
      <p:sp>
        <p:nvSpPr>
          <p:cNvPr id="460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5320" y="9017000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200" smtClean="0"/>
              <a:t>Page </a:t>
            </a:r>
            <a:fld id="{E4ECFF3B-E39F-4AF0-A9BA-54A853697492}" type="slidenum">
              <a:rPr lang="he-IL" altLang="ja-JP" sz="1200" smtClean="0">
                <a:cs typeface="Times New Roman" pitchFamily="18" charset="0"/>
              </a:rPr>
              <a:pPr/>
              <a:t>21</a:t>
            </a:fld>
            <a:endParaRPr lang="en-US" altLang="ja-JP" sz="1200" smtClean="0"/>
          </a:p>
        </p:txBody>
      </p:sp>
      <p:sp>
        <p:nvSpPr>
          <p:cNvPr id="460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8500"/>
            <a:ext cx="4652962" cy="3490913"/>
          </a:xfrm>
          <a:ln/>
        </p:spPr>
      </p:sp>
      <p:sp>
        <p:nvSpPr>
          <p:cNvPr id="460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014" y="4421188"/>
            <a:ext cx="5564810" cy="4189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lang="en-US" sz="1400" smtClean="0"/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5882" y="94119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lang="en-US" sz="1400" smtClean="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5319" y="9017000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lang="en-US" sz="1200" smtClean="0"/>
              <a:t>Page </a:t>
            </a:r>
            <a:fld id="{E4BA742D-73AD-4E2B-9B7E-C870C719E3D6}" type="slidenum">
              <a:rPr lang="en-US" sz="1200" smtClean="0"/>
              <a:pPr/>
              <a:t>22</a:t>
            </a:fld>
            <a:endParaRPr lang="en-US" sz="1200" smtClean="0"/>
          </a:p>
        </p:txBody>
      </p:sp>
      <p:sp>
        <p:nvSpPr>
          <p:cNvPr id="51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8500"/>
            <a:ext cx="4652962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4855" y="4421188"/>
            <a:ext cx="5565128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>
                <a:ea typeface="ＭＳ Ｐゴシック" charset="-128"/>
              </a:rPr>
              <a:t>doc.: IEEE 802.11-12/0462r0</a:t>
            </a:r>
            <a:endParaRPr lang="en-US" sz="1400">
              <a:ea typeface="ＭＳ Ｐゴシック" charset="-128"/>
            </a:endParaRP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5881" y="94120"/>
            <a:ext cx="753411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>
                <a:ea typeface="ＭＳ Ｐゴシック" charset="-128"/>
              </a:rPr>
              <a:t>May 2012</a:t>
            </a:r>
            <a:endParaRPr lang="en-US" sz="1400">
              <a:ea typeface="ＭＳ Ｐゴシック" charset="-128"/>
            </a:endParaRPr>
          </a:p>
        </p:txBody>
      </p:sp>
      <p:sp>
        <p:nvSpPr>
          <p:cNvPr id="5222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4559" y="9017000"/>
            <a:ext cx="2115964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>
                <a:ea typeface="ＭＳ Ｐゴシック" charset="-128"/>
              </a:rPr>
              <a:t>John Doe, Some Company</a:t>
            </a:r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5320" y="9017000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>
                <a:ea typeface="ＭＳ Ｐゴシック" charset="-128"/>
              </a:rPr>
              <a:t>Page </a:t>
            </a:r>
            <a:fld id="{1E8A8AC6-54B1-45E2-809E-11D3086DA833}" type="slidenum">
              <a:rPr lang="en-US" sz="1200" smtClean="0">
                <a:ea typeface="ＭＳ Ｐゴシック" charset="-128"/>
              </a:rPr>
              <a:pPr/>
              <a:t>24</a:t>
            </a:fld>
            <a:endParaRPr lang="en-US" sz="1200" smtClean="0">
              <a:ea typeface="ＭＳ Ｐゴシック" charset="-128"/>
            </a:endParaRPr>
          </a:p>
        </p:txBody>
      </p:sp>
      <p:sp>
        <p:nvSpPr>
          <p:cNvPr id="522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703263"/>
            <a:ext cx="4637088" cy="3479800"/>
          </a:xfrm>
          <a:ln/>
        </p:spPr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8875" y="703263"/>
            <a:ext cx="4637088" cy="3479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5881" y="94119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521318" y="9017000"/>
            <a:ext cx="177920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55319" y="9017000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kumimoji="0" lang="en-US" altLang="ja-JP" sz="1400" smtClean="0"/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5881" y="94119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kumimoji="0" lang="en-US" altLang="ja-JP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458788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lvl="4"/>
            <a:r>
              <a:rPr kumimoji="0" lang="en-US" altLang="ja-JP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5319" y="9017000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kumimoji="0" lang="en-US" altLang="ja-JP" sz="1200"/>
              <a:t>Page </a:t>
            </a:r>
            <a:fld id="{2918E24B-05E3-41C4-AA47-6CDCB10C819A}" type="slidenum">
              <a:rPr kumimoji="0" lang="en-US" altLang="ja-JP" sz="1200"/>
              <a:pPr/>
              <a:t>27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8500"/>
            <a:ext cx="4652962" cy="3490913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4855" y="4421188"/>
            <a:ext cx="5565128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802.11-07/0547r0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5881" y="94119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5319" y="9017000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C3C1801E-CCE5-44CD-951C-D8C7C0B19A65}" type="slidenum">
              <a:rPr lang="en-US" sz="1200" smtClean="0"/>
              <a:pPr/>
              <a:t>28</a:t>
            </a:fld>
            <a:endParaRPr lang="en-US" sz="1200" smtClean="0"/>
          </a:p>
        </p:txBody>
      </p:sp>
      <p:sp>
        <p:nvSpPr>
          <p:cNvPr id="51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802.11-12/0462r0</a:t>
            </a:r>
            <a:endParaRPr lang="en-US" sz="1400"/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2012</a:t>
            </a:r>
            <a:endParaRPr lang="en-US" sz="1400"/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6246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8096" y="9017001"/>
            <a:ext cx="499345" cy="188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0E4811AD-ADD8-4AC8-A29D-E9831F60A4CC}" type="slidenum">
              <a:rPr lang="en-US" sz="1200" smtClean="0"/>
              <a:pPr/>
              <a:t>30</a:t>
            </a:fld>
            <a:endParaRPr lang="en-US" sz="1200" smtClean="0"/>
          </a:p>
        </p:txBody>
      </p:sp>
      <p:sp>
        <p:nvSpPr>
          <p:cNvPr id="624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802.11-12/0462r0</a:t>
            </a:r>
            <a:endParaRPr lang="en-US" sz="1400"/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2012</a:t>
            </a:r>
            <a:endParaRPr lang="en-US" sz="1400"/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6364" y="9017001"/>
            <a:ext cx="421078" cy="188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36827918-5B2D-4C5C-ACD9-E39642E497C0}" type="slidenum">
              <a:rPr lang="en-US" sz="1200" smtClean="0"/>
              <a:pPr/>
              <a:t>6</a:t>
            </a:fld>
            <a:endParaRPr lang="en-US" sz="1200" smtClean="0"/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5881" y="94119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MS PGothic" pitchFamily="34" charset="-128"/>
              </a:rPr>
              <a:t>March 2012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5319" y="9017000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8FC27DE-9F42-419E-B5CC-9D99E21F094C}" type="slidenum">
              <a:rPr lang="en-US" smtClean="0"/>
              <a:pPr>
                <a:defRPr/>
              </a:pPr>
              <a:t>32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8500"/>
            <a:ext cx="4652962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4855" y="4421188"/>
            <a:ext cx="5565128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802.11-12/0462r0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2012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6364" y="9017001"/>
            <a:ext cx="421078" cy="188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715DBE2F-93A1-4727-BDCC-A8F0FCA4B459}" type="slidenum">
              <a:rPr lang="en-US" sz="1200" smtClean="0"/>
              <a:pPr/>
              <a:t>7</a:t>
            </a:fld>
            <a:endParaRPr lang="en-US" sz="1200" smtClean="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7738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7738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7738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7738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773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773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773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773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802.11-12/0462r0</a:t>
            </a:r>
            <a:endParaRPr lang="en-US" sz="1400"/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7738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7738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7738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7738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773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773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773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773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2012</a:t>
            </a:r>
            <a:endParaRPr lang="en-US" sz="1400"/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26649" y="9017000"/>
            <a:ext cx="1973874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7738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7738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7738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7738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61963" defTabSz="947738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9163" defTabSz="94773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6363" defTabSz="94773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3563" defTabSz="94773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90763" defTabSz="94773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Kraemer, Marvell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4797" y="9013826"/>
            <a:ext cx="421079" cy="188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7738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7738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7738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7738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773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773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773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773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1B374718-AD46-42F7-929E-0C643ABFC539}" type="slidenum">
              <a:rPr lang="en-US" sz="1200" smtClean="0"/>
              <a:pPr/>
              <a:t>9</a:t>
            </a:fld>
            <a:endParaRPr lang="en-US" sz="1200" smtClean="0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83991" y="88900"/>
            <a:ext cx="2216532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55882" y="88900"/>
            <a:ext cx="752931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243657" y="9017001"/>
            <a:ext cx="2056866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61027" y="9017001"/>
            <a:ext cx="48641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12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00088"/>
            <a:ext cx="4652962" cy="3490912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014" y="4421189"/>
            <a:ext cx="5564810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83991" y="88900"/>
            <a:ext cx="2216532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55882" y="88900"/>
            <a:ext cx="752931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243657" y="9017001"/>
            <a:ext cx="2056866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55320" y="9017001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13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00088"/>
            <a:ext cx="4652962" cy="3490912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014" y="4421189"/>
            <a:ext cx="5564810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83991" y="88900"/>
            <a:ext cx="2216532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55882" y="88900"/>
            <a:ext cx="752931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243657" y="9017001"/>
            <a:ext cx="2056866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48096" y="9017001"/>
            <a:ext cx="49934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4ED28A0E-4BA3-4608-97B3-66B1DD630016}" type="slidenum">
              <a:rPr lang="en-US" sz="1200"/>
              <a:pPr algn="r" eaLnBrk="0" hangingPunct="0"/>
              <a:t>14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00088"/>
            <a:ext cx="4652962" cy="3490912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014" y="4421189"/>
            <a:ext cx="5564810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802.11-12/0462r0</a:t>
            </a:r>
            <a:endParaRPr lang="en-US" sz="1400"/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5881" y="94120"/>
            <a:ext cx="753411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2012</a:t>
            </a:r>
            <a:endParaRPr lang="en-US" sz="1400"/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5320" y="9017000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1388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1388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47909525-8247-46A3-BF14-372C58F5A079}" type="slidenum">
              <a:rPr lang="en-US" sz="1200" smtClean="0"/>
              <a:pPr/>
              <a:t>17</a:t>
            </a:fld>
            <a:endParaRPr lang="en-US" sz="1200" smtClean="0"/>
          </a:p>
        </p:txBody>
      </p:sp>
      <p:sp>
        <p:nvSpPr>
          <p:cNvPr id="37893" name="Rectangle 3"/>
          <p:cNvSpPr txBox="1">
            <a:spLocks noGrp="1" noChangeArrowheads="1"/>
          </p:cNvSpPr>
          <p:nvPr/>
        </p:nvSpPr>
        <p:spPr bwMode="auto">
          <a:xfrm>
            <a:off x="655881" y="95706"/>
            <a:ext cx="73257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July 2007</a:t>
            </a:r>
          </a:p>
        </p:txBody>
      </p:sp>
      <p:sp>
        <p:nvSpPr>
          <p:cNvPr id="37894" name="Rectangle 6"/>
          <p:cNvSpPr txBox="1">
            <a:spLocks noGrp="1" noChangeArrowheads="1"/>
          </p:cNvSpPr>
          <p:nvPr/>
        </p:nvSpPr>
        <p:spPr bwMode="auto">
          <a:xfrm>
            <a:off x="4675912" y="9013825"/>
            <a:ext cx="162461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sz="1200"/>
              <a:t>Terry Cole (AMD)</a:t>
            </a:r>
          </a:p>
        </p:txBody>
      </p:sp>
      <p:sp>
        <p:nvSpPr>
          <p:cNvPr id="37895" name="Rectangle 7"/>
          <p:cNvSpPr txBox="1">
            <a:spLocks noGrp="1" noChangeArrowheads="1"/>
          </p:cNvSpPr>
          <p:nvPr/>
        </p:nvSpPr>
        <p:spPr bwMode="auto">
          <a:xfrm>
            <a:off x="3253754" y="9013825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/>
              <a:t>Page </a:t>
            </a:r>
            <a:fld id="{AC6E5D7D-C531-46BE-B340-4CD690E15C18}" type="slidenum">
              <a:rPr lang="en-US" sz="1200"/>
              <a:pPr algn="r"/>
              <a:t>17</a:t>
            </a:fld>
            <a:endParaRPr lang="en-US" sz="1200"/>
          </a:p>
        </p:txBody>
      </p:sp>
      <p:sp>
        <p:nvSpPr>
          <p:cNvPr id="378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703263"/>
            <a:ext cx="4638675" cy="3479800"/>
          </a:xfrm>
          <a:ln/>
        </p:spPr>
      </p:sp>
      <p:sp>
        <p:nvSpPr>
          <p:cNvPr id="378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6686" y="4421188"/>
            <a:ext cx="5101467" cy="4189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27" tIns="46168" rIns="93927" bIns="4616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62482" y="9017001"/>
            <a:ext cx="84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5060" indent="-29040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1631" indent="-23232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6283" indent="-23232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0936" indent="-23232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92B9B7-F495-49E0-8FA4-D1A160618B2A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55237" y="96476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845959" y="9013343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/>
            <a:endParaRPr lang="en-US" sz="120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331099" y="901334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>
                <a:latin typeface="Times New Roman" pitchFamily="18" charset="0"/>
              </a:rPr>
              <a:t>Page </a:t>
            </a:r>
            <a:fld id="{0DF37B87-BA2C-4BD1-8063-70E9F068011F}" type="slidenum">
              <a:rPr lang="en-US" sz="1200">
                <a:latin typeface="Times New Roman" pitchFamily="18" charset="0"/>
              </a:rPr>
              <a:pPr algn="r"/>
              <a:t>18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237" tIns="46320" rIns="94237" bIns="46320"/>
          <a:lstStyle/>
          <a:p>
            <a:pPr defTabSz="948665"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70806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/>
              <a:t>Bruce Kraemer, Marvell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86350" y="303213"/>
            <a:ext cx="3270250" cy="276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802.11-12/0462r0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223-12-00ac-lb187-comment-tgac-d2-0.xl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  <a:endParaRPr lang="en-US" sz="1800"/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E14C6CAA-4D7C-4EE4-ABB6-01CCC2999A89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685800"/>
          </a:xfrm>
        </p:spPr>
        <p:txBody>
          <a:bodyPr/>
          <a:lstStyle/>
          <a:p>
            <a:r>
              <a:rPr lang="en-US" dirty="0" smtClean="0"/>
              <a:t>WG11  Snapshot </a:t>
            </a:r>
            <a:r>
              <a:rPr lang="en-US" dirty="0" smtClean="0"/>
              <a:t>May </a:t>
            </a:r>
            <a:r>
              <a:rPr lang="en-US" dirty="0" smtClean="0"/>
              <a:t>2012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12 </a:t>
            </a:r>
            <a:r>
              <a:rPr lang="en-US" sz="2000" b="0" dirty="0" smtClean="0"/>
              <a:t>-</a:t>
            </a:r>
            <a:r>
              <a:rPr lang="en-US" sz="2000" b="0" dirty="0" smtClean="0"/>
              <a:t>May-2012</a:t>
            </a:r>
            <a:endParaRPr lang="en-US" sz="2000" b="0" dirty="0" smtClean="0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pSp>
        <p:nvGrpSpPr>
          <p:cNvPr id="17415" name="Group 269"/>
          <p:cNvGrpSpPr>
            <a:grpSpLocks/>
          </p:cNvGrpSpPr>
          <p:nvPr/>
        </p:nvGrpSpPr>
        <p:grpSpPr bwMode="auto">
          <a:xfrm>
            <a:off x="533400" y="2514600"/>
            <a:ext cx="7802563" cy="2573338"/>
            <a:chOff x="337" y="1523"/>
            <a:chExt cx="4915" cy="1621"/>
          </a:xfrm>
        </p:grpSpPr>
        <p:sp>
          <p:nvSpPr>
            <p:cNvPr id="17416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7" y="1523"/>
              <a:ext cx="4915" cy="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33" y="1530"/>
              <a:ext cx="38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Name</a:t>
              </a:r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805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360" y="1530"/>
              <a:ext cx="63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Company</a:t>
              </a:r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982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233" y="1530"/>
              <a:ext cx="53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Address</a:t>
              </a:r>
              <a:endParaRPr lang="en-US" sz="2400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75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308" y="1530"/>
              <a:ext cx="40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Phone</a:t>
              </a:r>
              <a:endParaRPr lang="en-US" sz="2400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70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081" y="1530"/>
              <a:ext cx="35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email</a:t>
              </a:r>
              <a:endParaRPr lang="en-US" sz="2400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429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394" y="1523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94" y="1523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1318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318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1318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1321" y="1523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321" y="1523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2191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191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1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2195" y="1523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2195" y="1523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3266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266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266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3270" y="1523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3270" y="1523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4039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>
              <a:off x="4039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4039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042" y="1523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4042" y="1523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391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318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1318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2191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21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3266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266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4039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039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5080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5080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33" y="1736"/>
              <a:ext cx="73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Bruce Kraemer</a:t>
              </a:r>
              <a:endParaRPr lang="en-US" sz="2400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166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1360" y="1736"/>
              <a:ext cx="37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738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233" y="1736"/>
              <a:ext cx="8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5488 Marvell Ln</a:t>
              </a:r>
              <a:endParaRPr lang="en-US" sz="2400"/>
            </a:p>
          </p:txBody>
        </p:sp>
        <p:sp>
          <p:nvSpPr>
            <p:cNvPr id="17478" name="Rectangle 70"/>
            <p:cNvSpPr>
              <a:spLocks noChangeArrowheads="1"/>
            </p:cNvSpPr>
            <p:nvPr/>
          </p:nvSpPr>
          <p:spPr bwMode="auto">
            <a:xfrm>
              <a:off x="3043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233" y="1874"/>
              <a:ext cx="8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Santa Clara, CA </a:t>
              </a:r>
              <a:endParaRPr lang="en-US" sz="2400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2233" y="2011"/>
              <a:ext cx="3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95054</a:t>
              </a:r>
              <a:endParaRPr lang="en-US" sz="2400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2532" y="2011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3308" y="1736"/>
              <a:ext cx="12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+1</a:t>
              </a:r>
              <a:endParaRPr lang="en-US" sz="2400"/>
            </a:p>
          </p:txBody>
        </p:sp>
        <p:sp>
          <p:nvSpPr>
            <p:cNvPr id="17483" name="Rectangle 75"/>
            <p:cNvSpPr>
              <a:spLocks noChangeArrowheads="1"/>
            </p:cNvSpPr>
            <p:nvPr/>
          </p:nvSpPr>
          <p:spPr bwMode="auto">
            <a:xfrm>
              <a:off x="3436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475" y="1736"/>
              <a:ext cx="1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321</a:t>
              </a:r>
              <a:endParaRPr lang="en-US" sz="2400"/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3654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3694" y="1736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/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3754" y="1736"/>
              <a:ext cx="1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27</a:t>
              </a:r>
              <a:endParaRPr lang="en-US" sz="2400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3873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3308" y="1874"/>
              <a:ext cx="2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4098</a:t>
              </a:r>
              <a:endParaRPr lang="en-US" sz="2400"/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3547" y="1874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4081" y="1733"/>
              <a:ext cx="41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bkraemer@</a:t>
              </a:r>
              <a:endParaRPr lang="en-US" sz="2400"/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4501" y="1733"/>
              <a:ext cx="26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4775" y="1733"/>
              <a:ext cx="17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.com</a:t>
              </a:r>
              <a:endParaRPr lang="en-US" sz="2400"/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4951" y="1733"/>
              <a:ext cx="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391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1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3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394" y="1728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394" y="1728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1318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>
              <a:off x="1318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1318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1321" y="1728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1321" y="1728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2191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2191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21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2195" y="1728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2195" y="1728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266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1" name="Line 103"/>
            <p:cNvSpPr>
              <a:spLocks noChangeShapeType="1"/>
            </p:cNvSpPr>
            <p:nvPr/>
          </p:nvSpPr>
          <p:spPr bwMode="auto">
            <a:xfrm>
              <a:off x="3266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Line 104"/>
            <p:cNvSpPr>
              <a:spLocks noChangeShapeType="1"/>
            </p:cNvSpPr>
            <p:nvPr/>
          </p:nvSpPr>
          <p:spPr bwMode="auto">
            <a:xfrm>
              <a:off x="3266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3270" y="1728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4" name="Line 106"/>
            <p:cNvSpPr>
              <a:spLocks noChangeShapeType="1"/>
            </p:cNvSpPr>
            <p:nvPr/>
          </p:nvSpPr>
          <p:spPr bwMode="auto">
            <a:xfrm>
              <a:off x="3270" y="1728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Rectangle 107"/>
            <p:cNvSpPr>
              <a:spLocks noChangeArrowheads="1"/>
            </p:cNvSpPr>
            <p:nvPr/>
          </p:nvSpPr>
          <p:spPr bwMode="auto">
            <a:xfrm>
              <a:off x="4039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>
              <a:off x="4039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4039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Rectangle 110"/>
            <p:cNvSpPr>
              <a:spLocks noChangeArrowheads="1"/>
            </p:cNvSpPr>
            <p:nvPr/>
          </p:nvSpPr>
          <p:spPr bwMode="auto">
            <a:xfrm>
              <a:off x="4042" y="1728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9" name="Line 111"/>
            <p:cNvSpPr>
              <a:spLocks noChangeShapeType="1"/>
            </p:cNvSpPr>
            <p:nvPr/>
          </p:nvSpPr>
          <p:spPr bwMode="auto">
            <a:xfrm>
              <a:off x="4042" y="1728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Rectangle 112"/>
            <p:cNvSpPr>
              <a:spLocks noChangeArrowheads="1"/>
            </p:cNvSpPr>
            <p:nvPr/>
          </p:nvSpPr>
          <p:spPr bwMode="auto">
            <a:xfrm>
              <a:off x="5080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5080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>
              <a:off x="5080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Rectangle 115"/>
            <p:cNvSpPr>
              <a:spLocks noChangeArrowheads="1"/>
            </p:cNvSpPr>
            <p:nvPr/>
          </p:nvSpPr>
          <p:spPr bwMode="auto">
            <a:xfrm>
              <a:off x="391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4" name="Line 116"/>
            <p:cNvSpPr>
              <a:spLocks noChangeShapeType="1"/>
            </p:cNvSpPr>
            <p:nvPr/>
          </p:nvSpPr>
          <p:spPr bwMode="auto">
            <a:xfrm>
              <a:off x="3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1318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6" name="Line 118"/>
            <p:cNvSpPr>
              <a:spLocks noChangeShapeType="1"/>
            </p:cNvSpPr>
            <p:nvPr/>
          </p:nvSpPr>
          <p:spPr bwMode="auto">
            <a:xfrm>
              <a:off x="1318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Rectangle 119"/>
            <p:cNvSpPr>
              <a:spLocks noChangeArrowheads="1"/>
            </p:cNvSpPr>
            <p:nvPr/>
          </p:nvSpPr>
          <p:spPr bwMode="auto">
            <a:xfrm>
              <a:off x="2191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8" name="Line 120"/>
            <p:cNvSpPr>
              <a:spLocks noChangeShapeType="1"/>
            </p:cNvSpPr>
            <p:nvPr/>
          </p:nvSpPr>
          <p:spPr bwMode="auto">
            <a:xfrm>
              <a:off x="21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Rectangle 121"/>
            <p:cNvSpPr>
              <a:spLocks noChangeArrowheads="1"/>
            </p:cNvSpPr>
            <p:nvPr/>
          </p:nvSpPr>
          <p:spPr bwMode="auto">
            <a:xfrm>
              <a:off x="3266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0" name="Line 122"/>
            <p:cNvSpPr>
              <a:spLocks noChangeShapeType="1"/>
            </p:cNvSpPr>
            <p:nvPr/>
          </p:nvSpPr>
          <p:spPr bwMode="auto">
            <a:xfrm>
              <a:off x="3266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Rectangle 123"/>
            <p:cNvSpPr>
              <a:spLocks noChangeArrowheads="1"/>
            </p:cNvSpPr>
            <p:nvPr/>
          </p:nvSpPr>
          <p:spPr bwMode="auto">
            <a:xfrm>
              <a:off x="4039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2" name="Line 124"/>
            <p:cNvSpPr>
              <a:spLocks noChangeShapeType="1"/>
            </p:cNvSpPr>
            <p:nvPr/>
          </p:nvSpPr>
          <p:spPr bwMode="auto">
            <a:xfrm>
              <a:off x="4039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Rectangle 125"/>
            <p:cNvSpPr>
              <a:spLocks noChangeArrowheads="1"/>
            </p:cNvSpPr>
            <p:nvPr/>
          </p:nvSpPr>
          <p:spPr bwMode="auto">
            <a:xfrm>
              <a:off x="5080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4" name="Line 126"/>
            <p:cNvSpPr>
              <a:spLocks noChangeShapeType="1"/>
            </p:cNvSpPr>
            <p:nvPr/>
          </p:nvSpPr>
          <p:spPr bwMode="auto">
            <a:xfrm>
              <a:off x="5080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171"/>
            <p:cNvSpPr>
              <a:spLocks noChangeShapeType="1"/>
            </p:cNvSpPr>
            <p:nvPr/>
          </p:nvSpPr>
          <p:spPr bwMode="auto">
            <a:xfrm>
              <a:off x="4042" y="2145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268"/>
            <p:cNvSpPr>
              <a:spLocks noChangeShapeType="1"/>
            </p:cNvSpPr>
            <p:nvPr/>
          </p:nvSpPr>
          <p:spPr bwMode="auto">
            <a:xfrm>
              <a:off x="384" y="214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45720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2012  Meeting Registration - Estimate</a:t>
            </a:r>
          </a:p>
        </p:txBody>
      </p:sp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  <a:endParaRPr lang="en-US" sz="180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CAF2730B-BBF2-4B8E-A976-3CBF13E77081}" type="slidenum">
              <a:rPr lang="en-US" sz="1200" smtClean="0"/>
              <a:pPr/>
              <a:t>10</a:t>
            </a:fld>
            <a:endParaRPr lang="en-US" sz="1200" smtClean="0"/>
          </a:p>
        </p:txBody>
      </p:sp>
      <p:pic>
        <p:nvPicPr>
          <p:cNvPr id="2970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66800"/>
            <a:ext cx="4648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45720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  Meeting Registration - Estimate</a:t>
            </a:r>
          </a:p>
        </p:txBody>
      </p:sp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  <a:endParaRPr lang="en-US" sz="180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CAF2730B-BBF2-4B8E-A976-3CBF13E77081}" type="slidenum">
              <a:rPr lang="en-US" sz="1200" smtClean="0"/>
              <a:pPr/>
              <a:t>11</a:t>
            </a:fld>
            <a:endParaRPr lang="en-US" sz="1200" smtClean="0"/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054387"/>
            <a:ext cx="3113088" cy="536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00800" y="5750580"/>
            <a:ext cx="1449436" cy="52322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346 total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80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037E58B5-1328-4265-B9F6-08209A977C66}" type="slidenum">
              <a:rPr lang="en-US" sz="1200"/>
              <a:pPr algn="ctr" eaLnBrk="0" hangingPunct="0"/>
              <a:t>12</a:t>
            </a:fld>
            <a:endParaRPr lang="en-US" sz="12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6781800" y="19399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0730" name="AutoShape 10"/>
          <p:cNvSpPr>
            <a:spLocks noChangeArrowheads="1"/>
          </p:cNvSpPr>
          <p:nvPr/>
        </p:nvSpPr>
        <p:spPr bwMode="auto">
          <a:xfrm>
            <a:off x="6781800" y="14065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86713" y="762000"/>
            <a:ext cx="1157287" cy="34385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>
            <a:off x="7983538" y="5762625"/>
            <a:ext cx="1157287" cy="381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 (’99)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6143625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34" name="AutoShape 15"/>
          <p:cNvSpPr>
            <a:spLocks noChangeArrowheads="1"/>
          </p:cNvSpPr>
          <p:nvPr/>
        </p:nvSpPr>
        <p:spPr bwMode="auto">
          <a:xfrm>
            <a:off x="8077200" y="3667125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0735" name="AutoShape 16"/>
          <p:cNvSpPr>
            <a:spLocks noChangeArrowheads="1"/>
          </p:cNvSpPr>
          <p:nvPr/>
        </p:nvSpPr>
        <p:spPr bwMode="auto">
          <a:xfrm>
            <a:off x="8096250" y="1381125"/>
            <a:ext cx="681038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</a:p>
        </p:txBody>
      </p:sp>
      <p:sp>
        <p:nvSpPr>
          <p:cNvPr id="30736" name="AutoShape 17"/>
          <p:cNvSpPr>
            <a:spLocks noChangeArrowheads="1"/>
          </p:cNvSpPr>
          <p:nvPr/>
        </p:nvSpPr>
        <p:spPr bwMode="auto">
          <a:xfrm>
            <a:off x="8081963" y="2276475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0737" name="AutoShape 18"/>
          <p:cNvSpPr>
            <a:spLocks noChangeArrowheads="1"/>
          </p:cNvSpPr>
          <p:nvPr/>
        </p:nvSpPr>
        <p:spPr bwMode="auto">
          <a:xfrm>
            <a:off x="8310563" y="2722563"/>
            <a:ext cx="681037" cy="377825"/>
          </a:xfrm>
          <a:prstGeom prst="cube">
            <a:avLst>
              <a:gd name="adj" fmla="val 659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Inter AP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0738" name="AutoShape 19"/>
          <p:cNvSpPr>
            <a:spLocks noChangeArrowheads="1"/>
          </p:cNvSpPr>
          <p:nvPr/>
        </p:nvSpPr>
        <p:spPr bwMode="auto">
          <a:xfrm>
            <a:off x="8081963" y="1835150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0739" name="AutoShape 21"/>
          <p:cNvSpPr>
            <a:spLocks noChangeArrowheads="1"/>
          </p:cNvSpPr>
          <p:nvPr/>
        </p:nvSpPr>
        <p:spPr bwMode="auto">
          <a:xfrm>
            <a:off x="5732463" y="1878013"/>
            <a:ext cx="973137" cy="555625"/>
          </a:xfrm>
          <a:prstGeom prst="cube">
            <a:avLst>
              <a:gd name="adj" fmla="val 4486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</p:txBody>
      </p:sp>
      <p:sp>
        <p:nvSpPr>
          <p:cNvPr id="30740" name="AutoShape 23"/>
          <p:cNvSpPr>
            <a:spLocks noChangeArrowheads="1"/>
          </p:cNvSpPr>
          <p:nvPr/>
        </p:nvSpPr>
        <p:spPr bwMode="auto">
          <a:xfrm>
            <a:off x="5753100" y="1422400"/>
            <a:ext cx="952500" cy="4064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0741" name="AutoShape 24"/>
          <p:cNvSpPr>
            <a:spLocks noChangeArrowheads="1"/>
          </p:cNvSpPr>
          <p:nvPr/>
        </p:nvSpPr>
        <p:spPr bwMode="auto">
          <a:xfrm>
            <a:off x="6781800" y="24733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Protocol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  <a:cs typeface="ＭＳ Ｐゴシック" charset="-128"/>
              </a:rPr>
              <a:t>802.11 -2007</a:t>
            </a: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5457825" y="2527300"/>
            <a:ext cx="1085850" cy="423863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3714750" y="467995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759575" y="5867400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30754" name="AutoShape 39"/>
          <p:cNvSpPr>
            <a:spLocks noChangeArrowheads="1"/>
          </p:cNvSpPr>
          <p:nvPr/>
        </p:nvSpPr>
        <p:spPr bwMode="auto">
          <a:xfrm>
            <a:off x="8382000" y="4191000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55" name="AutoShape 41"/>
          <p:cNvSpPr>
            <a:spLocks noChangeArrowheads="1"/>
          </p:cNvSpPr>
          <p:nvPr/>
        </p:nvSpPr>
        <p:spPr bwMode="auto">
          <a:xfrm>
            <a:off x="6772275" y="4106863"/>
            <a:ext cx="990600" cy="757237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0756" name="AutoShape 42"/>
          <p:cNvSpPr>
            <a:spLocks noChangeArrowheads="1"/>
          </p:cNvSpPr>
          <p:nvPr/>
        </p:nvSpPr>
        <p:spPr bwMode="auto">
          <a:xfrm>
            <a:off x="6751638" y="50006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0757" name="AutoShape 43"/>
          <p:cNvSpPr>
            <a:spLocks noChangeArrowheads="1"/>
          </p:cNvSpPr>
          <p:nvPr/>
        </p:nvSpPr>
        <p:spPr bwMode="auto">
          <a:xfrm>
            <a:off x="6784975" y="846138"/>
            <a:ext cx="952500" cy="473075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0758" name="AutoShape 44"/>
          <p:cNvSpPr>
            <a:spLocks noChangeArrowheads="1"/>
          </p:cNvSpPr>
          <p:nvPr/>
        </p:nvSpPr>
        <p:spPr bwMode="auto">
          <a:xfrm>
            <a:off x="6791325" y="3333750"/>
            <a:ext cx="962025" cy="7239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2619375" y="4178300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30760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Smart Grid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2667000" y="2427288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67000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4" name="AutoShape 30"/>
          <p:cNvSpPr>
            <a:spLocks noChangeArrowheads="1"/>
          </p:cNvSpPr>
          <p:nvPr/>
        </p:nvSpPr>
        <p:spPr bwMode="auto">
          <a:xfrm>
            <a:off x="5653088" y="3435350"/>
            <a:ext cx="1066800" cy="685800"/>
          </a:xfrm>
          <a:prstGeom prst="cube">
            <a:avLst>
              <a:gd name="adj" fmla="val 10069"/>
            </a:avLst>
          </a:prstGeom>
          <a:solidFill>
            <a:srgbClr val="3366FF">
              <a:alpha val="9411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802.11mb</a:t>
            </a:r>
          </a:p>
          <a:p>
            <a:pPr algn="ctr" eaLnBrk="0" hangingPunct="0"/>
            <a:r>
              <a:rPr lang="en-US" sz="15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Revision</a:t>
            </a: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66" name="AutoShape 12"/>
          <p:cNvSpPr>
            <a:spLocks noChangeArrowheads="1"/>
          </p:cNvSpPr>
          <p:nvPr/>
        </p:nvSpPr>
        <p:spPr bwMode="auto">
          <a:xfrm>
            <a:off x="7986713" y="4343400"/>
            <a:ext cx="1157287" cy="1219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67" name="AutoShape 39"/>
          <p:cNvSpPr>
            <a:spLocks noChangeArrowheads="1"/>
          </p:cNvSpPr>
          <p:nvPr/>
        </p:nvSpPr>
        <p:spPr bwMode="auto">
          <a:xfrm>
            <a:off x="8382000" y="5610225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68" name="AutoShape 18"/>
          <p:cNvSpPr>
            <a:spLocks noChangeArrowheads="1"/>
          </p:cNvSpPr>
          <p:nvPr/>
        </p:nvSpPr>
        <p:spPr bwMode="auto">
          <a:xfrm>
            <a:off x="8077200" y="3133725"/>
            <a:ext cx="681038" cy="3762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0769" name="Text Box 28"/>
          <p:cNvSpPr txBox="1">
            <a:spLocks noChangeArrowheads="1"/>
          </p:cNvSpPr>
          <p:nvPr/>
        </p:nvSpPr>
        <p:spPr bwMode="auto">
          <a:xfrm>
            <a:off x="8012113" y="4343400"/>
            <a:ext cx="11318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  <a:cs typeface="ＭＳ Ｐゴシック" charset="-128"/>
              </a:rPr>
              <a:t>802.11 -2003</a:t>
            </a:r>
          </a:p>
        </p:txBody>
      </p:sp>
      <p:sp>
        <p:nvSpPr>
          <p:cNvPr id="30770" name="AutoShape 15"/>
          <p:cNvSpPr>
            <a:spLocks noChangeArrowheads="1"/>
          </p:cNvSpPr>
          <p:nvPr/>
        </p:nvSpPr>
        <p:spPr bwMode="auto">
          <a:xfrm>
            <a:off x="8077200" y="5080000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0771" name="AutoShape 18"/>
          <p:cNvSpPr>
            <a:spLocks noChangeArrowheads="1"/>
          </p:cNvSpPr>
          <p:nvPr/>
        </p:nvSpPr>
        <p:spPr bwMode="auto">
          <a:xfrm>
            <a:off x="8077200" y="4572000"/>
            <a:ext cx="914400" cy="4524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11Mbps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 2.4 GHz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0772" name="AutoShape 15"/>
          <p:cNvSpPr>
            <a:spLocks noChangeArrowheads="1"/>
          </p:cNvSpPr>
          <p:nvPr/>
        </p:nvSpPr>
        <p:spPr bwMode="auto">
          <a:xfrm>
            <a:off x="8839200" y="5105400"/>
            <a:ext cx="152400" cy="4064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7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  <a:endParaRPr lang="en-US" sz="1800"/>
          </a:p>
        </p:txBody>
      </p:sp>
      <p:sp>
        <p:nvSpPr>
          <p:cNvPr id="307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AC9E1C48-971A-4278-8AC5-219B556E2399}" type="slidenum">
              <a:rPr lang="en-US" sz="1200" smtClean="0"/>
              <a:pPr/>
              <a:t>12</a:t>
            </a:fld>
            <a:endParaRPr lang="en-US" sz="1200" smtClean="0"/>
          </a:p>
        </p:txBody>
      </p:sp>
      <p:sp>
        <p:nvSpPr>
          <p:cNvPr id="30775" name="AutoShape 10"/>
          <p:cNvSpPr>
            <a:spLocks noChangeArrowheads="1"/>
          </p:cNvSpPr>
          <p:nvPr/>
        </p:nvSpPr>
        <p:spPr bwMode="auto">
          <a:xfrm>
            <a:off x="5729288" y="914400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5467350" y="2951163"/>
            <a:ext cx="1085850" cy="466725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8" name="Footer Placehold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4959350" y="50419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1514475" y="2644775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IDS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1539875" y="377825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</p:txBody>
      </p:sp>
    </p:spTree>
    <p:extLst>
      <p:ext uri="{BB962C8B-B14F-4D97-AF65-F5344CB8AC3E}">
        <p14:creationId xmlns:p14="http://schemas.microsoft.com/office/powerpoint/2010/main" val="185432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037E58B5-1328-4265-B9F6-08209A977C66}" type="slidenum">
              <a:rPr lang="en-US" sz="1200"/>
              <a:pPr algn="ctr" eaLnBrk="0" hangingPunct="0"/>
              <a:t>13</a:t>
            </a:fld>
            <a:endParaRPr lang="en-US" sz="12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24800" y="762000"/>
            <a:ext cx="1157287" cy="5018087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5943600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7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>
                <a:latin typeface="Times" pitchFamily="18" charset="0"/>
                <a:ea typeface="ＭＳ Ｐゴシック" charset="-128"/>
                <a:cs typeface="ＭＳ Ｐゴシック" charset="-128"/>
              </a:rPr>
              <a:t>802.11 -</a:t>
            </a:r>
            <a:r>
              <a:rPr lang="en-US" sz="1400" b="1" dirty="0" smtClean="0">
                <a:latin typeface="Times" pitchFamily="18" charset="0"/>
                <a:ea typeface="ＭＳ Ｐゴシック" charset="-128"/>
                <a:cs typeface="ＭＳ Ｐゴシック" charset="-128"/>
              </a:rPr>
              <a:t>2012</a:t>
            </a:r>
            <a:endParaRPr lang="en-US" sz="1400" b="1" dirty="0">
              <a:latin typeface="Times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6543675" y="2345531"/>
            <a:ext cx="1085850" cy="423863"/>
          </a:xfrm>
          <a:prstGeom prst="cube">
            <a:avLst>
              <a:gd name="adj" fmla="val 10069"/>
            </a:avLst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C000"/>
              </a:gs>
            </a:gsLst>
            <a:lin ang="27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3714750" y="467995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3200" y="5959475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2619375" y="4178300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30760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Smart Grid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2667000" y="2427288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67000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  <a:endParaRPr lang="en-US" sz="1800"/>
          </a:p>
        </p:txBody>
      </p:sp>
      <p:sp>
        <p:nvSpPr>
          <p:cNvPr id="307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AC9E1C48-971A-4278-8AC5-219B556E2399}" type="slidenum">
              <a:rPr lang="en-US" sz="1200" smtClean="0"/>
              <a:pPr/>
              <a:t>13</a:t>
            </a:fld>
            <a:endParaRPr lang="en-US" sz="1200" smtClean="0"/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543675" y="3090863"/>
            <a:ext cx="1085850" cy="466725"/>
          </a:xfrm>
          <a:prstGeom prst="cube">
            <a:avLst>
              <a:gd name="adj" fmla="val 10069"/>
            </a:avLst>
          </a:prstGeom>
          <a:solidFill>
            <a:srgbClr val="FFC000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8" name="Footer Placehold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4959350" y="50419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1514475" y="2644775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IDS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1539875" y="377825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 txBox="1">
            <a:spLocks noGrp="1"/>
          </p:cNvSpPr>
          <p:nvPr/>
        </p:nvSpPr>
        <p:spPr bwMode="auto">
          <a:xfrm>
            <a:off x="47005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A22E9EF1-B414-4F31-8AFA-80F8D40FCB18}" type="slidenum">
              <a:rPr lang="en-US" sz="1200"/>
              <a:pPr algn="ctr" eaLnBrk="0" hangingPunct="0"/>
              <a:t>14</a:t>
            </a:fld>
            <a:endParaRPr lang="en-US" sz="12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3127375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58140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 b="1" dirty="0"/>
              <a:t>802.11</a:t>
            </a:r>
            <a:endParaRPr lang="en-US" sz="1400" b="1" dirty="0"/>
          </a:p>
          <a:p>
            <a:pPr algn="ctr" eaLnBrk="0" hangingPunct="0">
              <a:defRPr/>
            </a:pPr>
            <a:r>
              <a:rPr lang="en-US" sz="1800" b="1" dirty="0"/>
              <a:t>-2012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696200" y="2057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696200" y="1524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2794" name="AutoShape 24"/>
          <p:cNvSpPr>
            <a:spLocks noChangeArrowheads="1"/>
          </p:cNvSpPr>
          <p:nvPr/>
        </p:nvSpPr>
        <p:spPr bwMode="auto">
          <a:xfrm>
            <a:off x="7696200" y="5562600"/>
            <a:ext cx="1295400" cy="6096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&lt;1GHz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86675" y="3810000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802.11ac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6Gbps @ 5GHz</a:t>
            </a:r>
          </a:p>
        </p:txBody>
      </p:sp>
      <p:sp>
        <p:nvSpPr>
          <p:cNvPr id="32796" name="AutoShape 43"/>
          <p:cNvSpPr>
            <a:spLocks noChangeArrowheads="1"/>
          </p:cNvSpPr>
          <p:nvPr/>
        </p:nvSpPr>
        <p:spPr bwMode="auto">
          <a:xfrm>
            <a:off x="7699375" y="963613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FILS</a:t>
            </a: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696200" y="4695825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6Gbps 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696200" y="3276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605088" y="12954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590800" y="21907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590800" y="17494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595563" y="31242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6828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  <a:endParaRPr lang="en-US" sz="1800"/>
          </a:p>
        </p:txBody>
      </p:sp>
      <p:sp>
        <p:nvSpPr>
          <p:cNvPr id="32807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28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4C8432F9-B7C4-479D-A223-BCD51C7BB66B}" type="slidenum">
              <a:rPr lang="en-US" sz="1200" smtClean="0"/>
              <a:pPr/>
              <a:t>14</a:t>
            </a:fld>
            <a:endParaRPr lang="en-US" sz="1200" smtClean="0"/>
          </a:p>
        </p:txBody>
      </p:sp>
      <p:sp>
        <p:nvSpPr>
          <p:cNvPr id="3" name="Striped Right Arrow 2"/>
          <p:cNvSpPr/>
          <p:nvPr/>
        </p:nvSpPr>
        <p:spPr bwMode="auto">
          <a:xfrm>
            <a:off x="914400" y="5778500"/>
            <a:ext cx="685800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42" name="Striped Right Arrow 41"/>
          <p:cNvSpPr/>
          <p:nvPr/>
        </p:nvSpPr>
        <p:spPr bwMode="auto">
          <a:xfrm>
            <a:off x="2605088" y="5818188"/>
            <a:ext cx="685800" cy="555625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3" name="Striped Right Arrow 42"/>
          <p:cNvSpPr/>
          <p:nvPr/>
        </p:nvSpPr>
        <p:spPr bwMode="auto">
          <a:xfrm>
            <a:off x="4894263" y="5930900"/>
            <a:ext cx="1506537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Type of Groups</a:t>
            </a:r>
            <a:endParaRPr lang="en-US" smtClean="0"/>
          </a:p>
        </p:txBody>
      </p:sp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  <a:endParaRPr lang="en-US" sz="180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50FAB596-B7EA-49E7-ABC3-BA41FBC068F6}" type="slidenum">
              <a:rPr lang="en-US" sz="1200" smtClean="0"/>
              <a:pPr/>
              <a:t>15</a:t>
            </a:fld>
            <a:endParaRPr lang="en-US" sz="120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00200" y="2667000"/>
          <a:ext cx="6096000" cy="301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Type of Group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Description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25" marB="45725"/>
                </a:tc>
              </a:tr>
              <a:tr h="94498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/>
          <a:lstStyle/>
          <a:p>
            <a:r>
              <a:rPr lang="en-GB" smtClean="0"/>
              <a:t>Groups</a:t>
            </a:r>
          </a:p>
        </p:txBody>
      </p:sp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  <a:endParaRPr lang="en-US" sz="180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4A4019A6-1DA5-4D68-93CE-A97A0E3DDAE3}" type="slidenum">
              <a:rPr lang="en-US" sz="1200" smtClean="0"/>
              <a:pPr/>
              <a:t>16</a:t>
            </a:fld>
            <a:endParaRPr lang="en-US" sz="1200" smtClean="0"/>
          </a:p>
        </p:txBody>
      </p:sp>
      <p:graphicFrame>
        <p:nvGraphicFramePr>
          <p:cNvPr id="7" name="Group 148"/>
          <p:cNvGraphicFramePr>
            <a:graphicFrameLocks/>
          </p:cNvGraphicFramePr>
          <p:nvPr/>
        </p:nvGraphicFramePr>
        <p:xfrm>
          <a:off x="152400" y="762000"/>
          <a:ext cx="8763001" cy="5512113"/>
        </p:xfrm>
        <a:graphic>
          <a:graphicData uri="http://schemas.openxmlformats.org/drawingml/2006/table">
            <a:tbl>
              <a:tblPr/>
              <a:tblGrid>
                <a:gridCol w="716974"/>
                <a:gridCol w="955964"/>
                <a:gridCol w="3664527"/>
                <a:gridCol w="3425536"/>
              </a:tblGrid>
              <a:tr h="3352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Maintenance – Revision “mb”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Robust video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(&lt;6 GHz bands)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(60 GHz)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QoS for Management Frames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TV Whitespace bands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C60G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60 GHz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 + Xiaoming Peng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Infrastructure Service Discovery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ISO/IEC/JTC1/SC6 shadow committee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Smart Grid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68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88E5A11C-0B31-4F00-B785-A594ADE064BB}" type="slidenum">
              <a:rPr lang="en-US" sz="1200" smtClean="0"/>
              <a:pPr/>
              <a:t>17</a:t>
            </a:fld>
            <a:endParaRPr lang="en-US" sz="1200" smtClean="0"/>
          </a:p>
        </p:txBody>
      </p:sp>
      <p:sp>
        <p:nvSpPr>
          <p:cNvPr id="3686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/>
              <a:t>Slide </a:t>
            </a:r>
            <a:fld id="{88E15605-DD57-484B-9E70-EA7EEE328EEC}" type="slidenum">
              <a:rPr lang="en-US" sz="1200"/>
              <a:pPr algn="ctr"/>
              <a:t>17</a:t>
            </a:fld>
            <a:endParaRPr lang="en-US" sz="120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686800" cy="1066800"/>
          </a:xfrm>
        </p:spPr>
        <p:txBody>
          <a:bodyPr/>
          <a:lstStyle/>
          <a:p>
            <a:r>
              <a:rPr lang="en-US" dirty="0" smtClean="0"/>
              <a:t>WG11 Editor Abstract / Agenda – </a:t>
            </a:r>
            <a:r>
              <a:rPr lang="en-US" dirty="0" smtClean="0"/>
              <a:t>May </a:t>
            </a:r>
            <a:r>
              <a:rPr lang="en-US" dirty="0" smtClean="0"/>
              <a:t>2012 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763000" cy="4267200"/>
          </a:xfrm>
        </p:spPr>
        <p:txBody>
          <a:bodyPr/>
          <a:lstStyle/>
          <a:p>
            <a:r>
              <a:rPr lang="en-US" sz="2800" dirty="0" smtClean="0"/>
              <a:t>Roll Call / Contacts / Reflector</a:t>
            </a:r>
          </a:p>
          <a:p>
            <a:r>
              <a:rPr lang="en-US" sz="2800" dirty="0" smtClean="0"/>
              <a:t>Go round table and get brief status report</a:t>
            </a:r>
          </a:p>
          <a:p>
            <a:r>
              <a:rPr lang="en-US" sz="2800" dirty="0" smtClean="0"/>
              <a:t>ANA Status / Process / What is administered</a:t>
            </a:r>
          </a:p>
          <a:p>
            <a:r>
              <a:rPr lang="en-US" sz="2800" dirty="0" smtClean="0"/>
              <a:t>Numbering Alignment process / Spreadsheet</a:t>
            </a:r>
          </a:p>
          <a:p>
            <a:r>
              <a:rPr lang="en-US" sz="2800" dirty="0" smtClean="0"/>
              <a:t>Amendment Ordering / Draft Snapshots</a:t>
            </a:r>
          </a:p>
          <a:p>
            <a:r>
              <a:rPr lang="en-US" sz="2800" dirty="0" smtClean="0"/>
              <a:t>Style Guide for 802.11 </a:t>
            </a:r>
          </a:p>
          <a:p>
            <a:r>
              <a:rPr lang="en-US" sz="2800" dirty="0" smtClean="0"/>
              <a:t>Editor succession </a:t>
            </a:r>
            <a:r>
              <a:rPr lang="en-US" sz="2800" dirty="0" err="1" smtClean="0"/>
              <a:t>REVmc</a:t>
            </a:r>
            <a:r>
              <a:rPr lang="en-US" sz="2800" dirty="0" smtClean="0"/>
              <a:t> – schedule/amendments</a:t>
            </a:r>
            <a:endParaRPr lang="en-US" sz="2800" dirty="0" smtClean="0"/>
          </a:p>
          <a:p>
            <a:r>
              <a:rPr lang="en-US" sz="2800" dirty="0" smtClean="0"/>
              <a:t>Editor backup practices</a:t>
            </a:r>
          </a:p>
        </p:txBody>
      </p:sp>
      <p:sp>
        <p:nvSpPr>
          <p:cNvPr id="36870" name="Date Placeholder 1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WNG SC – May 2012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3058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Review of objectives</a:t>
            </a:r>
          </a:p>
          <a:p>
            <a:pPr eaLnBrk="1" hangingPunct="1"/>
            <a:r>
              <a:rPr lang="en-US" dirty="0" smtClean="0"/>
              <a:t>WNG Chair election</a:t>
            </a:r>
          </a:p>
          <a:p>
            <a:pPr eaLnBrk="1" hangingPunct="1"/>
            <a:r>
              <a:rPr lang="en-US" dirty="0" smtClean="0"/>
              <a:t>WNG Vice-Chair discussion and possible election</a:t>
            </a:r>
          </a:p>
          <a:p>
            <a:pPr eaLnBrk="1" hangingPunct="1"/>
            <a:r>
              <a:rPr lang="en-US" dirty="0" smtClean="0"/>
              <a:t>Alternative Mesh Path Selection (11-12-0621-00-0000-alternative-mesh-path-selection.pptx) – Donald Eastlake 3</a:t>
            </a:r>
            <a:r>
              <a:rPr lang="en-US" baseline="30000" dirty="0" smtClean="0"/>
              <a:t>rd</a:t>
            </a:r>
            <a:endParaRPr lang="en-US" dirty="0" smtClean="0"/>
          </a:p>
          <a:p>
            <a:pPr eaLnBrk="1" hangingPunct="1"/>
            <a:r>
              <a:rPr lang="en-US" dirty="0" smtClean="0"/>
              <a:t>General 802.11 Links (11-12-0589-01-0wng-general-802-11-link.pptx) – Donald Eastlake 3</a:t>
            </a:r>
            <a:r>
              <a:rPr lang="en-US" baseline="30000" dirty="0" smtClean="0"/>
              <a:t>rd</a:t>
            </a:r>
            <a:endParaRPr lang="en-US" dirty="0" smtClean="0"/>
          </a:p>
          <a:p>
            <a:pPr eaLnBrk="1" hangingPunct="1"/>
            <a:r>
              <a:rPr lang="en-US" dirty="0" smtClean="0"/>
              <a:t>6-10 GHz Extensions to 802.11ac, Part 4 (11-12-0493) – Richard Edgar</a:t>
            </a:r>
          </a:p>
          <a:p>
            <a:pPr eaLnBrk="1" hangingPunct="1"/>
            <a:r>
              <a:rPr lang="en-US" dirty="0" smtClean="0"/>
              <a:t>Compatibility of 6-10GHz Extensions with the 802.11ac PHY () – Jim </a:t>
            </a:r>
            <a:r>
              <a:rPr lang="en-US" dirty="0" err="1" smtClean="0"/>
              <a:t>Landsford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45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802.11 ARC – </a:t>
            </a:r>
            <a:r>
              <a:rPr lang="en-US" dirty="0" smtClean="0"/>
              <a:t>May  </a:t>
            </a:r>
            <a:r>
              <a:rPr lang="en-US" dirty="0" smtClean="0"/>
              <a:t>2012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0772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Administration</a:t>
            </a:r>
          </a:p>
          <a:p>
            <a:pPr lvl="1" eaLnBrk="1" hangingPunct="1">
              <a:defRPr/>
            </a:pPr>
            <a:r>
              <a:rPr lang="en-US" dirty="0" smtClean="0"/>
              <a:t>Approve Agenda, Attendance</a:t>
            </a:r>
          </a:p>
          <a:p>
            <a:pPr lvl="1" eaLnBrk="1" hangingPunct="1">
              <a:defRPr/>
            </a:pPr>
            <a:r>
              <a:rPr lang="en-US" dirty="0" smtClean="0"/>
              <a:t>Policies </a:t>
            </a:r>
          </a:p>
          <a:p>
            <a:pPr lvl="1" eaLnBrk="1" hangingPunct="1">
              <a:defRPr/>
            </a:pPr>
            <a:r>
              <a:rPr lang="en-US" dirty="0" smtClean="0"/>
              <a:t>Officer elections</a:t>
            </a:r>
          </a:p>
          <a:p>
            <a:pPr eaLnBrk="1" hangingPunct="1">
              <a:defRPr/>
            </a:pPr>
            <a:r>
              <a:rPr lang="en-US" dirty="0" smtClean="0"/>
              <a:t>802 Overview &amp; Architecture ballot</a:t>
            </a:r>
          </a:p>
          <a:p>
            <a:pPr lvl="1" eaLnBrk="1" hangingPunct="1">
              <a:defRPr/>
            </a:pPr>
            <a:r>
              <a:rPr lang="en-US" dirty="0" smtClean="0"/>
              <a:t>802 ballot closed Feb 4, comments found here: 11-12/0228r0</a:t>
            </a:r>
          </a:p>
          <a:p>
            <a:pPr lvl="1" eaLnBrk="1" hangingPunct="1">
              <a:defRPr/>
            </a:pPr>
            <a:r>
              <a:rPr lang="en-US" dirty="0" smtClean="0"/>
              <a:t>802.11’s comments reviewed in March, any further discussion?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smtClean="0">
                <a:ea typeface="ＭＳ Ｐゴシック" pitchFamily="34" charset="-128"/>
              </a:rPr>
              <a:t>Acknowledge 802.1AC (MAC Service definition) update, discussion?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smtClean="0"/>
              <a:t>Future sessions / SC activities</a:t>
            </a:r>
            <a:endParaRPr lang="en-US" b="1" dirty="0" smtClean="0"/>
          </a:p>
        </p:txBody>
      </p:sp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  <a:endParaRPr lang="en-US" sz="1800" smtClean="0"/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Bruce Kraemer, Marvell</a:t>
            </a:r>
            <a:endParaRPr lang="en-US" smtClean="0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09F2058-5A67-49BE-9F61-C2D3B3FBD006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481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802.11 Meeting Documents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077200" cy="4495800"/>
          </a:xfrm>
        </p:spPr>
        <p:txBody>
          <a:bodyPr/>
          <a:lstStyle/>
          <a:p>
            <a:r>
              <a:rPr lang="en-US" sz="3200" dirty="0" smtClean="0"/>
              <a:t>Agenda 					11-12- </a:t>
            </a:r>
            <a:r>
              <a:rPr lang="en-US" sz="3200" dirty="0" smtClean="0"/>
              <a:t>0461</a:t>
            </a:r>
            <a:endParaRPr lang="en-US" sz="3200" dirty="0" smtClean="0"/>
          </a:p>
          <a:p>
            <a:r>
              <a:rPr lang="en-US" sz="3200" dirty="0" smtClean="0"/>
              <a:t>Snapshots 				11-12- </a:t>
            </a:r>
            <a:r>
              <a:rPr lang="en-US" sz="3200" dirty="0" smtClean="0"/>
              <a:t>0462</a:t>
            </a:r>
            <a:endParaRPr lang="en-US" sz="3200" dirty="0" smtClean="0"/>
          </a:p>
          <a:p>
            <a:r>
              <a:rPr lang="en-US" sz="3200" dirty="0" smtClean="0"/>
              <a:t>Supplementary 			11-12- </a:t>
            </a:r>
            <a:r>
              <a:rPr lang="en-US" sz="3200" dirty="0" smtClean="0"/>
              <a:t>0463</a:t>
            </a:r>
            <a:endParaRPr lang="en-US" sz="3200" dirty="0" smtClean="0"/>
          </a:p>
          <a:p>
            <a:r>
              <a:rPr lang="en-US" sz="3200" dirty="0" smtClean="0"/>
              <a:t>Adrian’s Vice Chair report  	</a:t>
            </a:r>
            <a:r>
              <a:rPr lang="en-US" sz="3200" dirty="0" smtClean="0"/>
              <a:t>11-12-0038r2</a:t>
            </a:r>
            <a:endParaRPr lang="en-US" sz="3200" dirty="0" smtClean="0"/>
          </a:p>
          <a:p>
            <a:r>
              <a:rPr lang="en-US" sz="3200" dirty="0" smtClean="0"/>
              <a:t>Jon’s Vice Chair report  	</a:t>
            </a:r>
            <a:r>
              <a:rPr lang="en-US" sz="3200" dirty="0" smtClean="0"/>
              <a:t>11-12-0626</a:t>
            </a:r>
          </a:p>
          <a:p>
            <a:r>
              <a:rPr lang="en-US" sz="3200" dirty="0" smtClean="0"/>
              <a:t>Treasury </a:t>
            </a:r>
            <a:r>
              <a:rPr lang="en-US" sz="3200" dirty="0" smtClean="0"/>
              <a:t>report  			</a:t>
            </a:r>
            <a:r>
              <a:rPr lang="en-US" sz="3200" dirty="0" smtClean="0"/>
              <a:t>11-12-0625</a:t>
            </a:r>
          </a:p>
          <a:p>
            <a:r>
              <a:rPr lang="en-US" sz="3200" dirty="0" smtClean="0"/>
              <a:t>Publicity report			11-12-0590</a:t>
            </a:r>
          </a:p>
          <a:p>
            <a:r>
              <a:rPr lang="en-US" sz="3200" dirty="0" smtClean="0"/>
              <a:t>Newcomers material 		11-12-0628</a:t>
            </a:r>
            <a:endParaRPr lang="en-US" sz="3200" dirty="0" smtClean="0"/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  <a:endParaRPr lang="en-US" sz="1800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521BE44B-C64E-4BCF-BA06-4D428113ED72}" type="slidenum">
              <a:rPr lang="en-US" sz="1200" smtClean="0"/>
              <a:pPr/>
              <a:t>2</a:t>
            </a:fld>
            <a:endParaRPr 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1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  <a:endParaRPr lang="en-US" sz="1800"/>
          </a:p>
        </p:txBody>
      </p:sp>
      <p:sp>
        <p:nvSpPr>
          <p:cNvPr id="43010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2509E2DB-A977-482D-AFEA-BB62B70EBAD4}" type="slidenum">
              <a:rPr lang="en-US" sz="1200" smtClean="0"/>
              <a:pPr/>
              <a:t>20</a:t>
            </a:fld>
            <a:endParaRPr lang="en-US" sz="1200" smtClean="0"/>
          </a:p>
        </p:txBody>
      </p:sp>
      <p:sp>
        <p:nvSpPr>
          <p:cNvPr id="43012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>
                <a:ea typeface="ＭＳ Ｐゴシック" charset="-128"/>
                <a:cs typeface="ＭＳ Ｐゴシック" charset="-128"/>
              </a:rPr>
              <a:t>Slide </a:t>
            </a:r>
            <a:fld id="{BF747D39-C5B5-43EE-AE8A-A6D48858FE9B}" type="slidenum">
              <a:rPr lang="en-US" sz="1200">
                <a:ea typeface="ＭＳ Ｐゴシック" charset="-128"/>
                <a:cs typeface="ＭＳ Ｐゴシック" charset="-128"/>
              </a:rPr>
              <a:pPr algn="ctr"/>
              <a:t>20</a:t>
            </a:fld>
            <a:endParaRPr lang="en-US" sz="12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err="1" smtClean="0"/>
              <a:t>TGmb</a:t>
            </a:r>
            <a:r>
              <a:rPr lang="en-US" dirty="0" smtClean="0"/>
              <a:t> - </a:t>
            </a:r>
            <a:r>
              <a:rPr lang="en-US" dirty="0" smtClean="0"/>
              <a:t>May </a:t>
            </a:r>
            <a:r>
              <a:rPr lang="en-US" dirty="0" smtClean="0"/>
              <a:t>2012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8382000" cy="4572000"/>
          </a:xfrm>
        </p:spPr>
        <p:txBody>
          <a:bodyPr/>
          <a:lstStyle/>
          <a:p>
            <a:r>
              <a:rPr lang="en-US" sz="3200" dirty="0" err="1" smtClean="0"/>
              <a:t>TGmb</a:t>
            </a:r>
            <a:r>
              <a:rPr lang="en-US" sz="3200" dirty="0" smtClean="0"/>
              <a:t> D12.0 </a:t>
            </a:r>
          </a:p>
          <a:p>
            <a:pPr lvl="1"/>
            <a:r>
              <a:rPr lang="en-US" sz="2800" dirty="0" smtClean="0"/>
              <a:t>Received </a:t>
            </a:r>
            <a:r>
              <a:rPr lang="en-US" sz="2800" dirty="0" err="1" smtClean="0"/>
              <a:t>Revcom</a:t>
            </a:r>
            <a:r>
              <a:rPr lang="en-US" sz="2800" dirty="0" smtClean="0"/>
              <a:t> Approval January 23, 2012</a:t>
            </a:r>
          </a:p>
          <a:p>
            <a:pPr lvl="1"/>
            <a:r>
              <a:rPr lang="en-US" sz="2800" dirty="0" smtClean="0"/>
              <a:t>Received Standards Board Approval – February 6, 2012</a:t>
            </a:r>
          </a:p>
          <a:p>
            <a:r>
              <a:rPr lang="en-US" sz="4400" dirty="0" smtClean="0"/>
              <a:t>Published March 28,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800" smtClean="0">
                <a:ea typeface="ＭＳ Ｐゴシック" charset="-128"/>
              </a:rPr>
              <a:t>May 2012</a:t>
            </a:r>
            <a:endParaRPr lang="en-US" altLang="ja-JP" sz="1800">
              <a:ea typeface="ＭＳ Ｐゴシック" charset="-128"/>
            </a:endParaRPr>
          </a:p>
        </p:txBody>
      </p:sp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charset="-128"/>
              </a:rPr>
              <a:t>IEEE 802.11 TGaa – </a:t>
            </a:r>
            <a:r>
              <a:rPr lang="en-US" altLang="ja-JP" sz="2900" dirty="0" smtClean="0">
                <a:ea typeface="ＭＳ Ｐゴシック" charset="-128"/>
              </a:rPr>
              <a:t> </a:t>
            </a:r>
            <a:r>
              <a:rPr lang="en-US" altLang="ja-JP" sz="2900" dirty="0" smtClean="0">
                <a:ea typeface="ＭＳ Ｐゴシック" charset="-128"/>
              </a:rPr>
              <a:t/>
            </a:r>
            <a:br>
              <a:rPr lang="en-US" altLang="ja-JP" sz="2900" dirty="0" smtClean="0">
                <a:ea typeface="ＭＳ Ｐゴシック" charset="-128"/>
              </a:rPr>
            </a:br>
            <a:r>
              <a:rPr lang="en-US" altLang="ja-JP" sz="2900" dirty="0" smtClean="0">
                <a:ea typeface="ＭＳ Ｐゴシック" charset="-128"/>
              </a:rPr>
              <a:t>May </a:t>
            </a:r>
            <a:r>
              <a:rPr lang="en-US" altLang="ja-JP" sz="2900" dirty="0" smtClean="0">
                <a:ea typeface="ＭＳ Ｐゴシック" charset="-128"/>
              </a:rPr>
              <a:t>2012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343400"/>
          </a:xfrm>
        </p:spPr>
        <p:txBody>
          <a:bodyPr lIns="91440" tIns="45720" rIns="91440" bIns="45720"/>
          <a:lstStyle/>
          <a:p>
            <a:r>
              <a:rPr lang="en-US" altLang="ja-JP" sz="3600" dirty="0" smtClean="0">
                <a:ea typeface="ＭＳ Ｐゴシック" charset="-128"/>
              </a:rPr>
              <a:t>Goals for the  Meeting:</a:t>
            </a:r>
          </a:p>
          <a:p>
            <a:pPr lvl="1">
              <a:buFontTx/>
              <a:buNone/>
            </a:pPr>
            <a:r>
              <a:rPr lang="en-US" altLang="ja-JP" sz="3200" dirty="0" smtClean="0">
                <a:ea typeface="ＭＳ Ｐゴシック" charset="-128"/>
              </a:rPr>
              <a:t>Submitted to RevCom</a:t>
            </a:r>
          </a:p>
          <a:p>
            <a:pPr lvl="1">
              <a:buFontTx/>
              <a:buNone/>
            </a:pPr>
            <a:r>
              <a:rPr lang="en-US" altLang="ja-JP" sz="3200" dirty="0" smtClean="0">
                <a:ea typeface="ＭＳ Ｐゴシック" charset="-128"/>
              </a:rPr>
              <a:t>Approved by RevCom</a:t>
            </a:r>
          </a:p>
          <a:p>
            <a:pPr lvl="1">
              <a:buFontTx/>
              <a:buNone/>
            </a:pPr>
            <a:r>
              <a:rPr lang="en-US" altLang="ja-JP" sz="3200" dirty="0" smtClean="0">
                <a:ea typeface="ＭＳ Ｐゴシック" charset="-128"/>
              </a:rPr>
              <a:t>Approved by Standards Board</a:t>
            </a:r>
          </a:p>
          <a:p>
            <a:pPr lvl="1">
              <a:buFontTx/>
              <a:buNone/>
            </a:pPr>
            <a:r>
              <a:rPr lang="en-US" altLang="ja-JP" sz="3200" dirty="0" smtClean="0">
                <a:ea typeface="ＭＳ Ｐゴシック" charset="-128"/>
              </a:rPr>
              <a:t>Scheduled for publication May 28.</a:t>
            </a:r>
            <a:endParaRPr lang="en-US" altLang="ja-JP" sz="3200" dirty="0" smtClean="0">
              <a:ea typeface="ＭＳ Ｐゴシック" charset="-128"/>
            </a:endParaRPr>
          </a:p>
        </p:txBody>
      </p:sp>
      <p:sp>
        <p:nvSpPr>
          <p:cNvPr id="4506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753225" y="6475413"/>
            <a:ext cx="1790700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200">
                <a:ea typeface="ＭＳ Ｐゴシック" charset="-128"/>
              </a:rPr>
              <a:t>Bruce Kraemer, Marvell</a:t>
            </a:r>
          </a:p>
        </p:txBody>
      </p:sp>
      <p:sp>
        <p:nvSpPr>
          <p:cNvPr id="450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200" smtClean="0">
                <a:ea typeface="ＭＳ Ｐゴシック" charset="-128"/>
              </a:rPr>
              <a:t>Slide </a:t>
            </a:r>
            <a:fld id="{25100161-605B-4413-94C4-C3BC18FDAD24}" type="slidenum">
              <a:rPr lang="he-IL" altLang="ja-JP" sz="1200" smtClean="0">
                <a:ea typeface="ＭＳ Ｐゴシック" charset="-128"/>
                <a:cs typeface="Times New Roman" pitchFamily="18" charset="0"/>
              </a:rPr>
              <a:pPr/>
              <a:t>21</a:t>
            </a:fld>
            <a:endParaRPr lang="en-US" altLang="ja-JP" sz="1200" smtClean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lang="en-US" sz="1800" smtClean="0"/>
              <a:t>May 2012</a:t>
            </a:r>
            <a:endParaRPr lang="en-US" sz="180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lang="en-US" sz="1200" smtClean="0"/>
              <a:t>Bruce Kraemer, Marvell</a:t>
            </a:r>
            <a:endParaRPr lang="en-US" sz="120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lang="en-US" sz="1200" smtClean="0"/>
              <a:t>Slide </a:t>
            </a:r>
            <a:fld id="{3FF7226C-51D2-45C3-9E96-6FF1242675AC}" type="slidenum">
              <a:rPr lang="en-US" sz="1200" smtClean="0"/>
              <a:pPr/>
              <a:t>22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802.11ac – May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1148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smtClean="0"/>
              <a:t>Focus of this meeting is on completing the resolution of  comments received on D2.0 (LB187)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Comment spreadsheet is available at: </a:t>
            </a:r>
            <a:r>
              <a:rPr lang="en-US" smtClean="0">
                <a:hlinkClick r:id="rId3"/>
              </a:rPr>
              <a:t>https://mentor.ieee.org/802.11/dcn/12/11-12-0223-12-00ac-lb187-comment-tgac-d2-0.xls</a:t>
            </a:r>
            <a:r>
              <a:rPr lang="en-US" smtClean="0"/>
              <a:t> </a:t>
            </a:r>
          </a:p>
          <a:p>
            <a:pPr>
              <a:lnSpc>
                <a:spcPct val="90000"/>
              </a:lnSpc>
            </a:pPr>
            <a:r>
              <a:rPr lang="en-US" smtClean="0"/>
              <a:t>A TG Ad Hoc meeting was held in the Bay area during the period of May 9-11 with the objective to achieve progress on LB 187 comments.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Ad Hoc meeting Agenda is available in document11-12/0560r0.</a:t>
            </a:r>
          </a:p>
          <a:p>
            <a:r>
              <a:rPr lang="en-US" smtClean="0"/>
              <a:t>Agenda for this meeting is available  in document 11-12/0561r0.</a:t>
            </a:r>
          </a:p>
        </p:txBody>
      </p:sp>
    </p:spTree>
    <p:extLst>
      <p:ext uri="{BB962C8B-B14F-4D97-AF65-F5344CB8AC3E}">
        <p14:creationId xmlns:p14="http://schemas.microsoft.com/office/powerpoint/2010/main" val="109916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TGad – </a:t>
            </a:r>
            <a:r>
              <a:rPr lang="en-US" dirty="0" smtClean="0"/>
              <a:t>May Meeting </a:t>
            </a:r>
            <a:r>
              <a:rPr lang="en-US" dirty="0" smtClean="0"/>
              <a:t>Goals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Task group officer elections</a:t>
            </a:r>
          </a:p>
          <a:p>
            <a:pPr eaLnBrk="1" hangingPunct="1"/>
            <a:r>
              <a:rPr lang="en-US" sz="3600" dirty="0" smtClean="0"/>
              <a:t>Comment resolution on second recirculation sponsor ballot</a:t>
            </a:r>
          </a:p>
          <a:p>
            <a:pPr eaLnBrk="1" hangingPunct="1"/>
            <a:endParaRPr lang="en-US" sz="36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930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>
                <a:ea typeface="ＭＳ Ｐゴシック" charset="-128"/>
              </a:rPr>
              <a:t>May 2012</a:t>
            </a:r>
            <a:endParaRPr lang="en-US" sz="1800">
              <a:ea typeface="ＭＳ Ｐゴシック" charset="-128"/>
            </a:endParaRPr>
          </a:p>
        </p:txBody>
      </p:sp>
      <p:sp>
        <p:nvSpPr>
          <p:cNvPr id="51202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>
                <a:ea typeface="ＭＳ Ｐゴシック" charset="-128"/>
              </a:rPr>
              <a:t>Bruce Kraemer, Marvell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>
                <a:ea typeface="ＭＳ Ｐゴシック" charset="-128"/>
              </a:rPr>
              <a:t>Slide </a:t>
            </a:r>
            <a:fld id="{5DF4582F-F00D-4810-A67D-591F33E541F0}" type="slidenum">
              <a:rPr lang="en-US" sz="1200" smtClean="0">
                <a:ea typeface="ＭＳ Ｐゴシック" charset="-128"/>
              </a:rPr>
              <a:pPr/>
              <a:t>24</a:t>
            </a:fld>
            <a:endParaRPr lang="en-US" sz="1200" smtClean="0">
              <a:ea typeface="ＭＳ Ｐゴシック" charset="-128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TGae  </a:t>
            </a:r>
            <a:r>
              <a:rPr lang="en-US" dirty="0" smtClean="0"/>
              <a:t>May </a:t>
            </a:r>
            <a:r>
              <a:rPr lang="en-US" dirty="0" smtClean="0"/>
              <a:t>2012 Summary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Status:</a:t>
            </a:r>
          </a:p>
          <a:p>
            <a:r>
              <a:rPr lang="en-US" dirty="0" smtClean="0"/>
              <a:t>Submitted report to EC for P802.11ae REVCOM approval.</a:t>
            </a:r>
          </a:p>
          <a:p>
            <a:pPr>
              <a:buFontTx/>
              <a:buNone/>
            </a:pPr>
            <a:r>
              <a:rPr lang="en-US" dirty="0" smtClean="0"/>
              <a:t>Objectives:</a:t>
            </a:r>
          </a:p>
          <a:p>
            <a:r>
              <a:rPr lang="en-US" dirty="0" smtClean="0"/>
              <a:t>EC Approval of P802.11ae submission to </a:t>
            </a:r>
            <a:r>
              <a:rPr lang="en-US" dirty="0" smtClean="0"/>
              <a:t>REVCOM</a:t>
            </a:r>
          </a:p>
          <a:p>
            <a:r>
              <a:rPr lang="en-US" dirty="0" smtClean="0"/>
              <a:t>Approved by RevCom</a:t>
            </a:r>
          </a:p>
          <a:p>
            <a:r>
              <a:rPr lang="en-US" dirty="0" smtClean="0"/>
              <a:t>Approved by Standards Board</a:t>
            </a:r>
          </a:p>
          <a:p>
            <a:r>
              <a:rPr lang="en-US" sz="4000" dirty="0" smtClean="0"/>
              <a:t>Published April 26, 2012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  <a:endParaRPr lang="en-US" sz="1800"/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Kraemer, Marvell</a:t>
            </a:r>
            <a:endParaRPr lang="en-US" sz="1200" smtClean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FFB00775-6CBD-4FE1-B249-65ABD253B486}" type="slidenum">
              <a:rPr lang="en-US" sz="1200" smtClean="0"/>
              <a:pPr/>
              <a:t>25</a:t>
            </a:fld>
            <a:endParaRPr lang="en-US" sz="1200" smtClean="0"/>
          </a:p>
        </p:txBody>
      </p:sp>
      <p:sp>
        <p:nvSpPr>
          <p:cNvPr id="205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/>
              <a:t>Slide </a:t>
            </a:r>
            <a:fld id="{F6632BA8-F939-4BAD-B36E-9685DA71F350}" type="slidenum">
              <a:rPr lang="en-US" sz="1200"/>
              <a:pPr algn="ctr"/>
              <a:t>25</a:t>
            </a:fld>
            <a:endParaRPr lang="en-US" sz="1200"/>
          </a:p>
        </p:txBody>
      </p:sp>
      <p:sp>
        <p:nvSpPr>
          <p:cNvPr id="2054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smtClean="0"/>
              <a:t>TGaf – Meeting Goals May 2012</a:t>
            </a:r>
          </a:p>
        </p:txBody>
      </p:sp>
      <p:sp>
        <p:nvSpPr>
          <p:cNvPr id="205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45720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ＭＳ Ｐゴシック" charset="-128"/>
              </a:rPr>
              <a:t>Approve meeting and teleconference minutes</a:t>
            </a:r>
          </a:p>
          <a:p>
            <a:r>
              <a:rPr lang="en-US" altLang="ja-JP" smtClean="0">
                <a:ea typeface="ＭＳ Ｐゴシック" charset="-128"/>
              </a:rPr>
              <a:t>Review the results of LB171</a:t>
            </a:r>
          </a:p>
          <a:p>
            <a:r>
              <a:rPr lang="en-US" altLang="ja-JP" smtClean="0">
                <a:ea typeface="ＭＳ Ｐゴシック" charset="-128"/>
              </a:rPr>
              <a:t>Approve the LB171 comment spreadsheet in 11-11/277r27</a:t>
            </a:r>
          </a:p>
          <a:p>
            <a:r>
              <a:rPr lang="en-US" altLang="ja-JP" smtClean="0">
                <a:ea typeface="ＭＳ Ｐゴシック" charset="-128"/>
              </a:rPr>
              <a:t>Approve speculative draft D1.07</a:t>
            </a:r>
          </a:p>
          <a:p>
            <a:r>
              <a:rPr lang="en-US" altLang="ja-JP" smtClean="0">
                <a:ea typeface="ＭＳ Ｐゴシック" charset="-128"/>
              </a:rPr>
              <a:t>Review the progress since March</a:t>
            </a:r>
          </a:p>
          <a:p>
            <a:r>
              <a:rPr lang="en-US" altLang="ja-JP" smtClean="0">
                <a:ea typeface="ＭＳ Ｐゴシック" charset="-128"/>
              </a:rPr>
              <a:t>Review regulatory landscape</a:t>
            </a:r>
          </a:p>
          <a:p>
            <a:r>
              <a:rPr lang="en-US" altLang="ja-JP" smtClean="0">
                <a:ea typeface="ＭＳ Ｐゴシック" charset="-128"/>
              </a:rPr>
              <a:t>Select critical PHY parameters for Clause 23</a:t>
            </a:r>
          </a:p>
          <a:p>
            <a:r>
              <a:rPr lang="en-US" altLang="ja-JP" smtClean="0">
                <a:ea typeface="ＭＳ Ｐゴシック" charset="-128"/>
              </a:rPr>
              <a:t>Review all LB 171 PHY comments</a:t>
            </a:r>
          </a:p>
          <a:p>
            <a:r>
              <a:rPr lang="en-US" altLang="ja-JP" smtClean="0">
                <a:ea typeface="ＭＳ Ｐゴシック" charset="-128"/>
              </a:rPr>
              <a:t>Plan for July meeting and teleconferences</a:t>
            </a:r>
          </a:p>
        </p:txBody>
      </p:sp>
    </p:spTree>
    <p:extLst>
      <p:ext uri="{BB962C8B-B14F-4D97-AF65-F5344CB8AC3E}">
        <p14:creationId xmlns:p14="http://schemas.microsoft.com/office/powerpoint/2010/main" val="37693019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802.11ah </a:t>
            </a:r>
            <a:r>
              <a:rPr lang="en-US" dirty="0" smtClean="0"/>
              <a:t>May Snapshot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534400" cy="4114800"/>
          </a:xfrm>
        </p:spPr>
        <p:txBody>
          <a:bodyPr/>
          <a:lstStyle/>
          <a:p>
            <a:pPr marL="609600" indent="-609600"/>
            <a:r>
              <a:rPr lang="en-US" sz="2800" dirty="0" smtClean="0"/>
              <a:t>Task Group Officer Elections</a:t>
            </a:r>
          </a:p>
          <a:p>
            <a:pPr marL="609600" indent="-609600"/>
            <a:r>
              <a:rPr lang="en-US" sz="2800" dirty="0" smtClean="0"/>
              <a:t>Draft text sub group operation</a:t>
            </a:r>
          </a:p>
          <a:p>
            <a:pPr marL="609600" indent="-609600"/>
            <a:r>
              <a:rPr lang="en-US" sz="2800" dirty="0" smtClean="0"/>
              <a:t>Primary focus</a:t>
            </a:r>
          </a:p>
          <a:p>
            <a:pPr marL="1009650" lvl="1" indent="-609600"/>
            <a:r>
              <a:rPr lang="en-US" sz="2400" dirty="0" smtClean="0"/>
              <a:t>Continue work on the specification framework document.</a:t>
            </a:r>
          </a:p>
          <a:p>
            <a:pPr marL="609600" indent="-609600"/>
            <a:r>
              <a:rPr lang="en-US" sz="2800" dirty="0" smtClean="0"/>
              <a:t>Continue work on,</a:t>
            </a:r>
          </a:p>
          <a:p>
            <a:pPr marL="1009650" lvl="1" indent="-609600"/>
            <a:r>
              <a:rPr lang="en-US" sz="2400" dirty="0" smtClean="0"/>
              <a:t>Requirements</a:t>
            </a:r>
            <a:r>
              <a:rPr lang="en-US" sz="2400" dirty="0"/>
              <a:t> </a:t>
            </a:r>
            <a:r>
              <a:rPr lang="en-US" sz="2400" dirty="0" smtClean="0"/>
              <a:t>&amp; </a:t>
            </a:r>
            <a:r>
              <a:rPr lang="en-US" sz="2400" dirty="0" err="1" smtClean="0"/>
              <a:t>eval</a:t>
            </a:r>
            <a:r>
              <a:rPr lang="en-US" sz="2400" dirty="0"/>
              <a:t>.</a:t>
            </a:r>
            <a:r>
              <a:rPr lang="en-US" sz="2400" dirty="0" smtClean="0"/>
              <a:t> and channel model document</a:t>
            </a:r>
          </a:p>
          <a:p>
            <a:pPr marL="609600" indent="-609600"/>
            <a:r>
              <a:rPr lang="en-US" sz="2800" dirty="0" smtClean="0"/>
              <a:t>Timeline review &amp; Teleconference schedule</a:t>
            </a:r>
          </a:p>
          <a:p>
            <a:pPr marL="0" indent="0">
              <a:buNone/>
            </a:pPr>
            <a:endParaRPr lang="en-US" sz="2800" dirty="0" smtClean="0"/>
          </a:p>
          <a:p>
            <a:pPr marL="1009650" lvl="1" indent="-609600"/>
            <a:endParaRPr lang="en-US" sz="24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May 2012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/>
          <a:p>
            <a:r>
              <a:rPr lang="en-US" smtClean="0"/>
              <a:t>Bruce Kraemer, Marvell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6157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/>
          <a:lstStyle/>
          <a:p>
            <a:r>
              <a:rPr lang="en-US" altLang="ja-JP" sz="2900" smtClean="0"/>
              <a:t>IEEE 802.11 FILS TGai – Atlanta </a:t>
            </a:r>
            <a:br>
              <a:rPr lang="en-US" altLang="ja-JP" sz="2900" smtClean="0"/>
            </a:br>
            <a:r>
              <a:rPr lang="en-US" altLang="ja-JP" sz="2900" smtClean="0"/>
              <a:t>May 2012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 lIns="91440" tIns="45720" rIns="91440" bIns="45720"/>
          <a:lstStyle/>
          <a:p>
            <a:r>
              <a:rPr lang="en-US" altLang="ja-JP" smtClean="0"/>
              <a:t>Goals for the  Meeting:</a:t>
            </a:r>
          </a:p>
          <a:p>
            <a:pPr lvl="1"/>
            <a:r>
              <a:rPr lang="en-US" altLang="ja-JP" sz="2600" smtClean="0"/>
              <a:t>Approve minutes of past meeting and teleconference</a:t>
            </a:r>
          </a:p>
          <a:p>
            <a:pPr lvl="1"/>
            <a:r>
              <a:rPr lang="en-US" altLang="ja-JP" sz="2600" smtClean="0"/>
              <a:t>Task Group Officers Election</a:t>
            </a:r>
          </a:p>
          <a:p>
            <a:pPr lvl="1"/>
            <a:r>
              <a:rPr lang="en-US" altLang="ja-JP" sz="2600" smtClean="0"/>
              <a:t>Spec text for specification framework documentation</a:t>
            </a:r>
          </a:p>
          <a:p>
            <a:pPr lvl="1"/>
            <a:r>
              <a:rPr lang="en-US" altLang="ja-JP" sz="2600" smtClean="0"/>
              <a:t>Creating Spec framework documentation</a:t>
            </a:r>
          </a:p>
          <a:p>
            <a:pPr lvl="1"/>
            <a:r>
              <a:rPr lang="en-US" altLang="ja-JP" sz="2600" smtClean="0"/>
              <a:t>Approve Timeline</a:t>
            </a:r>
          </a:p>
          <a:p>
            <a:pPr lvl="1"/>
            <a:r>
              <a:rPr lang="en-US" altLang="ja-JP" sz="2600" smtClean="0"/>
              <a:t>Approve Teleconference schedule</a:t>
            </a:r>
          </a:p>
          <a:p>
            <a:pPr lvl="1"/>
            <a:r>
              <a:rPr lang="en-US" altLang="ja-JP" sz="2600" smtClean="0"/>
              <a:t>Approve Plan for July</a:t>
            </a:r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kumimoji="0" lang="en-US" altLang="ja-JP" sz="1800" smtClean="0"/>
              <a:t>May 2012</a:t>
            </a:r>
            <a:endParaRPr kumimoji="0" lang="en-US" altLang="ja-JP" sz="1800"/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kumimoji="0" lang="en-US" altLang="ja-JP" sz="1200" smtClean="0"/>
              <a:t>Bruce Kraemer, Marvell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kumimoji="0" lang="en-US" altLang="ja-JP" sz="1200"/>
              <a:t>Slide </a:t>
            </a:r>
            <a:fld id="{908F38E7-6CAA-4494-8085-A5CBC23E940C}" type="slidenum">
              <a:rPr kumimoji="0" lang="en-US" altLang="ja-JP" sz="1200"/>
              <a:pPr/>
              <a:t>27</a:t>
            </a:fld>
            <a:endParaRPr kumimoji="0"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40677364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  <a:endParaRPr lang="en-US" sz="180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Kraemer, Marvell</a:t>
            </a:r>
            <a:endParaRPr lang="en-US" sz="120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9B37FE1C-9785-4DC1-A9B6-E4409F226726}" type="slidenum">
              <a:rPr lang="en-US" sz="1200" smtClean="0"/>
              <a:pPr/>
              <a:t>28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dirty="0" smtClean="0"/>
              <a:t>IEEE JTC1 ad hoc – May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381000" y="1524000"/>
            <a:ext cx="8610600" cy="4800600"/>
          </a:xfrm>
        </p:spPr>
        <p:txBody>
          <a:bodyPr lIns="91440" tIns="45720" rIns="91440" bIns="45720"/>
          <a:lstStyle/>
          <a:p>
            <a:r>
              <a:rPr lang="en-AU" dirty="0" smtClean="0"/>
              <a:t>The agenda items that will be addressed this week are:</a:t>
            </a:r>
          </a:p>
          <a:p>
            <a:pPr lvl="1"/>
            <a:r>
              <a:rPr lang="en-AU" dirty="0" smtClean="0"/>
              <a:t>Review IEEE 802.11 WG liaisons to SC6</a:t>
            </a:r>
          </a:p>
          <a:p>
            <a:pPr lvl="2"/>
            <a:r>
              <a:rPr lang="en-AU" dirty="0" smtClean="0"/>
              <a:t>Review latest liaisons of Sponsor Ballot drafts</a:t>
            </a:r>
          </a:p>
          <a:p>
            <a:pPr lvl="2"/>
            <a:r>
              <a:rPr lang="en-AU" dirty="0" smtClean="0"/>
              <a:t>Review submitted IEEE 802 responses to China &amp; Swiss NB related to proposed agreement on extensions to IEEE 802 standards</a:t>
            </a:r>
          </a:p>
          <a:p>
            <a:pPr lvl="3"/>
            <a:r>
              <a:rPr lang="en-AU" dirty="0" smtClean="0"/>
              <a:t>Respond to any responses received from SC6 NBs</a:t>
            </a:r>
          </a:p>
          <a:p>
            <a:pPr lvl="2"/>
            <a:r>
              <a:rPr lang="en-AU" dirty="0" smtClean="0"/>
              <a:t>Review status of  submission of IEEE 802.11-2012 to JTC1 ballot</a:t>
            </a:r>
          </a:p>
          <a:p>
            <a:pPr lvl="3"/>
            <a:r>
              <a:rPr lang="en-AU" dirty="0" smtClean="0"/>
              <a:t>Discuss possible communications with JTC1 NBs about ballot</a:t>
            </a:r>
          </a:p>
          <a:p>
            <a:pPr lvl="1"/>
            <a:r>
              <a:rPr lang="en-AU" dirty="0" smtClean="0"/>
              <a:t>Review any changes to status of proposals to SC6 related to IEEE 802</a:t>
            </a:r>
          </a:p>
          <a:p>
            <a:pPr lvl="2"/>
            <a:r>
              <a:rPr lang="en-AU" dirty="0" smtClean="0"/>
              <a:t>Status of WAPI (802.11i replacement)</a:t>
            </a:r>
          </a:p>
          <a:p>
            <a:pPr lvl="2"/>
            <a:r>
              <a:rPr lang="en-AU" dirty="0" smtClean="0"/>
              <a:t>Status of proposed 802.1X/AE and 802.16 security replacements</a:t>
            </a:r>
          </a:p>
          <a:p>
            <a:pPr lvl="2"/>
            <a:r>
              <a:rPr lang="en-AU" dirty="0" smtClean="0"/>
              <a:t>Status of EUHT (proposed 802.11ac replacement) </a:t>
            </a:r>
          </a:p>
          <a:p>
            <a:pPr lvl="1"/>
            <a:r>
              <a:rPr lang="en-AU" dirty="0" smtClean="0"/>
              <a:t>Discuss other submissions to SC6 of interest to IEEE 802</a:t>
            </a:r>
          </a:p>
          <a:p>
            <a:pPr lvl="2"/>
            <a:r>
              <a:rPr lang="en-AU" dirty="0" smtClean="0"/>
              <a:t>Swiss NB input to SC6 on process improvements</a:t>
            </a:r>
          </a:p>
        </p:txBody>
      </p:sp>
    </p:spTree>
    <p:extLst>
      <p:ext uri="{BB962C8B-B14F-4D97-AF65-F5344CB8AC3E}">
        <p14:creationId xmlns:p14="http://schemas.microsoft.com/office/powerpoint/2010/main" val="26852213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Regulatory Standing Committee </a:t>
            </a:r>
            <a:br>
              <a:rPr lang="en-US" smtClean="0"/>
            </a:br>
            <a:r>
              <a:rPr lang="en-US" smtClean="0"/>
              <a:t>Meeting Goals May 2012</a:t>
            </a:r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regulatory summaries</a:t>
            </a:r>
          </a:p>
          <a:p>
            <a:pPr eaLnBrk="1" hangingPunct="1"/>
            <a:r>
              <a:rPr lang="en-US" smtClean="0"/>
              <a:t>Regulatory issues status</a:t>
            </a:r>
          </a:p>
          <a:p>
            <a:pPr lvl="1" eaLnBrk="1" hangingPunct="1"/>
            <a:r>
              <a:rPr lang="en-US" smtClean="0"/>
              <a:t>Opening the 5350 – 5470 MHz band</a:t>
            </a:r>
          </a:p>
          <a:p>
            <a:pPr lvl="1" eaLnBrk="1" hangingPunct="1"/>
            <a:r>
              <a:rPr lang="en-US" smtClean="0"/>
              <a:t>FCC R&amp;O 12-45 on the TVWS</a:t>
            </a:r>
          </a:p>
          <a:p>
            <a:pPr lvl="1" eaLnBrk="1" hangingPunct="1"/>
            <a:r>
              <a:rPr lang="en-US" smtClean="0"/>
              <a:t>Ofcom TVWS meetings outcome</a:t>
            </a:r>
          </a:p>
          <a:p>
            <a:pPr lvl="1" eaLnBrk="1" hangingPunct="1"/>
            <a:r>
              <a:rPr lang="en-US" smtClean="0"/>
              <a:t>Ofcom VNS plan</a:t>
            </a:r>
          </a:p>
          <a:p>
            <a:pPr lvl="1" eaLnBrk="1" hangingPunct="1"/>
            <a:r>
              <a:rPr lang="en-US" smtClean="0"/>
              <a:t>ETSI BRAN TVWS meeting in June</a:t>
            </a:r>
          </a:p>
          <a:p>
            <a:pPr lvl="1" eaLnBrk="1" hangingPunct="1"/>
            <a:r>
              <a:rPr lang="en-US" smtClean="0"/>
              <a:t>SRdoc on DA2GC</a:t>
            </a:r>
          </a:p>
          <a:p>
            <a:pPr eaLnBrk="1" hangingPunct="1"/>
            <a:r>
              <a:rPr lang="en-US" smtClean="0"/>
              <a:t>Critical issues actions</a:t>
            </a:r>
          </a:p>
          <a:p>
            <a:pPr lvl="1" eaLnBrk="1" hangingPunct="1"/>
            <a:r>
              <a:rPr lang="en-US" smtClean="0"/>
              <a:t>Lufthansa DA2GC status</a:t>
            </a:r>
          </a:p>
          <a:p>
            <a:pPr lvl="1" eaLnBrk="1" hangingPunct="1"/>
            <a:endParaRPr lang="en-US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  <a:endParaRPr lang="en-US" sz="1800"/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Kraemer, Marvell</a:t>
            </a:r>
            <a:endParaRPr lang="en-US" sz="120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7E3B472D-D2C7-40F2-B473-6085B18018FB}" type="slidenum">
              <a:rPr lang="en-US" sz="1200" smtClean="0"/>
              <a:pPr/>
              <a:t>29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50960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  <a:endParaRPr lang="en-US" sz="1800"/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F337CECE-D3A4-4ACD-B407-B5EDD0581AEF}" type="slidenum">
              <a:rPr lang="en-US" sz="1200" smtClean="0"/>
              <a:pPr/>
              <a:t>3</a:t>
            </a:fld>
            <a:endParaRPr lang="en-US" sz="1200" smtClean="0"/>
          </a:p>
        </p:txBody>
      </p:sp>
      <p:sp>
        <p:nvSpPr>
          <p:cNvPr id="20484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059488"/>
              </p:ext>
            </p:extLst>
          </p:nvPr>
        </p:nvGraphicFramePr>
        <p:xfrm>
          <a:off x="304800" y="1268946"/>
          <a:ext cx="5384800" cy="4541304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- MB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6" name="Text Box 83"/>
          <p:cNvSpPr txBox="1">
            <a:spLocks noChangeArrowheads="1"/>
          </p:cNvSpPr>
          <p:nvPr/>
        </p:nvSpPr>
        <p:spPr bwMode="auto">
          <a:xfrm>
            <a:off x="746125" y="6057900"/>
            <a:ext cx="7051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800">
                <a:hlinkClick r:id="rId2"/>
              </a:rPr>
              <a:t>https://development.standards.ieee.org/pub/active-pars?n=22&amp;o=1a0a2a3d</a:t>
            </a:r>
            <a:endParaRPr lang="en-US" sz="1800"/>
          </a:p>
        </p:txBody>
      </p:sp>
      <p:sp>
        <p:nvSpPr>
          <p:cNvPr id="20527" name="WordArt 48"/>
          <p:cNvSpPr>
            <a:spLocks noChangeArrowheads="1" noChangeShapeType="1" noTextEdit="1"/>
          </p:cNvSpPr>
          <p:nvPr/>
        </p:nvSpPr>
        <p:spPr bwMode="auto">
          <a:xfrm>
            <a:off x="6357066" y="1585560"/>
            <a:ext cx="2640013" cy="1028700"/>
          </a:xfrm>
          <a:prstGeom prst="rect">
            <a:avLst/>
          </a:prstGeom>
          <a:ln w="9525">
            <a:solidFill>
              <a:srgbClr val="66FF33"/>
            </a:solidFill>
            <a:round/>
            <a:headEnd/>
            <a:tailEnd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600" b="1" kern="10" dirty="0">
                <a:solidFill>
                  <a:srgbClr val="66FF33"/>
                </a:solidFill>
                <a:latin typeface="Times New Roman"/>
                <a:cs typeface="Times New Roman"/>
              </a:rPr>
              <a:t>Plan for Approval of</a:t>
            </a:r>
          </a:p>
          <a:p>
            <a:pPr algn="ctr"/>
            <a:r>
              <a:rPr lang="en-US" sz="1600" b="1" kern="10" dirty="0">
                <a:solidFill>
                  <a:srgbClr val="66FF33"/>
                </a:solidFill>
                <a:latin typeface="Times New Roman"/>
                <a:cs typeface="Times New Roman"/>
              </a:rPr>
              <a:t>New Revision PAR</a:t>
            </a:r>
          </a:p>
          <a:p>
            <a:pPr algn="ctr"/>
            <a:r>
              <a:rPr lang="en-US" sz="1600" b="1" kern="10" dirty="0">
                <a:solidFill>
                  <a:srgbClr val="66FF33"/>
                </a:solidFill>
                <a:latin typeface="Times New Roman"/>
                <a:cs typeface="Times New Roman"/>
              </a:rPr>
              <a:t>July 2012</a:t>
            </a:r>
          </a:p>
        </p:txBody>
      </p:sp>
      <p:sp>
        <p:nvSpPr>
          <p:cNvPr id="20528" name="AutoShape 49"/>
          <p:cNvSpPr>
            <a:spLocks noChangeArrowheads="1"/>
          </p:cNvSpPr>
          <p:nvPr/>
        </p:nvSpPr>
        <p:spPr bwMode="auto">
          <a:xfrm>
            <a:off x="5686582" y="28194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9" name="AutoShape 50"/>
          <p:cNvSpPr>
            <a:spLocks noChangeArrowheads="1"/>
          </p:cNvSpPr>
          <p:nvPr/>
        </p:nvSpPr>
        <p:spPr bwMode="auto">
          <a:xfrm>
            <a:off x="5666420" y="1820025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0" name="AutoShape 49"/>
          <p:cNvSpPr>
            <a:spLocks noChangeArrowheads="1"/>
          </p:cNvSpPr>
          <p:nvPr/>
        </p:nvSpPr>
        <p:spPr bwMode="auto">
          <a:xfrm>
            <a:off x="5666420" y="3352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1" name="WordArt 48"/>
          <p:cNvSpPr>
            <a:spLocks noChangeArrowheads="1" noChangeShapeType="1" noTextEdit="1"/>
          </p:cNvSpPr>
          <p:nvPr/>
        </p:nvSpPr>
        <p:spPr bwMode="auto">
          <a:xfrm>
            <a:off x="6400800" y="3276600"/>
            <a:ext cx="2640013" cy="1028700"/>
          </a:xfrm>
          <a:prstGeom prst="rect">
            <a:avLst/>
          </a:prstGeom>
          <a:ln w="9525">
            <a:solidFill>
              <a:srgbClr val="FFC000"/>
            </a:solidFill>
            <a:round/>
            <a:headEnd/>
            <a:tailEnd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110" b="1" kern="10" dirty="0">
                <a:solidFill>
                  <a:srgbClr val="FF9900"/>
                </a:solidFill>
                <a:latin typeface="Times New Roman"/>
                <a:cs typeface="Times New Roman"/>
              </a:rPr>
              <a:t>Plan for Approval of</a:t>
            </a:r>
          </a:p>
          <a:p>
            <a:pPr algn="ctr"/>
            <a:r>
              <a:rPr lang="en-US" sz="1110" b="1" kern="10" dirty="0">
                <a:solidFill>
                  <a:srgbClr val="FF9900"/>
                </a:solidFill>
                <a:latin typeface="Times New Roman"/>
                <a:cs typeface="Times New Roman"/>
              </a:rPr>
              <a:t>Extension PAR</a:t>
            </a:r>
          </a:p>
          <a:p>
            <a:pPr algn="ctr"/>
            <a:r>
              <a:rPr lang="en-US" sz="1110" b="1" kern="10" dirty="0">
                <a:solidFill>
                  <a:srgbClr val="FF9900"/>
                </a:solidFill>
                <a:latin typeface="Times New Roman"/>
                <a:cs typeface="Times New Roman"/>
              </a:rPr>
              <a:t>July 2012</a:t>
            </a:r>
          </a:p>
        </p:txBody>
      </p:sp>
      <p:sp>
        <p:nvSpPr>
          <p:cNvPr id="13" name="WordArt 48"/>
          <p:cNvSpPr>
            <a:spLocks noChangeArrowheads="1" noChangeShapeType="1" noTextEdit="1"/>
          </p:cNvSpPr>
          <p:nvPr/>
        </p:nvSpPr>
        <p:spPr bwMode="auto">
          <a:xfrm>
            <a:off x="6166960" y="4724400"/>
            <a:ext cx="2640013" cy="1028700"/>
          </a:xfrm>
          <a:prstGeom prst="rect">
            <a:avLst/>
          </a:prstGeom>
          <a:ln w="9525">
            <a:solidFill>
              <a:srgbClr val="00B0F0"/>
            </a:solidFill>
            <a:round/>
            <a:headEnd/>
            <a:tailEnd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>
                <a:solidFill>
                  <a:srgbClr val="0033CC"/>
                </a:solidFill>
                <a:latin typeface="Times New Roman"/>
                <a:cs typeface="Times New Roman"/>
              </a:rPr>
              <a:t>Plan for Approval of</a:t>
            </a:r>
          </a:p>
          <a:p>
            <a:pPr algn="ctr"/>
            <a:r>
              <a:rPr lang="en-US" sz="2400" b="1" kern="10" dirty="0">
                <a:solidFill>
                  <a:srgbClr val="0033CC"/>
                </a:solidFill>
                <a:latin typeface="Times New Roman"/>
                <a:cs typeface="Times New Roman"/>
              </a:rPr>
              <a:t>Extension PAR</a:t>
            </a:r>
          </a:p>
          <a:p>
            <a:pPr algn="ctr"/>
            <a:r>
              <a:rPr lang="en-US" sz="2400" b="1" kern="10" dirty="0" smtClean="0">
                <a:solidFill>
                  <a:srgbClr val="0033CC"/>
                </a:solidFill>
                <a:latin typeface="Times New Roman"/>
                <a:cs typeface="Times New Roman"/>
              </a:rPr>
              <a:t>November </a:t>
            </a:r>
            <a:r>
              <a:rPr lang="en-US" sz="2400" b="1" kern="10" dirty="0">
                <a:solidFill>
                  <a:srgbClr val="0033CC"/>
                </a:solidFill>
                <a:latin typeface="Times New Roman"/>
                <a:cs typeface="Times New Roman"/>
              </a:rPr>
              <a:t>2012</a:t>
            </a:r>
          </a:p>
        </p:txBody>
      </p:sp>
      <p:cxnSp>
        <p:nvCxnSpPr>
          <p:cNvPr id="3" name="Elbow Connector 2"/>
          <p:cNvCxnSpPr>
            <a:stCxn id="20527" idx="1"/>
            <a:endCxn id="20529" idx="3"/>
          </p:cNvCxnSpPr>
          <p:nvPr/>
        </p:nvCxnSpPr>
        <p:spPr bwMode="auto">
          <a:xfrm rot="10800000">
            <a:off x="6199820" y="1934326"/>
            <a:ext cx="157246" cy="16558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Elbow Connector 15"/>
          <p:cNvCxnSpPr>
            <a:stCxn id="20531" idx="0"/>
            <a:endCxn id="20528" idx="3"/>
          </p:cNvCxnSpPr>
          <p:nvPr/>
        </p:nvCxnSpPr>
        <p:spPr bwMode="auto">
          <a:xfrm rot="16200000" flipV="1">
            <a:off x="6798945" y="2354737"/>
            <a:ext cx="342900" cy="1500825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Elbow Connector 19"/>
          <p:cNvCxnSpPr>
            <a:stCxn id="13" idx="1"/>
          </p:cNvCxnSpPr>
          <p:nvPr/>
        </p:nvCxnSpPr>
        <p:spPr bwMode="auto">
          <a:xfrm rot="10800000">
            <a:off x="5953282" y="3467100"/>
            <a:ext cx="213678" cy="177165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  <a:endParaRPr lang="en-US" sz="1800"/>
          </a:p>
        </p:txBody>
      </p:sp>
      <p:sp>
        <p:nvSpPr>
          <p:cNvPr id="61442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93FCAAF9-3079-41CA-BF7E-9BB5B87269B7}" type="slidenum">
              <a:rPr lang="en-US" sz="1200" smtClean="0"/>
              <a:pPr/>
              <a:t>30</a:t>
            </a:fld>
            <a:endParaRPr lang="en-US" sz="1200" smtClean="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7100"/>
            <a:ext cx="7772400" cy="461963"/>
          </a:xfrm>
        </p:spPr>
        <p:txBody>
          <a:bodyPr/>
          <a:lstStyle/>
          <a:p>
            <a:r>
              <a:rPr lang="en-US" sz="2800" dirty="0" smtClean="0"/>
              <a:t>Smart Grid – </a:t>
            </a:r>
            <a:r>
              <a:rPr lang="en-US" sz="2800" dirty="0" smtClean="0"/>
              <a:t>May  </a:t>
            </a:r>
            <a:r>
              <a:rPr lang="en-US" sz="2800" dirty="0" smtClean="0"/>
              <a:t>2012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485900"/>
            <a:ext cx="8524875" cy="4954588"/>
          </a:xfrm>
        </p:spPr>
        <p:txBody>
          <a:bodyPr/>
          <a:lstStyle/>
          <a:p>
            <a:r>
              <a:rPr lang="en-US" sz="3600" b="0" dirty="0" smtClean="0"/>
              <a:t>NIST Smart Grid PAP#2 Update</a:t>
            </a:r>
          </a:p>
          <a:p>
            <a:r>
              <a:rPr lang="en-US" sz="3600" b="0" dirty="0" smtClean="0"/>
              <a:t>Progress on rewrite of Chapter 4 &amp; </a:t>
            </a:r>
            <a:r>
              <a:rPr lang="en-US" sz="3600" b="0" dirty="0" smtClean="0"/>
              <a:t>5 &amp; 6</a:t>
            </a:r>
            <a:endParaRPr lang="en-US" sz="3600" b="0" dirty="0" smtClean="0"/>
          </a:p>
          <a:p>
            <a:r>
              <a:rPr lang="en-US" sz="3600" b="0" dirty="0" smtClean="0"/>
              <a:t>Simulation </a:t>
            </a:r>
            <a:r>
              <a:rPr lang="en-US" sz="3600" b="0" dirty="0" smtClean="0"/>
              <a:t>parameters</a:t>
            </a:r>
          </a:p>
          <a:p>
            <a:r>
              <a:rPr lang="en-US" sz="3600" b="0" dirty="0" smtClean="0"/>
              <a:t>Transition to EC Study Group</a:t>
            </a:r>
            <a:endParaRPr lang="en-US" sz="36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China Millimeter Wave (CMMW) Study Group – </a:t>
            </a:r>
            <a:r>
              <a:rPr lang="en-US" dirty="0" smtClean="0"/>
              <a:t>May Meeting </a:t>
            </a:r>
            <a:r>
              <a:rPr lang="en-US" dirty="0" smtClean="0"/>
              <a:t>Goals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PAR &amp; 5 C development</a:t>
            </a:r>
          </a:p>
          <a:p>
            <a:pPr eaLnBrk="1" hangingPunct="1"/>
            <a:r>
              <a:rPr lang="en-US" sz="3600" dirty="0" smtClean="0"/>
              <a:t>Task group logistics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274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MS PGothic" pitchFamily="34" charset="-128"/>
              </a:rPr>
              <a:t>May 2012</a:t>
            </a:r>
            <a:endParaRPr lang="en-US" smtClean="0">
              <a:ea typeface="MS PGothic" pitchFamily="34" charset="-128"/>
            </a:endParaRP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MS PGothic" pitchFamily="34" charset="-128"/>
              </a:rPr>
              <a:t>Bruce Kraemer, Marvell</a:t>
            </a:r>
            <a:endParaRPr lang="en-US" smtClean="0">
              <a:ea typeface="MS PGothic" pitchFamily="34" charset="-128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A994514-DD2C-4136-A055-04EB8E1CE007}" type="slidenum">
              <a:rPr lang="en-US" smtClean="0"/>
              <a:pPr>
                <a:defRPr/>
              </a:pPr>
              <a:t>32</a:t>
            </a:fld>
            <a:endParaRPr lang="en-US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 ISD SG – May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114800"/>
          </a:xfrm>
        </p:spPr>
        <p:txBody>
          <a:bodyPr lIns="91440" tIns="45720" rIns="91440" bIns="45720"/>
          <a:lstStyle/>
          <a:p>
            <a:r>
              <a:rPr lang="en-US" sz="3200" smtClean="0"/>
              <a:t>Presentations</a:t>
            </a:r>
          </a:p>
          <a:p>
            <a:r>
              <a:rPr lang="en-GB" sz="3200" smtClean="0"/>
              <a:t>Finalise scope for the SG</a:t>
            </a:r>
          </a:p>
          <a:p>
            <a:r>
              <a:rPr lang="en-GB" sz="3200" smtClean="0"/>
              <a:t>Update use case &amp; requirements document (11-12-0433r1)</a:t>
            </a:r>
          </a:p>
          <a:p>
            <a:r>
              <a:rPr lang="en-GB" sz="3200" smtClean="0"/>
              <a:t>Start on the PAR and 5C documents</a:t>
            </a:r>
          </a:p>
          <a:p>
            <a:r>
              <a:rPr lang="en-US" sz="3200" smtClean="0"/>
              <a:t>Agenda for this meeting is 11-12/0551r0.</a:t>
            </a:r>
          </a:p>
        </p:txBody>
      </p:sp>
    </p:spTree>
    <p:extLst>
      <p:ext uri="{BB962C8B-B14F-4D97-AF65-F5344CB8AC3E}">
        <p14:creationId xmlns:p14="http://schemas.microsoft.com/office/powerpoint/2010/main" val="315430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  <a:endParaRPr lang="en-US" sz="1800"/>
          </a:p>
        </p:txBody>
      </p:sp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7A4339DF-9BDC-4A7A-92DC-164864E097BA}" type="slidenum">
              <a:rPr lang="en-US" sz="1200" smtClean="0"/>
              <a:pPr/>
              <a:t>33</a:t>
            </a:fld>
            <a:endParaRPr lang="en-US" sz="1200" smtClean="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  <a:endParaRPr lang="en-US" sz="1800"/>
          </a:p>
        </p:txBody>
      </p:sp>
      <p:sp>
        <p:nvSpPr>
          <p:cNvPr id="68610" name="Footer Placeholder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686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C57F0FCD-7D63-4AB7-8D11-3C7D35120411}" type="slidenum">
              <a:rPr lang="en-US" sz="1200" smtClean="0"/>
              <a:pPr/>
              <a:t>34</a:t>
            </a:fld>
            <a:endParaRPr lang="en-US" sz="1200" smtClean="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809678199"/>
              </p:ext>
            </p:extLst>
          </p:nvPr>
        </p:nvGraphicFramePr>
        <p:xfrm>
          <a:off x="685800" y="1011238"/>
          <a:ext cx="7315200" cy="5334154"/>
        </p:xfrm>
        <a:graphic>
          <a:graphicData uri="http://schemas.openxmlformats.org/drawingml/2006/table">
            <a:tbl>
              <a:tblPr/>
              <a:tblGrid>
                <a:gridCol w="2046288"/>
                <a:gridCol w="2160587"/>
                <a:gridCol w="1528763"/>
                <a:gridCol w="1579562"/>
              </a:tblGrid>
              <a:tr h="592116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 meeting Period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94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2011/2012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76" name="Rectangle 24"/>
          <p:cNvSpPr>
            <a:spLocks noChangeArrowheads="1"/>
          </p:cNvSpPr>
          <p:nvPr/>
        </p:nvSpPr>
        <p:spPr bwMode="auto">
          <a:xfrm>
            <a:off x="685800" y="604838"/>
            <a:ext cx="777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</a:rPr>
              <a:t>Recent Ballot History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Content Placeholder 1"/>
          <p:cNvSpPr>
            <a:spLocks noGrp="1"/>
          </p:cNvSpPr>
          <p:nvPr>
            <p:ph/>
          </p:nvPr>
        </p:nvSpPr>
        <p:spPr>
          <a:xfrm>
            <a:off x="304800" y="609600"/>
            <a:ext cx="85344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The first IEEE P802.11ad (Very High Throughput 60GHz) 15 day recirculation Sponsor Ballot asked the question “Should  P802.11ad  Draft 6.0 be forwarded to RevCom?” </a:t>
            </a:r>
            <a:br>
              <a:rPr lang="en-US" sz="1600" dirty="0"/>
            </a:br>
            <a:r>
              <a:rPr lang="en-US" sz="1600" dirty="0"/>
              <a:t>Ballot Opening Date:    Thursday         	March 15, 2011 - 23:59 ET</a:t>
            </a:r>
            <a:br>
              <a:rPr lang="en-US" sz="1600" dirty="0"/>
            </a:br>
            <a:r>
              <a:rPr lang="en-US" sz="1600" dirty="0"/>
              <a:t>Ballot Closing Date:       Friday      	March 30, 2012 - 23:59 ET </a:t>
            </a:r>
          </a:p>
          <a:p>
            <a:pPr marL="0" indent="0">
              <a:buNone/>
            </a:pPr>
            <a:r>
              <a:rPr lang="en-US" sz="1600" dirty="0"/>
              <a:t>BALLOT RESULTS: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214 eligible people are in this ballot group</a:t>
            </a:r>
            <a:r>
              <a:rPr lang="en-US" sz="1600" dirty="0" smtClean="0"/>
              <a:t>.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154 affirmative votes </a:t>
            </a:r>
          </a:p>
          <a:p>
            <a:pPr marL="0" indent="0">
              <a:buNone/>
            </a:pPr>
            <a:r>
              <a:rPr lang="en-US" sz="1600" dirty="0"/>
              <a:t>  18 negative votes with comments </a:t>
            </a:r>
          </a:p>
          <a:p>
            <a:pPr marL="0" indent="0">
              <a:buNone/>
            </a:pPr>
            <a:r>
              <a:rPr lang="en-US" sz="1600" dirty="0"/>
              <a:t>    0  negative vote without comments </a:t>
            </a:r>
          </a:p>
          <a:p>
            <a:pPr marL="0" indent="0">
              <a:buNone/>
            </a:pPr>
            <a:r>
              <a:rPr lang="en-US" sz="1600" dirty="0"/>
              <a:t>   11 abstention votes </a:t>
            </a:r>
          </a:p>
          <a:p>
            <a:pPr marL="0" indent="0">
              <a:buNone/>
            </a:pPr>
            <a:r>
              <a:rPr lang="en-US" sz="1600" dirty="0"/>
              <a:t>======= </a:t>
            </a:r>
          </a:p>
          <a:p>
            <a:pPr marL="0" indent="0">
              <a:buNone/>
            </a:pPr>
            <a:r>
              <a:rPr lang="en-US" sz="1600" dirty="0"/>
              <a:t>183  votes received  </a:t>
            </a:r>
            <a:r>
              <a:rPr lang="en-US" sz="1600" dirty="0" smtClean="0"/>
              <a:t>     =</a:t>
            </a:r>
            <a:r>
              <a:rPr lang="en-US" sz="1600" dirty="0"/>
              <a:t>  85.5 % valid returns</a:t>
            </a:r>
            <a:br>
              <a:rPr lang="en-US" sz="1600" dirty="0"/>
            </a:br>
            <a:r>
              <a:rPr lang="en-US" sz="1600" dirty="0"/>
              <a:t>                                       =    6.0% valid abstentions</a:t>
            </a:r>
            <a:br>
              <a:rPr lang="en-US" sz="1600" dirty="0"/>
            </a:br>
            <a:r>
              <a:rPr lang="en-US" sz="1600" dirty="0"/>
              <a:t>  </a:t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154  affirmative votes          =      </a:t>
            </a:r>
            <a:r>
              <a:rPr lang="en-US" dirty="0"/>
              <a:t>89.5 % affirmative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18  total negative votes     </a:t>
            </a:r>
            <a:r>
              <a:rPr lang="en-US" sz="1600" dirty="0" smtClean="0"/>
              <a:t> =</a:t>
            </a:r>
            <a:r>
              <a:rPr lang="en-US" sz="1600" dirty="0"/>
              <a:t>       10.5  % negative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sz="1600" dirty="0" smtClean="0"/>
              <a:t>The </a:t>
            </a:r>
            <a:r>
              <a:rPr lang="en-US" sz="1600" dirty="0"/>
              <a:t>motion passes.</a:t>
            </a:r>
          </a:p>
          <a:p>
            <a:pPr marL="0" indent="0">
              <a:buNone/>
            </a:pPr>
            <a:r>
              <a:rPr lang="en-US" sz="1600" dirty="0"/>
              <a:t>There were </a:t>
            </a:r>
            <a:r>
              <a:rPr lang="en-US" dirty="0"/>
              <a:t>105 ballot comments </a:t>
            </a:r>
            <a:r>
              <a:rPr lang="en-US" dirty="0" smtClean="0"/>
              <a:t>received</a:t>
            </a:r>
            <a:endParaRPr lang="en-US" dirty="0"/>
          </a:p>
        </p:txBody>
      </p:sp>
      <p:sp>
        <p:nvSpPr>
          <p:cNvPr id="69634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  <a:endParaRPr lang="en-US" sz="1800"/>
          </a:p>
        </p:txBody>
      </p:sp>
      <p:sp>
        <p:nvSpPr>
          <p:cNvPr id="69635" name="Footer Placeholder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696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E68F6C53-553F-414A-8D54-4D4500EA4BFB}" type="slidenum">
              <a:rPr lang="en-US" sz="1200" smtClean="0"/>
              <a:pPr/>
              <a:t>35</a:t>
            </a:fld>
            <a:endParaRPr lang="en-US" sz="120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Content Placeholder 1"/>
          <p:cNvSpPr>
            <a:spLocks noGrp="1"/>
          </p:cNvSpPr>
          <p:nvPr>
            <p:ph/>
          </p:nvPr>
        </p:nvSpPr>
        <p:spPr>
          <a:xfrm>
            <a:off x="304800" y="609600"/>
            <a:ext cx="85344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The </a:t>
            </a:r>
            <a:r>
              <a:rPr lang="en-US" sz="1600" dirty="0"/>
              <a:t>second IEEE P802.11ad (Very High Throughput 60GHz) 15 day recirculation Sponsor Ballot asked the question “Should  P802.11ad  Draft 7.0 be forwarded to RevCom?” </a:t>
            </a:r>
            <a:br>
              <a:rPr lang="en-US" sz="1600" dirty="0"/>
            </a:br>
            <a:r>
              <a:rPr lang="en-US" sz="1600" dirty="0"/>
              <a:t>Ballot Opening Date:    Thursday         	April 26, 2012 - 23:59 ET</a:t>
            </a:r>
            <a:br>
              <a:rPr lang="en-US" sz="1600" dirty="0"/>
            </a:br>
            <a:r>
              <a:rPr lang="en-US" sz="1600" dirty="0"/>
              <a:t>Ballot Closing Date:       Friday      	May 11, 2012 - 23:59 ET </a:t>
            </a:r>
          </a:p>
          <a:p>
            <a:pPr marL="0" indent="0">
              <a:buNone/>
            </a:pPr>
            <a:r>
              <a:rPr lang="en-US" sz="1600" dirty="0"/>
              <a:t>BALLOT RESULTS: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214 eligible people are in this ballot group</a:t>
            </a:r>
            <a:r>
              <a:rPr lang="en-US" sz="1600" dirty="0" smtClean="0"/>
              <a:t>.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167 affirmative votes </a:t>
            </a:r>
          </a:p>
          <a:p>
            <a:pPr marL="0" indent="0">
              <a:buNone/>
            </a:pPr>
            <a:r>
              <a:rPr lang="en-US" sz="1600" dirty="0"/>
              <a:t>   8 negative votes with comments </a:t>
            </a:r>
          </a:p>
          <a:p>
            <a:pPr marL="0" indent="0">
              <a:buNone/>
            </a:pPr>
            <a:r>
              <a:rPr lang="en-US" sz="1600" dirty="0"/>
              <a:t>    0  negative vote without comments </a:t>
            </a:r>
          </a:p>
          <a:p>
            <a:pPr marL="0" indent="0">
              <a:buNone/>
            </a:pPr>
            <a:r>
              <a:rPr lang="en-US" sz="1600" dirty="0"/>
              <a:t>   12 abstention votes </a:t>
            </a:r>
          </a:p>
          <a:p>
            <a:pPr marL="0" indent="0">
              <a:buNone/>
            </a:pPr>
            <a:r>
              <a:rPr lang="en-US" sz="1600" dirty="0"/>
              <a:t>======= </a:t>
            </a:r>
          </a:p>
          <a:p>
            <a:pPr marL="0" indent="0">
              <a:buNone/>
            </a:pPr>
            <a:r>
              <a:rPr lang="en-US" sz="1600" dirty="0"/>
              <a:t>187  votes received  </a:t>
            </a:r>
            <a:r>
              <a:rPr lang="en-US" sz="1600" dirty="0" smtClean="0"/>
              <a:t>     =</a:t>
            </a:r>
            <a:r>
              <a:rPr lang="en-US" sz="1600" dirty="0"/>
              <a:t>  87.4 % valid returns</a:t>
            </a:r>
            <a:br>
              <a:rPr lang="en-US" sz="1600" dirty="0"/>
            </a:br>
            <a:r>
              <a:rPr lang="en-US" sz="1600" dirty="0"/>
              <a:t>                                       =   </a:t>
            </a:r>
            <a:r>
              <a:rPr lang="en-US" sz="1600" dirty="0" smtClean="0"/>
              <a:t> 6.4</a:t>
            </a:r>
            <a:r>
              <a:rPr lang="en-US" sz="1600" dirty="0"/>
              <a:t>% valid abstentions</a:t>
            </a:r>
            <a:br>
              <a:rPr lang="en-US" sz="1600" dirty="0"/>
            </a:br>
            <a:r>
              <a:rPr lang="en-US" sz="1600" dirty="0"/>
              <a:t>  </a:t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167  affirmative votes          =      </a:t>
            </a:r>
            <a:r>
              <a:rPr lang="en-US" dirty="0"/>
              <a:t>95.4 % affirmative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  8  total negative votes    </a:t>
            </a:r>
            <a:r>
              <a:rPr lang="en-US" sz="1600" dirty="0" smtClean="0"/>
              <a:t>    </a:t>
            </a:r>
            <a:r>
              <a:rPr lang="en-US" sz="1600" dirty="0"/>
              <a:t>=       4.6  % negative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sz="1600" dirty="0" smtClean="0"/>
              <a:t>The </a:t>
            </a:r>
            <a:r>
              <a:rPr lang="en-US" sz="1600" dirty="0"/>
              <a:t>motion passes.</a:t>
            </a:r>
          </a:p>
          <a:p>
            <a:pPr marL="0" indent="0">
              <a:buNone/>
            </a:pPr>
            <a:r>
              <a:rPr lang="en-US" sz="1600" dirty="0"/>
              <a:t>There were </a:t>
            </a:r>
            <a:r>
              <a:rPr lang="en-US" dirty="0"/>
              <a:t>66 ballot comments </a:t>
            </a:r>
            <a:r>
              <a:rPr lang="en-US" dirty="0" smtClean="0"/>
              <a:t>received</a:t>
            </a:r>
            <a:endParaRPr lang="en-US" dirty="0"/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69634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  <a:endParaRPr lang="en-US" sz="1800"/>
          </a:p>
        </p:txBody>
      </p:sp>
      <p:sp>
        <p:nvSpPr>
          <p:cNvPr id="69635" name="Footer Placeholder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696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E68F6C53-553F-414A-8D54-4D4500EA4BFB}" type="slidenum">
              <a:rPr lang="en-US" sz="1200" smtClean="0"/>
              <a:pPr/>
              <a:t>36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497474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  <a:endParaRPr lang="en-US" sz="1800"/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1F1E0DA8-6854-4BDD-A032-34A8662B865D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21508" name="WordArt 2"/>
          <p:cNvSpPr>
            <a:spLocks noChangeArrowheads="1" noChangeShapeType="1" noTextEdit="1"/>
          </p:cNvSpPr>
          <p:nvPr/>
        </p:nvSpPr>
        <p:spPr bwMode="auto">
          <a:xfrm>
            <a:off x="1600200" y="2057400"/>
            <a:ext cx="6096000" cy="2667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  <a:endParaRPr lang="en-US" sz="1800"/>
          </a:p>
        </p:txBody>
      </p:sp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8D57AAF-B26E-439C-8091-4BE4566655B4}" type="slidenum">
              <a:rPr lang="en-US" sz="1200" b="0" smtClean="0"/>
              <a:pPr/>
              <a:t>5</a:t>
            </a:fld>
            <a:endParaRPr lang="en-US" sz="1200" b="0" smtClean="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smtClean="0"/>
              <a:t>802.11 Chair Elect Appointments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86665" y="601663"/>
            <a:ext cx="3811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4.1.2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6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  <a:endParaRPr lang="en-US" sz="1800"/>
          </a:p>
        </p:txBody>
      </p:sp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759FE8D1-ED17-4130-B433-EC2EF248CCBA}" type="slidenum">
              <a:rPr lang="en-US" sz="1200" smtClean="0"/>
              <a:pPr/>
              <a:t>6</a:t>
            </a:fld>
            <a:endParaRPr lang="en-US" sz="1200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</a:t>
            </a:r>
            <a:r>
              <a:rPr lang="en-US" sz="2800" dirty="0" smtClean="0"/>
              <a:t>May </a:t>
            </a:r>
            <a:r>
              <a:rPr lang="en-US" sz="2800" dirty="0" smtClean="0"/>
              <a:t>2012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817033"/>
              </p:ext>
            </p:extLst>
          </p:nvPr>
        </p:nvGraphicFramePr>
        <p:xfrm>
          <a:off x="95250" y="990600"/>
          <a:ext cx="8991600" cy="5265738"/>
        </p:xfrm>
        <a:graphic>
          <a:graphicData uri="http://schemas.openxmlformats.org/drawingml/2006/table">
            <a:tbl>
              <a:tblPr/>
              <a:tblGrid>
                <a:gridCol w="666750"/>
                <a:gridCol w="914400"/>
                <a:gridCol w="1905000"/>
                <a:gridCol w="2286000"/>
                <a:gridCol w="15240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Ganesh Venkatesan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Joonsuk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Chris Hansen, James Yee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Ecclesine. 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Joseph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Ming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Smart 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CMMW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Xiaoming, Eldad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661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  <a:endParaRPr lang="en-US" sz="1800"/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BC379AE8-9562-4285-AF44-45DA80188356}" type="slidenum">
              <a:rPr lang="en-US" sz="1200" smtClean="0"/>
              <a:pPr/>
              <a:t>7</a:t>
            </a:fld>
            <a:endParaRPr lang="en-US" sz="12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</a:t>
            </a:r>
            <a:r>
              <a:rPr lang="en-US" sz="2800" dirty="0" smtClean="0"/>
              <a:t>May </a:t>
            </a:r>
            <a:r>
              <a:rPr lang="en-US" sz="2800" dirty="0" smtClean="0"/>
              <a:t>2012 </a:t>
            </a:r>
            <a:r>
              <a:rPr lang="en-US" sz="2800" dirty="0" err="1" smtClean="0"/>
              <a:t>adj</a:t>
            </a:r>
            <a:endParaRPr lang="en-US" sz="2800" dirty="0" smtClean="0"/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929653"/>
              </p:ext>
            </p:extLst>
          </p:nvPr>
        </p:nvGraphicFramePr>
        <p:xfrm>
          <a:off x="95250" y="990600"/>
          <a:ext cx="8991600" cy="5479062"/>
        </p:xfrm>
        <a:graphic>
          <a:graphicData uri="http://schemas.openxmlformats.org/drawingml/2006/table">
            <a:tbl>
              <a:tblPr/>
              <a:tblGrid>
                <a:gridCol w="666750"/>
                <a:gridCol w="838200"/>
                <a:gridCol w="1981200"/>
                <a:gridCol w="22098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Ganesh Venkatesan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Joonsuk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Chris Hansen,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James Yee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Ecclesine, 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Joseph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Ming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Smart 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CMMW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Xiaoming, Eldad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  <a:endParaRPr lang="en-US" sz="1800"/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9EE486ED-E498-4EC1-8455-16C2D5677563}" type="slidenum">
              <a:rPr lang="en-US" sz="1200" smtClean="0"/>
              <a:pPr/>
              <a:t>8</a:t>
            </a:fld>
            <a:endParaRPr lang="en-US" sz="1200" smtClean="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914400" y="1600200"/>
            <a:ext cx="7239000" cy="3581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Status Reports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  <a:endParaRPr lang="en-US" sz="1800"/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8B50538E-6998-4918-8752-6A79230B851D}" type="slidenum">
              <a:rPr lang="en-US" sz="1200" smtClean="0"/>
              <a:pPr/>
              <a:t>9</a:t>
            </a:fld>
            <a:endParaRPr lang="en-US" sz="1200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Current Membership Status</a:t>
            </a: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GB" sz="1200"/>
              <a:t>Data from document   11-12-0038</a:t>
            </a:r>
          </a:p>
        </p:txBody>
      </p:sp>
      <p:sp>
        <p:nvSpPr>
          <p:cNvPr id="27654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GB" sz="1800"/>
              <a:t>Definitions:  </a:t>
            </a:r>
          </a:p>
          <a:p>
            <a:pPr lvl="1" eaLnBrk="0" hangingPunct="0"/>
            <a:r>
              <a:rPr lang="en-GB" sz="1800" b="1" i="1"/>
              <a:t>Aspirant</a:t>
            </a:r>
            <a:r>
              <a:rPr lang="en-GB" sz="1800"/>
              <a:t>: a member who has attended 1 qualifying meeting</a:t>
            </a:r>
          </a:p>
          <a:p>
            <a:pPr lvl="1" eaLnBrk="0" hangingPunct="0"/>
            <a:r>
              <a:rPr lang="en-GB" sz="1800" b="1" i="1"/>
              <a:t>Potential Voter</a:t>
            </a:r>
            <a:r>
              <a:rPr lang="en-GB" sz="1800"/>
              <a:t>: a member who has attended 2 qualifying meetings and will become a voter at the start of the next plenary they attend</a:t>
            </a:r>
            <a:endParaRPr lang="en-US" sz="2400" b="1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68338" y="1752600"/>
          <a:ext cx="7772400" cy="2316216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/>
                        </a:rPr>
                        <a:t>Status</a:t>
                      </a:r>
                      <a:endParaRPr lang="en-GB" sz="4800" dirty="0"/>
                    </a:p>
                  </a:txBody>
                  <a:tcPr marT="45687" marB="45687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  <a:latin typeface="Calibri"/>
                        </a:rPr>
                        <a:t>Number</a:t>
                      </a:r>
                      <a:endParaRPr lang="en-GB" sz="4800"/>
                    </a:p>
                  </a:txBody>
                  <a:tcPr marT="45687" marB="456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  <a:latin typeface="Calibri"/>
                        </a:rPr>
                        <a:t>Aspirant</a:t>
                      </a:r>
                      <a:endParaRPr lang="en-GB" sz="4800"/>
                    </a:p>
                  </a:txBody>
                  <a:tcPr marT="45687" marB="4568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/>
                        </a:rPr>
                        <a:t>108</a:t>
                      </a:r>
                      <a:endParaRPr lang="en-GB" sz="4800" dirty="0"/>
                    </a:p>
                  </a:txBody>
                  <a:tcPr marT="45687" marB="4568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/>
                        </a:rPr>
                        <a:t>Potential Voter</a:t>
                      </a:r>
                      <a:endParaRPr lang="en-GB" sz="4800" dirty="0"/>
                    </a:p>
                  </a:txBody>
                  <a:tcPr marT="45687" marB="4568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/>
                        </a:rPr>
                        <a:t>38</a:t>
                      </a:r>
                      <a:endParaRPr lang="en-GB" sz="4800" dirty="0"/>
                    </a:p>
                  </a:txBody>
                  <a:tcPr marT="45687" marB="4568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  <a:latin typeface="Calibri"/>
                        </a:rPr>
                        <a:t>Voter</a:t>
                      </a:r>
                      <a:endParaRPr lang="en-GB" sz="4800"/>
                    </a:p>
                  </a:txBody>
                  <a:tcPr marT="45687" marB="4568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/>
                        </a:rPr>
                        <a:t>294</a:t>
                      </a:r>
                      <a:endParaRPr lang="en-GB" sz="4800" dirty="0"/>
                    </a:p>
                  </a:txBody>
                  <a:tcPr marT="45687" marB="4568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243671</TotalTime>
  <Words>2396</Words>
  <Application>Microsoft Office PowerPoint</Application>
  <PresentationFormat>On-screen Show (4:3)</PresentationFormat>
  <Paragraphs>920</Paragraphs>
  <Slides>36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Times New Roman</vt:lpstr>
      <vt:lpstr>Arial</vt:lpstr>
      <vt:lpstr>Calibri</vt:lpstr>
      <vt:lpstr>Tahoma</vt:lpstr>
      <vt:lpstr>ＭＳ Ｐゴシック</vt:lpstr>
      <vt:lpstr>Arial Narrow</vt:lpstr>
      <vt:lpstr>Times</vt:lpstr>
      <vt:lpstr>Default Design</vt:lpstr>
      <vt:lpstr>WG11  Snapshot May 2012</vt:lpstr>
      <vt:lpstr>802.11 Meeting Documents</vt:lpstr>
      <vt:lpstr>PAR Expiration/Renewal Schedule</vt:lpstr>
      <vt:lpstr>PowerPoint Presentation</vt:lpstr>
      <vt:lpstr>802.11 Chair Elect Appointments</vt:lpstr>
      <vt:lpstr>WG11 Task &amp; Study Group Officers – May 2012</vt:lpstr>
      <vt:lpstr>WG11 Task &amp; Study Group Officers – May 2012 adj</vt:lpstr>
      <vt:lpstr>PowerPoint Presentation</vt:lpstr>
      <vt:lpstr>Current Membership Status</vt:lpstr>
      <vt:lpstr>March 2012  Meeting Registration - Estimate</vt:lpstr>
      <vt:lpstr>May 2012  Meeting Registration - Estimate</vt:lpstr>
      <vt:lpstr>IEEE 802.11 Standards Pipeline</vt:lpstr>
      <vt:lpstr>IEEE 802.11 Standards Pipeline</vt:lpstr>
      <vt:lpstr>IEEE 802.11 Revisions</vt:lpstr>
      <vt:lpstr>Type of Groups</vt:lpstr>
      <vt:lpstr>Groups</vt:lpstr>
      <vt:lpstr>WG11 Editor Abstract / Agenda – May 2012 </vt:lpstr>
      <vt:lpstr>WNG SC – May 2012</vt:lpstr>
      <vt:lpstr>802.11 ARC – May  2012</vt:lpstr>
      <vt:lpstr>TGmb - May 2012</vt:lpstr>
      <vt:lpstr>IEEE 802.11 TGaa –   May 2012</vt:lpstr>
      <vt:lpstr>IEEE 802.11ac – May 2012</vt:lpstr>
      <vt:lpstr>TGad – May Meeting Goals</vt:lpstr>
      <vt:lpstr>TGae  May 2012 Summary</vt:lpstr>
      <vt:lpstr>TGaf – Meeting Goals May 2012</vt:lpstr>
      <vt:lpstr>IEEE 802.11ah May Snapshot</vt:lpstr>
      <vt:lpstr>IEEE 802.11 FILS TGai – Atlanta  May 2012</vt:lpstr>
      <vt:lpstr>IEEE JTC1 ad hoc – May 2012</vt:lpstr>
      <vt:lpstr>Regulatory Standing Committee  Meeting Goals May 2012</vt:lpstr>
      <vt:lpstr>Smart Grid – May  2012</vt:lpstr>
      <vt:lpstr>China Millimeter Wave (CMMW) Study Group – May Meeting Goals</vt:lpstr>
      <vt:lpstr>IEEE 802.11 ISD SG – May 2012</vt:lpstr>
      <vt:lpstr>PowerPoint Presentation</vt:lpstr>
      <vt:lpstr>PowerPoint Presentation</vt:lpstr>
      <vt:lpstr>PowerPoint Presentation</vt:lpstr>
      <vt:lpstr>PowerPoint Presentation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November 2011</dc:title>
  <dc:creator>Bruce Kraemer</dc:creator>
  <cp:lastModifiedBy>Bruce Kraemer</cp:lastModifiedBy>
  <cp:revision>2577</cp:revision>
  <cp:lastPrinted>2012-05-13T22:01:57Z</cp:lastPrinted>
  <dcterms:created xsi:type="dcterms:W3CDTF">1998-02-10T13:07:52Z</dcterms:created>
  <dcterms:modified xsi:type="dcterms:W3CDTF">2012-05-14T00:49:34Z</dcterms:modified>
</cp:coreProperties>
</file>