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9" r:id="rId3"/>
    <p:sldId id="281" r:id="rId4"/>
    <p:sldId id="282" r:id="rId5"/>
    <p:sldId id="284" r:id="rId6"/>
    <p:sldId id="283" r:id="rId7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9966"/>
    <a:srgbClr val="FF9933"/>
    <a:srgbClr val="FFFF00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49" autoAdjust="0"/>
    <p:restoredTop sz="86464" autoAdjust="0"/>
  </p:normalViewPr>
  <p:slideViewPr>
    <p:cSldViewPr>
      <p:cViewPr>
        <p:scale>
          <a:sx n="80" d="100"/>
          <a:sy n="80" d="100"/>
        </p:scale>
        <p:origin x="-29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134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2006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2006</a:t>
            </a: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16402" y="96616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802.11-12/0225r3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7344" y="96616"/>
            <a:ext cx="1041952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January 2012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057503" y="9000687"/>
            <a:ext cx="2154756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mtClean="0"/>
              <a:t>Michael Montemurro, RIM</a:t>
            </a:r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8209" y="9000687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Page </a:t>
            </a:r>
            <a:fld id="{6CFD9CFD-952B-4978-BE85-4687AA64260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802.11-12/0460r0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2012</a:t>
            </a:r>
            <a:endParaRPr lang="en-US" sz="180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Bruce Kraemer,  Marvell</a:t>
            </a:r>
            <a:endParaRPr lang="en-US" sz="1200" b="0" smtClean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7F5B2C40-42CD-4067-8FE4-2A631163A022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2012 </a:t>
            </a:r>
            <a:r>
              <a:rPr lang="en-US" dirty="0" smtClean="0"/>
              <a:t>EC</a:t>
            </a:r>
            <a:r>
              <a:rPr lang="en-US" dirty="0" smtClean="0"/>
              <a:t> </a:t>
            </a:r>
            <a:r>
              <a:rPr lang="en-US" dirty="0" smtClean="0"/>
              <a:t>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2012-03-15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609600" y="2455862"/>
            <a:ext cx="7802563" cy="2573338"/>
            <a:chOff x="337" y="1523"/>
            <a:chExt cx="4915" cy="1621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337" y="1523"/>
              <a:ext cx="4915" cy="1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33" y="1530"/>
              <a:ext cx="380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Name</a:t>
              </a:r>
              <a:endParaRPr lang="en-US" sz="240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805" y="1530"/>
              <a:ext cx="3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360" y="1530"/>
              <a:ext cx="63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Company</a:t>
              </a:r>
              <a:endParaRPr lang="en-US" sz="240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982" y="1530"/>
              <a:ext cx="3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233" y="1530"/>
              <a:ext cx="532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Address</a:t>
              </a:r>
              <a:endParaRPr lang="en-US" sz="2400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756" y="1530"/>
              <a:ext cx="3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308" y="1530"/>
              <a:ext cx="40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Phone</a:t>
              </a:r>
              <a:endParaRPr lang="en-US" sz="2400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706" y="1530"/>
              <a:ext cx="3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81" y="1530"/>
              <a:ext cx="35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email</a:t>
              </a:r>
              <a:endParaRPr lang="en-US" sz="240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429" y="1530"/>
              <a:ext cx="3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900" b="1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91" y="1523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391" y="1523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391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91" y="1523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391" y="1523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391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94" y="1523"/>
              <a:ext cx="92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394" y="1523"/>
              <a:ext cx="9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318" y="1523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1318" y="1523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>
              <a:off x="1318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1321" y="1523"/>
              <a:ext cx="87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>
              <a:off x="1321" y="1523"/>
              <a:ext cx="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2191" y="1523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2191" y="1523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2191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195" y="1523"/>
              <a:ext cx="1071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2195" y="1523"/>
              <a:ext cx="107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66" y="1523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>
              <a:off x="3266" y="1523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>
              <a:off x="3266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3270" y="1523"/>
              <a:ext cx="769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3270" y="1523"/>
              <a:ext cx="7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4039" y="1523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>
              <a:off x="4039" y="1523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Line 44"/>
            <p:cNvSpPr>
              <a:spLocks noChangeShapeType="1"/>
            </p:cNvSpPr>
            <p:nvPr/>
          </p:nvSpPr>
          <p:spPr bwMode="auto">
            <a:xfrm>
              <a:off x="4039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4042" y="1523"/>
              <a:ext cx="1038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>
              <a:off x="4042" y="1523"/>
              <a:ext cx="1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5080" y="1523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5080" y="1523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Line 49"/>
            <p:cNvSpPr>
              <a:spLocks noChangeShapeType="1"/>
            </p:cNvSpPr>
            <p:nvPr/>
          </p:nvSpPr>
          <p:spPr bwMode="auto">
            <a:xfrm>
              <a:off x="5080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5080" y="1523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54" name="Line 51"/>
            <p:cNvSpPr>
              <a:spLocks noChangeShapeType="1"/>
            </p:cNvSpPr>
            <p:nvPr/>
          </p:nvSpPr>
          <p:spPr bwMode="auto">
            <a:xfrm>
              <a:off x="5080" y="1523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5" name="Line 52"/>
            <p:cNvSpPr>
              <a:spLocks noChangeShapeType="1"/>
            </p:cNvSpPr>
            <p:nvPr/>
          </p:nvSpPr>
          <p:spPr bwMode="auto">
            <a:xfrm>
              <a:off x="5080" y="1523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391" y="1527"/>
              <a:ext cx="3" cy="2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57" name="Line 54"/>
            <p:cNvSpPr>
              <a:spLocks noChangeShapeType="1"/>
            </p:cNvSpPr>
            <p:nvPr/>
          </p:nvSpPr>
          <p:spPr bwMode="auto">
            <a:xfrm>
              <a:off x="391" y="1527"/>
              <a:ext cx="0" cy="2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1318" y="1527"/>
              <a:ext cx="3" cy="2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59" name="Line 56"/>
            <p:cNvSpPr>
              <a:spLocks noChangeShapeType="1"/>
            </p:cNvSpPr>
            <p:nvPr/>
          </p:nvSpPr>
          <p:spPr bwMode="auto">
            <a:xfrm>
              <a:off x="1318" y="1527"/>
              <a:ext cx="0" cy="2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2191" y="1527"/>
              <a:ext cx="4" cy="2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61" name="Line 58"/>
            <p:cNvSpPr>
              <a:spLocks noChangeShapeType="1"/>
            </p:cNvSpPr>
            <p:nvPr/>
          </p:nvSpPr>
          <p:spPr bwMode="auto">
            <a:xfrm>
              <a:off x="2191" y="1527"/>
              <a:ext cx="0" cy="2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3266" y="1527"/>
              <a:ext cx="4" cy="2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63" name="Line 60"/>
            <p:cNvSpPr>
              <a:spLocks noChangeShapeType="1"/>
            </p:cNvSpPr>
            <p:nvPr/>
          </p:nvSpPr>
          <p:spPr bwMode="auto">
            <a:xfrm>
              <a:off x="3266" y="1527"/>
              <a:ext cx="0" cy="2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4039" y="1527"/>
              <a:ext cx="3" cy="2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65" name="Line 62"/>
            <p:cNvSpPr>
              <a:spLocks noChangeShapeType="1"/>
            </p:cNvSpPr>
            <p:nvPr/>
          </p:nvSpPr>
          <p:spPr bwMode="auto">
            <a:xfrm>
              <a:off x="4039" y="1527"/>
              <a:ext cx="0" cy="2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5080" y="1527"/>
              <a:ext cx="4" cy="2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67" name="Line 64"/>
            <p:cNvSpPr>
              <a:spLocks noChangeShapeType="1"/>
            </p:cNvSpPr>
            <p:nvPr/>
          </p:nvSpPr>
          <p:spPr bwMode="auto">
            <a:xfrm>
              <a:off x="5080" y="1527"/>
              <a:ext cx="0" cy="20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433" y="1736"/>
              <a:ext cx="73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Bruce Kraemer</a:t>
              </a:r>
              <a:endParaRPr lang="en-US" sz="2400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1166" y="1736"/>
              <a:ext cx="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1360" y="1736"/>
              <a:ext cx="37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Marvell</a:t>
              </a:r>
              <a:endParaRPr lang="en-US" sz="2400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1738" y="1736"/>
              <a:ext cx="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2233" y="1736"/>
              <a:ext cx="81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5488 Marvell Ln</a:t>
              </a:r>
              <a:endParaRPr lang="en-US" sz="2400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3043" y="1736"/>
              <a:ext cx="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2233" y="1874"/>
              <a:ext cx="81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Santa Clara, CA </a:t>
              </a:r>
              <a:endParaRPr lang="en-US" sz="2400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233" y="2011"/>
              <a:ext cx="30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95054</a:t>
              </a:r>
              <a:endParaRPr lang="en-US" sz="2400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2532" y="2011"/>
              <a:ext cx="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3308" y="1736"/>
              <a:ext cx="12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+1</a:t>
              </a:r>
              <a:endParaRPr lang="en-US" sz="2400"/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auto">
            <a:xfrm>
              <a:off x="3436" y="1736"/>
              <a:ext cx="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-</a:t>
              </a:r>
              <a:endParaRPr lang="en-US" sz="2400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3475" y="1736"/>
              <a:ext cx="1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321</a:t>
              </a:r>
              <a:endParaRPr lang="en-US" sz="2400"/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654" y="1736"/>
              <a:ext cx="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-</a:t>
              </a:r>
              <a:endParaRPr lang="en-US" sz="2400"/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3694" y="1736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4</a:t>
              </a:r>
              <a:endParaRPr lang="en-US" sz="2400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3754" y="1736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27</a:t>
              </a:r>
              <a:endParaRPr lang="en-US" sz="2400"/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3873" y="1736"/>
              <a:ext cx="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-</a:t>
              </a:r>
              <a:endParaRPr lang="en-US" sz="2400"/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3308" y="1874"/>
              <a:ext cx="2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4098</a:t>
              </a:r>
              <a:endParaRPr lang="en-US" sz="2400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547" y="1874"/>
              <a:ext cx="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500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4081" y="1733"/>
              <a:ext cx="41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100">
                  <a:solidFill>
                    <a:srgbClr val="000000"/>
                  </a:solidFill>
                </a:rPr>
                <a:t>bkraemer@</a:t>
              </a:r>
              <a:endParaRPr lang="en-US" sz="2400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4501" y="1733"/>
              <a:ext cx="26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100">
                  <a:solidFill>
                    <a:srgbClr val="000000"/>
                  </a:solidFill>
                </a:rPr>
                <a:t>marvell</a:t>
              </a:r>
              <a:endParaRPr lang="en-US" sz="2400"/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4775" y="1733"/>
              <a:ext cx="17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100">
                  <a:solidFill>
                    <a:srgbClr val="000000"/>
                  </a:solidFill>
                </a:rPr>
                <a:t>.com</a:t>
              </a:r>
              <a:endParaRPr lang="en-US" sz="2400"/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4951" y="1733"/>
              <a:ext cx="2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sz="1100">
                  <a:solidFill>
                    <a:srgbClr val="000000"/>
                  </a:solidFill>
                </a:rPr>
                <a:t> </a:t>
              </a:r>
              <a:endParaRPr lang="en-US" sz="2400"/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391" y="1728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91" name="Line 88"/>
            <p:cNvSpPr>
              <a:spLocks noChangeShapeType="1"/>
            </p:cNvSpPr>
            <p:nvPr/>
          </p:nvSpPr>
          <p:spPr bwMode="auto">
            <a:xfrm>
              <a:off x="391" y="1728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2" name="Line 89"/>
            <p:cNvSpPr>
              <a:spLocks noChangeShapeType="1"/>
            </p:cNvSpPr>
            <p:nvPr/>
          </p:nvSpPr>
          <p:spPr bwMode="auto">
            <a:xfrm>
              <a:off x="391" y="1728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Rectangle 92"/>
            <p:cNvSpPr>
              <a:spLocks noChangeArrowheads="1"/>
            </p:cNvSpPr>
            <p:nvPr/>
          </p:nvSpPr>
          <p:spPr bwMode="auto">
            <a:xfrm>
              <a:off x="394" y="1728"/>
              <a:ext cx="92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94" name="Line 91"/>
            <p:cNvSpPr>
              <a:spLocks noChangeShapeType="1"/>
            </p:cNvSpPr>
            <p:nvPr/>
          </p:nvSpPr>
          <p:spPr bwMode="auto">
            <a:xfrm>
              <a:off x="394" y="1728"/>
              <a:ext cx="92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5" name="Rectangle 94"/>
            <p:cNvSpPr>
              <a:spLocks noChangeArrowheads="1"/>
            </p:cNvSpPr>
            <p:nvPr/>
          </p:nvSpPr>
          <p:spPr bwMode="auto">
            <a:xfrm>
              <a:off x="1318" y="1728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96" name="Line 93"/>
            <p:cNvSpPr>
              <a:spLocks noChangeShapeType="1"/>
            </p:cNvSpPr>
            <p:nvPr/>
          </p:nvSpPr>
          <p:spPr bwMode="auto">
            <a:xfrm>
              <a:off x="1318" y="1728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Line 94"/>
            <p:cNvSpPr>
              <a:spLocks noChangeShapeType="1"/>
            </p:cNvSpPr>
            <p:nvPr/>
          </p:nvSpPr>
          <p:spPr bwMode="auto">
            <a:xfrm>
              <a:off x="1318" y="1728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1321" y="1728"/>
              <a:ext cx="87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99" name="Line 96"/>
            <p:cNvSpPr>
              <a:spLocks noChangeShapeType="1"/>
            </p:cNvSpPr>
            <p:nvPr/>
          </p:nvSpPr>
          <p:spPr bwMode="auto">
            <a:xfrm>
              <a:off x="1321" y="1728"/>
              <a:ext cx="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2191" y="1728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01" name="Line 98"/>
            <p:cNvSpPr>
              <a:spLocks noChangeShapeType="1"/>
            </p:cNvSpPr>
            <p:nvPr/>
          </p:nvSpPr>
          <p:spPr bwMode="auto">
            <a:xfrm>
              <a:off x="2191" y="1728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2" name="Line 99"/>
            <p:cNvSpPr>
              <a:spLocks noChangeShapeType="1"/>
            </p:cNvSpPr>
            <p:nvPr/>
          </p:nvSpPr>
          <p:spPr bwMode="auto">
            <a:xfrm>
              <a:off x="2191" y="1728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2195" y="1728"/>
              <a:ext cx="1071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04" name="Line 101"/>
            <p:cNvSpPr>
              <a:spLocks noChangeShapeType="1"/>
            </p:cNvSpPr>
            <p:nvPr/>
          </p:nvSpPr>
          <p:spPr bwMode="auto">
            <a:xfrm>
              <a:off x="2195" y="1728"/>
              <a:ext cx="107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3266" y="1728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06" name="Line 103"/>
            <p:cNvSpPr>
              <a:spLocks noChangeShapeType="1"/>
            </p:cNvSpPr>
            <p:nvPr/>
          </p:nvSpPr>
          <p:spPr bwMode="auto">
            <a:xfrm>
              <a:off x="3266" y="1728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Line 104"/>
            <p:cNvSpPr>
              <a:spLocks noChangeShapeType="1"/>
            </p:cNvSpPr>
            <p:nvPr/>
          </p:nvSpPr>
          <p:spPr bwMode="auto">
            <a:xfrm>
              <a:off x="3266" y="1728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3270" y="1728"/>
              <a:ext cx="769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09" name="Line 106"/>
            <p:cNvSpPr>
              <a:spLocks noChangeShapeType="1"/>
            </p:cNvSpPr>
            <p:nvPr/>
          </p:nvSpPr>
          <p:spPr bwMode="auto">
            <a:xfrm>
              <a:off x="3270" y="1728"/>
              <a:ext cx="7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4039" y="1728"/>
              <a:ext cx="3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11" name="Line 108"/>
            <p:cNvSpPr>
              <a:spLocks noChangeShapeType="1"/>
            </p:cNvSpPr>
            <p:nvPr/>
          </p:nvSpPr>
          <p:spPr bwMode="auto">
            <a:xfrm>
              <a:off x="4039" y="1728"/>
              <a:ext cx="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2" name="Line 109"/>
            <p:cNvSpPr>
              <a:spLocks noChangeShapeType="1"/>
            </p:cNvSpPr>
            <p:nvPr/>
          </p:nvSpPr>
          <p:spPr bwMode="auto">
            <a:xfrm>
              <a:off x="4039" y="1728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4042" y="1728"/>
              <a:ext cx="1038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14" name="Line 111"/>
            <p:cNvSpPr>
              <a:spLocks noChangeShapeType="1"/>
            </p:cNvSpPr>
            <p:nvPr/>
          </p:nvSpPr>
          <p:spPr bwMode="auto">
            <a:xfrm>
              <a:off x="4042" y="1728"/>
              <a:ext cx="1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5080" y="1728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16" name="Line 113"/>
            <p:cNvSpPr>
              <a:spLocks noChangeShapeType="1"/>
            </p:cNvSpPr>
            <p:nvPr/>
          </p:nvSpPr>
          <p:spPr bwMode="auto">
            <a:xfrm>
              <a:off x="5080" y="1728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7" name="Line 114"/>
            <p:cNvSpPr>
              <a:spLocks noChangeShapeType="1"/>
            </p:cNvSpPr>
            <p:nvPr/>
          </p:nvSpPr>
          <p:spPr bwMode="auto">
            <a:xfrm>
              <a:off x="5080" y="1728"/>
              <a:ext cx="0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391" y="1732"/>
              <a:ext cx="3" cy="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19" name="Line 116"/>
            <p:cNvSpPr>
              <a:spLocks noChangeShapeType="1"/>
            </p:cNvSpPr>
            <p:nvPr/>
          </p:nvSpPr>
          <p:spPr bwMode="auto">
            <a:xfrm>
              <a:off x="391" y="1732"/>
              <a:ext cx="0" cy="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1318" y="1732"/>
              <a:ext cx="3" cy="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21" name="Line 118"/>
            <p:cNvSpPr>
              <a:spLocks noChangeShapeType="1"/>
            </p:cNvSpPr>
            <p:nvPr/>
          </p:nvSpPr>
          <p:spPr bwMode="auto">
            <a:xfrm>
              <a:off x="1318" y="1732"/>
              <a:ext cx="0" cy="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2191" y="1732"/>
              <a:ext cx="4" cy="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23" name="Line 120"/>
            <p:cNvSpPr>
              <a:spLocks noChangeShapeType="1"/>
            </p:cNvSpPr>
            <p:nvPr/>
          </p:nvSpPr>
          <p:spPr bwMode="auto">
            <a:xfrm>
              <a:off x="2191" y="1732"/>
              <a:ext cx="0" cy="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3266" y="1732"/>
              <a:ext cx="4" cy="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25" name="Line 122"/>
            <p:cNvSpPr>
              <a:spLocks noChangeShapeType="1"/>
            </p:cNvSpPr>
            <p:nvPr/>
          </p:nvSpPr>
          <p:spPr bwMode="auto">
            <a:xfrm>
              <a:off x="3266" y="1732"/>
              <a:ext cx="0" cy="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4039" y="1732"/>
              <a:ext cx="3" cy="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27" name="Line 124"/>
            <p:cNvSpPr>
              <a:spLocks noChangeShapeType="1"/>
            </p:cNvSpPr>
            <p:nvPr/>
          </p:nvSpPr>
          <p:spPr bwMode="auto">
            <a:xfrm>
              <a:off x="4039" y="1732"/>
              <a:ext cx="0" cy="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5080" y="1732"/>
              <a:ext cx="4" cy="4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endParaRPr lang="en-US"/>
            </a:p>
          </p:txBody>
        </p:sp>
        <p:sp>
          <p:nvSpPr>
            <p:cNvPr id="129" name="Line 126"/>
            <p:cNvSpPr>
              <a:spLocks noChangeShapeType="1"/>
            </p:cNvSpPr>
            <p:nvPr/>
          </p:nvSpPr>
          <p:spPr bwMode="auto">
            <a:xfrm>
              <a:off x="5080" y="1732"/>
              <a:ext cx="0" cy="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0" name="Line 171"/>
            <p:cNvSpPr>
              <a:spLocks noChangeShapeType="1"/>
            </p:cNvSpPr>
            <p:nvPr/>
          </p:nvSpPr>
          <p:spPr bwMode="auto">
            <a:xfrm>
              <a:off x="4042" y="2145"/>
              <a:ext cx="1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1" name="Line 268"/>
            <p:cNvSpPr>
              <a:spLocks noChangeShapeType="1"/>
            </p:cNvSpPr>
            <p:nvPr/>
          </p:nvSpPr>
          <p:spPr bwMode="auto">
            <a:xfrm>
              <a:off x="384" y="2145"/>
              <a:ext cx="47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 CMMW</a:t>
            </a:r>
            <a:r>
              <a:rPr lang="en-US" baseline="0" dirty="0" smtClean="0"/>
              <a:t> </a:t>
            </a:r>
            <a:r>
              <a:rPr lang="en-US" dirty="0" smtClean="0"/>
              <a:t>Study </a:t>
            </a:r>
            <a:r>
              <a:rPr lang="en-US" dirty="0" smtClean="0"/>
              <a:t>group extension motion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Request the IEEE 802 LMSC to extend the 802.11 China </a:t>
            </a:r>
            <a:r>
              <a:rPr lang="en-GB" dirty="0" err="1" smtClean="0"/>
              <a:t>Millimeter</a:t>
            </a:r>
            <a:r>
              <a:rPr lang="en-GB" dirty="0" smtClean="0"/>
              <a:t> Wave </a:t>
            </a:r>
            <a:r>
              <a:rPr lang="en-GB" dirty="0" smtClean="0"/>
              <a:t>(CMMW) Study </a:t>
            </a:r>
            <a:r>
              <a:rPr lang="en-GB" dirty="0" smtClean="0"/>
              <a:t>Group.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Moved: Bruce Kraemer</a:t>
            </a:r>
            <a:endParaRPr lang="en-GB" dirty="0" smtClean="0"/>
          </a:p>
          <a:p>
            <a:pPr lvl="1"/>
            <a:r>
              <a:rPr lang="en-GB" dirty="0" smtClean="0"/>
              <a:t>Result in WG:  </a:t>
            </a:r>
            <a:r>
              <a:rPr lang="en-GB" dirty="0" smtClean="0"/>
              <a:t>59,0,0 passes.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2687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/>
              <a:t>Slide </a:t>
            </a:r>
            <a:fld id="{411B0051-92D4-4037-A2BE-A25F653A1842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58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26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2012</a:t>
            </a:r>
            <a:endParaRPr lang="en-US" sz="1800" smtClean="0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Bruce Kraemer,  Marvell</a:t>
            </a:r>
            <a:endParaRPr lang="en-US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Slide </a:t>
            </a:r>
            <a:fld id="{57602FAB-1B9E-4628-99E5-4763664E41F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 ISD Study Group Motion </a:t>
            </a:r>
            <a:endParaRPr lang="en-US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572000"/>
          </a:xfrm>
        </p:spPr>
        <p:txBody>
          <a:bodyPr/>
          <a:lstStyle/>
          <a:p>
            <a:r>
              <a:rPr lang="en-GB" dirty="0" smtClean="0"/>
              <a:t>Request the IEEE 802 LMSC to extend the IEEE 802.11 </a:t>
            </a:r>
            <a:r>
              <a:rPr lang="en-GB" dirty="0" smtClean="0"/>
              <a:t>Infrastructure Service Discovery (ISD) </a:t>
            </a:r>
            <a:r>
              <a:rPr lang="en-GB" dirty="0" smtClean="0"/>
              <a:t>Study Group.</a:t>
            </a:r>
          </a:p>
          <a:p>
            <a:endParaRPr lang="en-GB" dirty="0" smtClean="0"/>
          </a:p>
          <a:p>
            <a:r>
              <a:rPr lang="en-GB" dirty="0" smtClean="0"/>
              <a:t>Moved:  Bruce Kraemer</a:t>
            </a:r>
            <a:endParaRPr lang="en-GB" dirty="0" smtClean="0"/>
          </a:p>
          <a:p>
            <a:pPr lvl="1"/>
            <a:r>
              <a:rPr lang="en-GB" dirty="0" smtClean="0"/>
              <a:t>Result in WG:  </a:t>
            </a:r>
            <a:r>
              <a:rPr lang="en-GB" dirty="0" smtClean="0"/>
              <a:t>61,1,0 </a:t>
            </a:r>
            <a:r>
              <a:rPr lang="en-GB" dirty="0" smtClean="0"/>
              <a:t>passes</a:t>
            </a:r>
          </a:p>
        </p:txBody>
      </p:sp>
    </p:spTree>
    <p:extLst>
      <p:ext uri="{BB962C8B-B14F-4D97-AF65-F5344CB8AC3E}">
        <p14:creationId xmlns:p14="http://schemas.microsoft.com/office/powerpoint/2010/main" val="137299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 Request –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See document:  11-12-0459r0</a:t>
            </a:r>
            <a:endParaRPr lang="en-US" sz="9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Table 7-43q – HT Operation element and section 9.13.3 Protection mechanisms for transmissions of HT PPDUs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 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Table 7-43q defines 20MHz protection mode. In 9.13.3.1 General is explained when the HT Protection field is set to 20 MHz protection mode. However, I am missing the directions for the STA or AP what to when this mode is set in all cases.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 Two paragraphs contain references to 20MHz protection mode: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 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When the HT Protection field is set to no protection mode or 20 MHz protection mode and the </a:t>
            </a:r>
            <a:r>
              <a:rPr lang="en-US" sz="1200" b="1" dirty="0" err="1" smtClean="0">
                <a:solidFill>
                  <a:schemeClr val="tx1"/>
                </a:solidFill>
                <a:effectLst/>
              </a:rPr>
              <a:t>Nongreenfield</a:t>
            </a:r>
            <a:r>
              <a:rPr lang="en-US" sz="1200" b="1" dirty="0" smtClean="0">
                <a:solidFill>
                  <a:schemeClr val="tx1"/>
                </a:solidFill>
                <a:effectLst/>
              </a:rPr>
              <a:t> HT STAs Present field is set to 0, no protection is required since all HT STAs in the BSS are capable of decoding HT-mixed format and HT-greenfield format transmissions.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 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When the HT Protection field is set to no protection mode or 20 MHz protection mode and the </a:t>
            </a:r>
            <a:r>
              <a:rPr lang="en-US" sz="1200" b="1" dirty="0" err="1" smtClean="0">
                <a:solidFill>
                  <a:schemeClr val="tx1"/>
                </a:solidFill>
                <a:effectLst/>
              </a:rPr>
              <a:t>Nongreenfield</a:t>
            </a:r>
            <a:r>
              <a:rPr lang="en-US" sz="1200" b="1" dirty="0" smtClean="0">
                <a:solidFill>
                  <a:schemeClr val="tx1"/>
                </a:solidFill>
                <a:effectLst/>
              </a:rPr>
              <a:t> HT STAs Present field is set to 1, HT transmissions that use the HT-greenfield format shall be protected. This protection may be established by transmitting a PPDU with the TXVECTOR FORMAT parameter set to HT_MF or any of the methods described in Table 9-8.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chemeClr val="tx1"/>
                </a:solidFill>
                <a:effectLst/>
              </a:rPr>
              <a:t> </a:t>
            </a:r>
            <a:endParaRPr lang="en-GB" sz="12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tx1"/>
                </a:solidFill>
                <a:effectLst/>
              </a:rPr>
              <a:t>There is no paragraph regarding transmissions of non-greenfield frames in a non-greenfield environment, specifically, do non-greenfield frames sent with 40MHz channel width need to be protected when 20 MHz protection mode is set? Or is the sentence</a:t>
            </a:r>
            <a:endParaRPr lang="en-GB" sz="1400" b="1" dirty="0" smtClean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US" sz="1400" b="1" i="1" dirty="0" smtClean="0">
                <a:solidFill>
                  <a:schemeClr val="tx1"/>
                </a:solidFill>
                <a:effectLst/>
              </a:rPr>
              <a:t>“When the HT Protection field is not set to no protection mode or the Secondary Channel Offset field is set to SCN, a STA shall not transmit a 40 MHz HT PPDU (TXVECTOR parameter CH_BANDWIDTH set to HT_CBW40) to initiate a TXOP.”</a:t>
            </a:r>
            <a:r>
              <a:rPr lang="en-GB" sz="1400" i="1" dirty="0"/>
              <a:t> </a:t>
            </a:r>
            <a:r>
              <a:rPr lang="en-US" sz="1400" b="1" dirty="0" smtClean="0">
                <a:solidFill>
                  <a:schemeClr val="tx1"/>
                </a:solidFill>
                <a:effectLst/>
              </a:rPr>
              <a:t>the one instructing to use protection?</a:t>
            </a:r>
            <a:endParaRPr lang="en-GB" sz="1400" b="1" dirty="0" smtClean="0">
              <a:solidFill>
                <a:schemeClr val="tx1"/>
              </a:solidFill>
              <a:effectLst/>
            </a:endParaRPr>
          </a:p>
          <a:p>
            <a:endParaRPr lang="en-GB" sz="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4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 Response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lvl="0"/>
            <a:r>
              <a:rPr lang="en-US" dirty="0"/>
              <a:t>IEEE </a:t>
            </a:r>
            <a:r>
              <a:rPr lang="en-US" dirty="0" err="1"/>
              <a:t>Std</a:t>
            </a:r>
            <a:r>
              <a:rPr lang="en-US" dirty="0"/>
              <a:t> 802.11n-2009 is unambiguous on this issue: </a:t>
            </a:r>
            <a:endParaRPr lang="en-GB" dirty="0"/>
          </a:p>
          <a:p>
            <a:pPr lvl="1"/>
            <a:r>
              <a:rPr lang="en-US" dirty="0"/>
              <a:t>The standard defines protection mode for HT STAs in 9.13.3.1</a:t>
            </a:r>
            <a:r>
              <a:rPr lang="en-US" dirty="0" smtClean="0"/>
              <a:t>:</a:t>
            </a:r>
            <a:endParaRPr lang="en-GB" dirty="0"/>
          </a:p>
          <a:p>
            <a:pPr marL="457200" lvl="1" indent="0">
              <a:buNone/>
            </a:pPr>
            <a:r>
              <a:rPr lang="en-US" sz="2400" i="1" dirty="0" smtClean="0"/>
              <a:t>“</a:t>
            </a:r>
            <a:r>
              <a:rPr lang="en-US" sz="2400" i="1" dirty="0"/>
              <a:t>Transmissions of HT PPDUs, referred to as HT transmissions, are protected if there are other STAs present that cannot interpret HT transmissions correctly. “ </a:t>
            </a:r>
            <a:r>
              <a:rPr lang="en-US" sz="2400" dirty="0"/>
              <a:t>(see first sentence) and </a:t>
            </a:r>
            <a:r>
              <a:rPr lang="en-US" sz="2400" i="1" dirty="0"/>
              <a:t>“20 MHz protection mode indicates that 1) all detected STAs are HT, 2) the BSS is 20/40 and 3) at least one HT STA is 20 MHz only” </a:t>
            </a:r>
            <a:r>
              <a:rPr lang="en-US" sz="2400" dirty="0"/>
              <a:t>(see 9.13.3.1, 4</a:t>
            </a:r>
            <a:r>
              <a:rPr lang="en-US" sz="2400" baseline="30000" dirty="0"/>
              <a:t>th</a:t>
            </a:r>
            <a:r>
              <a:rPr lang="en-US" sz="2400" dirty="0"/>
              <a:t> paragraph)</a:t>
            </a:r>
            <a:r>
              <a:rPr lang="en-US" sz="2400" i="1" dirty="0"/>
              <a:t>. </a:t>
            </a:r>
            <a:endParaRPr lang="en-GB" sz="2400" dirty="0"/>
          </a:p>
          <a:p>
            <a:pPr lvl="1"/>
            <a:r>
              <a:rPr lang="en-US" dirty="0"/>
              <a:t>When all STAs are HT-STAs, each STA is able to decode the HT-SIG of a 40 MHz packet</a:t>
            </a:r>
            <a:r>
              <a:rPr lang="en-US" dirty="0" smtClean="0"/>
              <a:t>.</a:t>
            </a:r>
            <a:endParaRPr lang="en-GB" sz="2400" dirty="0"/>
          </a:p>
          <a:p>
            <a:pPr lvl="1"/>
            <a:r>
              <a:rPr lang="en-US" dirty="0"/>
              <a:t>Initiation of a TXOP is addressed in 9.13.3.1 (last paragraph).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7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 Request 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 the response in 11-12/0459r0 as the IEEE LMSC response to the interpretation request contained therein.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US" dirty="0" smtClean="0"/>
              <a:t>Moved: </a:t>
            </a:r>
            <a:r>
              <a:rPr lang="en-GB" dirty="0" smtClean="0"/>
              <a:t>Bruce Kraemer</a:t>
            </a:r>
          </a:p>
          <a:p>
            <a:endParaRPr lang="en-GB" dirty="0" smtClean="0"/>
          </a:p>
          <a:p>
            <a:r>
              <a:rPr lang="en-US" dirty="0" smtClean="0"/>
              <a:t>Result in WG: 59,0,2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Bruce Kraemer,  Marvell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2650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74872</TotalTime>
  <Words>374</Words>
  <Application>Microsoft Office PowerPoint</Application>
  <PresentationFormat>On-screen Show (4:3)</PresentationFormat>
  <Paragraphs>96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802.11 March 2012 EC Motions</vt:lpstr>
      <vt:lpstr>802.11 CMMW Study group extension motion</vt:lpstr>
      <vt:lpstr>802.11 ISD Study Group Motion </vt:lpstr>
      <vt:lpstr>Interpretation Request – 1</vt:lpstr>
      <vt:lpstr>Interpretation Response</vt:lpstr>
      <vt:lpstr>Interpretation Request Motion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Plenary Motions</dc:title>
  <dc:creator>Adrian Stephens</dc:creator>
  <cp:lastModifiedBy>Adrian Stephens, 203</cp:lastModifiedBy>
  <cp:revision>1223</cp:revision>
  <cp:lastPrinted>1998-02-10T13:28:06Z</cp:lastPrinted>
  <dcterms:created xsi:type="dcterms:W3CDTF">1998-02-10T13:07:52Z</dcterms:created>
  <dcterms:modified xsi:type="dcterms:W3CDTF">2012-03-16T20:58:44Z</dcterms:modified>
</cp:coreProperties>
</file>