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3"/>
  </p:notesMasterIdLst>
  <p:handoutMasterIdLst>
    <p:handoutMasterId r:id="rId94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  <p:sldId id="352" r:id="rId85"/>
    <p:sldId id="353" r:id="rId86"/>
    <p:sldId id="354" r:id="rId87"/>
    <p:sldId id="355" r:id="rId88"/>
    <p:sldId id="356" r:id="rId89"/>
    <p:sldId id="357" r:id="rId90"/>
    <p:sldId id="358" r:id="rId91"/>
    <p:sldId id="359" r:id="rId9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99577" autoAdjust="0"/>
  </p:normalViewPr>
  <p:slideViewPr>
    <p:cSldViewPr>
      <p:cViewPr>
        <p:scale>
          <a:sx n="90" d="100"/>
          <a:sy n="90" d="100"/>
        </p:scale>
        <p:origin x="-106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802.11-12/0427r0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920060" cy="215444"/>
          </a:xfrm>
          <a:ln/>
        </p:spPr>
        <p:txBody>
          <a:bodyPr/>
          <a:lstStyle/>
          <a:p>
            <a:r>
              <a:rPr lang="en-GB"/>
              <a:t>March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A7A20907-4E42-49D5-B4D1-146ACBDACDBC}" type="slidenum">
              <a:rPr lang="en-GB"/>
              <a:pPr/>
              <a:t>14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802.11-12/0427r0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920060" cy="215444"/>
          </a:xfrm>
          <a:ln/>
        </p:spPr>
        <p:txBody>
          <a:bodyPr/>
          <a:lstStyle/>
          <a:p>
            <a:r>
              <a:rPr lang="en-GB"/>
              <a:t>March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43A80AB3-97ED-494D-9DE0-F2AA32D32FE2}" type="slidenum">
              <a:rPr lang="en-GB"/>
              <a:pPr/>
              <a:t>15</a:t>
            </a:fld>
            <a:endParaRPr lang="en-GB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ln/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802.11-09/0840r0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July 2009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4905" y="9001125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0950F3ED-E42B-474A-AA75-85EBC3531C08}" type="slidenum">
              <a:rPr lang="en-US"/>
              <a:pPr/>
              <a:t>16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802.11-08/1455r0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Jan 2009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74905" y="9001125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43E96A6B-36D7-4912-8E32-B3A24294868C}" type="slidenum">
              <a:rPr lang="en-US"/>
              <a:pPr/>
              <a:t>17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03364" y="9001125"/>
            <a:ext cx="1810111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076C8FF-AF0D-4ABF-A9E3-763C120391EB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463648-4D6A-4BC5-89A0-1CEBB40F3529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802.11-12/0453r0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64944" cy="215444"/>
          </a:xfrm>
          <a:noFill/>
        </p:spPr>
        <p:txBody>
          <a:bodyPr/>
          <a:lstStyle/>
          <a:p>
            <a:r>
              <a:rPr lang="en-US" smtClean="0"/>
              <a:t>March  2012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2532" y="9001125"/>
            <a:ext cx="2040943" cy="184666"/>
          </a:xfrm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064" y="9001951"/>
            <a:ext cx="415178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F03FDA-AC91-428E-9BBF-33BCBA2A9C6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596301" y="95706"/>
            <a:ext cx="1617174" cy="215444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62822" y="9001125"/>
            <a:ext cx="2150653" cy="184666"/>
          </a:xfrm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Smith, DSP Group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8832A50-39AE-42E1-AC73-F49D5238FC14}" type="slidenum">
              <a:rPr lang="he-IL" smtClean="0">
                <a:cs typeface="Times New Roman" pitchFamily="18" charset="0"/>
              </a:rPr>
              <a:pPr/>
              <a:t>41</a:t>
            </a:fld>
            <a:endParaRPr lang="en-US" smtClean="0">
              <a:cs typeface="Arial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596301" y="95706"/>
            <a:ext cx="1617174" cy="215444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682879" cy="215444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Jan 2012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62822" y="9001125"/>
            <a:ext cx="2150653" cy="184666"/>
          </a:xfrm>
          <a:noFill/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Smith, DSP Group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D141521-73AF-4F32-8F8F-A65D6271CF86}" type="slidenum">
              <a:rPr lang="he-IL" smtClean="0">
                <a:cs typeface="Times New Roman" pitchFamily="18" charset="0"/>
              </a:rPr>
              <a:pPr/>
              <a:t>43</a:t>
            </a:fld>
            <a:endParaRPr lang="en-US" smtClean="0">
              <a:cs typeface="Arial" charset="0"/>
            </a:endParaRPr>
          </a:p>
        </p:txBody>
      </p:sp>
      <p:sp>
        <p:nvSpPr>
          <p:cNvPr id="33797" name="Rectangle 2"/>
          <p:cNvSpPr txBox="1">
            <a:spLocks noGrp="1" noChangeArrowheads="1"/>
          </p:cNvSpPr>
          <p:nvPr/>
        </p:nvSpPr>
        <p:spPr bwMode="auto">
          <a:xfrm>
            <a:off x="4177312" y="110440"/>
            <a:ext cx="203626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29249"/>
            <a:r>
              <a:rPr lang="en-US" altLang="ja-JP" sz="1300"/>
              <a:t>doc.: IEEE 802.11-09/xxxxr0</a:t>
            </a:r>
          </a:p>
        </p:txBody>
      </p:sp>
      <p:sp>
        <p:nvSpPr>
          <p:cNvPr id="33798" name="Rectangle 3"/>
          <p:cNvSpPr txBox="1">
            <a:spLocks noGrp="1" noChangeArrowheads="1"/>
          </p:cNvSpPr>
          <p:nvPr/>
        </p:nvSpPr>
        <p:spPr bwMode="auto">
          <a:xfrm>
            <a:off x="645914" y="110440"/>
            <a:ext cx="69890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9249"/>
            <a:r>
              <a:rPr lang="en-US" altLang="ja-JP" sz="1300"/>
              <a:t>May 2008</a:t>
            </a:r>
          </a:p>
        </p:txBody>
      </p:sp>
      <p:sp>
        <p:nvSpPr>
          <p:cNvPr id="33799" name="Rectangle 6"/>
          <p:cNvSpPr txBox="1">
            <a:spLocks noGrp="1" noChangeArrowheads="1"/>
          </p:cNvSpPr>
          <p:nvPr/>
        </p:nvSpPr>
        <p:spPr bwMode="auto">
          <a:xfrm>
            <a:off x="2382205" y="9001277"/>
            <a:ext cx="3831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3256" lvl="4" algn="r" defTabSz="929249"/>
            <a:r>
              <a:rPr lang="en-US" altLang="ja-JP"/>
              <a:t>Bruce Kraemer (Marvell)</a:t>
            </a:r>
          </a:p>
        </p:txBody>
      </p:sp>
      <p:sp>
        <p:nvSpPr>
          <p:cNvPr id="33800" name="Rectangle 7"/>
          <p:cNvSpPr txBox="1">
            <a:spLocks noGrp="1" noChangeArrowheads="1"/>
          </p:cNvSpPr>
          <p:nvPr/>
        </p:nvSpPr>
        <p:spPr bwMode="auto">
          <a:xfrm>
            <a:off x="2831498" y="9001277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9249"/>
            <a:r>
              <a:rPr lang="en-US" altLang="ja-JP"/>
              <a:t>Page </a:t>
            </a:r>
            <a:fld id="{E267A43B-824C-471B-BE92-7C99B6FC988A}" type="slidenum">
              <a:rPr lang="he-IL" altLang="ja-JP">
                <a:cs typeface="Times New Roman" pitchFamily="18" charset="0"/>
              </a:rPr>
              <a:pPr algn="r" defTabSz="929249"/>
              <a:t>43</a:t>
            </a:fld>
            <a:endParaRPr lang="en-US" altLang="ja-JP"/>
          </a:p>
        </p:txBody>
      </p:sp>
      <p:sp>
        <p:nvSpPr>
          <p:cNvPr id="33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6612" cy="3486150"/>
          </a:xfrm>
          <a:ln/>
        </p:spPr>
      </p:sp>
      <p:sp>
        <p:nvSpPr>
          <p:cNvPr id="33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610" y="4414561"/>
            <a:ext cx="5488781" cy="4183995"/>
          </a:xfrm>
          <a:noFill/>
          <a:ln/>
        </p:spPr>
        <p:txBody>
          <a:bodyPr lIns="93215" tIns="45818" rIns="93215" bIns="45818"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C44A3F72-014A-42A1-A728-F15703519951}" type="slidenum">
              <a:rPr lang="en-US"/>
              <a:pPr/>
              <a:t>46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CF71424D-459F-4821-B16A-FDA7D7F18406}" type="slidenum">
              <a:rPr lang="en-US"/>
              <a:pPr/>
              <a:t>47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32771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1256B8CA-41D2-43AE-95FE-EB740930F9BF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3584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56F9097A-4452-4D33-B143-315BA9E32561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37892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3789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Page </a:t>
            </a:r>
            <a:fld id="{F844228D-7993-44FD-B310-EDF2A215A517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0C18A8B-1A73-4749-80A6-9186CCF292C9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9A745E5-84BD-4005-9E1D-2DF064D75405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8718" y="9001125"/>
            <a:ext cx="21547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0C57F00-11EE-4F07-9AEC-73917C6B7A93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85219" y="9001125"/>
            <a:ext cx="2528256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047294A5-177C-436F-831D-92D564081694}" type="slidenum">
              <a:rPr kumimoji="0" lang="en-US" altLang="ja-JP"/>
              <a:pPr/>
              <a:t>71</a:t>
            </a:fld>
            <a:endParaRPr kumimoji="0" lang="en-US" altLang="ja-JP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6BA62450-6605-4A69-A02A-8A2237559719}" type="slidenum">
              <a:rPr kumimoji="0" lang="en-US" altLang="ja-JP"/>
              <a:pPr/>
              <a:t>72</a:t>
            </a:fld>
            <a:endParaRPr kumimoji="0" lang="en-US" altLang="ja-JP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kumimoji="0" lang="ja-JP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802.11-09/xxxxr0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May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1765" y="9000620"/>
            <a:ext cx="2040943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Bruce Kraemer (Marvell)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2" y="9000620"/>
            <a:ext cx="415178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BD2E13EC-987A-44A7-B1DD-85F0E8C6BFC6}" type="slidenum">
              <a:rPr kumimoji="0" lang="en-US" altLang="ja-JP"/>
              <a:pPr/>
              <a:t>73</a:t>
            </a:fld>
            <a:endParaRPr kumimoji="0" lang="en-US" altLang="ja-JP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8500"/>
            <a:ext cx="4648200" cy="3486150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544" y="4414439"/>
            <a:ext cx="5488912" cy="41838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8DD650AF-B0F9-4A5A-B243-CCCFD45CCB65}" type="slidenum">
              <a:rPr kumimoji="0" lang="en-US" altLang="ja-JP"/>
              <a:pPr/>
              <a:t>77</a:t>
            </a:fld>
            <a:endParaRPr kumimoji="0" lang="en-US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63492" name="ヘッダー プレースホルダ 3"/>
          <p:cNvSpPr>
            <a:spLocks noGrp="1"/>
          </p:cNvSpPr>
          <p:nvPr>
            <p:ph type="hdr" sz="quarter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63493" name="日付プレースホルダ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6349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6349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</p:spPr>
        <p:txBody>
          <a:bodyPr/>
          <a:lstStyle>
            <a:lvl1pPr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3450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Page </a:t>
            </a:r>
            <a:fld id="{C40C4F79-A337-4B3E-BE2C-7CE9DEAB4F1C}" type="slidenum">
              <a:rPr kumimoji="0" lang="en-US" altLang="ja-JP"/>
              <a:pPr/>
              <a:t>79</a:t>
            </a:fld>
            <a:endParaRPr kumimoji="0" lang="en-US" altLang="ja-JP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SG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802.11-07/0570r0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42927" y="9001125"/>
            <a:ext cx="247054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Page </a:t>
            </a:r>
            <a:fld id="{6065DA6C-EB09-4421-81F6-9EF06C79BCD7}" type="slidenum">
              <a:rPr lang="en-US" smtClean="0"/>
              <a:pPr/>
              <a:t>81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802.11-12/0450r0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2012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41EF53B9-99DE-4DD3-BF73-4F0B6FEB557E}" type="slidenum">
              <a:rPr lang="en-GB" smtClean="0"/>
              <a:pPr/>
              <a:t>89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802.11-12/0450r0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2012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3E81825-2F79-4C16-A6B0-DA5912512AA4}" type="slidenum">
              <a:rPr lang="en-GB" smtClean="0"/>
              <a:pPr/>
              <a:t>90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802.11-12/0450r0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2012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B78A1E91-287D-4D6B-B5C7-7ABE31B845B6}" type="slidenum">
              <a:rPr lang="en-GB" smtClean="0"/>
              <a:pPr/>
              <a:t>91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1675"/>
            <a:ext cx="4630738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630492" y="9000621"/>
            <a:ext cx="4582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31924" y="9000621"/>
            <a:ext cx="862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ln/>
        </p:spPr>
        <p:txBody>
          <a:bodyPr/>
          <a:lstStyle/>
          <a:p>
            <a:r>
              <a:rPr lang="en-GB"/>
              <a:t>doc.: IEEE 802.11-12/0427r0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920060" cy="215444"/>
          </a:xfrm>
          <a:ln/>
        </p:spPr>
        <p:txBody>
          <a:bodyPr/>
          <a:lstStyle/>
          <a:p>
            <a:r>
              <a:rPr lang="en-GB"/>
              <a:t>March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87811" y="9001125"/>
            <a:ext cx="2425664" cy="184666"/>
          </a:xfrm>
          <a:ln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GB"/>
              <a:t>Page </a:t>
            </a:r>
            <a:fld id="{23FBA57A-CA1B-44B5-8C14-5A8D1098C8D0}" type="slidenum">
              <a:rPr lang="en-GB"/>
              <a:pPr/>
              <a:t>13</a:t>
            </a:fld>
            <a:endParaRPr lang="en-GB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3263"/>
            <a:ext cx="4632325" cy="3473450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802.11-12/0430r0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tia.doc.gov/files/ntia/meetings/500mhz_statement1.doc" TargetMode="External"/><Relationship Id="rId13" Type="http://schemas.openxmlformats.org/officeDocument/2006/relationships/hyperlink" Target="http://www.ntia.doc.gov/files/ntia/meetings/unlicensedsubcomm_interference_clearinghouse_website_discussiondraft_ds_022412.doc" TargetMode="External"/><Relationship Id="rId3" Type="http://schemas.openxmlformats.org/officeDocument/2006/relationships/hyperlink" Target="http://www.ntia.doc.gov/files/ntia/meetings/csmac_agenda_mar_1_2012.doc" TargetMode="External"/><Relationship Id="rId7" Type="http://schemas.openxmlformats.org/officeDocument/2006/relationships/hyperlink" Target="http://www.ntia.doc.gov/files/ntia/meetings/csmac_search_1755-1850_recommendations_final.ppt" TargetMode="External"/><Relationship Id="rId12" Type="http://schemas.openxmlformats.org/officeDocument/2006/relationships/hyperlink" Target="http://www.ntia.doc.gov/files/ntia/meetings/csmac_unlicensedcomm_enforcement_adoptiondraft_final_022412.doc" TargetMode="External"/><Relationship Id="rId2" Type="http://schemas.openxmlformats.org/officeDocument/2006/relationships/hyperlink" Target="https://mentor.ieee.org/802.11/dcn/12/11-12-0312-00-0reg-us-spectrum-bill-tex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tia.doc.gov/files/ntia/meetings/csmac_process_for_developing_sharing_and_impact_analysis_2-17-12_v1.pdf" TargetMode="External"/><Relationship Id="rId11" Type="http://schemas.openxmlformats.org/officeDocument/2006/relationships/hyperlink" Target="http://www.ntia.doc.gov/files/ntia/meetings/ntia_evaluation_of_csmac_recommendations_for_cy_2011_120220.doc" TargetMode="External"/><Relationship Id="rId5" Type="http://schemas.openxmlformats.org/officeDocument/2006/relationships/hyperlink" Target="http://www.ntia.doc.gov/files/ntia/meetings/csmac_spectrum_sharing_workinggroup_notes_03feb2012_v3.pdf" TargetMode="External"/><Relationship Id="rId10" Type="http://schemas.openxmlformats.org/officeDocument/2006/relationships/hyperlink" Target="http://www.ntia.doc.gov/files/ntia/meetings/sm_improvements_report_second_question.pdf" TargetMode="External"/><Relationship Id="rId4" Type="http://schemas.openxmlformats.org/officeDocument/2006/relationships/hyperlink" Target="http://www.ntia.doc.gov/files/ntia/meetings/csmac_spectrum_sharing_wg_summary_01mar2012_v1.ppt" TargetMode="External"/><Relationship Id="rId9" Type="http://schemas.openxmlformats.org/officeDocument/2006/relationships/hyperlink" Target="http://www.ntia.doc.gov/files/ntia/meetings/lte_technical_characteristics_0.doc" TargetMode="External"/><Relationship Id="rId14" Type="http://schemas.openxmlformats.org/officeDocument/2006/relationships/hyperlink" Target="http://www.ntia.doc.gov/federal-register-notice/2012/commerce-spectrum-management-advisory-committee-meeting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2/18-12-0006-00-0000-lufthansa-da2gc-presentation.pdf" TargetMode="External"/><Relationship Id="rId3" Type="http://schemas.openxmlformats.org/officeDocument/2006/relationships/hyperlink" Target="http://eur-lex.europa.eu/LexUriServ/LexUriServ.do?uri=OJ:L:2009:289:0019:0020:EN:PDF" TargetMode="External"/><Relationship Id="rId7" Type="http://schemas.openxmlformats.org/officeDocument/2006/relationships/hyperlink" Target="https://mentor.ieee.org/802.18/dcn/12/18-12-0020-00-0000-european-parliament-radio-spectrum-policy-programme.pdf" TargetMode="External"/><Relationship Id="rId2" Type="http://schemas.openxmlformats.org/officeDocument/2006/relationships/hyperlink" Target="https://mentor.ieee.org/802.18/dcn/12/18-12-0004-00-0000-en-300-328-v1-8-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gitaltveurope.net/20890/house-of-lords-to-investigate-superfast-broadband/" TargetMode="External"/><Relationship Id="rId5" Type="http://schemas.openxmlformats.org/officeDocument/2006/relationships/hyperlink" Target="https://mentor.ieee.org/802.18/dcn/12/18-12-0019-00-0000-ofcom-input-to-etsi-bran-tvws-work-item.pdf" TargetMode="External"/><Relationship Id="rId4" Type="http://schemas.openxmlformats.org/officeDocument/2006/relationships/hyperlink" Target="https://mentor.ieee.org/802.18/dcn/12/18-12-0005-00-0000-en-801-893-v1-7-1-initial-draft.do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ition.fcc.gov/oet/tac/tacdocs/tac-meeting-summary-12-20-11-final.pd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5.doc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11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06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94-05-00ai-jan-mar-teleconference-minutes.doc" TargetMode="External"/><Relationship Id="rId2" Type="http://schemas.openxmlformats.org/officeDocument/2006/relationships/hyperlink" Target="https://mentor.ieee.org/802.11/dcn/12/11-12-0178-01-00ai-january-2012-jacksonville-session-minutes.doc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0151-06-00ai-proposed-specification-framework-for-tgai.docx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SponsorBallots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51-06-00ai-proposed-specification-framework-for-tgai.docx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ecclesi@cisco.com" TargetMode="External"/><Relationship Id="rId13" Type="http://schemas.openxmlformats.org/officeDocument/2006/relationships/hyperlink" Target="mailto:KazuyukiA.Sakoda@jp.sony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henry@logout.com" TargetMode="External"/><Relationship Id="rId12" Type="http://schemas.openxmlformats.org/officeDocument/2006/relationships/hyperlink" Target="mailto:wtm@research.att.com" TargetMode="External"/><Relationship Id="rId17" Type="http://schemas.openxmlformats.org/officeDocument/2006/relationships/hyperlink" Target="mailto:mwentink@qualcomm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ncamwing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11" Type="http://schemas.openxmlformats.org/officeDocument/2006/relationships/hyperlink" Target="mailto:joekwak@sbcglobal.net" TargetMode="External"/><Relationship Id="rId5" Type="http://schemas.openxmlformats.org/officeDocument/2006/relationships/hyperlink" Target="mailto:rstacey@apple.com" TargetMode="External"/><Relationship Id="rId15" Type="http://schemas.openxmlformats.org/officeDocument/2006/relationships/hyperlink" Target="mailto:emily.h.qi@intel.com" TargetMode="External"/><Relationship Id="rId10" Type="http://schemas.openxmlformats.org/officeDocument/2006/relationships/hyperlink" Target="mailto:tom.siep@csr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minyoung.park@intel.com" TargetMode="External"/><Relationship Id="rId14" Type="http://schemas.openxmlformats.org/officeDocument/2006/relationships/hyperlink" Target="mailto:necati.canpolat@intel.com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entor.ieee.org/802.11/dcn/12/11-12-0402-01-cmmw-overview-of-cwpan-sg5-qlinkpan.ppt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0-01-cmmw-ieee-802-11-cmmw-sg-par.doc" TargetMode="External"/><Relationship Id="rId2" Type="http://schemas.openxmlformats.org/officeDocument/2006/relationships/hyperlink" Target="https://mentor.ieee.org/802.11/dcn/12/11-12-0398-03-cmmw-cwpan-response-to-802-11-cmmw.ppt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443-00-cmmw-cmmw-logistics-options.pptx" TargetMode="External"/><Relationship Id="rId2" Type="http://schemas.openxmlformats.org/officeDocument/2006/relationships/hyperlink" Target="https://mentor.ieee.org/802.11/dcn/12/11-12-0141-01-cmmw-ieee-802-11-cmww-sg-5c.doc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2012 Closing Reports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2012-03-15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11-09-1034-03-0000-wg11-style-guide.doc</a:t>
            </a:r>
          </a:p>
          <a:p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</a:p>
          <a:p>
            <a:r>
              <a:rPr lang="en-GB" u="sng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8883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6705600" cy="685800"/>
          </a:xfrm>
        </p:spPr>
        <p:txBody>
          <a:bodyPr/>
          <a:lstStyle/>
          <a:p>
            <a:r>
              <a:rPr lang="en-US" dirty="0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24923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802.11mb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2012 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938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30887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100" dirty="0"/>
              <a:t>Most current doc shaded green.</a:t>
            </a:r>
            <a:endParaRPr lang="en-US" sz="11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8043776" cy="411480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364289"/>
                <a:gridCol w="364289"/>
                <a:gridCol w="422444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1.06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581729"/>
            <a:ext cx="16764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100" b="1" dirty="0">
                <a:solidFill>
                  <a:srgbClr val="FF0000"/>
                </a:solidFill>
              </a:rPr>
              <a:t>red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12</a:t>
            </a:fld>
            <a:endParaRPr lang="en-US"/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027E0C2-1E55-4E56-972C-D7C1DD933D46}" type="slidenum">
              <a:rPr lang="en-GB"/>
              <a:pPr/>
              <a:t>13</a:t>
            </a:fld>
            <a:endParaRPr lang="en-GB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Closing Report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2000"/>
              <a:t>Date:</a:t>
            </a:r>
            <a:r>
              <a:rPr lang="en-GB" sz="2000" b="0"/>
              <a:t> 2012-03-16</a:t>
            </a:r>
          </a:p>
        </p:txBody>
      </p:sp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527050" y="2286000"/>
          <a:ext cx="7799388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cument" r:id="rId4" imgW="8130449" imgH="2301994" progId="Word.Document.8">
                  <p:embed/>
                </p:oleObj>
              </mc:Choice>
              <mc:Fallback>
                <p:oleObj name="Document" r:id="rId4" imgW="8130449" imgH="23019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86000"/>
                        <a:ext cx="7799388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11-12/0427r0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2779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C7D4DF5-976D-475C-B6EC-C36D72561325}" type="slidenum">
              <a:rPr lang="en-GB"/>
              <a:pPr/>
              <a:t>14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sz="3200"/>
              <a:t> Closing report for WNG SC for March 2012, Waikoloa Village, Hawai’i, Hawaii,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11-12/0427r0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5092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252D5E2-E0F4-4812-A025-A2C0FEB6743F}" type="slidenum">
              <a:rPr lang="en-GB"/>
              <a:pPr/>
              <a:t>15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Presentations at March 2012 meeting</a:t>
            </a:r>
          </a:p>
          <a:p>
            <a:pPr lvl="1" eaLnBrk="1" hangingPunct="1"/>
            <a:r>
              <a:rPr lang="en-US"/>
              <a:t>802.11 Simulations (11-12-0377-00-0wng-802-11-simulations.ppt) – Paul Lambert</a:t>
            </a:r>
          </a:p>
          <a:p>
            <a:pPr lvl="1" eaLnBrk="1" hangingPunct="1"/>
            <a:r>
              <a:rPr lang="en-US"/>
              <a:t>Key Centric Identity (11-12-0378-00-0wng-key-centric-identity.ppt) – Paul Lambert</a:t>
            </a:r>
          </a:p>
          <a:p>
            <a:pPr lvl="1" eaLnBrk="1" hangingPunct="1"/>
            <a:r>
              <a:rPr lang="en-US"/>
              <a:t>6-10 GHz extensions to 802.11, Part 3 (11-12-0375-00-0wng-6-10ghz-extensions-to-802-11ac-part3.ppt) - Jim Lansford</a:t>
            </a:r>
          </a:p>
          <a:p>
            <a:r>
              <a:rPr lang="en-GB"/>
              <a:t>Minutes</a:t>
            </a:r>
          </a:p>
          <a:p>
            <a:pPr lvl="1"/>
            <a:r>
              <a:rPr lang="en-GB" sz="2400"/>
              <a:t>11-12-0405-00-0wng-mar-2012-meeting-minutes.doc</a:t>
            </a:r>
          </a:p>
          <a:p>
            <a:r>
              <a:rPr lang="en-GB" altLang="ko-KR">
                <a:ea typeface="Gulim" pitchFamily="34" charset="-127"/>
              </a:rPr>
              <a:t>Plans for May 2012</a:t>
            </a:r>
          </a:p>
          <a:p>
            <a:pPr lvl="1"/>
            <a:r>
              <a:rPr lang="en-US" sz="2400"/>
              <a:t>1 2 hour session</a:t>
            </a:r>
            <a:endParaRPr lang="en-GB" sz="24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11-12/0427r0 by Clint Chaplin, Chair (Samsung)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3420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DC37F83-3319-4935-82BF-A89B8B458EB0}" type="slidenum">
              <a:rPr lang="en-US"/>
              <a:pPr/>
              <a:t>16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ARC SC Agenda – March 2012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2012-03-15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457200" y="2362200"/>
          <a:ext cx="8229600" cy="297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r:id="rId5" imgW="8255000" imgH="2984500" progId="Word.Document.8">
                  <p:embed/>
                </p:oleObj>
              </mc:Choice>
              <mc:Fallback>
                <p:oleObj name="Document" r:id="rId5" imgW="8255000" imgH="2984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229600" cy="297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1/4 of 11-12/0423r0 by Michael Montemurro,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0468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Closing Report for ARC SC, March 2012, Waikoloa, HI.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AC3E2462-DE2C-47CE-A475-3306D247D92C}" type="slidenum">
              <a:rPr lang="en-US"/>
              <a:pPr/>
              <a:t>17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2/4 of 11-12/0423r0 by Michael Montemurro,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5977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Accomplishments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Reviewed letter ballot comment resolutions for IEEE 802 Overview and Architecture document  (D1.5)</a:t>
            </a:r>
          </a:p>
          <a:p>
            <a:pPr eaLnBrk="1" hangingPunct="1"/>
            <a:r>
              <a:rPr lang="en-US" sz="2800" smtClean="0"/>
              <a:t>Recommend that IEEE 802.11 retain its </a:t>
            </a:r>
            <a:r>
              <a:rPr lang="en-US" altLang="en-US" sz="2800" smtClean="0"/>
              <a:t>“</a:t>
            </a:r>
            <a:r>
              <a:rPr lang="en-US" sz="2800" smtClean="0"/>
              <a:t>No</a:t>
            </a:r>
            <a:r>
              <a:rPr lang="en-US" altLang="en-US" sz="2800" smtClean="0"/>
              <a:t>”</a:t>
            </a:r>
            <a:r>
              <a:rPr lang="en-US" sz="2800" smtClean="0"/>
              <a:t> vote for the following reasons:</a:t>
            </a:r>
          </a:p>
          <a:p>
            <a:pPr lvl="1" eaLnBrk="1" hangingPunct="1"/>
            <a:r>
              <a:rPr lang="en-US" smtClean="0"/>
              <a:t>Comment resolutions have not yet been circulated to the IEEE 802.11 WG</a:t>
            </a:r>
          </a:p>
          <a:p>
            <a:pPr lvl="1" eaLnBrk="1" hangingPunct="1"/>
            <a:r>
              <a:rPr lang="en-US" smtClean="0"/>
              <a:t>No updated draft is available to review changes resulting from comment resolutions.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F6FEDFAF-36A7-48E7-A64F-E5083EC4C646}" type="slidenum">
              <a:rPr lang="en-US"/>
              <a:pPr/>
              <a:t>18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3/4 of 11-12/0423r0 by Michael Montemurro,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4384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 for May 2012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Plan for one meeting slot</a:t>
            </a:r>
          </a:p>
          <a:p>
            <a:pPr eaLnBrk="1" hangingPunct="1"/>
            <a:r>
              <a:rPr lang="en-US" smtClean="0"/>
              <a:t>ARC SC will schedule teleconferences with 10 days notice</a:t>
            </a:r>
          </a:p>
          <a:p>
            <a:pPr lvl="1" eaLnBrk="1" hangingPunct="1"/>
            <a:r>
              <a:rPr lang="en-US" smtClean="0"/>
              <a:t>To discuss any specific requests that arise</a:t>
            </a:r>
          </a:p>
          <a:p>
            <a:pPr eaLnBrk="1" hangingPunct="1"/>
            <a:r>
              <a:rPr lang="en-US" smtClean="0"/>
              <a:t>Potential topic for discussion:</a:t>
            </a:r>
          </a:p>
          <a:p>
            <a:pPr lvl="1" eaLnBrk="1" hangingPunct="1"/>
            <a:r>
              <a:rPr lang="en-US" smtClean="0"/>
              <a:t>ANA assignment of MAC addresses with IEEE 802.11 OUI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648AB843-8C07-462F-AEDB-D745C86EE797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4/4 of 11-12/0423r0 by Michael Montemurro,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7636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is a digest of the closing reports of all 802.11 sub-groups for presentation at the March 2012 closing plenary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</a:t>
            </a:r>
            <a:r>
              <a:rPr lang="en-GB" dirty="0" err="1" smtClean="0"/>
              <a:t>JTC1</a:t>
            </a:r>
            <a:r>
              <a:rPr lang="en-GB" dirty="0" smtClean="0"/>
              <a:t> SC closing report (Mar 12)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2012-03-15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5" imgW="8132982" imgH="2303817" progId="Word.Document.8">
                  <p:embed/>
                </p:oleObj>
              </mc:Choice>
              <mc:Fallback>
                <p:oleObj name="Document" r:id="rId5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6302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</a:t>
            </a:r>
            <a:r>
              <a:rPr lang="en-GB" sz="3200" dirty="0" err="1" smtClean="0"/>
              <a:t>JTC1</a:t>
            </a:r>
            <a:r>
              <a:rPr lang="en-GB" sz="3200" dirty="0" smtClean="0"/>
              <a:t> SC</a:t>
            </a:r>
            <a:br>
              <a:rPr lang="en-GB" sz="3200" dirty="0" smtClean="0"/>
            </a:br>
            <a:r>
              <a:rPr lang="en-GB" sz="3200" dirty="0" smtClean="0"/>
              <a:t>for Mar 2012, Hawaii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2043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reviewed results of recent </a:t>
            </a:r>
            <a:r>
              <a:rPr lang="en-AU" dirty="0" err="1" smtClean="0"/>
              <a:t>SC6</a:t>
            </a:r>
            <a:r>
              <a:rPr lang="en-AU" dirty="0" smtClean="0"/>
              <a:t>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Hawaii</a:t>
            </a:r>
          </a:p>
          <a:p>
            <a:pPr lvl="1"/>
            <a:r>
              <a:rPr lang="en-AU" dirty="0" smtClean="0"/>
              <a:t>WAPI (802.11i replacement) NP has been cancelled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It appears WAPI is still a regulatory requirement in China in some market segments</a:t>
            </a:r>
          </a:p>
          <a:p>
            <a:pPr lvl="1"/>
            <a:r>
              <a:rPr lang="en-AU" dirty="0" err="1" smtClean="0"/>
              <a:t>TLSec</a:t>
            </a:r>
            <a:r>
              <a:rPr lang="en-AU" dirty="0" smtClean="0"/>
              <a:t>/</a:t>
            </a:r>
            <a:r>
              <a:rPr lang="en-AU" dirty="0" err="1" smtClean="0"/>
              <a:t>TePA</a:t>
            </a:r>
            <a:r>
              <a:rPr lang="en-AU" dirty="0" smtClean="0"/>
              <a:t>-AC (</a:t>
            </a:r>
            <a:r>
              <a:rPr lang="en-AU" dirty="0" err="1" smtClean="0"/>
              <a:t>802.1X</a:t>
            </a:r>
            <a:r>
              <a:rPr lang="en-AU" dirty="0" smtClean="0"/>
              <a:t>/AE replacements) projects are not progressing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Will be progressed in </a:t>
            </a:r>
            <a:r>
              <a:rPr lang="en-AU" dirty="0" err="1" smtClean="0"/>
              <a:t>BWIPS</a:t>
            </a:r>
            <a:endParaRPr lang="en-AU" dirty="0" smtClean="0"/>
          </a:p>
          <a:p>
            <a:pPr lvl="1"/>
            <a:r>
              <a:rPr lang="en-AU" dirty="0" err="1" smtClean="0"/>
              <a:t>LRWN</a:t>
            </a:r>
            <a:r>
              <a:rPr lang="en-AU" dirty="0" smtClean="0"/>
              <a:t> security proposal (802.16 security replacement) project is not progressing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Not clear if it will be progressed at all because it is in scope of </a:t>
            </a:r>
            <a:r>
              <a:rPr lang="en-AU" dirty="0" err="1" smtClean="0"/>
              <a:t>ITU</a:t>
            </a:r>
            <a:endParaRPr lang="en-AU" dirty="0" smtClean="0"/>
          </a:p>
          <a:p>
            <a:pPr lvl="1"/>
            <a:r>
              <a:rPr lang="en-AU" dirty="0" err="1" smtClean="0"/>
              <a:t>UHT</a:t>
            </a:r>
            <a:r>
              <a:rPr lang="en-AU" dirty="0" smtClean="0"/>
              <a:t>/</a:t>
            </a:r>
            <a:r>
              <a:rPr lang="en-AU" dirty="0" err="1" smtClean="0"/>
              <a:t>EUHT</a:t>
            </a:r>
            <a:r>
              <a:rPr lang="en-AU" dirty="0" smtClean="0"/>
              <a:t> (</a:t>
            </a:r>
            <a:r>
              <a:rPr lang="en-AU" dirty="0" err="1" smtClean="0"/>
              <a:t>802.11n</a:t>
            </a:r>
            <a:r>
              <a:rPr lang="en-AU" dirty="0" smtClean="0"/>
              <a:t>/ac replacements) were not discussed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Both have now been ratified by </a:t>
            </a:r>
            <a:r>
              <a:rPr lang="en-AU" dirty="0" err="1" smtClean="0"/>
              <a:t>MIIT</a:t>
            </a:r>
            <a:r>
              <a:rPr lang="en-AU" dirty="0" smtClean="0"/>
              <a:t> as Chinese National Standards</a:t>
            </a:r>
          </a:p>
          <a:p>
            <a:pPr lvl="2"/>
            <a:r>
              <a:rPr lang="en-AU" dirty="0" smtClean="0"/>
              <a:t>Connection to opening of </a:t>
            </a:r>
            <a:r>
              <a:rPr lang="en-AU" dirty="0" err="1" smtClean="0"/>
              <a:t>5GHz</a:t>
            </a:r>
            <a:r>
              <a:rPr lang="en-AU" dirty="0" smtClean="0"/>
              <a:t> band in China is still unclear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7809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reviewed results of recent </a:t>
            </a:r>
            <a:r>
              <a:rPr lang="en-AU" dirty="0" err="1" smtClean="0"/>
              <a:t>SC6</a:t>
            </a:r>
            <a:r>
              <a:rPr lang="en-AU" dirty="0" smtClean="0"/>
              <a:t>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Hawaii 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agreed to IEEE 802 proposal on disposition of very old ISO/</a:t>
            </a:r>
            <a:r>
              <a:rPr lang="en-AU" dirty="0" err="1" smtClean="0"/>
              <a:t>IEC</a:t>
            </a:r>
            <a:r>
              <a:rPr lang="en-AU" dirty="0" smtClean="0"/>
              <a:t> 8802 standards</a:t>
            </a:r>
          </a:p>
          <a:p>
            <a:pPr lvl="2"/>
            <a:r>
              <a:rPr lang="en-AU" dirty="0" smtClean="0"/>
              <a:t>Now need to update and replace a variety of ISO/</a:t>
            </a:r>
            <a:r>
              <a:rPr lang="en-AU" dirty="0" err="1" smtClean="0"/>
              <a:t>IEC</a:t>
            </a:r>
            <a:r>
              <a:rPr lang="en-AU" dirty="0" smtClean="0"/>
              <a:t> documents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invited IEEE 802 to submit IEEE 802.11-2012 for ISO/</a:t>
            </a:r>
            <a:r>
              <a:rPr lang="en-AU" dirty="0" err="1" smtClean="0"/>
              <a:t>IEC</a:t>
            </a:r>
            <a:r>
              <a:rPr lang="en-AU" dirty="0" smtClean="0"/>
              <a:t> ratification using </a:t>
            </a:r>
            <a:r>
              <a:rPr lang="en-AU" dirty="0" err="1" smtClean="0"/>
              <a:t>PSDO</a:t>
            </a:r>
            <a:r>
              <a:rPr lang="en-AU" dirty="0" smtClean="0"/>
              <a:t> agreement</a:t>
            </a:r>
          </a:p>
          <a:p>
            <a:pPr lvl="2"/>
            <a:r>
              <a:rPr lang="en-AU" dirty="0" smtClean="0"/>
              <a:t>Will probably be liaised to </a:t>
            </a:r>
            <a:r>
              <a:rPr lang="en-AU" dirty="0" err="1" smtClean="0"/>
              <a:t>JTC1</a:t>
            </a:r>
            <a:r>
              <a:rPr lang="en-AU" dirty="0" smtClean="0"/>
              <a:t> in March/April, with the up/down ballot closing at least 5 months later  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approved a “best practices” proposal</a:t>
            </a:r>
          </a:p>
          <a:p>
            <a:pPr lvl="2"/>
            <a:r>
              <a:rPr lang="en-AU" dirty="0" smtClean="0"/>
              <a:t>Very similar to the practices followed in IEEE 802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/</a:t>
            </a:r>
            <a:r>
              <a:rPr lang="en-AU" dirty="0" err="1" smtClean="0"/>
              <a:t>WG7</a:t>
            </a:r>
            <a:r>
              <a:rPr lang="en-AU" dirty="0" smtClean="0"/>
              <a:t> is continuing “Future Network” activities</a:t>
            </a:r>
          </a:p>
          <a:p>
            <a:pPr lvl="2"/>
            <a:r>
              <a:rPr lang="en-AU" dirty="0" smtClean="0"/>
              <a:t>Redefine the Internet, including an 802.15.4 extension</a:t>
            </a:r>
          </a:p>
          <a:p>
            <a:endParaRPr lang="en-GB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71304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spent most time on proposed </a:t>
            </a:r>
            <a:r>
              <a:rPr lang="en-AU" dirty="0" err="1" smtClean="0"/>
              <a:t>SC6</a:t>
            </a:r>
            <a:r>
              <a:rPr lang="en-AU" dirty="0" smtClean="0"/>
              <a:t>/IEEE 802 agreement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Discussion on </a:t>
            </a:r>
            <a:r>
              <a:rPr lang="en-GB" dirty="0" err="1" smtClean="0"/>
              <a:t>SC6</a:t>
            </a:r>
            <a:r>
              <a:rPr lang="en-GB" dirty="0" smtClean="0"/>
              <a:t>/802 agreement in Hawaii</a:t>
            </a:r>
          </a:p>
          <a:p>
            <a:pPr lvl="1"/>
            <a:r>
              <a:rPr lang="en-AU" dirty="0" smtClean="0"/>
              <a:t>IEEE 802 asked SC for responsibility to  “</a:t>
            </a:r>
            <a:r>
              <a:rPr lang="en-US" i="1" dirty="0" smtClean="0"/>
              <a:t>maintain, alter or extend the functionality of IEEE 802 standards ratified by ISO/</a:t>
            </a:r>
            <a:r>
              <a:rPr lang="en-US" i="1" dirty="0" err="1" smtClean="0"/>
              <a:t>IEC</a:t>
            </a:r>
            <a:r>
              <a:rPr lang="en-US" i="1" dirty="0" smtClean="0"/>
              <a:t>”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members were concerned by this condition on the submission of 802.1 and 802.3</a:t>
            </a:r>
          </a:p>
          <a:p>
            <a:pPr lvl="1"/>
            <a:r>
              <a:rPr lang="en-AU" dirty="0" smtClean="0"/>
              <a:t>A multi-step process was put in place to allow IEEE 802 to deal with concerns from </a:t>
            </a:r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err="1" smtClean="0"/>
              <a:t>NBs</a:t>
            </a:r>
            <a:r>
              <a:rPr lang="en-AU" dirty="0" smtClean="0"/>
              <a:t>, and refine a formal agreement</a:t>
            </a:r>
          </a:p>
          <a:p>
            <a:pPr lvl="1"/>
            <a:r>
              <a:rPr lang="en-AU" dirty="0" smtClean="0"/>
              <a:t>IEEE 802 have answered questions from Chinese NB &amp; Swiss NB in current round and developed a draft agreement (see </a:t>
            </a:r>
            <a:r>
              <a:rPr lang="en-AU" dirty="0" err="1" smtClean="0"/>
              <a:t>299r6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The answers and draft agreement will be considered by IEEE 802 EC at their closing plenary</a:t>
            </a:r>
          </a:p>
          <a:p>
            <a:pPr lvl="1"/>
            <a:r>
              <a:rPr lang="en-AU" dirty="0" smtClean="0"/>
              <a:t>The process will hopefully end with </a:t>
            </a:r>
            <a:r>
              <a:rPr lang="en-AU" dirty="0" err="1" smtClean="0"/>
              <a:t>SC6</a:t>
            </a:r>
            <a:r>
              <a:rPr lang="en-AU" dirty="0" smtClean="0"/>
              <a:t> (in Sept) and IEEE 802 (in July) approving an agreement </a:t>
            </a:r>
          </a:p>
          <a:p>
            <a:pPr lvl="1"/>
            <a:endParaRPr lang="en-GB" dirty="0" smtClean="0"/>
          </a:p>
          <a:p>
            <a:pPr lvl="1"/>
            <a:endParaRPr lang="en-US" i="1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9419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will focus on answers to </a:t>
            </a:r>
            <a:r>
              <a:rPr lang="en-AU" dirty="0" err="1" smtClean="0"/>
              <a:t>SC6</a:t>
            </a:r>
            <a:r>
              <a:rPr lang="en-AU" dirty="0" smtClean="0"/>
              <a:t> &amp; a refined agreement in Atlanta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Atlanta (May 2012)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Review new comments and questions from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in relation to proposed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Develop responses to new questions and refine draft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...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11-12/0451r0 by Andrew Myles, Cisco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7406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5B9898C-4CE1-4C5F-AC75-EA146F5D3691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Waikoloa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cument" r:id="rId5" imgW="8360559" imgH="2653632" progId="Word.Document.8">
                  <p:embed/>
                </p:oleObj>
              </mc:Choice>
              <mc:Fallback>
                <p:oleObj name="Document" r:id="rId5" imgW="8360559" imgH="2653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11-12/0437r0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4294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F7CE1FF-1C30-4B5E-B220-AC5D28C23284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closing report for the March 2012 IEEE 802.11 Regulatory Standing Committee meeting in Waikoloa.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11-12/0437r0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323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Summaries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North America</a:t>
            </a:r>
          </a:p>
          <a:p>
            <a:pPr lvl="1" eaLnBrk="1" hangingPunct="1"/>
            <a:r>
              <a:rPr lang="en-US" dirty="0" smtClean="0"/>
              <a:t>US</a:t>
            </a:r>
          </a:p>
          <a:p>
            <a:pPr lvl="2" eaLnBrk="1" hangingPunct="1"/>
            <a:r>
              <a:rPr lang="en-US" dirty="0" smtClean="0"/>
              <a:t>Payroll Tax Bill passed in February contains the spectrum changes</a:t>
            </a:r>
          </a:p>
          <a:p>
            <a:pPr lvl="2" eaLnBrk="1" hangingPunct="1"/>
            <a:r>
              <a:rPr lang="en-US" dirty="0" smtClean="0"/>
              <a:t>CSMAC deliberating on controlling interference from unlicensed spectrum use</a:t>
            </a:r>
          </a:p>
          <a:p>
            <a:pPr lvl="2" eaLnBrk="1" hangingPunct="1"/>
            <a:r>
              <a:rPr lang="en-US" dirty="0" smtClean="0"/>
              <a:t>FCC looking at receiver standards</a:t>
            </a:r>
          </a:p>
          <a:p>
            <a:pPr eaLnBrk="1" hangingPunct="1"/>
            <a:r>
              <a:rPr lang="en-US" dirty="0" smtClean="0"/>
              <a:t>European Union</a:t>
            </a:r>
          </a:p>
          <a:p>
            <a:pPr lvl="1" eaLnBrk="1" hangingPunct="1"/>
            <a:r>
              <a:rPr lang="en-US" dirty="0" smtClean="0"/>
              <a:t>EN 300 328 v1.8.1 and EN 301 893 v1.7.1 complete this year</a:t>
            </a:r>
          </a:p>
          <a:p>
            <a:pPr lvl="1" eaLnBrk="1" hangingPunct="1"/>
            <a:r>
              <a:rPr lang="en-US" dirty="0" err="1" smtClean="0"/>
              <a:t>Ofcom</a:t>
            </a:r>
            <a:r>
              <a:rPr lang="en-US" dirty="0" smtClean="0"/>
              <a:t> presented ETSI BRAN with TVWS Work Item</a:t>
            </a:r>
          </a:p>
          <a:p>
            <a:pPr lvl="1" eaLnBrk="1" hangingPunct="1"/>
            <a:r>
              <a:rPr lang="en-US" dirty="0" smtClean="0"/>
              <a:t>House of Lords looking into “superfast broadband”</a:t>
            </a:r>
          </a:p>
          <a:p>
            <a:pPr lvl="1" eaLnBrk="1" hangingPunct="1"/>
            <a:r>
              <a:rPr lang="en-US" dirty="0" smtClean="0"/>
              <a:t>European Parliament Radio Spectrum Policy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eaLnBrk="1" hangingPunct="1"/>
            <a:r>
              <a:rPr lang="en-US" dirty="0" smtClean="0"/>
              <a:t>Asia</a:t>
            </a:r>
          </a:p>
          <a:p>
            <a:pPr lvl="1" eaLnBrk="1" hangingPunct="1"/>
            <a:r>
              <a:rPr lang="en-US" dirty="0" smtClean="0"/>
              <a:t>MIIT has approved UHT/EUHT as “voluntary” standards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19ACF3D-9350-45DF-9CA4-C07933A5A749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11-12/0437r0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9400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Action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Lufthansa DA2GC in the 2.4 and 5.8 GHz bands</a:t>
            </a:r>
          </a:p>
          <a:p>
            <a:pPr lvl="1"/>
            <a:r>
              <a:rPr lang="en-US" dirty="0" smtClean="0"/>
              <a:t>FM PT48 recommends 2.4 GHz band not be used</a:t>
            </a:r>
          </a:p>
          <a:p>
            <a:pPr lvl="1"/>
            <a:r>
              <a:rPr lang="en-US" dirty="0" smtClean="0"/>
              <a:t>ETSI wants maximum support to block this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352356B-6158-43FE-9DF8-3854794B378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11-12/0437r0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78119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096000" cy="304800"/>
          </a:xfrm>
        </p:spPr>
        <p:txBody>
          <a:bodyPr/>
          <a:lstStyle/>
          <a:p>
            <a:r>
              <a:rPr lang="en-GB" dirty="0" smtClean="0"/>
              <a:t>Attendance 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91615"/>
              </p:ext>
            </p:extLst>
          </p:nvPr>
        </p:nvGraphicFramePr>
        <p:xfrm>
          <a:off x="609600" y="838200"/>
          <a:ext cx="7924800" cy="541020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45369"/>
                <a:gridCol w="1017675"/>
                <a:gridCol w="1168951"/>
                <a:gridCol w="1186142"/>
                <a:gridCol w="1182703"/>
                <a:gridCol w="1223960"/>
              </a:tblGrid>
              <a:tr h="4295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Breakout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Meetings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 err="1">
                          <a:effectLst/>
                        </a:rPr>
                        <a:t>Avg</a:t>
                      </a:r>
                      <a:r>
                        <a:rPr lang="en-GB" sz="1300" b="1" u="none" strike="noStrike" dirty="0">
                          <a:effectLst/>
                        </a:rPr>
                        <a:t> Attendance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Sum Attendance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Max Attendance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effectLst/>
                        </a:rPr>
                        <a:t>Min Attendance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48401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802.11 MID-SESSION PLENARY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192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300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802.11 Newcomer Training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32380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802.11 OPENING PLENARY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215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ARC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CMMW SG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15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31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19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Editors Meeting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ISD SG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34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103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50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JTC1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36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PAR Comments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21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10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Reg SC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Smart Grid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20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21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20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TGaa + 802.1AVB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 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533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87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TGad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TGaf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153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43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12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TGah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11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75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827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116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TGai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905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88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WG CAC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14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15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13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  <a:tr h="242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>
                          <a:effectLst/>
                        </a:rPr>
                        <a:t>WNG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66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133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>
                          <a:effectLst/>
                        </a:rPr>
                        <a:t>132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u="none" strike="noStrike" dirty="0">
                          <a:effectLst/>
                        </a:rPr>
                        <a:t>1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36" marR="8136" marT="81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38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Decoupling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changes are asynchronous with our amendment process</a:t>
            </a:r>
          </a:p>
          <a:p>
            <a:r>
              <a:rPr lang="en-US" dirty="0" smtClean="0"/>
              <a:t>Current methodology requires regulatory Annex be changed via normal process</a:t>
            </a:r>
          </a:p>
          <a:p>
            <a:pPr lvl="1"/>
            <a:r>
              <a:rPr lang="en-US" dirty="0" smtClean="0"/>
              <a:t>Study Group</a:t>
            </a:r>
          </a:p>
          <a:p>
            <a:pPr lvl="1"/>
            <a:r>
              <a:rPr lang="en-US" dirty="0" smtClean="0"/>
              <a:t>Task Group</a:t>
            </a:r>
          </a:p>
          <a:p>
            <a:pPr lvl="1"/>
            <a:r>
              <a:rPr lang="en-US" dirty="0" smtClean="0"/>
              <a:t>Full WG/EC/NESCOM approval process</a:t>
            </a:r>
          </a:p>
          <a:p>
            <a:r>
              <a:rPr lang="en-US" dirty="0" smtClean="0"/>
              <a:t>The Regulatory SC will look at ways to keep regulatory information up-to-date so new projects don’t use old </a:t>
            </a:r>
            <a:r>
              <a:rPr lang="en-US" smtClean="0"/>
              <a:t>regulatory rules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B54126-78CA-4617-AC24-E654B7A3D47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11-12/0437r0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726959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US" b="1" dirty="0" smtClean="0"/>
              <a:t>US Spectrum and Spectrum Auction Bill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2"/>
              </a:rPr>
              <a:t>https://mentor.ieee.org/802.11/dcn/12/11-12-0312-00-0reg-us-spectrum-bill-text.docx</a:t>
            </a:r>
            <a:r>
              <a:rPr lang="en-US" sz="1800" dirty="0" smtClean="0"/>
              <a:t>)</a:t>
            </a:r>
            <a:endParaRPr lang="en-US" dirty="0" smtClean="0"/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b="1" dirty="0" smtClean="0"/>
              <a:t>CSMAC March 1</a:t>
            </a:r>
            <a:r>
              <a:rPr lang="en-US" b="1" baseline="30000" dirty="0" smtClean="0"/>
              <a:t>st</a:t>
            </a:r>
            <a:r>
              <a:rPr lang="en-US" b="1" dirty="0" smtClean="0"/>
              <a:t> meeting documents</a:t>
            </a:r>
          </a:p>
          <a:p>
            <a:pPr lvl="1">
              <a:defRPr/>
            </a:pPr>
            <a:r>
              <a:rPr lang="en-US" sz="1400" u="sng" dirty="0" smtClean="0">
                <a:hlinkClick r:id="rId3" tooltip="csmac_agenda_mar_1_2012.doc"/>
              </a:rPr>
              <a:t>Meeting Agenda and Teleconference Information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4" tooltip="csmac_spectrum_sharing_wg_summary_01mar2012_v1.ppt"/>
              </a:rPr>
              <a:t>CSMAC Spectrum Sharing Subcommittee Discussion Materials, March 2012 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5" tooltip="csmac_spectrum_sharing_workinggroup_notes_03feb2012_v3.pdf"/>
              </a:rPr>
              <a:t>CSMAC Spectrum Sharing Subcommittee Working Notes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6" tooltip="csmac_process_for_developing_sharing_and_impact_analysis_2-17-12_v1.pdf"/>
              </a:rPr>
              <a:t>Developing a Collaborative Spectrum Sharing and Impact Analysis Process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7" tooltip="csmac_search_1755-1850_recommendations_final.ppt"/>
              </a:rPr>
              <a:t>CSMAC Search for 500 MHz Working Group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8" tooltip="500mhz_statement1.doc"/>
              </a:rPr>
              <a:t>Separate Statement on Search for 500 MHz Working Group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9" tooltip="lte_technical_characteristics.doc"/>
              </a:rPr>
              <a:t>LTE (FDD) Transmitter Characteristics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0" tooltip="sm_improvements_report_second_question.pdf"/>
              </a:rPr>
              <a:t>Report of the Spectrum Management Improvements Working Group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1" tooltip="ntia_evaluation_of_csmac_recommendations_for_cy_2011_120220.doc"/>
              </a:rPr>
              <a:t>NTIA Response to CSMAC Recommendations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2" tooltip="csmac_unlicensedcomm_enforcement_adoptiondraft_final_022412.doc"/>
              </a:rPr>
              <a:t>Unlicensed Subcommittee Draft Recommendations on Enforcement 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3" tooltip="unlicensedsubcomm_interference_clearinghouse_website_discussiondraft_ds_022412.doc"/>
              </a:rPr>
              <a:t>Unlicensed Subcommittee Proposal for an Interference Clearinghouse Website</a:t>
            </a:r>
            <a:endParaRPr lang="en-US" sz="1600" dirty="0" smtClean="0"/>
          </a:p>
          <a:p>
            <a:pPr lvl="1">
              <a:defRPr/>
            </a:pPr>
            <a:r>
              <a:rPr lang="en-US" sz="1400" u="sng" dirty="0" smtClean="0">
                <a:hlinkClick r:id="rId14"/>
              </a:rPr>
              <a:t>Federal Register Notice</a:t>
            </a:r>
            <a:r>
              <a:rPr lang="en-US" sz="1400" dirty="0" smtClean="0"/>
              <a:t> 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11-12/0437r0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9299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 [2]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EN 300 328 v1.8.0 </a:t>
            </a:r>
            <a:r>
              <a:rPr lang="en-US" sz="1600" smtClean="0"/>
              <a:t>(</a:t>
            </a:r>
            <a:r>
              <a:rPr lang="en-US" sz="1600" smtClean="0">
                <a:hlinkClick r:id="rId2"/>
              </a:rPr>
              <a:t>https://mentor.ieee.org/802.18/dcn/12/18-12-0004-00-0000-en-300-328-v1-8-0.pdf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France 2.4 GHz rules change </a:t>
            </a:r>
            <a:r>
              <a:rPr lang="en-US" sz="1600" smtClean="0">
                <a:hlinkClick r:id="rId3"/>
              </a:rPr>
              <a:t>http://eur-lex.europa.eu/LexUriServ/LexUriServ.do?uri=OJ:L:2009:289:0019:0020:EN:PDF</a:t>
            </a:r>
            <a:endParaRPr lang="en-US" sz="16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EN 301 893 v1.7.1 </a:t>
            </a:r>
            <a:r>
              <a:rPr lang="en-US" sz="1600" smtClean="0"/>
              <a:t>(</a:t>
            </a:r>
            <a:r>
              <a:rPr lang="en-US" sz="1600" smtClean="0">
                <a:hlinkClick r:id="rId4"/>
              </a:rPr>
              <a:t>https://mentor.ieee.org/802.18/dcn/12/18-12-0005-00-0000-en-801-893-v1-7-1-initial-draft.doc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Ofcom “Draft regulatory requirements for white space devices in the UHF TV band” updated 16FEB2012 (</a:t>
            </a:r>
            <a:r>
              <a:rPr lang="en-US" sz="1600" smtClean="0">
                <a:hlinkClick r:id="rId5"/>
              </a:rPr>
              <a:t>https://mentor.ieee.org/802.18/dcn/12/18-12-0019-00-0000-ofcom-input-to-etsi-bran-tvws-work-item.pdf</a:t>
            </a:r>
            <a:r>
              <a:rPr lang="en-US" sz="1600" b="1" smtClean="0"/>
              <a:t>)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House of Lords investigate superfast broadband </a:t>
            </a:r>
            <a:r>
              <a:rPr lang="en-US" sz="1600" smtClean="0"/>
              <a:t>(</a:t>
            </a:r>
            <a:r>
              <a:rPr lang="en-US" sz="1600" u="sng" smtClean="0">
                <a:hlinkClick r:id="rId6"/>
              </a:rPr>
              <a:t>http://www.digitaltveurope.net/20890/house-of-lords-to-investigate-superfast-broadband/</a:t>
            </a:r>
            <a:r>
              <a:rPr lang="en-US" sz="1600" b="1" smtClean="0"/>
              <a:t> </a:t>
            </a:r>
            <a:endParaRPr lang="en-US" sz="160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European Parliament Radio Spectrum Policy Programme </a:t>
            </a:r>
            <a:r>
              <a:rPr lang="en-US" sz="1600" smtClean="0">
                <a:hlinkClick r:id="rId7"/>
              </a:rPr>
              <a:t>https://mentor.ieee.org/802.18/dcn/12/18-12-0020-00-0000-european-parliament-radio-spectrum-policy-programme.pdf</a:t>
            </a:r>
            <a:r>
              <a:rPr lang="en-US" sz="160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smtClean="0"/>
              <a:t>Direct Air to Ground Data Connectivity for A/C Use of License Exempt Spectrum </a:t>
            </a:r>
            <a:r>
              <a:rPr lang="en-US" sz="1600" smtClean="0"/>
              <a:t>(</a:t>
            </a:r>
            <a:r>
              <a:rPr lang="en-US" sz="1600" smtClean="0">
                <a:hlinkClick r:id="rId8"/>
              </a:rPr>
              <a:t>https://mentor.ieee.org/802.18/dcn/12/18-12-0006-00-0000-lufthansa-da2gc-presentation.pdf</a:t>
            </a:r>
            <a:r>
              <a:rPr lang="en-US" sz="1600" smtClean="0"/>
              <a:t>) </a:t>
            </a:r>
          </a:p>
          <a:p>
            <a:pPr marL="342900" lvl="1" indent="-342900" eaLnBrk="1" hangingPunct="1">
              <a:buFontTx/>
              <a:buChar char="•"/>
            </a:pPr>
            <a:endParaRPr lang="en-US" sz="16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11-12/0437r0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8364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Spectrum Dashboard </a:t>
            </a:r>
            <a:r>
              <a:rPr lang="en-US" smtClean="0"/>
              <a:t>(</a:t>
            </a:r>
            <a:r>
              <a:rPr lang="en-US" smtClean="0">
                <a:hlinkClick r:id="rId2"/>
              </a:rPr>
              <a:t>http://reboot.fcc.gov/spectrumdashboard/resultSpectrumBands.seam?conversationId=1533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Second Interim Progress Report on the Ten-Year Plan and Timetable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smtClean="0"/>
              <a:t>FCC Technical Advisory Council, December 2011 </a:t>
            </a:r>
            <a:r>
              <a:rPr lang="en-US" smtClean="0"/>
              <a:t>(</a:t>
            </a:r>
            <a:r>
              <a:rPr lang="en-US" smtClean="0">
                <a:hlinkClick r:id="rId4"/>
              </a:rPr>
              <a:t>http://transition.fcc.gov/oet/tac/tacdocs/tac-meeting-summary-12-20-11-final.pdf</a:t>
            </a:r>
            <a:r>
              <a:rPr lang="en-US" smtClean="0"/>
              <a:t>)</a:t>
            </a:r>
          </a:p>
          <a:p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11-12/0437r0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2057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B2444D0-2606-4C10-BC77-8992A7AC267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2292" name="Rectangle 321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8632825" cy="84931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Smart Grid SC– March 2012</a:t>
            </a:r>
          </a:p>
        </p:txBody>
      </p:sp>
      <p:sp>
        <p:nvSpPr>
          <p:cNvPr id="12293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Date:</a:t>
            </a:r>
            <a:r>
              <a:rPr lang="en-US" sz="2000" b="0" dirty="0" smtClean="0">
                <a:latin typeface="Times New Roman" pitchFamily="18" charset="0"/>
              </a:rPr>
              <a:t> 15 March 2012</a:t>
            </a:r>
          </a:p>
        </p:txBody>
      </p:sp>
      <p:sp>
        <p:nvSpPr>
          <p:cNvPr id="12294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Discussion topics during </a:t>
            </a:r>
            <a:r>
              <a:rPr lang="en-US" sz="2000" dirty="0" smtClean="0"/>
              <a:t>March Waikoloa </a:t>
            </a:r>
            <a:r>
              <a:rPr lang="en-US" sz="2000" dirty="0"/>
              <a:t>Session </a:t>
            </a:r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Text Box 330"/>
          <p:cNvSpPr txBox="1">
            <a:spLocks noChangeArrowheads="1"/>
          </p:cNvSpPr>
          <p:nvPr/>
        </p:nvSpPr>
        <p:spPr bwMode="auto">
          <a:xfrm>
            <a:off x="417285" y="4043363"/>
            <a:ext cx="815521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/>
              <a:t>Topic Abstract</a:t>
            </a:r>
            <a:r>
              <a:rPr lang="en-US" sz="2000" dirty="0"/>
              <a:t>: </a:t>
            </a:r>
          </a:p>
          <a:p>
            <a:pPr eaLnBrk="0" hangingPunct="0"/>
            <a:r>
              <a:rPr lang="en-US" dirty="0" smtClean="0"/>
              <a:t>Tuesday  </a:t>
            </a:r>
            <a:r>
              <a:rPr lang="en-US" dirty="0"/>
              <a:t>– NIST </a:t>
            </a:r>
            <a:r>
              <a:rPr lang="en-US" dirty="0" smtClean="0"/>
              <a:t>PAP2				</a:t>
            </a:r>
            <a:r>
              <a:rPr lang="en-US" dirty="0" err="1" smtClean="0"/>
              <a:t>Kohala</a:t>
            </a:r>
            <a:r>
              <a:rPr lang="en-US" dirty="0" smtClean="0"/>
              <a:t> 3</a:t>
            </a:r>
          </a:p>
          <a:p>
            <a:pPr eaLnBrk="0" hangingPunct="0"/>
            <a:r>
              <a:rPr lang="en-US" dirty="0" smtClean="0"/>
              <a:t>Wednesday- Discussion on Smart Grid TAG</a:t>
            </a:r>
            <a:r>
              <a:rPr lang="en-US" dirty="0"/>
              <a:t>	</a:t>
            </a:r>
            <a:r>
              <a:rPr lang="en-US" dirty="0" err="1" smtClean="0"/>
              <a:t>Kohala</a:t>
            </a:r>
            <a:r>
              <a:rPr lang="en-US" dirty="0" smtClean="0"/>
              <a:t> 4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 smtClean="0"/>
              <a:t>Meeting Documents: 11-12-396r0</a:t>
            </a:r>
          </a:p>
          <a:p>
            <a:pPr eaLnBrk="0" hangingPunct="0"/>
            <a:r>
              <a:rPr lang="en-US" dirty="0" smtClean="0"/>
              <a:t>			11-12-435r1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060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Waikoloa Action Items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half" idx="1"/>
          </p:nvPr>
        </p:nvSpPr>
        <p:spPr>
          <a:xfrm>
            <a:off x="493713" y="1611313"/>
            <a:ext cx="8156575" cy="441166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Participate in review of NIST PAP02 Guideline V2</a:t>
            </a: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Complete selection of Values for 802.11ah and 802.15.4g to use in Range Estimator</a:t>
            </a:r>
          </a:p>
          <a:p>
            <a:pPr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Target review in 3 weeks (April 11)</a:t>
            </a:r>
          </a:p>
          <a:p>
            <a:pPr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Request EC to form EC Study Group on Smart Grid</a:t>
            </a: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CA8FCA1-A0CF-45B3-94F0-C98C35E3FF7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437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684" y="947285"/>
            <a:ext cx="7772400" cy="562201"/>
          </a:xfrm>
        </p:spPr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802 Smart Grid Teleconference Plans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B2142F-ADC9-4AE1-84ED-F3FFEB1C3B7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113" y="1538515"/>
            <a:ext cx="718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Calls have been scheduled at 2pm ET on Wednesdays</a:t>
            </a:r>
          </a:p>
          <a:p>
            <a:endParaRPr lang="en-US" dirty="0"/>
          </a:p>
          <a:p>
            <a:r>
              <a:rPr lang="en-US" dirty="0" smtClean="0"/>
              <a:t>Call topics between March and May meetings ??</a:t>
            </a:r>
          </a:p>
          <a:p>
            <a:r>
              <a:rPr lang="en-US" dirty="0" smtClean="0"/>
              <a:t>Call Dates to schedule??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00" y="3328007"/>
            <a:ext cx="12210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 21 </a:t>
            </a:r>
          </a:p>
          <a:p>
            <a:r>
              <a:rPr lang="en-US" dirty="0" smtClean="0"/>
              <a:t>Mar 28</a:t>
            </a:r>
          </a:p>
          <a:p>
            <a:r>
              <a:rPr lang="en-US" dirty="0" smtClean="0"/>
              <a:t>Apr 04</a:t>
            </a:r>
          </a:p>
          <a:p>
            <a:r>
              <a:rPr lang="en-US" dirty="0"/>
              <a:t>Apr </a:t>
            </a:r>
            <a:r>
              <a:rPr lang="en-US" dirty="0" smtClean="0"/>
              <a:t>11</a:t>
            </a:r>
          </a:p>
          <a:p>
            <a:r>
              <a:rPr lang="en-US" dirty="0"/>
              <a:t>Apr </a:t>
            </a:r>
            <a:r>
              <a:rPr lang="en-US" dirty="0" smtClean="0"/>
              <a:t>18</a:t>
            </a:r>
          </a:p>
          <a:p>
            <a:r>
              <a:rPr lang="en-US" dirty="0"/>
              <a:t>Apr </a:t>
            </a:r>
            <a:r>
              <a:rPr lang="en-US" dirty="0" smtClean="0"/>
              <a:t>25</a:t>
            </a:r>
            <a:endParaRPr lang="en-US" dirty="0"/>
          </a:p>
          <a:p>
            <a:r>
              <a:rPr lang="en-US" dirty="0" smtClean="0"/>
              <a:t>May 02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4116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613457"/>
            <a:ext cx="8708571" cy="562201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Range Estimator Variables – 802.15 &amp; 802.11 update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B2142F-ADC9-4AE1-84ED-F3FFEB1C3B7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24781"/>
              </p:ext>
            </p:extLst>
          </p:nvPr>
        </p:nvGraphicFramePr>
        <p:xfrm>
          <a:off x="467178" y="1386363"/>
          <a:ext cx="4813300" cy="155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1500"/>
                <a:gridCol w="850900"/>
                <a:gridCol w="8509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Frequency in MHz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BS Antenna Gain dBi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 Amplifier Power per Antenna Element (watts)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Base Station Tx Antennas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Base Station Rx Antennas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Base Station Rx Noise Figure dB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24147"/>
              </p:ext>
            </p:extLst>
          </p:nvPr>
        </p:nvGraphicFramePr>
        <p:xfrm>
          <a:off x="453572" y="2990396"/>
          <a:ext cx="8196942" cy="3044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833"/>
                <a:gridCol w="758285"/>
                <a:gridCol w="758285"/>
                <a:gridCol w="758285"/>
                <a:gridCol w="848826"/>
                <a:gridCol w="667744"/>
                <a:gridCol w="758285"/>
                <a:gridCol w="874399"/>
              </a:tblGrid>
              <a:tr h="65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Terminal Type (Actor)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Fixed Outdoor Mounted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Fixed Indoor Self-Installed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Vehicular Installed Mobile Terminal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Feeder Line Device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Wireless-Enabled Smart Meter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Mobile Handheld Device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Terminal (SS) Antennna Gain dBi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-1.0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 Amplifier Power per Antenna Element (watts)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Terminal/(SS) Tx Antennnas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Number of Terminal/(SS) Rx Antennnas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Terminal (SS) Rx Noise Figure dB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DL Channel OH Factor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64" marR="8164" marT="8164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6396" y="1169184"/>
            <a:ext cx="857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802.11ah</a:t>
            </a:r>
          </a:p>
          <a:p>
            <a:pPr algn="ctr"/>
            <a:r>
              <a:rPr lang="en-US" sz="1400" dirty="0" smtClean="0"/>
              <a:t>917.5</a:t>
            </a:r>
          </a:p>
          <a:p>
            <a:pPr algn="ctr"/>
            <a:r>
              <a:rPr lang="en-US" sz="14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2568" y="1169184"/>
            <a:ext cx="90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802.15.4g</a:t>
            </a:r>
          </a:p>
          <a:p>
            <a:pPr algn="ctr"/>
            <a:r>
              <a:rPr lang="en-US" sz="1400" dirty="0" smtClean="0"/>
              <a:t>917.5</a:t>
            </a:r>
          </a:p>
          <a:p>
            <a:pPr algn="ctr"/>
            <a:r>
              <a:rPr lang="en-US" sz="1400" dirty="0"/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7699" y="2179934"/>
            <a:ext cx="3415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not  yet completed</a:t>
            </a:r>
          </a:p>
          <a:p>
            <a:r>
              <a:rPr lang="en-US" dirty="0" smtClean="0"/>
              <a:t>Complete on </a:t>
            </a:r>
            <a:r>
              <a:rPr lang="en-US" dirty="0" err="1" smtClean="0"/>
              <a:t>conf</a:t>
            </a:r>
            <a:r>
              <a:rPr lang="en-US" dirty="0" smtClean="0"/>
              <a:t> call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2755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“Guidelines” for use of 802 standards for Smart Grid applications</a:t>
            </a:r>
          </a:p>
          <a:p>
            <a:pPr lvl="1"/>
            <a:r>
              <a:rPr lang="en-US" dirty="0" smtClean="0"/>
              <a:t>Exact type of document to be determined by Study Group</a:t>
            </a:r>
          </a:p>
          <a:p>
            <a:pPr lvl="1"/>
            <a:endParaRPr lang="en-US" dirty="0"/>
          </a:p>
          <a:p>
            <a:r>
              <a:rPr lang="en-US" dirty="0" smtClean="0"/>
              <a:t>In the context of other Smart Grid Standardization organizations and activities (NIST, IEC, IEEE PES, etc) evaluate any “gaps” that could be appropriate work items for IEEE 802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5724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between IEEE 802 and other groups involved in Smart Grid communications and standards (NIST, </a:t>
            </a:r>
            <a:r>
              <a:rPr lang="en-US" dirty="0" err="1" smtClean="0"/>
              <a:t>OpenSG</a:t>
            </a:r>
            <a:r>
              <a:rPr lang="en-US" dirty="0" smtClean="0"/>
              <a:t>, IEEE PES, etc)</a:t>
            </a:r>
          </a:p>
          <a:p>
            <a:endParaRPr lang="en-US" dirty="0"/>
          </a:p>
          <a:p>
            <a:r>
              <a:rPr lang="en-US" dirty="0" smtClean="0"/>
              <a:t>Serve as a resource and coordination point for Smart Grid specific spectrum issues (IEEE 802.18, UTC, etc)</a:t>
            </a:r>
          </a:p>
          <a:p>
            <a:endParaRPr lang="en-US" dirty="0"/>
          </a:p>
          <a:p>
            <a:r>
              <a:rPr lang="en-US" dirty="0" smtClean="0"/>
              <a:t>Develop “PR” presentation highlighting IEEE 802 activities related to Smart Grid for use at Smart Grid events and conferences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9327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Attendance Histogram (Thu pm2)</a:t>
            </a: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267 </a:t>
            </a:r>
            <a:r>
              <a:rPr lang="en-GB" sz="2800" smtClean="0"/>
              <a:t>attendees total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385214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6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 support the formation of an EC Smart Grid Study Group?</a:t>
            </a:r>
          </a:p>
          <a:p>
            <a:pPr lvl="1"/>
            <a:r>
              <a:rPr lang="en-US" dirty="0" smtClean="0"/>
              <a:t>Yes:	28</a:t>
            </a:r>
          </a:p>
          <a:p>
            <a:pPr lvl="1"/>
            <a:r>
              <a:rPr lang="en-US" dirty="0" smtClean="0"/>
              <a:t>No:	0</a:t>
            </a:r>
          </a:p>
          <a:p>
            <a:r>
              <a:rPr lang="en-US" dirty="0" smtClean="0"/>
              <a:t>When should the first meeting of the ECSG be held?</a:t>
            </a:r>
          </a:p>
          <a:p>
            <a:pPr lvl="1"/>
            <a:r>
              <a:rPr lang="en-US" dirty="0" smtClean="0"/>
              <a:t>May 14-18 (Atlanta Wireless Interim):	25</a:t>
            </a:r>
          </a:p>
          <a:p>
            <a:pPr lvl="1"/>
            <a:r>
              <a:rPr lang="en-US" dirty="0" smtClean="0"/>
              <a:t>July 15-20 (San Diego 802 Plenary)  :	2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B21D9B3-99C3-4F1A-8FFD-E13B7ED8771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7/7 of 11-12/0453r0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845107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3E4C7E5A-4461-4E29-8F48-FDF8770FA165}" type="slidenum">
              <a:rPr lang="he-IL" smtClean="0">
                <a:cs typeface="Times New Roman" pitchFamily="18" charset="0"/>
              </a:rPr>
              <a:pPr/>
              <a:t>41</a:t>
            </a:fld>
            <a:endParaRPr lang="en-US" smtClean="0">
              <a:cs typeface="Arial" charset="0"/>
            </a:endParaRPr>
          </a:p>
        </p:txBody>
      </p:sp>
      <p:sp>
        <p:nvSpPr>
          <p:cNvPr id="30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802.11aa –Robust Audio Video Transport Streaming </a:t>
            </a:r>
            <a:br>
              <a:rPr lang="en-US" sz="2400" smtClean="0"/>
            </a:br>
            <a:r>
              <a:rPr lang="en-US" sz="2400" smtClean="0"/>
              <a:t>Waikoloa</a:t>
            </a:r>
            <a:r>
              <a:rPr lang="en-GB" sz="2400" smtClean="0"/>
              <a:t> </a:t>
            </a:r>
            <a:r>
              <a:rPr lang="en-US" sz="2400" smtClean="0"/>
              <a:t>Closing Report</a:t>
            </a:r>
            <a:endParaRPr lang="en-GB" sz="2400" smtClean="0"/>
          </a:p>
        </p:txBody>
      </p:sp>
      <p:sp>
        <p:nvSpPr>
          <p:cNvPr id="3074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2057400"/>
            <a:ext cx="3810000" cy="45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800" smtClean="0"/>
              <a:t>Date:</a:t>
            </a:r>
            <a:r>
              <a:rPr lang="en-US" sz="1800" b="0" smtClean="0"/>
              <a:t> 2012-03-15</a:t>
            </a:r>
          </a:p>
        </p:txBody>
      </p:sp>
      <p:sp>
        <p:nvSpPr>
          <p:cNvPr id="30741" name="Rectangle 12"/>
          <p:cNvSpPr>
            <a:spLocks noChangeArrowheads="1"/>
          </p:cNvSpPr>
          <p:nvPr/>
        </p:nvSpPr>
        <p:spPr bwMode="auto">
          <a:xfrm>
            <a:off x="8382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3073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771525" y="3227388"/>
          <a:ext cx="8132763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cument" r:id="rId4" imgW="8737959" imgH="3004109" progId="Word.Document.8">
                  <p:embed/>
                </p:oleObj>
              </mc:Choice>
              <mc:Fallback>
                <p:oleObj name="Document" r:id="rId4" imgW="8737959" imgH="3004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3227388"/>
                        <a:ext cx="8132763" cy="279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11-12/0448r0 by Graham Smith, DSP Group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Accomplished in Waikoloa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802.11aa Status report</a:t>
            </a:r>
          </a:p>
          <a:p>
            <a:r>
              <a:rPr lang="en-US" smtClean="0"/>
              <a:t>Approved Minutes for Teleconference and Jacksonville</a:t>
            </a:r>
          </a:p>
          <a:p>
            <a:r>
              <a:rPr lang="en-US" smtClean="0"/>
              <a:t>Joint meeting with 802.1avb</a:t>
            </a:r>
          </a:p>
          <a:p>
            <a:pPr lvl="1"/>
            <a:r>
              <a:rPr lang="en-US" smtClean="0"/>
              <a:t>Status</a:t>
            </a:r>
          </a:p>
          <a:p>
            <a:pPr lvl="1"/>
            <a:r>
              <a:rPr lang="en-US" smtClean="0"/>
              <a:t>Work under consideration by 802.1avb</a:t>
            </a:r>
          </a:p>
          <a:p>
            <a:pPr lvl="1"/>
            <a:r>
              <a:rPr lang="en-US" smtClean="0"/>
              <a:t>Presentation on changes required to Annex C of 802.1Q-2011, 12/0432r0 (Alex Ashley, NDS)</a:t>
            </a:r>
            <a:endParaRPr lang="en-GB" smtClean="0"/>
          </a:p>
          <a:p>
            <a:pPr lvl="2"/>
            <a:r>
              <a:rPr lang="en-GB" smtClean="0"/>
              <a:t>During the comment resolution process of P802.11aa, some MIB attributes, MLME primitives and frames were renamed</a:t>
            </a:r>
          </a:p>
          <a:p>
            <a:pPr lvl="1"/>
            <a:r>
              <a:rPr lang="en-US" smtClean="0"/>
              <a:t> Possible future liaison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11-12/0448r0 by Graham Smith, DSP Group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917901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 txBox="1">
            <a:spLocks noGrp="1"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/>
              <a:t>Graham Smith, DSP Group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114EC3AA-6527-4A04-842F-F0731EF0FC81}" type="slidenum">
              <a:rPr lang="he-IL" smtClean="0">
                <a:cs typeface="Times New Roman" pitchFamily="18" charset="0"/>
              </a:rPr>
              <a:pPr/>
              <a:t>43</a:t>
            </a:fld>
            <a:endParaRPr lang="en-US" smtClean="0">
              <a:cs typeface="Arial" charset="0"/>
            </a:endParaRPr>
          </a:p>
        </p:txBody>
      </p:sp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 lIns="91440" tIns="45720" rIns="91440" bIns="45720"/>
          <a:lstStyle/>
          <a:p>
            <a:r>
              <a:rPr lang="en-US" altLang="ja-JP" sz="3300" smtClean="0">
                <a:ea typeface="MS PGothic" pitchFamily="34" charset="-128"/>
              </a:rPr>
              <a:t>Status Report</a:t>
            </a:r>
          </a:p>
        </p:txBody>
      </p:sp>
      <p:sp>
        <p:nvSpPr>
          <p:cNvPr id="3277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153400" cy="4953000"/>
          </a:xfrm>
        </p:spPr>
        <p:txBody>
          <a:bodyPr lIns="91440" tIns="45720" rIns="91440" bIns="45720"/>
          <a:lstStyle/>
          <a:p>
            <a:pPr>
              <a:buFontTx/>
              <a:buNone/>
            </a:pPr>
            <a:r>
              <a:rPr lang="en-US" smtClean="0"/>
              <a:t>Amendment 2: MAC Enhancements for Robust Audio Video Streaming " will be reviewed by RevCom for its 28 March 2012 meeting.</a:t>
            </a:r>
          </a:p>
          <a:p>
            <a:r>
              <a:rPr lang="en-US" smtClean="0"/>
              <a:t>Expected publish date is 8 weeks afterwards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b="0" smtClean="0"/>
              <a:t>MAC Address was requested for GCR Group Address.</a:t>
            </a:r>
          </a:p>
          <a:p>
            <a:r>
              <a:rPr lang="en-US" b="0" smtClean="0"/>
              <a:t>Standard Group MAC address issued on Feb 1: </a:t>
            </a:r>
          </a:p>
          <a:p>
            <a:pPr lvl="1"/>
            <a:r>
              <a:rPr lang="en-US" smtClean="0"/>
              <a:t>01-80-C2-00-00-19</a:t>
            </a:r>
          </a:p>
          <a:p>
            <a:r>
              <a:rPr lang="en-US" b="0" smtClean="0"/>
              <a:t>After further correspondence, now proposing to use 802.11 OUI, as a Group Address:</a:t>
            </a:r>
          </a:p>
          <a:p>
            <a:pPr lvl="1"/>
            <a:r>
              <a:rPr lang="en-US" b="1" smtClean="0"/>
              <a:t>Suggested address is </a:t>
            </a:r>
            <a:r>
              <a:rPr lang="en-US" smtClean="0"/>
              <a:t>01-0F-AC-47-43-52</a:t>
            </a:r>
          </a:p>
          <a:p>
            <a:pPr lvl="1"/>
            <a:r>
              <a:rPr lang="en-US" smtClean="0"/>
              <a:t>Final decision expected at Closing Plenary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endParaRPr lang="en-US" altLang="ja-JP" b="0" smtClean="0">
              <a:ea typeface="MS PGothic" pitchFamily="34" charset="-128"/>
            </a:endParaRPr>
          </a:p>
        </p:txBody>
      </p:sp>
      <p:sp>
        <p:nvSpPr>
          <p:cNvPr id="32774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ja-JP">
                <a:ea typeface="MS PGothic" pitchFamily="34" charset="-128"/>
              </a:rPr>
              <a:t>Slide </a:t>
            </a:r>
            <a:fld id="{2BA4AF05-AE94-4C12-9C4F-E63EBB3AAC6C}" type="slidenum">
              <a:rPr lang="he-IL" altLang="ja-JP">
                <a:ea typeface="MS PGothic" pitchFamily="34" charset="-128"/>
                <a:cs typeface="Times New Roman" pitchFamily="18" charset="0"/>
              </a:rPr>
              <a:pPr algn="ctr" eaLnBrk="0" hangingPunct="0"/>
              <a:t>43</a:t>
            </a:fld>
            <a:endParaRPr lang="en-US" altLang="ja-JP">
              <a:ea typeface="MS PGothic" pitchFamily="34" charset="-128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11-12/0448r0 by Graham Smith, DSP Group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9810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 txBox="1">
            <a:spLocks noGrp="1"/>
          </p:cNvSpPr>
          <p:nvPr/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/>
              <a:t>Graham Smith, DSP Group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1A09FF2-CDD6-4B06-9D15-279D0FFD20D0}" type="slidenum">
              <a:rPr lang="he-IL" smtClean="0">
                <a:cs typeface="Times New Roman" pitchFamily="18" charset="0"/>
              </a:rPr>
              <a:pPr/>
              <a:t>44</a:t>
            </a:fld>
            <a:endParaRPr lang="en-US" smtClean="0">
              <a:cs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Joint Meeting with 802.1avb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802.1avb outlined its future work.</a:t>
            </a:r>
          </a:p>
          <a:p>
            <a:pPr lvl="1"/>
            <a:r>
              <a:rPr lang="en-US" smtClean="0"/>
              <a:t>Very large networks with time critical streams</a:t>
            </a:r>
          </a:p>
          <a:p>
            <a:pPr marL="1143000" lvl="2"/>
            <a:r>
              <a:rPr lang="en-US" smtClean="0"/>
              <a:t>Possible pre-emption and scheduling </a:t>
            </a:r>
          </a:p>
          <a:p>
            <a:pPr lvl="1"/>
            <a:r>
              <a:rPr lang="en-US" smtClean="0"/>
              <a:t>Support of redundant paths</a:t>
            </a:r>
          </a:p>
          <a:p>
            <a:pPr lvl="1"/>
            <a:r>
              <a:rPr lang="en-US" smtClean="0"/>
              <a:t>Standards for putting the AP in the middle of the networks, (RJ45 and Ethernet and 802.11)</a:t>
            </a:r>
          </a:p>
          <a:p>
            <a:pPr marL="1143000" lvl="2"/>
            <a:r>
              <a:rPr lang="en-US" smtClean="0"/>
              <a:t>802.11 bridging</a:t>
            </a:r>
          </a:p>
          <a:p>
            <a:r>
              <a:rPr lang="en-US" smtClean="0"/>
              <a:t>Possible future liaison</a:t>
            </a:r>
          </a:p>
          <a:p>
            <a:pPr lvl="1"/>
            <a:r>
              <a:rPr lang="en-US" smtClean="0"/>
              <a:t>Suggested that wait until the requirement is clearer, informal discussion with 802.11 ‘experts’ then possible joint presentation to WNG if there is a gap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11-12/0448r0 by Graham Smith, DSP Group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7188619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802.11aa is complete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Thanks to all the participants!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28600" y="203200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11-12/0448r0 by Graham Smith, DSP Group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760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0FED5CE-0C16-4E8E-B4C6-FAC91278BCE1}" type="slidenum">
              <a:rPr lang="en-US"/>
              <a:pPr/>
              <a:t>46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TGac March 2012 Closing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2012-03-15</a:t>
            </a: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4" imgW="8597900" imgH="2603500" progId="Word.Document.8">
                  <p:embed/>
                </p:oleObj>
              </mc:Choice>
              <mc:Fallback>
                <p:oleObj name="Document" r:id="rId4" imgW="8597900" imgH="2603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6215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DD79DAB2-45C2-4389-960E-803F59129C43}" type="slidenum">
              <a:rPr lang="en-US"/>
              <a:pPr/>
              <a:t>47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March 2012 session.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9406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Comment Resolution on draft D2.0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>
                <a:ea typeface="+mn-ea"/>
                <a:cs typeface="+mn-cs"/>
              </a:rPr>
              <a:t>Completed and approved the resolutions for about 390 non-editorial comments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About 460 non-editorial comments are still left.</a:t>
            </a:r>
            <a:endParaRPr lang="en-US" dirty="0" smtClean="0">
              <a:ea typeface="ＭＳ Ｐゴシック" charset="0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</a:endParaRPr>
          </a:p>
          <a:p>
            <a:pPr marL="381000" indent="-381000">
              <a:defRPr/>
            </a:pPr>
            <a:endParaRPr lang="en-US" sz="3200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sz="3200" dirty="0" smtClean="0">
              <a:ea typeface="+mn-ea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3200" dirty="0" smtClean="0"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37E6D0FC-1C74-4AB4-B2F0-EECF546C1B70}" type="slidenum">
              <a:rPr lang="en-US"/>
              <a:pPr/>
              <a:t>48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7870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May 9-11, 2012 in the Bay area hosted by Intel.</a:t>
            </a:r>
          </a:p>
          <a:p>
            <a:r>
              <a:rPr lang="en-CA" smtClean="0"/>
              <a:t>The main focus is to continue comment resolution on draft D2.0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E6DD6F0E-376E-468D-A00B-AEF7A040CDFB}" type="slidenum">
              <a:rPr lang="en-US"/>
              <a:pPr/>
              <a:t>49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0190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3290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6506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24030C4F-95A8-4C78-81C5-F8F72449BE1E}" type="slidenum">
              <a:rPr lang="en-US"/>
              <a:pPr/>
              <a:t>50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 2012 Goals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Complete Comment resolution on Draft 2.0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Approve draft D3.0 and go for a recirculation ballot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3502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5324935B-6A1F-4772-9779-787CC58286F2}" type="slidenum">
              <a:rPr lang="en-US"/>
              <a:pPr/>
              <a:t>51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>
                <a:solidFill>
                  <a:srgbClr val="00B050"/>
                </a:solidFill>
              </a:rPr>
              <a:t>Previously Approved</a:t>
            </a:r>
          </a:p>
          <a:p>
            <a:pPr lvl="1"/>
            <a:r>
              <a:rPr lang="en-US" sz="1600" smtClean="0">
                <a:solidFill>
                  <a:srgbClr val="00B050"/>
                </a:solidFill>
              </a:rPr>
              <a:t>March 29, April 12, April 26</a:t>
            </a:r>
          </a:p>
          <a:p>
            <a:pPr lvl="2"/>
            <a:r>
              <a:rPr lang="en-US" sz="1400" smtClean="0">
                <a:solidFill>
                  <a:srgbClr val="00B050"/>
                </a:solidFill>
              </a:rPr>
              <a:t>20:00 -22:00 ET</a:t>
            </a:r>
          </a:p>
          <a:p>
            <a:pPr lvl="1"/>
            <a:r>
              <a:rPr lang="en-US" sz="1600" smtClean="0">
                <a:solidFill>
                  <a:srgbClr val="00B050"/>
                </a:solidFill>
              </a:rPr>
              <a:t>March 22, April 5, April 19</a:t>
            </a:r>
          </a:p>
          <a:p>
            <a:pPr lvl="2"/>
            <a:r>
              <a:rPr lang="en-US" sz="1400" smtClean="0">
                <a:solidFill>
                  <a:srgbClr val="00B050"/>
                </a:solidFill>
              </a:rPr>
              <a:t>10:00 – 12:00 ET</a:t>
            </a:r>
          </a:p>
          <a:p>
            <a:r>
              <a:rPr lang="en-US" smtClean="0"/>
              <a:t>May 31, </a:t>
            </a:r>
          </a:p>
          <a:p>
            <a:pPr lvl="1"/>
            <a:r>
              <a:rPr lang="en-US" smtClean="0"/>
              <a:t>20:00 – 22:00 ET</a:t>
            </a:r>
          </a:p>
          <a:p>
            <a:r>
              <a:rPr lang="en-US" smtClean="0"/>
              <a:t>May 3, May 24, June 7</a:t>
            </a:r>
          </a:p>
          <a:p>
            <a:pPr lvl="1"/>
            <a:r>
              <a:rPr lang="en-US" smtClean="0"/>
              <a:t>10:00 – 12:00 ET</a:t>
            </a:r>
          </a:p>
          <a:p>
            <a:endParaRPr lang="en-US" sz="18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11-12/0454r0 by Osama Aboul-Magd (Huawei Technologies)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6210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March 2012 Closing Report</a:t>
            </a: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4B9AC2-1F20-4BF7-B94B-01F0504BD864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2012-03-15</a:t>
            </a:r>
            <a:endParaRPr lang="en-US" sz="2000" kern="0" dirty="0">
              <a:latin typeface="+mn-lt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4" imgW="8243394" imgH="2552211" progId="Word.Document.8">
                  <p:embed/>
                </p:oleObj>
              </mc:Choice>
              <mc:Fallback>
                <p:oleObj name="Document" r:id="rId4" imgW="8243394" imgH="25522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8061325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11-12/0357r0 by Eldad Perahia, Intel Corporation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7501296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TGad for the March 2012 session. 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8403D2-CC90-4617-9C4F-56973040514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11-12/0357r0 by Eldad Perahia, Intel Corporation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649461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on initial sponsor ballot completed</a:t>
            </a:r>
          </a:p>
          <a:p>
            <a:r>
              <a:rPr lang="en-US" dirty="0" smtClean="0"/>
              <a:t>Approved motion for first recirculation sponsor ballot</a:t>
            </a:r>
          </a:p>
          <a:p>
            <a:endParaRPr lang="en-US" dirty="0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5A36AD-CBF6-417C-8CA9-E6D6232F83F8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11-12/0357r0 by Eldad Perahia, Intel Corporation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54906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May 2012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on first or second recirculation sponsor ballot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F75BEDF-7C3C-450C-83A9-929E3D6E5E0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11-12/0357r0 by Eldad Perahia, Intel Corporation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536869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9A1282-1A0B-405D-ABAB-81D33AF798A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Previously approved conference calls</a:t>
            </a:r>
          </a:p>
          <a:p>
            <a:pPr lvl="1"/>
            <a:r>
              <a:rPr lang="en-US" sz="1800" dirty="0" smtClean="0"/>
              <a:t>Feb 23, Mar 8, Mar 29, Apr 12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Mar 1, Mar 22, Apr 5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New conference calls</a:t>
            </a:r>
          </a:p>
          <a:p>
            <a:pPr lvl="1"/>
            <a:r>
              <a:rPr lang="en-US" sz="1800" dirty="0" smtClean="0"/>
              <a:t>Not overlap with TGac</a:t>
            </a:r>
          </a:p>
          <a:p>
            <a:pPr lvl="1"/>
            <a:r>
              <a:rPr lang="en-US" sz="1800" dirty="0" smtClean="0"/>
              <a:t>Apr 26, May 10, May 31,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Apr 19, May 3, May 24, June 7</a:t>
            </a:r>
          </a:p>
          <a:p>
            <a:pPr lvl="2"/>
            <a:r>
              <a:rPr lang="en-US" sz="1600" smtClean="0"/>
              <a:t>20:00-22:00 ET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11-12/0357r0 by Eldad Perahia, Intel Corporation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7677877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CF87F5-E2A2-408F-96B3-754DBA4D89E8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mtClean="0"/>
              <a:t>TGaf Waikoloa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4" imgW="8360368" imgH="2880524" progId="Word.Document.8">
                  <p:embed/>
                </p:oleObj>
              </mc:Choice>
              <mc:Fallback>
                <p:oleObj name="Document" r:id="rId4" imgW="8360368" imgH="28805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873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43FA7AD-9A04-4C6C-88D0-B70A88D47ECA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closing report for the 14th face-to-face meeting of IEEE 802.11 TGaf taking place the week of March 12, 2012 at the IEEE 802 Plenary in Waikoloa.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1465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Approve the LB171 comment spreadsheet in 11-11/277r27</a:t>
            </a:r>
          </a:p>
          <a:p>
            <a:r>
              <a:rPr lang="en-US" altLang="ja-JP" smtClean="0">
                <a:ea typeface="MS PGothic" pitchFamily="34" charset="-128"/>
              </a:rPr>
              <a:t>Approve draft P802.11af D1.06 as the working draft</a:t>
            </a:r>
          </a:p>
          <a:p>
            <a:r>
              <a:rPr lang="en-US" altLang="ja-JP" smtClean="0">
                <a:ea typeface="MS PGothic" pitchFamily="34" charset="-128"/>
              </a:rPr>
              <a:t>Review of the progress since January</a:t>
            </a:r>
          </a:p>
          <a:p>
            <a:r>
              <a:rPr lang="en-US" altLang="ja-JP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smtClean="0">
                <a:ea typeface="MS PGothic" pitchFamily="34" charset="-128"/>
              </a:rPr>
              <a:t>PHY planning and straw polls</a:t>
            </a:r>
            <a:endParaRPr lang="en-US" altLang="ja-JP" sz="1800" smtClean="0">
              <a:ea typeface="MS PGothic" pitchFamily="34" charset="-128"/>
            </a:endParaRPr>
          </a:p>
          <a:p>
            <a:r>
              <a:rPr lang="en-US" altLang="ja-JP" smtClean="0">
                <a:ea typeface="MS PGothic" pitchFamily="34" charset="-128"/>
              </a:rPr>
              <a:t>Plan for May meeting and teleconferences</a:t>
            </a:r>
            <a:endParaRPr lang="en-US" altLang="ja-JP" sz="1800" smtClean="0">
              <a:ea typeface="MS PGothic" pitchFamily="34" charset="-128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DB863EC-06A1-4029-87CE-F87B841E1CBF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8805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743288"/>
              </p:ext>
            </p:extLst>
          </p:nvPr>
        </p:nvGraphicFramePr>
        <p:xfrm>
          <a:off x="609600" y="762000"/>
          <a:ext cx="7924800" cy="5608272"/>
        </p:xfrm>
        <a:graphic>
          <a:graphicData uri="http://schemas.openxmlformats.org/drawingml/2006/table">
            <a:tbl>
              <a:tblPr/>
              <a:tblGrid>
                <a:gridCol w="1008610"/>
                <a:gridCol w="1152698"/>
                <a:gridCol w="3477492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Millimeter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Wave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Perahia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906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mtClean="0"/>
              <a:t>Approved draft D1.06 and the comment resolution spreadsheet in 11-11/277r27</a:t>
            </a:r>
          </a:p>
          <a:p>
            <a:r>
              <a:rPr lang="en-US" smtClean="0"/>
              <a:t>Heard a presentation on PHY optimization for the TVWS</a:t>
            </a:r>
          </a:p>
          <a:p>
            <a:pPr lvl="1"/>
            <a:r>
              <a:rPr lang="en-US" smtClean="0"/>
              <a:t>Special thanks to Ron Porat, Vinko Erceg, Tevfik Yucek,  Sameer Vermani, VK Jones and Hemanth Sampath</a:t>
            </a:r>
          </a:p>
          <a:p>
            <a:r>
              <a:rPr lang="en-US" smtClean="0"/>
              <a:t>Held 5 straw polls for PHY direction preferences</a:t>
            </a:r>
          </a:p>
          <a:p>
            <a:pPr lvl="1"/>
            <a:r>
              <a:rPr lang="en-US" smtClean="0"/>
              <a:t>Nearly unanimous approval of all of the polls</a:t>
            </a:r>
          </a:p>
          <a:p>
            <a:r>
              <a:rPr lang="en-US" smtClean="0"/>
              <a:t>Revised the P802.11af timeline</a:t>
            </a:r>
          </a:p>
          <a:p>
            <a:r>
              <a:rPr lang="en-US" smtClean="0"/>
              <a:t>Planned for March meeting, and weekly teleconferences</a:t>
            </a:r>
          </a:p>
          <a:p>
            <a:pPr lvl="1"/>
            <a:r>
              <a:rPr lang="en-US" sz="2400" smtClean="0"/>
              <a:t>Tuesdays at 21:00 ET</a:t>
            </a:r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37053DB-90C7-439F-973A-1767CEDD6DF4}" type="slidenum">
              <a:rPr lang="en-US" smtClean="0"/>
              <a:pPr>
                <a:defRPr/>
              </a:pPr>
              <a:t>60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4569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TGaf Recording Secretary now is also a Vice-chair</a:t>
            </a:r>
          </a:p>
          <a:p>
            <a:pPr lvl="1"/>
            <a:r>
              <a:rPr lang="en-US" sz="2400" smtClean="0"/>
              <a:t>Zhou Lan of NICT joins Peter Ecclesine Vice-chairs as TGaf now has two Vice-chairs</a:t>
            </a:r>
          </a:p>
          <a:p>
            <a:r>
              <a:rPr lang="en-US" smtClean="0"/>
              <a:t>In order to better understand the needs and plans for the TVWS in Japan, we have added a liaison position between the IEEE 802.11 WG and the White Space Promotion Committee</a:t>
            </a:r>
          </a:p>
          <a:p>
            <a:pPr lvl="1"/>
            <a:r>
              <a:rPr lang="en-US" sz="2400" smtClean="0"/>
              <a:t>Hiroshi Harada of NICT will serve as liaison</a:t>
            </a:r>
          </a:p>
          <a:p>
            <a:r>
              <a:rPr lang="en-US" smtClean="0"/>
              <a:t>I would like to thank NICT for their continuing, and now increasing commitment to the success of TGaf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36B53D-0F29-4F68-97BD-4386DA207FB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960213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Hopes for May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Approve minutes from Waikoloa and teleconferences</a:t>
            </a:r>
          </a:p>
          <a:p>
            <a:r>
              <a:rPr lang="en-US" sz="2800" smtClean="0"/>
              <a:t>Regulatory update</a:t>
            </a:r>
          </a:p>
          <a:p>
            <a:r>
              <a:rPr lang="en-US" sz="2800" smtClean="0"/>
              <a:t>Discuss and approve PHY submission (if ready)</a:t>
            </a:r>
          </a:p>
          <a:p>
            <a:r>
              <a:rPr lang="en-US" sz="2800" smtClean="0"/>
              <a:t>Review remaining PHY comments</a:t>
            </a:r>
          </a:p>
          <a:p>
            <a:r>
              <a:rPr lang="en-US" sz="2800" smtClean="0"/>
              <a:t>Plan for Draft 2.0 in July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881765-DBC9-435A-86FC-D87D6B360EDF}" type="slidenum">
              <a:rPr lang="en-US" smtClean="0"/>
              <a:pPr>
                <a:defRPr/>
              </a:pPr>
              <a:t>62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1847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77F711-EE31-420D-AB65-70FBC2E1CE0E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Updated March 2012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</a:t>
            </a:r>
            <a:r>
              <a:rPr lang="en-GB" smtClean="0">
                <a:solidFill>
                  <a:srgbClr val="FF0000"/>
                </a:solidFill>
              </a:rPr>
              <a:t>July 2012</a:t>
            </a:r>
          </a:p>
          <a:p>
            <a:r>
              <a:rPr lang="en-GB" smtClean="0"/>
              <a:t>Recirculation Letter Ballot: </a:t>
            </a:r>
            <a:r>
              <a:rPr lang="en-GB" smtClean="0">
                <a:solidFill>
                  <a:srgbClr val="FF0000"/>
                </a:solidFill>
              </a:rPr>
              <a:t>November 2012</a:t>
            </a:r>
          </a:p>
          <a:p>
            <a:r>
              <a:rPr lang="en-GB" smtClean="0"/>
              <a:t>Form Sponsor Ballot Pool: </a:t>
            </a:r>
            <a:r>
              <a:rPr lang="en-GB" smtClean="0">
                <a:solidFill>
                  <a:srgbClr val="FF0000"/>
                </a:solidFill>
              </a:rPr>
              <a:t>February 2013</a:t>
            </a:r>
            <a:endParaRPr lang="en-GB" b="0" smtClean="0">
              <a:solidFill>
                <a:srgbClr val="FF0000"/>
              </a:solidFill>
            </a:endParaRPr>
          </a:p>
          <a:p>
            <a:r>
              <a:rPr lang="en-GB" smtClean="0"/>
              <a:t>Initial Sponsor Ballot: </a:t>
            </a:r>
            <a:r>
              <a:rPr lang="en-GB" smtClean="0">
                <a:solidFill>
                  <a:srgbClr val="FF0000"/>
                </a:solidFill>
              </a:rPr>
              <a:t>March 2013</a:t>
            </a:r>
          </a:p>
          <a:p>
            <a:r>
              <a:rPr lang="en-GB" smtClean="0"/>
              <a:t>Recirculate Sponsor Ballot: </a:t>
            </a:r>
            <a:r>
              <a:rPr lang="en-GB" smtClean="0">
                <a:solidFill>
                  <a:srgbClr val="FF0000"/>
                </a:solidFill>
              </a:rPr>
              <a:t>July 2013</a:t>
            </a:r>
          </a:p>
          <a:p>
            <a:r>
              <a:rPr lang="en-GB" smtClean="0"/>
              <a:t>Final WG/EC Approval: </a:t>
            </a:r>
            <a:r>
              <a:rPr lang="en-GB" smtClean="0">
                <a:solidFill>
                  <a:srgbClr val="FF0000"/>
                </a:solidFill>
              </a:rPr>
              <a:t>March 2014</a:t>
            </a:r>
          </a:p>
          <a:p>
            <a:r>
              <a:rPr lang="en-GB" smtClean="0"/>
              <a:t>RevCom/Standards Board Approval: </a:t>
            </a:r>
            <a:r>
              <a:rPr lang="en-GB" smtClean="0">
                <a:solidFill>
                  <a:srgbClr val="FF0000"/>
                </a:solidFill>
              </a:rPr>
              <a:t>March 2014</a:t>
            </a:r>
            <a:endParaRPr lang="en-GB" altLang="ja-JP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1593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Teleconferences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Weekly on Tuesdays:</a:t>
            </a:r>
          </a:p>
          <a:p>
            <a:r>
              <a:rPr lang="en-US" smtClean="0"/>
              <a:t>Time:  </a:t>
            </a:r>
            <a:r>
              <a:rPr lang="en-US" smtClean="0">
                <a:solidFill>
                  <a:srgbClr val="FF0000"/>
                </a:solidFill>
              </a:rPr>
              <a:t>21:00</a:t>
            </a:r>
            <a:r>
              <a:rPr lang="en-US" smtClean="0"/>
              <a:t> ET for 120 minutes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BAF97C7-9064-4D52-AA38-0F36357E7EB5}" type="slidenum">
              <a:rPr lang="en-US" smtClean="0"/>
              <a:pPr>
                <a:defRPr/>
              </a:pPr>
              <a:t>64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11-12/0438r1 by Rich Kennedy, Research In Motion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608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2012-3-15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5941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5" imgW="8700545" imgH="4136595" progId="Word.Document.8">
                  <p:embed/>
                </p:oleObj>
              </mc:Choice>
              <mc:Fallback>
                <p:oleObj name="Document" r:id="rId5" imgW="8700545" imgH="413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3780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Many straw polls and motions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11-11-1137-06-00ah-specification-framework-for-tgah.docx</a:t>
            </a:r>
            <a:endParaRPr lang="en-US" dirty="0" smtClean="0"/>
          </a:p>
          <a:p>
            <a:r>
              <a:rPr lang="en-US" dirty="0" smtClean="0"/>
              <a:t>Typo fix on channel model document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7898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hoc sub groups created and leadership established</a:t>
            </a:r>
          </a:p>
          <a:p>
            <a:r>
              <a:rPr lang="en-US" dirty="0" smtClean="0"/>
              <a:t>PHY Ad hoc sub group chairs</a:t>
            </a:r>
          </a:p>
          <a:p>
            <a:pPr lvl="1"/>
            <a:r>
              <a:rPr lang="en-US" dirty="0" smtClean="0"/>
              <a:t>Ron </a:t>
            </a:r>
            <a:r>
              <a:rPr lang="en-US" dirty="0" err="1" smtClean="0"/>
              <a:t>Porat</a:t>
            </a:r>
            <a:endParaRPr lang="en-US" dirty="0" smtClean="0"/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</a:t>
            </a:r>
          </a:p>
          <a:p>
            <a:pPr lvl="1"/>
            <a:r>
              <a:rPr lang="en-US" dirty="0" smtClean="0"/>
              <a:t>Minho Cheung</a:t>
            </a:r>
          </a:p>
          <a:p>
            <a:r>
              <a:rPr lang="en-US" dirty="0" smtClean="0"/>
              <a:t>MAC Ad hoc sub group chairs</a:t>
            </a:r>
          </a:p>
          <a:p>
            <a:pPr lvl="1"/>
            <a:r>
              <a:rPr lang="en-US" dirty="0" smtClean="0"/>
              <a:t>Simone Merlin</a:t>
            </a:r>
          </a:p>
          <a:p>
            <a:pPr lvl="1"/>
            <a:r>
              <a:rPr lang="en-US" dirty="0" smtClean="0"/>
              <a:t>Yong Liu</a:t>
            </a:r>
          </a:p>
          <a:p>
            <a:pPr lvl="1"/>
            <a:r>
              <a:rPr lang="en-US" dirty="0" err="1" smtClean="0"/>
              <a:t>Huai-Rong</a:t>
            </a:r>
            <a:r>
              <a:rPr lang="en-US" dirty="0" smtClean="0"/>
              <a:t> </a:t>
            </a:r>
            <a:r>
              <a:rPr lang="en-US" dirty="0" err="1" smtClean="0"/>
              <a:t>Shao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3421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Startup ad </a:t>
            </a:r>
            <a:r>
              <a:rPr lang="en-US" dirty="0" err="1" smtClean="0"/>
              <a:t>hocs</a:t>
            </a:r>
            <a:r>
              <a:rPr lang="en-US" dirty="0" smtClean="0"/>
              <a:t> to create draft text from specification framework</a:t>
            </a:r>
          </a:p>
          <a:p>
            <a:r>
              <a:rPr lang="en-US" dirty="0" smtClean="0"/>
              <a:t>Continue work on specification framework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6551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April 11 at 10 </a:t>
            </a:r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MAC</a:t>
            </a:r>
            <a:endParaRPr lang="en-US" dirty="0"/>
          </a:p>
          <a:p>
            <a:pPr marL="609600" indent="-609600"/>
            <a:r>
              <a:rPr lang="en-US" dirty="0" smtClean="0"/>
              <a:t>April 18 at 7 PM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PHY</a:t>
            </a:r>
          </a:p>
          <a:p>
            <a:pPr marL="609600" indent="-609600"/>
            <a:r>
              <a:rPr lang="en-US" dirty="0" smtClean="0"/>
              <a:t>May 9 at </a:t>
            </a:r>
            <a:r>
              <a:rPr lang="en-US" smtClean="0"/>
              <a:t>10 AM </a:t>
            </a:r>
            <a:r>
              <a:rPr lang="en-US" dirty="0" smtClean="0"/>
              <a:t>ET 1 hour</a:t>
            </a:r>
          </a:p>
          <a:p>
            <a:pPr marL="1009650" lvl="1" indent="-609600"/>
            <a:r>
              <a:rPr lang="en-US" dirty="0" smtClean="0"/>
              <a:t>Prepare for May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918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(Mar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5" imgW="8596788" imgH="2803492" progId="Word.Document.8">
                  <p:embed/>
                </p:oleObj>
              </mc:Choice>
              <mc:Fallback>
                <p:oleObj name="Document" r:id="rId5" imgW="8596788" imgH="28034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7299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No update</a:t>
            </a:r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November </a:t>
            </a:r>
            <a:r>
              <a:rPr lang="en-US" dirty="0"/>
              <a:t>2012</a:t>
            </a:r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March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March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January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11-12/0455r0 by David Halasz, Motorola Mobility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1612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DDC80C75-4AC5-478F-B47C-428003AE371A}" type="slidenum">
              <a:rPr kumimoji="0" lang="en-US" altLang="ja-JP"/>
              <a:pPr/>
              <a:t>71</a:t>
            </a:fld>
            <a:endParaRPr kumimoji="0" lang="en-US" altLang="ja-JP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mtClean="0"/>
              <a:t>IEEE 802.11TGai</a:t>
            </a:r>
            <a:br>
              <a:rPr lang="en-US" altLang="ja-JP" smtClean="0"/>
            </a:br>
            <a:r>
              <a:rPr lang="en-US" altLang="ja-JP" smtClean="0"/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smtClean="0"/>
              <a:t>Date:</a:t>
            </a:r>
            <a:r>
              <a:rPr lang="en-US" altLang="ja-JP" sz="2000" b="0" smtClean="0"/>
              <a:t> 2012-3-15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180911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8"/>
                <a:gridCol w="1384300"/>
                <a:gridCol w="1770062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Hiroshi MANO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AlliedtelesisR&amp;D center,K.K.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8F TOC2 Bldg. 7-21-11 Nishi-Gotanda, Shinagawa-ku, Tokyo 141-0031 JAPAN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+81-3-5719-7630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hmano@root-hq.com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Marc Emmelmann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</a:rPr>
                        <a:t>Fraunhofer FOKUS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Fraunhofer FOKUS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Kaiserin-Augusta-Alle 31</a:t>
                      </a:r>
                      <a:b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</a:b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10589 Berlin</a:t>
                      </a:r>
                      <a:b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</a:b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Germany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+49-30-3463 7268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emmelmann@ieee.org</a:t>
                      </a: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8026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4C1F5438-731B-4D36-8EA6-6424AABBA50F}" type="slidenum">
              <a:rPr kumimoji="0" lang="en-US" altLang="ja-JP"/>
              <a:pPr/>
              <a:t>72</a:t>
            </a:fld>
            <a:endParaRPr kumimoji="0" lang="en-US" altLang="ja-JP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smtClean="0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mtClean="0"/>
              <a:t>This presentation is the closing report for the Waikoloa  meeting of the IEEE 802.11 TGai.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4043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mtClean="0"/>
              <a:t>Plan for this week</a:t>
            </a:r>
            <a:br>
              <a:rPr lang="en-US" altLang="ja-JP" smtClean="0"/>
            </a:br>
            <a:r>
              <a:rPr lang="en-US" altLang="ja-JP" smtClean="0"/>
              <a:t>Waikoloa , Mar 2012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200" smtClean="0"/>
              <a:t>Official time slot 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Monday AM1(Adhoc), PM1,PM2,EVE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Tuesday AM2,PM2,EVE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Wednesday AM1,PM1,PM2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Thursday AM1,AM2,PM1</a:t>
            </a:r>
          </a:p>
          <a:p>
            <a:pPr>
              <a:lnSpc>
                <a:spcPct val="90000"/>
              </a:lnSpc>
            </a:pPr>
            <a:r>
              <a:rPr lang="en-US" altLang="ja-JP" sz="2200" smtClean="0"/>
              <a:t>Goals for the  Meeting: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Approve minutes of past meeting and teleconference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Spec text for specification framework documentation</a:t>
            </a:r>
          </a:p>
          <a:p>
            <a:pPr lvl="2">
              <a:lnSpc>
                <a:spcPct val="90000"/>
              </a:lnSpc>
            </a:pPr>
            <a:r>
              <a:rPr lang="en-US" altLang="ja-JP" sz="1700" smtClean="0"/>
              <a:t>40 contributions</a:t>
            </a:r>
          </a:p>
          <a:p>
            <a:pPr lvl="2">
              <a:lnSpc>
                <a:spcPct val="90000"/>
              </a:lnSpc>
            </a:pPr>
            <a:r>
              <a:rPr lang="en-US" altLang="ja-JP" sz="1700" smtClean="0"/>
              <a:t>49 technical motion for SFD  (23 pass)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Approve Timeline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Approve Teleconference schedule</a:t>
            </a:r>
          </a:p>
          <a:p>
            <a:pPr lvl="1">
              <a:lnSpc>
                <a:spcPct val="90000"/>
              </a:lnSpc>
            </a:pPr>
            <a:r>
              <a:rPr lang="en-US" altLang="ja-JP" sz="1900" smtClean="0"/>
              <a:t>Approve Plan for May</a:t>
            </a:r>
          </a:p>
          <a:p>
            <a:pPr lvl="1">
              <a:lnSpc>
                <a:spcPct val="90000"/>
              </a:lnSpc>
            </a:pPr>
            <a:endParaRPr lang="en-US" altLang="ja-JP" sz="1900" smtClean="0"/>
          </a:p>
        </p:txBody>
      </p:sp>
      <p:sp>
        <p:nvSpPr>
          <p:cNvPr id="225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33A14ABF-5504-4EC7-91CD-FAA4DDAC06ED}" type="slidenum">
              <a:rPr kumimoji="0" lang="en-US" altLang="ja-JP"/>
              <a:pPr/>
              <a:t>73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5742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09600"/>
          </a:xfrm>
        </p:spPr>
        <p:txBody>
          <a:bodyPr/>
          <a:lstStyle/>
          <a:p>
            <a:r>
              <a:rPr lang="en-US" altLang="ja-JP" smtClean="0"/>
              <a:t>Accomplishments  TGai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610600" cy="5486400"/>
          </a:xfrm>
        </p:spPr>
        <p:txBody>
          <a:bodyPr/>
          <a:lstStyle/>
          <a:p>
            <a:r>
              <a:rPr lang="en-US" altLang="ja-JP" smtClean="0"/>
              <a:t>Review and approve Atlanta and Teleconference  meeting minutes.</a:t>
            </a:r>
          </a:p>
          <a:p>
            <a:pPr lvl="1"/>
            <a:r>
              <a:rPr lang="en-US" altLang="ja-JP" smtClean="0"/>
              <a:t>January  2012 Jacksonville Session Minutes</a:t>
            </a:r>
          </a:p>
          <a:p>
            <a:pPr lvl="2"/>
            <a:r>
              <a:rPr lang="en-US" altLang="ja-JP" smtClean="0">
                <a:hlinkClick r:id="rId2"/>
              </a:rPr>
              <a:t>https://mentor.ieee.org/802.11/dcn/12/11-12-0178-01-00ai-january-2012-jacksonville-session-minutes.doc</a:t>
            </a:r>
            <a:endParaRPr lang="ja-JP" altLang="en-US" smtClean="0"/>
          </a:p>
          <a:p>
            <a:pPr lvl="1"/>
            <a:r>
              <a:rPr lang="en-US" altLang="ja-JP" smtClean="0"/>
              <a:t>Jan-March Teleconference Minutes</a:t>
            </a:r>
          </a:p>
          <a:p>
            <a:pPr lvl="2"/>
            <a:r>
              <a:rPr lang="en-US" altLang="ja-JP" smtClean="0">
                <a:hlinkClick r:id="rId3"/>
              </a:rPr>
              <a:t>https://mentor.ieee.org/802.11/dcn/12/11-12-0194-05-00ai-jan-mar-teleconference-minutes.doc</a:t>
            </a:r>
            <a:endParaRPr lang="en-US" altLang="ja-JP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50559F69-9832-4E58-969D-77C4D237B391}" type="slidenum">
              <a:rPr kumimoji="0" lang="en-US" altLang="ja-JP"/>
              <a:pPr/>
              <a:t>74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2239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r>
              <a:rPr lang="en-US" altLang="ja-JP" smtClean="0"/>
              <a:t>40 Contribution for SDF &amp; Presentations</a:t>
            </a:r>
          </a:p>
          <a:p>
            <a:pPr lvl="1"/>
            <a:r>
              <a:rPr lang="en-US" altLang="ja-JP" smtClean="0"/>
              <a:t>https://mentor.ieee.org/802.11/dcn/12/11-12-0286-11-00ai-tgai-submissions-list-for-hawaii-meeting.xls </a:t>
            </a:r>
          </a:p>
          <a:p>
            <a:pPr lvl="1"/>
            <a:r>
              <a:rPr lang="en-US" altLang="ja-JP" smtClean="0"/>
              <a:t>26 AP/Network discovery</a:t>
            </a:r>
          </a:p>
          <a:p>
            <a:pPr lvl="1"/>
            <a:r>
              <a:rPr lang="en-US" altLang="ja-JP" smtClean="0"/>
              <a:t>11 Security </a:t>
            </a:r>
          </a:p>
          <a:p>
            <a:pPr lvl="1"/>
            <a:r>
              <a:rPr lang="en-US" altLang="ja-JP" smtClean="0"/>
              <a:t>3 upper layer setup</a:t>
            </a:r>
          </a:p>
          <a:p>
            <a:pPr lvl="1"/>
            <a:r>
              <a:rPr lang="en-US" altLang="ja-JP" smtClean="0">
                <a:hlinkClick r:id="rId2"/>
              </a:rPr>
              <a:t>https://mentor.ieee.org/802.11/dcn/12/11-12-0151-06-00ai-proposed-specification-framework-for-tgai.docx</a:t>
            </a:r>
            <a:endParaRPr lang="en-US" altLang="ja-JP" smtClean="0"/>
          </a:p>
          <a:p>
            <a:r>
              <a:rPr lang="en-US" altLang="ja-JP" smtClean="0"/>
              <a:t>Approved Teleconference schedule</a:t>
            </a:r>
          </a:p>
          <a:p>
            <a:r>
              <a:rPr lang="en-US" altLang="ja-JP" smtClean="0"/>
              <a:t>Approved Time Line (no change)</a:t>
            </a:r>
          </a:p>
          <a:p>
            <a:r>
              <a:rPr lang="en-US" altLang="ja-JP" smtClean="0"/>
              <a:t>Approved Plan for May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/>
              <a:t>Mar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08D394A7-588A-4FDF-BDA1-3267C6DB1B45}" type="slidenum">
              <a:rPr kumimoji="0" lang="en-US" altLang="ja-JP"/>
              <a:pPr/>
              <a:t>75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2005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/>
              <a:t>Teleconference Schedule </a:t>
            </a:r>
            <a:endParaRPr lang="ja-JP" altLang="en-US" smtClean="0"/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ja-JP" sz="1900" smtClean="0"/>
              <a:t>Motion: </a:t>
            </a:r>
            <a:endParaRPr lang="ja-JP" altLang="en-US" sz="1900" smtClean="0"/>
          </a:p>
          <a:p>
            <a:pPr lvl="1">
              <a:lnSpc>
                <a:spcPct val="80000"/>
              </a:lnSpc>
            </a:pPr>
            <a:r>
              <a:rPr lang="en-GB" altLang="ja-JP" sz="1600" smtClean="0"/>
              <a:t>Approve the following schedule of weekly teleconferences.</a:t>
            </a:r>
            <a:r>
              <a:rPr lang="ja-JP" altLang="en-US" sz="1600" smtClean="0"/>
              <a:t> </a:t>
            </a:r>
            <a:endParaRPr lang="en-US" altLang="ja-JP" sz="1600" smtClean="0"/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  Tuesdays  9:00 EDT (NY Time) continue from 27</a:t>
            </a:r>
            <a:r>
              <a:rPr lang="en-US" altLang="ja-JP" sz="1600" baseline="30000" smtClean="0"/>
              <a:t>th</a:t>
            </a:r>
            <a:r>
              <a:rPr lang="en-US" altLang="ja-JP" sz="1600" smtClean="0"/>
              <a:t> March 2012  until 29</a:t>
            </a:r>
            <a:r>
              <a:rPr lang="en-US" altLang="ja-JP" sz="1600" baseline="30000" smtClean="0"/>
              <a:t>th</a:t>
            </a:r>
            <a:r>
              <a:rPr lang="en-US" altLang="ja-JP" sz="1600" smtClean="0"/>
              <a:t> May 2012.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Duration 1Hour</a:t>
            </a:r>
          </a:p>
          <a:p>
            <a:pPr lvl="1">
              <a:lnSpc>
                <a:spcPct val="80000"/>
              </a:lnSpc>
            </a:pPr>
            <a:r>
              <a:rPr lang="en-US" altLang="ja-JP" sz="1600" smtClean="0"/>
              <a:t>Using WEB-EX that will be provided by Task Group Chair</a:t>
            </a:r>
          </a:p>
          <a:p>
            <a:pPr>
              <a:lnSpc>
                <a:spcPct val="80000"/>
              </a:lnSpc>
            </a:pPr>
            <a:r>
              <a:rPr lang="en-GB" altLang="ja-JP" sz="1900" smtClean="0"/>
              <a:t>Moved:  Tom Siep  ,  Seconded: Lei Wang</a:t>
            </a:r>
          </a:p>
          <a:p>
            <a:pPr>
              <a:lnSpc>
                <a:spcPct val="80000"/>
              </a:lnSpc>
            </a:pPr>
            <a:r>
              <a:rPr lang="en-GB" altLang="ja-JP" sz="1900" smtClean="0"/>
              <a:t>Anonymously accepted    </a:t>
            </a:r>
            <a:endParaRPr lang="ja-JP" altLang="en-US" sz="1900" smtClean="0"/>
          </a:p>
          <a:p>
            <a:pPr>
              <a:lnSpc>
                <a:spcPct val="80000"/>
              </a:lnSpc>
              <a:buFontTx/>
              <a:buNone/>
            </a:pPr>
            <a:endParaRPr lang="ja-JP" altLang="en-US" sz="1900" smtClean="0"/>
          </a:p>
          <a:p>
            <a:pPr>
              <a:lnSpc>
                <a:spcPct val="80000"/>
              </a:lnSpc>
              <a:buFontTx/>
              <a:buNone/>
            </a:pPr>
            <a:endParaRPr lang="en-GB" altLang="ja-JP" sz="190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84" charset="0"/>
                <a:ea typeface="+mn-ea"/>
              </a:rPr>
              <a:t>Mar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84" charset="0"/>
                <a:ea typeface="+mn-ea"/>
              </a:rPr>
              <a:t>Adrian Stephens, Intel Corporation</a:t>
            </a:r>
            <a:endParaRPr lang="en-US" altLang="ja-JP">
              <a:latin typeface="Times New Roman" pitchFamily="-84" charset="0"/>
              <a:ea typeface="+mn-ea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83595490-0541-4E32-B747-D7B8C6114D6C}" type="slidenum">
              <a:rPr kumimoji="0" lang="en-US" altLang="ja-JP"/>
              <a:pPr/>
              <a:t>76</a:t>
            </a:fld>
            <a:endParaRPr kumimoji="0" lang="en-US" altLang="ja-JP"/>
          </a:p>
        </p:txBody>
      </p:sp>
      <p:pic>
        <p:nvPicPr>
          <p:cNvPr id="23559" name="図 14" descr="スクリーンショット 2012-03-15 9.38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6830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0443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Time line of TGai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smtClean="0"/>
          </a:p>
          <a:p>
            <a:pPr lvl="1">
              <a:buFontTx/>
              <a:buNone/>
            </a:pPr>
            <a:r>
              <a:rPr lang="en-US" altLang="ja-JP" smtClean="0"/>
              <a:t>PAR Approved, Modified, or Extended 		2010-12-08</a:t>
            </a:r>
          </a:p>
          <a:p>
            <a:pPr lvl="1"/>
            <a:r>
              <a:rPr lang="en-US" altLang="ja-JP" smtClean="0"/>
              <a:t>WG Letter Ballots Initial / Recirc		Jan13 / Mar 13</a:t>
            </a:r>
          </a:p>
          <a:p>
            <a:pPr lvl="1"/>
            <a:r>
              <a:rPr lang="en-US" altLang="ja-JP" smtClean="0"/>
              <a:t>Form Sponsor Ballot Pool / Reform	            	Jul 13</a:t>
            </a:r>
          </a:p>
          <a:p>
            <a:pPr lvl="1"/>
            <a:r>
              <a:rPr lang="en-US" altLang="ja-JP" smtClean="0"/>
              <a:t>MEC Done				Jul 13		</a:t>
            </a:r>
          </a:p>
          <a:p>
            <a:pPr lvl="1"/>
            <a:r>
              <a:rPr lang="en-US" altLang="ja-JP" smtClean="0"/>
              <a:t>IEEE-SA Sponsor Ballots Initial / Recirc        	Nov13/ Jan14		</a:t>
            </a:r>
          </a:p>
          <a:p>
            <a:pPr lvl="1"/>
            <a:r>
              <a:rPr lang="en-US" altLang="ja-JP" smtClean="0"/>
              <a:t>Final 802.11 WG Approval	                          	Mar 14</a:t>
            </a:r>
          </a:p>
          <a:p>
            <a:pPr lvl="1"/>
            <a:r>
              <a:rPr lang="en-US" altLang="ja-JP" smtClean="0"/>
              <a:t>final or Conditional 802 EC Approval           	Mar 14</a:t>
            </a:r>
          </a:p>
          <a:p>
            <a:pPr lvl="1"/>
            <a:r>
              <a:rPr lang="en-US" altLang="ja-JP" smtClean="0"/>
              <a:t>RevCom &amp; Standards Board Final or</a:t>
            </a:r>
            <a:br>
              <a:rPr lang="en-US" altLang="ja-JP" smtClean="0"/>
            </a:br>
            <a:r>
              <a:rPr lang="en-US" altLang="ja-JP" smtClean="0"/>
              <a:t> Continuous Process Approval 		Mar14</a:t>
            </a:r>
          </a:p>
          <a:p>
            <a:pPr lvl="1"/>
            <a:r>
              <a:rPr lang="en-US" altLang="ja-JP" smtClean="0"/>
              <a:t>ANSI Approved				N/A</a:t>
            </a:r>
            <a:endParaRPr lang="en-US" altLang="ja-JP" smtClean="0">
              <a:hlinkClick r:id="rId3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9D5E8254-7D14-41A7-BC21-08336863AD7F}" type="slidenum">
              <a:rPr kumimoji="0" lang="en-US" altLang="ja-JP"/>
              <a:pPr/>
              <a:t>77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5621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Plan for March</a:t>
            </a:r>
            <a:endParaRPr lang="ja-JP" altLang="en-US" smtClean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267200"/>
          </a:xfrm>
        </p:spPr>
        <p:txBody>
          <a:bodyPr/>
          <a:lstStyle/>
          <a:p>
            <a:r>
              <a:rPr lang="en-US" altLang="ja-JP" smtClean="0"/>
              <a:t>Plan for March</a:t>
            </a:r>
          </a:p>
          <a:p>
            <a:pPr lvl="1"/>
            <a:r>
              <a:rPr lang="en-US" altLang="ja-JP" sz="2400" smtClean="0"/>
              <a:t>Goal</a:t>
            </a:r>
          </a:p>
          <a:p>
            <a:pPr lvl="2"/>
            <a:r>
              <a:rPr lang="en-US" altLang="ja-JP" sz="2400" smtClean="0"/>
              <a:t>Approve minutes of past meeting and teleconference</a:t>
            </a:r>
          </a:p>
          <a:p>
            <a:pPr lvl="2"/>
            <a:r>
              <a:rPr lang="en-US" altLang="ja-JP" sz="2400" smtClean="0"/>
              <a:t>Spec text for  specification framework documentation</a:t>
            </a:r>
          </a:p>
          <a:p>
            <a:pPr lvl="2"/>
            <a:r>
              <a:rPr lang="en-US" altLang="ja-JP" sz="2400" smtClean="0"/>
              <a:t>Creating Spec framework documentation</a:t>
            </a:r>
          </a:p>
          <a:p>
            <a:pPr lvl="2"/>
            <a:r>
              <a:rPr lang="en-US" altLang="ja-JP" sz="2400" smtClean="0"/>
              <a:t>Approve Timeline</a:t>
            </a:r>
          </a:p>
          <a:p>
            <a:pPr lvl="2"/>
            <a:r>
              <a:rPr lang="en-US" altLang="ja-JP" sz="2400" smtClean="0"/>
              <a:t>Approve Teleconference schedule</a:t>
            </a:r>
          </a:p>
          <a:p>
            <a:pPr lvl="2"/>
            <a:r>
              <a:rPr lang="en-US" altLang="ja-JP" sz="2400" smtClean="0"/>
              <a:t>Approve Plan for May</a:t>
            </a:r>
          </a:p>
        </p:txBody>
      </p:sp>
      <p:sp>
        <p:nvSpPr>
          <p:cNvPr id="53252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/>
              <a:t>Mar 2012</a:t>
            </a:r>
          </a:p>
        </p:txBody>
      </p:sp>
      <p:sp>
        <p:nvSpPr>
          <p:cNvPr id="532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532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6661AAD2-6073-46E6-BD55-4E450C402AD8}" type="slidenum">
              <a:rPr kumimoji="0" lang="en-US" altLang="ja-JP"/>
              <a:pPr/>
              <a:t>78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2595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Plan for May</a:t>
            </a:r>
            <a:br>
              <a:rPr lang="en-US" altLang="ja-JP" smtClean="0"/>
            </a:br>
            <a:endParaRPr lang="ja-JP" altLang="en-US" smtClean="0"/>
          </a:p>
        </p:txBody>
      </p:sp>
      <p:sp>
        <p:nvSpPr>
          <p:cNvPr id="2765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Plan for May</a:t>
            </a:r>
          </a:p>
          <a:p>
            <a:pPr lvl="1"/>
            <a:r>
              <a:rPr lang="en-US" altLang="ja-JP" smtClean="0"/>
              <a:t>Goal</a:t>
            </a:r>
            <a:endParaRPr lang="ja-JP" altLang="en-US" smtClean="0"/>
          </a:p>
          <a:p>
            <a:pPr lvl="2"/>
            <a:r>
              <a:rPr lang="en-US" altLang="ja-JP" smtClean="0"/>
              <a:t>Drafting Spec framework document</a:t>
            </a:r>
          </a:p>
          <a:p>
            <a:pPr lvl="2"/>
            <a:r>
              <a:rPr lang="en-US" altLang="ja-JP" smtClean="0">
                <a:hlinkClick r:id="rId3"/>
              </a:rPr>
              <a:t>https://mentor.ieee.org/802.11/dcn/12/11-12-0151-06-00ai-proposed-specification-framework-for-tgai.docx</a:t>
            </a:r>
            <a:endParaRPr lang="en-US" altLang="ja-JP" smtClean="0"/>
          </a:p>
          <a:p>
            <a:pPr lvl="1"/>
            <a:r>
              <a:rPr lang="en-US" altLang="ja-JP" smtClean="0"/>
              <a:t>Election of officer</a:t>
            </a:r>
          </a:p>
        </p:txBody>
      </p:sp>
      <p:sp>
        <p:nvSpPr>
          <p:cNvPr id="62468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ea typeface="+mn-ea"/>
              </a:rPr>
              <a:t>Mar 2012</a:t>
            </a:r>
          </a:p>
        </p:txBody>
      </p:sp>
      <p:sp>
        <p:nvSpPr>
          <p:cNvPr id="6246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ea typeface="+mn-ea"/>
              </a:rPr>
              <a:t>Adrian Stephens, Intel Corporation</a:t>
            </a:r>
            <a:endParaRPr lang="en-US" altLang="ja-JP">
              <a:ea typeface="+mn-ea"/>
            </a:endParaRPr>
          </a:p>
        </p:txBody>
      </p:sp>
      <p:sp>
        <p:nvSpPr>
          <p:cNvPr id="6247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E74A34BC-820E-45F1-BE6E-2049613FD9CC}" type="slidenum">
              <a:rPr kumimoji="0" lang="en-US" altLang="ja-JP"/>
              <a:pPr/>
              <a:t>79</a:t>
            </a:fld>
            <a:endParaRPr kumimoji="0"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8210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TGaa</a:t>
            </a:r>
            <a:r>
              <a:rPr lang="en-US" sz="1600" dirty="0" smtClean="0"/>
              <a:t> – Alex Ashley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4"/>
              </a:rPr>
              <a:t>alex.ashley@hotmail.co.uk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5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henry@logout.com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8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9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10"/>
              </a:rPr>
              <a:t>tom.siep@csr.com</a:t>
            </a:r>
            <a:r>
              <a:rPr lang="en-US" sz="1600" b="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 smtClean="0"/>
              <a:t>TGk</a:t>
            </a:r>
            <a:r>
              <a:rPr lang="en-US" sz="1600" dirty="0" smtClean="0"/>
              <a:t> – Joe </a:t>
            </a:r>
            <a:r>
              <a:rPr lang="en-US" sz="1600" dirty="0" err="1" smtClean="0"/>
              <a:t>Kwak</a:t>
            </a:r>
            <a:r>
              <a:rPr lang="en-US" sz="1600" dirty="0" smtClean="0"/>
              <a:t>– </a:t>
            </a:r>
            <a:r>
              <a:rPr lang="en-US" sz="1600" dirty="0" smtClean="0">
                <a:hlinkClick r:id="rId11"/>
              </a:rPr>
              <a:t>joekwak@sbcglobal.net</a:t>
            </a:r>
            <a:endParaRPr lang="en-US" sz="1600" dirty="0" smtClean="0"/>
          </a:p>
          <a:p>
            <a:pPr lvl="1"/>
            <a:r>
              <a:rPr lang="en-US" sz="1600" dirty="0" err="1" smtClean="0"/>
              <a:t>TGp</a:t>
            </a:r>
            <a:r>
              <a:rPr lang="en-US" sz="1600" dirty="0" smtClean="0"/>
              <a:t> – Wayne Fisher –  </a:t>
            </a:r>
          </a:p>
          <a:p>
            <a:pPr lvl="1"/>
            <a:r>
              <a:rPr lang="en-US" sz="1600" dirty="0" err="1" smtClean="0"/>
              <a:t>TGr</a:t>
            </a:r>
            <a:r>
              <a:rPr lang="en-US" sz="1600" dirty="0" smtClean="0"/>
              <a:t> – Bill Marshall – </a:t>
            </a:r>
            <a:r>
              <a:rPr lang="en-US" sz="1600" dirty="0" smtClean="0">
                <a:hlinkClick r:id="rId12"/>
              </a:rPr>
              <a:t>wtm@research.att.com</a:t>
            </a:r>
            <a:endParaRPr lang="en-US" sz="1600" dirty="0" smtClean="0"/>
          </a:p>
          <a:p>
            <a:pPr lvl="1"/>
            <a:r>
              <a:rPr lang="en-US" sz="1600" dirty="0" err="1" smtClean="0"/>
              <a:t>TGs</a:t>
            </a:r>
            <a:r>
              <a:rPr lang="en-US" sz="1600" dirty="0" smtClean="0"/>
              <a:t> – Kazuyuki </a:t>
            </a:r>
            <a:r>
              <a:rPr lang="en-US" sz="1600" dirty="0" err="1" smtClean="0"/>
              <a:t>Sakoda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KazuyukiA.Sakoda@jp.sony.com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TGu</a:t>
            </a:r>
            <a:r>
              <a:rPr lang="en-US" sz="1600" dirty="0" smtClean="0"/>
              <a:t> – </a:t>
            </a:r>
            <a:r>
              <a:rPr lang="en-US" sz="1600" dirty="0" err="1" smtClean="0"/>
              <a:t>Necati</a:t>
            </a:r>
            <a:r>
              <a:rPr lang="en-US" sz="1600" dirty="0" smtClean="0"/>
              <a:t> </a:t>
            </a:r>
            <a:r>
              <a:rPr lang="en-US" sz="1600" dirty="0" err="1" smtClean="0"/>
              <a:t>Canpolat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necati.canpolat@intel.com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TGv</a:t>
            </a:r>
            <a:r>
              <a:rPr lang="en-US" sz="1600" dirty="0" smtClean="0"/>
              <a:t> – Emily </a:t>
            </a:r>
            <a:r>
              <a:rPr lang="en-US" sz="1600" dirty="0" err="1" smtClean="0"/>
              <a:t>Qi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5"/>
              </a:rPr>
              <a:t>emily.h.qi@intel.com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TGw</a:t>
            </a:r>
            <a:r>
              <a:rPr lang="en-US" sz="1600" dirty="0" smtClean="0"/>
              <a:t> – Nancy Cam-</a:t>
            </a:r>
            <a:r>
              <a:rPr lang="en-US" sz="1600" dirty="0" err="1" smtClean="0"/>
              <a:t>Winget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6"/>
              </a:rPr>
              <a:t>ncamwing@cisco.com</a:t>
            </a:r>
            <a:r>
              <a:rPr lang="en-US" sz="1600" dirty="0" smtClean="0"/>
              <a:t>   </a:t>
            </a:r>
          </a:p>
          <a:p>
            <a:pPr lvl="1"/>
            <a:r>
              <a:rPr lang="en-US" sz="1600" dirty="0" err="1" smtClean="0"/>
              <a:t>TGz</a:t>
            </a:r>
            <a:r>
              <a:rPr lang="en-US" sz="1600" dirty="0" smtClean="0"/>
              <a:t> – </a:t>
            </a:r>
            <a:r>
              <a:rPr lang="en-US" sz="1600" dirty="0" err="1" smtClean="0"/>
              <a:t>Menzo</a:t>
            </a:r>
            <a:r>
              <a:rPr lang="en-US" sz="1600" dirty="0" smtClean="0"/>
              <a:t> </a:t>
            </a:r>
            <a:r>
              <a:rPr lang="en-US" sz="1600" dirty="0" err="1" smtClean="0"/>
              <a:t>Wentink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7"/>
              </a:rPr>
              <a:t>mwentink@qualcomm.com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49313" y="4857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4406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Thanks to all who participated!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mtClean="0"/>
              <a:t>Adrian Stephens, Intel Corporation</a:t>
            </a:r>
            <a:endParaRPr kumimoji="0" lang="en-US" altLang="ja-JP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/>
              <a:t>Slide </a:t>
            </a:r>
            <a:fld id="{7E8F18EF-EE48-44EF-B8C8-AE55F6CC1155}" type="slidenum">
              <a:rPr kumimoji="0" lang="en-US" altLang="ja-JP"/>
              <a:pPr/>
              <a:t>80</a:t>
            </a:fld>
            <a:endParaRPr kumimoji="0" lang="en-US" altLang="ja-JP"/>
          </a:p>
        </p:txBody>
      </p:sp>
      <p:sp>
        <p:nvSpPr>
          <p:cNvPr id="29702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10/10 of 11-12/0452r0 by Hiroshi Mano (ATRD Root Lab)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0949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F64EFF1F-6ECB-4B7E-8935-369A32BFE0B3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cs typeface="+mn-cs"/>
              </a:rPr>
              <a:t>Date:</a:t>
            </a:r>
            <a:r>
              <a:rPr lang="en-US" sz="2000" kern="0" dirty="0">
                <a:latin typeface="+mn-lt"/>
                <a:cs typeface="+mn-cs"/>
              </a:rPr>
              <a:t> 2012-03-16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743200"/>
          <a:ext cx="806132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Document" r:id="rId4" imgW="8229471" imgH="2548002" progId="Word.Document.8">
                  <p:embed/>
                </p:oleObj>
              </mc:Choice>
              <mc:Fallback>
                <p:oleObj name="Document" r:id="rId4" imgW="8229471" imgH="25480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8061325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China MM-Wave (CMMW) Study Group March 2012 Closing Report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0181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CMMW SG for the March 2012 session. 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82D284D1-CB10-4878-9656-BA0D739C70B4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645329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(1/3)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mtClean="0"/>
              <a:t>Overview of CWPAN SG5 QLINKPAN (40-50 GHz)</a:t>
            </a:r>
          </a:p>
          <a:p>
            <a:pPr lvl="1"/>
            <a:r>
              <a:rPr lang="en-US" smtClean="0">
                <a:hlinkClick r:id="rId2"/>
              </a:rPr>
              <a:t>https://mentor.ieee.org/802.11/dcn/12/11-12-0402-01-cmmw-overview-of-cwpan-sg5-qlinkpan.ppt</a:t>
            </a:r>
            <a:endParaRPr lang="en-US" smtClean="0"/>
          </a:p>
          <a:p>
            <a:pPr lvl="1"/>
            <a:r>
              <a:rPr lang="en-US" smtClean="0"/>
              <a:t>Request more information from CWPAN SG5 on what info is needed on details of 11ad to better define “802.11ad MAC + Modification”?</a:t>
            </a:r>
          </a:p>
          <a:p>
            <a:pPr lvl="1"/>
            <a:r>
              <a:rPr lang="en-US" smtClean="0"/>
              <a:t>Would CWPAN SG5 like a tutorial on 11ad?  If so, what level of detail?</a:t>
            </a:r>
          </a:p>
          <a:p>
            <a:pPr lvl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6A08F8E2-8B72-4702-8EE9-ECB52DD13F87}" type="slidenum">
              <a:rPr lang="en-US" smtClean="0"/>
              <a:pPr/>
              <a:t>83</a:t>
            </a:fld>
            <a:endParaRPr lang="en-US" smtClean="0"/>
          </a:p>
        </p:txBody>
      </p:sp>
      <p:pic>
        <p:nvPicPr>
          <p:cNvPr id="1536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9600"/>
            <a:ext cx="45243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41091622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(2/3)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Feedback from CWPAN</a:t>
            </a:r>
          </a:p>
          <a:p>
            <a:pPr lvl="1"/>
            <a:r>
              <a:rPr lang="en-US" smtClean="0">
                <a:hlinkClick r:id="rId2"/>
              </a:rPr>
              <a:t>https://mentor.ieee.org/802.11/dcn/12/11-12-0398-03-cmmw-cwpan-response-to-802-11-cmmw.ppt</a:t>
            </a:r>
            <a:endParaRPr lang="en-US" smtClean="0"/>
          </a:p>
          <a:p>
            <a:pPr lvl="2"/>
            <a:r>
              <a:rPr lang="en-US" smtClean="0"/>
              <a:t>Chose dates for 2013 CMMW TG interim meetings</a:t>
            </a:r>
          </a:p>
          <a:p>
            <a:r>
              <a:rPr lang="en-US" smtClean="0"/>
              <a:t>PAR development discussion</a:t>
            </a:r>
          </a:p>
          <a:p>
            <a:pPr lvl="1"/>
            <a:r>
              <a:rPr lang="en-US" smtClean="0"/>
              <a:t>Reviewed </a:t>
            </a:r>
            <a:r>
              <a:rPr lang="en-US" smtClean="0">
                <a:hlinkClick r:id="rId3"/>
              </a:rPr>
              <a:t>https://mentor.ieee.org/802.11/dcn/12/11-12-0140-01-cmmw-ieee-802-11-cmmw-sg-par.doc</a:t>
            </a:r>
            <a:endParaRPr lang="en-US" smtClean="0"/>
          </a:p>
          <a:p>
            <a:pPr lvl="1"/>
            <a:r>
              <a:rPr lang="en-US" smtClean="0"/>
              <a:t>Requested more information from CWPAN regarding MAC modifications </a:t>
            </a:r>
          </a:p>
          <a:p>
            <a:pPr lvl="1"/>
            <a:r>
              <a:rPr lang="en-US" smtClean="0"/>
              <a:t>Request information from Regulatory SC on 40-50GHz rules in other regulatory domains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5DF73D89-E73E-4F1A-97D9-82B26345F37D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2206141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 (3/3)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5C development discussion</a:t>
            </a:r>
          </a:p>
          <a:p>
            <a:pPr lvl="1"/>
            <a:r>
              <a:rPr lang="en-US" smtClean="0"/>
              <a:t>Reviewed </a:t>
            </a:r>
            <a:r>
              <a:rPr lang="en-US" smtClean="0">
                <a:hlinkClick r:id="rId2"/>
              </a:rPr>
              <a:t>https://mentor.ieee.org/802.11/dcn/12/11-12-0141-01-cmmw-ieee-802-11-cmww-sg-5c.doc</a:t>
            </a:r>
            <a:endParaRPr lang="en-US" smtClean="0"/>
          </a:p>
          <a:p>
            <a:r>
              <a:rPr lang="en-US" smtClean="0"/>
              <a:t>Task group logistic discussion</a:t>
            </a:r>
          </a:p>
          <a:p>
            <a:pPr lvl="1"/>
            <a:r>
              <a:rPr lang="en-US" smtClean="0">
                <a:hlinkClick r:id="rId3"/>
              </a:rPr>
              <a:t>https://mentor.ieee.org/802.11/dcn/12/11-12-0443-00-cmmw-cmmw-logistics-options.pptx</a:t>
            </a:r>
            <a:endParaRPr lang="en-US" smtClean="0"/>
          </a:p>
          <a:p>
            <a:pPr lvl="1"/>
            <a:r>
              <a:rPr lang="en-US" smtClean="0"/>
              <a:t>Attaining/Retaining voting rights &amp; voting on drafts</a:t>
            </a:r>
          </a:p>
          <a:p>
            <a:pPr lvl="1"/>
            <a:r>
              <a:rPr lang="en-US" smtClean="0"/>
              <a:t>Voting during Asia CMMW TG meeting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EFE3E980-BDDE-4C50-8CE1-3F03508E2151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56691973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May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CWPAN response to questions</a:t>
            </a:r>
          </a:p>
          <a:p>
            <a:r>
              <a:rPr lang="en-US" smtClean="0"/>
              <a:t>Develop Task Group guidelines</a:t>
            </a:r>
          </a:p>
          <a:p>
            <a:r>
              <a:rPr lang="en-US" smtClean="0"/>
              <a:t>Develop PAR and 5 Criteria</a:t>
            </a: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FE3F8E23-6150-4757-B9B0-7AC0FF9B9FDE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3590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Thursdays 19:00-20:00 ET</a:t>
            </a:r>
          </a:p>
          <a:p>
            <a:pPr lvl="1"/>
            <a:r>
              <a:rPr lang="en-US" smtClean="0"/>
              <a:t>April 19, 26, May 3</a:t>
            </a:r>
          </a:p>
          <a:p>
            <a:pPr lvl="1"/>
            <a:endParaRPr lang="en-US" smtClean="0"/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94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EF06C84A-5401-47D7-AD97-8404159EC92D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2805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group extension motion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Request the IEEE 802 LMSC to extend the 802.11 China Millimeter Wave Study Group.</a:t>
            </a:r>
            <a:endParaRPr lang="en-US" smtClean="0"/>
          </a:p>
          <a:p>
            <a:r>
              <a:rPr lang="en-GB" smtClean="0"/>
              <a:t> </a:t>
            </a:r>
            <a:endParaRPr lang="en-US" smtClean="0"/>
          </a:p>
          <a:p>
            <a:r>
              <a:rPr lang="en-GB" smtClean="0"/>
              <a:t>Moved by Xiaoming Peng on behalf of CMMW SG</a:t>
            </a:r>
          </a:p>
          <a:p>
            <a:endParaRPr lang="en-US" smtClean="0"/>
          </a:p>
          <a:p>
            <a:r>
              <a:rPr lang="en-GB" smtClean="0"/>
              <a:t>[CMMW SG vote: </a:t>
            </a:r>
            <a:endParaRPr lang="en-US" smtClean="0"/>
          </a:p>
          <a:p>
            <a:r>
              <a:rPr lang="en-GB" smtClean="0"/>
              <a:t>Moved: Xiaoming Peng,  Seconded: Andrew Myles, Result: 13-0-1]</a:t>
            </a:r>
            <a:endParaRPr lang="en-US" smtClean="0"/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/>
              <a:t>Slide </a:t>
            </a:r>
            <a:fld id="{411B0051-92D4-4037-A2BE-A25F653A1842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11-12/0449r0 by Eldad Perahia, Xiaoming Peng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0644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C6B5DFF5-F66F-4E01-8E73-647EF95AD008}" type="slidenum">
              <a:rPr lang="en-GB" smtClean="0"/>
              <a:pPr/>
              <a:t>89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ISG SG Closing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2011-03-16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11-12/0450r0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7084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In publication editing, to be complete in March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Waiting professional editing, eight weeks after approval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At </a:t>
            </a:r>
            <a:r>
              <a:rPr lang="en-GB" sz="2000" dirty="0" err="1" smtClean="0"/>
              <a:t>D2.0</a:t>
            </a:r>
            <a:r>
              <a:rPr lang="en-GB" sz="2000" dirty="0" smtClean="0"/>
              <a:t>, expect to go to </a:t>
            </a:r>
            <a:r>
              <a:rPr lang="en-GB" sz="2000" dirty="0" err="1" smtClean="0"/>
              <a:t>WG</a:t>
            </a:r>
            <a:r>
              <a:rPr lang="en-GB" sz="2000" dirty="0" smtClean="0"/>
              <a:t> LB out of May meeting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At </a:t>
            </a:r>
            <a:r>
              <a:rPr lang="en-GB" sz="2000" dirty="0" err="1" smtClean="0"/>
              <a:t>D5.0</a:t>
            </a:r>
            <a:r>
              <a:rPr lang="en-GB" sz="2000" dirty="0" smtClean="0"/>
              <a:t>,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</a:t>
            </a:r>
            <a:r>
              <a:rPr lang="en-GB" sz="2000" dirty="0" err="1" smtClean="0"/>
              <a:t>D6.0</a:t>
            </a:r>
            <a:r>
              <a:rPr lang="en-GB" sz="2000" dirty="0" smtClean="0"/>
              <a:t> out of March meeting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Waiting professional editing, four weeks after approval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Waiting </a:t>
            </a:r>
            <a:r>
              <a:rPr lang="en-GB" sz="2000" dirty="0" err="1" smtClean="0"/>
              <a:t>PHY</a:t>
            </a:r>
            <a:r>
              <a:rPr lang="en-GB" sz="2000" dirty="0" smtClean="0"/>
              <a:t> clause, maybe LB out of July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developing spec framework, </a:t>
            </a:r>
            <a:r>
              <a:rPr lang="en-GB" sz="2000" dirty="0" err="1" smtClean="0"/>
              <a:t>WG</a:t>
            </a:r>
            <a:r>
              <a:rPr lang="en-GB" sz="2000" dirty="0" smtClean="0"/>
              <a:t> technical review out of January 2013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Process reset complete, populating spec framework (60 submissions)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11-12/0341r2 by Peter Ecclesine (Cisco Systems)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0051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D111CB3D-7B12-47B2-A3EF-3AA14DFB0C14}" type="slidenum">
              <a:rPr lang="en-GB" smtClean="0"/>
              <a:pPr/>
              <a:t>90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smtClean="0"/>
              <a:t> Closing report for Infrastructure Service Discovery Study Group (ISD SG) for March 2012,  Waikoloa, HI, USA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2/3 of 11-12/0450r0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349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6D851211-A5B0-490A-A8B7-FA70871976CB}" type="slidenum">
              <a:rPr lang="en-GB" smtClean="0"/>
              <a:pPr/>
              <a:t>91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2800" smtClean="0"/>
              <a:t>Summary</a:t>
            </a:r>
          </a:p>
          <a:p>
            <a:pPr lvl="1"/>
            <a:r>
              <a:rPr lang="en-GB" sz="2400" smtClean="0"/>
              <a:t>Two presentations on use cases:</a:t>
            </a:r>
          </a:p>
          <a:p>
            <a:pPr lvl="2"/>
            <a:r>
              <a:rPr lang="en-GB" sz="2200" smtClean="0"/>
              <a:t>11-12-0346r0</a:t>
            </a:r>
          </a:p>
          <a:p>
            <a:pPr lvl="2"/>
            <a:r>
              <a:rPr lang="en-GB" sz="2200" smtClean="0"/>
              <a:t>11-12-0394r0</a:t>
            </a:r>
          </a:p>
          <a:p>
            <a:pPr lvl="2"/>
            <a:r>
              <a:rPr lang="en-GB" sz="2400" smtClean="0"/>
              <a:t>Extensive discussion on scope, although no final agreement was met.</a:t>
            </a:r>
          </a:p>
          <a:p>
            <a:r>
              <a:rPr lang="en-GB" sz="2800" smtClean="0"/>
              <a:t>Plans for May 2012</a:t>
            </a:r>
          </a:p>
          <a:p>
            <a:pPr lvl="1"/>
            <a:r>
              <a:rPr lang="en-GB" sz="2400" smtClean="0"/>
              <a:t>Finalise scope for the SG</a:t>
            </a:r>
          </a:p>
          <a:p>
            <a:pPr lvl="1"/>
            <a:r>
              <a:rPr lang="en-GB" sz="2400" smtClean="0"/>
              <a:t>Update use case &amp; requirements document (11-12-0433r1)</a:t>
            </a:r>
          </a:p>
          <a:p>
            <a:pPr lvl="1"/>
            <a:r>
              <a:rPr lang="en-GB" sz="2400" smtClean="0"/>
              <a:t>Start on the PAR and 5C documents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11-12/0450r0 by Stephen McCann, RIM</a:t>
            </a: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</a:p>
        </p:txBody>
      </p:sp>
    </p:spTree>
    <p:extLst>
      <p:ext uri="{BB962C8B-B14F-4D97-AF65-F5344CB8AC3E}">
        <p14:creationId xmlns:p14="http://schemas.microsoft.com/office/powerpoint/2010/main" val="14300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73745</TotalTime>
  <Words>6100</Words>
  <Application>Microsoft Office PowerPoint</Application>
  <PresentationFormat>On-screen Show (4:3)</PresentationFormat>
  <Paragraphs>1466</Paragraphs>
  <Slides>91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3" baseType="lpstr">
      <vt:lpstr>Default Design</vt:lpstr>
      <vt:lpstr>Document</vt:lpstr>
      <vt:lpstr>802.11 March 2012 Closing Reports</vt:lpstr>
      <vt:lpstr>Abstract</vt:lpstr>
      <vt:lpstr>Attendance Summary</vt:lpstr>
      <vt:lpstr>Attendance Histogram (Thu pm2) 267 attendees total</vt:lpstr>
      <vt:lpstr>Type of Groups</vt:lpstr>
      <vt:lpstr>Groups</vt:lpstr>
      <vt:lpstr>802.11 WG Editor’s Meeting (Mar ‘12)</vt:lpstr>
      <vt:lpstr>Volunteer Editor Contacts</vt:lpstr>
      <vt:lpstr>Round table status report</vt:lpstr>
      <vt:lpstr>802.11 Style Guide</vt:lpstr>
      <vt:lpstr>Editor Amendment Ordering</vt:lpstr>
      <vt:lpstr>Draft Development Snapshot</vt:lpstr>
      <vt:lpstr>Closing Report</vt:lpstr>
      <vt:lpstr>Abstract</vt:lpstr>
      <vt:lpstr>PowerPoint Presentation</vt:lpstr>
      <vt:lpstr>ARC SC Agenda – March 2012</vt:lpstr>
      <vt:lpstr>Abstract</vt:lpstr>
      <vt:lpstr>Accomplishments</vt:lpstr>
      <vt:lpstr>Plan for May 2012</vt:lpstr>
      <vt:lpstr>IEEE 802 JTC1 SC closing report (Mar 12)</vt:lpstr>
      <vt:lpstr>Abstract</vt:lpstr>
      <vt:lpstr>IEEE 802 JTC1 SC reviewed results of recent SC6 meeting</vt:lpstr>
      <vt:lpstr>IEEE 802 JTC1 SC reviewed results of recent SC6 meeting</vt:lpstr>
      <vt:lpstr>IEEE 802 JTC1 SC spent most time on proposed SC6/IEEE 802 agreement </vt:lpstr>
      <vt:lpstr>IEEE 802 JTC1 SC will focus on answers to SC6 &amp; a refined agreement in Atlanta</vt:lpstr>
      <vt:lpstr>IEEE 802.11 Regulatory SC Waikoloa Closing Report</vt:lpstr>
      <vt:lpstr>Abstract</vt:lpstr>
      <vt:lpstr>Regulatory Summaries</vt:lpstr>
      <vt:lpstr>Critical Action Issues</vt:lpstr>
      <vt:lpstr>Decoupling Regulatory Changes</vt:lpstr>
      <vt:lpstr>References</vt:lpstr>
      <vt:lpstr>References [2]</vt:lpstr>
      <vt:lpstr>Interesting Websites and Documents</vt:lpstr>
      <vt:lpstr>Smart Grid SC– March 2012</vt:lpstr>
      <vt:lpstr>Waikoloa Action Items</vt:lpstr>
      <vt:lpstr>PowerPoint Presentation</vt:lpstr>
      <vt:lpstr>PowerPoint Presentation</vt:lpstr>
      <vt:lpstr>Objectives</vt:lpstr>
      <vt:lpstr>Objectives (continued)</vt:lpstr>
      <vt:lpstr>PowerPoint Presentation</vt:lpstr>
      <vt:lpstr>802.11aa –Robust Audio Video Transport Streaming  Waikoloa Closing Report</vt:lpstr>
      <vt:lpstr>Work Accomplished in Waikoloa</vt:lpstr>
      <vt:lpstr>Status Report</vt:lpstr>
      <vt:lpstr>Joint Meeting with 802.1avb</vt:lpstr>
      <vt:lpstr>802.11aa is complete</vt:lpstr>
      <vt:lpstr>TGac March 2012 Closing Report</vt:lpstr>
      <vt:lpstr>Abstract</vt:lpstr>
      <vt:lpstr>Work Completed </vt:lpstr>
      <vt:lpstr>Next Ad Hoc Meeting</vt:lpstr>
      <vt:lpstr>May 2012 Goals</vt:lpstr>
      <vt:lpstr>Conference Call Times</vt:lpstr>
      <vt:lpstr>TGad March 2012 Closing Report</vt:lpstr>
      <vt:lpstr>Abstract</vt:lpstr>
      <vt:lpstr>Work Completed</vt:lpstr>
      <vt:lpstr>Goals for May 2012</vt:lpstr>
      <vt:lpstr>Conference call times</vt:lpstr>
      <vt:lpstr>TGaf Waikoloa Closing Report</vt:lpstr>
      <vt:lpstr>Abstract</vt:lpstr>
      <vt:lpstr>Agenda</vt:lpstr>
      <vt:lpstr>TGaf Accomplishments </vt:lpstr>
      <vt:lpstr>Announcements</vt:lpstr>
      <vt:lpstr>Hopes for May</vt:lpstr>
      <vt:lpstr>TGaf Timeline – Updated March 2012</vt:lpstr>
      <vt:lpstr>Teleconferences</vt:lpstr>
      <vt:lpstr>IEEE 802.11ah Closing Report for March 2012</vt:lpstr>
      <vt:lpstr>Activity in TGah</vt:lpstr>
      <vt:lpstr>Activity in TGah</vt:lpstr>
      <vt:lpstr>Going forward</vt:lpstr>
      <vt:lpstr>Teleconferences</vt:lpstr>
      <vt:lpstr>Timeline</vt:lpstr>
      <vt:lpstr>IEEE 802.11TGai Closing Report</vt:lpstr>
      <vt:lpstr>Abstract</vt:lpstr>
      <vt:lpstr>Plan for this week Waikoloa , Mar 2012</vt:lpstr>
      <vt:lpstr>Accomplishments  TGai  1/2</vt:lpstr>
      <vt:lpstr>Accomplishments  TGai  2/2</vt:lpstr>
      <vt:lpstr>Teleconference Schedule </vt:lpstr>
      <vt:lpstr>Time line of TGai</vt:lpstr>
      <vt:lpstr>Plan for March</vt:lpstr>
      <vt:lpstr>Plan for May </vt:lpstr>
      <vt:lpstr>Thanks to all who participated!</vt:lpstr>
      <vt:lpstr>PowerPoint Presentation</vt:lpstr>
      <vt:lpstr>Abstract</vt:lpstr>
      <vt:lpstr>Work Completed (1/3)</vt:lpstr>
      <vt:lpstr>Work Completed (2/3)</vt:lpstr>
      <vt:lpstr>Work Completed (3/3)</vt:lpstr>
      <vt:lpstr>Goals for May</vt:lpstr>
      <vt:lpstr>Conference call times</vt:lpstr>
      <vt:lpstr>Study group extension motion</vt:lpstr>
      <vt:lpstr>ISG SG Closing Report</vt:lpstr>
      <vt:lpstr>Abstract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Reports</dc:title>
  <dc:creator>Adrian Stephens</dc:creator>
  <cp:lastModifiedBy>Adrian Stephens, 203</cp:lastModifiedBy>
  <cp:revision>1159</cp:revision>
  <cp:lastPrinted>1998-02-10T13:28:06Z</cp:lastPrinted>
  <dcterms:created xsi:type="dcterms:W3CDTF">1998-02-10T13:07:52Z</dcterms:created>
  <dcterms:modified xsi:type="dcterms:W3CDTF">2012-03-16T06:37:27Z</dcterms:modified>
</cp:coreProperties>
</file>