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9" r:id="rId2"/>
    <p:sldId id="270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F9966"/>
    <a:srgbClr val="FF9933"/>
    <a:srgbClr val="FFFF00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 autoAdjust="0"/>
    <p:restoredTop sz="86464" autoAdjust="0"/>
  </p:normalViewPr>
  <p:slideViewPr>
    <p:cSldViewPr>
      <p:cViewPr>
        <p:scale>
          <a:sx n="80" d="100"/>
          <a:sy n="80" d="100"/>
        </p:scale>
        <p:origin x="-133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134" y="42"/>
      </p:cViewPr>
      <p:guideLst>
        <p:guide orient="horz" pos="2163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/>
              <a:t>doc.: IEEE 802.11-06/0528r0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/>
              <a:t>May 2006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Bruce Kraemer, Marvell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5625" y="89979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F771502A-6538-410D-9F92-7BE935D2C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8213"/>
            <a:r>
              <a:rPr lang="en-US" sz="1200" b="0"/>
              <a:t>Submission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807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400"/>
            </a:lvl1pPr>
          </a:lstStyle>
          <a:p>
            <a:pPr>
              <a:defRPr/>
            </a:pPr>
            <a:r>
              <a:rPr lang="en-US"/>
              <a:t>doc.: IEEE 802.11-06/0528r0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8213">
              <a:defRPr sz="1400"/>
            </a:lvl1pPr>
          </a:lstStyle>
          <a:p>
            <a:pPr>
              <a:defRPr/>
            </a:pPr>
            <a:r>
              <a:rPr lang="en-US"/>
              <a:t>May 2006</a:t>
            </a: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2838" y="701675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2" tIns="46259" rIns="94112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7963" y="9001125"/>
            <a:ext cx="9255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8213">
              <a:defRPr sz="1200" b="0"/>
            </a:lvl5pPr>
          </a:lstStyle>
          <a:p>
            <a:pPr lvl="4">
              <a:defRPr/>
            </a:pPr>
            <a:r>
              <a:rPr lang="en-US"/>
              <a:t>Bruce Kraemer, Marvell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8213">
              <a:defRPr sz="1200" b="0"/>
            </a:lvl1pPr>
          </a:lstStyle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19163"/>
            <a:r>
              <a:rPr lang="en-US" sz="1200" b="0"/>
              <a:t>Submission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639763" y="296863"/>
            <a:ext cx="5578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568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802.11-06/0528r0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2006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Bruce Kraemer, Marvell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D0B8B295-F92D-467A-B866-1ED57ECAAB6C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61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802.11-06/0528r0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2006</a:t>
            </a:r>
          </a:p>
        </p:txBody>
      </p:sp>
      <p:sp>
        <p:nvSpPr>
          <p:cNvPr id="71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Bruce Kraemer, Marvell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E7628765-BB07-4236-84F8-D507B9C5330C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802.11-06/0528r0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May 2006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z="1200" b="0" smtClean="0"/>
              <a:t>Bruce Kraemer, Marvell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Page </a:t>
            </a:r>
            <a:fld id="{743E5B57-6A8F-45EA-A378-573A532AE747}" type="slidenum">
              <a:rPr lang="en-US" sz="1200" b="0" smtClean="0"/>
              <a:pPr/>
              <a:t>4</a:t>
            </a:fld>
            <a:endParaRPr lang="en-US" sz="1200" b="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16402" y="96616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doc.: IEEE 802.11-12/0225r3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7344" y="96616"/>
            <a:ext cx="1041952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January 2012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4057503" y="9000687"/>
            <a:ext cx="2154756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smtClean="0"/>
              <a:t>Michael Montemurro, RIM</a:t>
            </a:r>
          </a:p>
        </p:txBody>
      </p:sp>
      <p:sp>
        <p:nvSpPr>
          <p:cNvPr id="410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8209" y="9000687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Page </a:t>
            </a:r>
            <a:fld id="{6CFD9CFD-952B-4978-BE85-4687AA64260A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5CBE4F-402A-49FC-A06A-9C974296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2E031F0-8644-40AC-ABB2-532CF618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1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49AE03E-796B-4873-946A-B6AA9F6A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2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35A483-3080-47E4-BD07-3D33495BC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6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FDD5300-2866-4D79-87F5-BB55E78B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338C2F6-F105-433A-AAB6-76B0B679D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B25F80-8C11-467D-8E41-C1B0ECCD1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1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F89681A-9631-497E-ACB4-B757B377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1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979DB56-C54D-4700-A77E-3F886BE7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1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A2AD29-FE18-41FA-84E3-53BD235C0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4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5375AF5-85D9-46A1-B7D8-F799CB6B2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579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smtClean="0"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/>
              <a:t>Adrian Stephens, Intel 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31D45EC1-4C6A-4C4C-A230-3BDF24B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/>
            <a:r>
              <a:rPr lang="en-US" sz="1800" dirty="0"/>
              <a:t>doc.: IEEE </a:t>
            </a:r>
            <a:r>
              <a:rPr lang="en-US" sz="1800" dirty="0" smtClean="0"/>
              <a:t>802.11-12/0429r0</a:t>
            </a:r>
            <a:endParaRPr lang="en-US" sz="1800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2012</a:t>
            </a:r>
            <a:endParaRPr lang="en-US" sz="180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Adrian Stephens, Intel Corporation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Slide </a:t>
            </a:r>
            <a:fld id="{7F5B2C40-42CD-4067-8FE4-2A631163A022}" type="slidenum">
              <a:rPr lang="en-US" sz="1200" b="0" smtClean="0"/>
              <a:pPr/>
              <a:t>1</a:t>
            </a:fld>
            <a:endParaRPr lang="en-US" sz="1200" b="0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802.11 March 2012 Plenary Motions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2012-03-14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graphicFrame>
        <p:nvGraphicFramePr>
          <p:cNvPr id="3079" name="Object 11"/>
          <p:cNvGraphicFramePr>
            <a:graphicFrameLocks noChangeAspect="1"/>
          </p:cNvGraphicFramePr>
          <p:nvPr/>
        </p:nvGraphicFramePr>
        <p:xfrm>
          <a:off x="523875" y="2276475"/>
          <a:ext cx="7772400" cy="260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Document" r:id="rId4" imgW="8274368" imgH="2780300" progId="Word.Document.8">
                  <p:embed/>
                </p:oleObj>
              </mc:Choice>
              <mc:Fallback>
                <p:oleObj name="Document" r:id="rId4" imgW="8274368" imgH="2780300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2276475"/>
                        <a:ext cx="7772400" cy="2609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/>
              <a:t>Authors:</a:t>
            </a:r>
            <a:endParaRPr 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Study group extension motion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Request the IEEE 802 LMSC to extend the 802.11 China Millimeter Wave Study Group.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Moved by Xiaoming Peng on behalf of CMMW SG</a:t>
            </a:r>
          </a:p>
          <a:p>
            <a:endParaRPr lang="en-US" smtClean="0"/>
          </a:p>
          <a:p>
            <a:r>
              <a:rPr lang="en-GB" smtClean="0"/>
              <a:t>[CMMW SG vote: </a:t>
            </a:r>
            <a:endParaRPr lang="en-US" smtClean="0"/>
          </a:p>
          <a:p>
            <a:r>
              <a:rPr lang="en-GB" smtClean="0"/>
              <a:t>Moved: Xiaoming Peng,  Seconded: Andrew Myles, Result: 13-0-1]</a:t>
            </a:r>
            <a:endParaRPr lang="en-US" smtClean="0"/>
          </a:p>
          <a:p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182687" cy="2762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March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Eldad Perahia, Xiaoming Peng</a:t>
            </a:r>
            <a:endParaRPr lang="en-US"/>
          </a:p>
        </p:txBody>
      </p:sp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/>
              <a:t>Slide </a:t>
            </a:r>
            <a:fld id="{411B0051-92D4-4037-A2BE-A25F653A1842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4586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ISD SG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E5CBE4F-402A-49FC-A06A-9C974296C46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46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1826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2012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Stephen McCann, RIM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mtClean="0"/>
              <a:t>Slide </a:t>
            </a:r>
            <a:fld id="{57602FAB-1B9E-4628-99E5-4763664E41F5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Motion 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572000"/>
          </a:xfrm>
        </p:spPr>
        <p:txBody>
          <a:bodyPr/>
          <a:lstStyle/>
          <a:p>
            <a:r>
              <a:rPr lang="en-GB" smtClean="0"/>
              <a:t>Request the IEEE 802 LMSC to extend the IEEE 802.11 ISD Study Group.</a:t>
            </a:r>
          </a:p>
          <a:p>
            <a:endParaRPr lang="en-GB" smtClean="0"/>
          </a:p>
          <a:p>
            <a:endParaRPr lang="en-GB" smtClean="0"/>
          </a:p>
          <a:p>
            <a:pPr>
              <a:buFontTx/>
              <a:buNone/>
            </a:pPr>
            <a:endParaRPr lang="en-GB" smtClean="0"/>
          </a:p>
          <a:p>
            <a:r>
              <a:rPr lang="en-GB" sz="1600" smtClean="0"/>
              <a:t>Study Group Result: Moved: Dwight Smith, 2</a:t>
            </a:r>
            <a:r>
              <a:rPr lang="en-GB" sz="1600" baseline="30000" smtClean="0"/>
              <a:t>nd</a:t>
            </a:r>
            <a:r>
              <a:rPr lang="en-GB" sz="1600" smtClean="0"/>
              <a:t> : Joseph Levy, Result: 36/0/1</a:t>
            </a:r>
          </a:p>
          <a:p>
            <a:endParaRPr lang="en-GB" smtClean="0"/>
          </a:p>
          <a:p>
            <a:endParaRPr lang="en-GB" smtClean="0"/>
          </a:p>
          <a:p>
            <a:r>
              <a:rPr lang="en-GB" smtClean="0"/>
              <a:t>Moved on behalf of ISD SG by Stephen McCann</a:t>
            </a:r>
          </a:p>
          <a:p>
            <a:r>
              <a:rPr lang="en-GB" smtClean="0"/>
              <a:t>Result:</a:t>
            </a:r>
          </a:p>
        </p:txBody>
      </p:sp>
    </p:spTree>
    <p:extLst>
      <p:ext uri="{BB962C8B-B14F-4D97-AF65-F5344CB8AC3E}">
        <p14:creationId xmlns:p14="http://schemas.microsoft.com/office/powerpoint/2010/main" val="137299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TGaf new business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E5CBE4F-402A-49FC-A06A-9C974296C46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16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71AA584-A631-41C6-AA28-A674FF16BF7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To better </a:t>
            </a:r>
            <a:r>
              <a:rPr lang="en-US" dirty="0"/>
              <a:t>understand the needs and plans for the TVWS in </a:t>
            </a:r>
            <a:r>
              <a:rPr lang="en-US" dirty="0" smtClean="0"/>
              <a:t>Japan,</a:t>
            </a:r>
          </a:p>
          <a:p>
            <a:r>
              <a:rPr lang="en-US" dirty="0" smtClean="0"/>
              <a:t>Approve a liaison from the IEEE </a:t>
            </a:r>
            <a:r>
              <a:rPr lang="en-US" dirty="0"/>
              <a:t>802.11 WG </a:t>
            </a:r>
            <a:r>
              <a:rPr lang="en-US" dirty="0" smtClean="0"/>
              <a:t>to </a:t>
            </a:r>
            <a:r>
              <a:rPr lang="en-US" dirty="0"/>
              <a:t>the White Space Promotion Committee</a:t>
            </a:r>
          </a:p>
          <a:p>
            <a:pPr lvl="1"/>
            <a:r>
              <a:rPr lang="en-US" sz="2400" dirty="0"/>
              <a:t>Hiroshi Harada of NICT </a:t>
            </a:r>
            <a:r>
              <a:rPr lang="en-US" sz="2400" dirty="0" smtClean="0"/>
              <a:t>has offered to </a:t>
            </a:r>
            <a:r>
              <a:rPr lang="en-US" sz="2400" dirty="0"/>
              <a:t>serve as </a:t>
            </a:r>
            <a:r>
              <a:rPr lang="en-US" sz="2400" dirty="0" smtClean="0"/>
              <a:t>liaison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Moved:  Richard Kennedy</a:t>
            </a:r>
          </a:p>
          <a:p>
            <a:r>
              <a:rPr lang="en-US" sz="2800" dirty="0" smtClean="0"/>
              <a:t>Seconded:  Michael </a:t>
            </a:r>
            <a:r>
              <a:rPr lang="en-US" sz="2800" smtClean="0"/>
              <a:t>Montemurro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754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March 2012</a:t>
            </a:r>
            <a:endParaRPr lang="en-US" sz="18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Adrian Stephens, Intel Corporation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Slide </a:t>
            </a:r>
            <a:fld id="{53349FF6-67AE-4871-A670-E3D21006EF30}" type="slidenum">
              <a:rPr lang="en-US" sz="1200" b="0" smtClean="0"/>
              <a:pPr/>
              <a:t>2</a:t>
            </a:fld>
            <a:endParaRPr lang="en-US" sz="1200" b="0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This document is a composite of all 802.11 sub-group motions that </a:t>
            </a:r>
            <a:r>
              <a:rPr lang="en-US" b="0" dirty="0" smtClean="0"/>
              <a:t>may </a:t>
            </a:r>
            <a:r>
              <a:rPr lang="en-US" b="0" dirty="0" smtClean="0"/>
              <a:t>be brought at the </a:t>
            </a:r>
            <a:r>
              <a:rPr lang="en-US" b="0" dirty="0" smtClean="0"/>
              <a:t>March 2012 closing plenary.</a:t>
            </a:r>
            <a:endParaRPr lang="en-US" b="0" dirty="0" smtClean="0"/>
          </a:p>
          <a:p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WG telecons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E5CBE4F-402A-49FC-A06A-9C974296C46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733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1826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smtClean="0"/>
              <a:t>July 2011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Adrian Stephens, Intel Corporation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0" smtClean="0"/>
              <a:t>Slide </a:t>
            </a:r>
            <a:fld id="{56F38AC5-624C-4168-BD39-591F8E21A6CC}" type="slidenum">
              <a:rPr lang="en-US" sz="1200" b="0" smtClean="0"/>
              <a:pPr/>
              <a:t>4</a:t>
            </a:fld>
            <a:endParaRPr lang="en-US" sz="1200" b="0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477000" cy="304800"/>
          </a:xfrm>
        </p:spPr>
        <p:txBody>
          <a:bodyPr/>
          <a:lstStyle/>
          <a:p>
            <a:r>
              <a:rPr lang="en-US" sz="2800" smtClean="0"/>
              <a:t>Teleconferences</a:t>
            </a:r>
          </a:p>
        </p:txBody>
      </p:sp>
      <p:graphicFrame>
        <p:nvGraphicFramePr>
          <p:cNvPr id="2266115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401596"/>
              </p:ext>
            </p:extLst>
          </p:nvPr>
        </p:nvGraphicFramePr>
        <p:xfrm>
          <a:off x="381000" y="762000"/>
          <a:ext cx="8458200" cy="5132895"/>
        </p:xfrm>
        <a:graphic>
          <a:graphicData uri="http://schemas.openxmlformats.org/drawingml/2006/table">
            <a:tbl>
              <a:tblPr/>
              <a:tblGrid>
                <a:gridCol w="1371600"/>
                <a:gridCol w="4724400"/>
                <a:gridCol w="1143000"/>
                <a:gridCol w="1219200"/>
              </a:tblGrid>
              <a:tr h="2408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</a:t>
                      </a:r>
                    </a:p>
                  </a:txBody>
                  <a:tcPr marL="18000" marR="18000" marT="17997" marB="1799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Dates</a:t>
                      </a:r>
                    </a:p>
                  </a:txBody>
                  <a:tcPr marL="18000" marR="18000" marT="17997" marB="179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Start Time</a:t>
                      </a:r>
                    </a:p>
                  </a:txBody>
                  <a:tcPr marL="18000" marR="18000" marT="17997" marB="179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Duration</a:t>
                      </a:r>
                    </a:p>
                  </a:txBody>
                  <a:tcPr marL="18000" marR="18000" marT="17997" marB="179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7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TGai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8000" marR="18000" marT="17997" marB="1799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Tuesdays from Mar 27 to May 29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7997" marB="179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9:00 ET</a:t>
                      </a:r>
                    </a:p>
                  </a:txBody>
                  <a:tcPr marL="18000" marR="18000" marT="17997" marB="179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 Hour</a:t>
                      </a:r>
                    </a:p>
                  </a:txBody>
                  <a:tcPr marL="18000" marR="18000" marT="17997" marB="179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9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TGah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17780" marB="1778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Wed April 11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Wed April 18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Wed May 9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10:00 ET 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19:00 ET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10:00 ET 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1 Hour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1 Hour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1 Hour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78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TGac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 </a:t>
                      </a:r>
                      <a:endParaRPr lang="en-GB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17780" marR="17780" marT="17780" marB="1778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 22, Apr 5, Apr 19,</a:t>
                      </a:r>
                      <a:r>
                        <a:rPr lang="en-GB" sz="1800" kern="1200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Times New Roman"/>
                        </a:rPr>
                        <a:t>May </a:t>
                      </a: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3, </a:t>
                      </a:r>
                      <a:r>
                        <a:rPr lang="en-GB" sz="1800" dirty="0" smtClean="0">
                          <a:effectLst/>
                          <a:latin typeface="Calibri"/>
                          <a:ea typeface="Times New Roman"/>
                        </a:rPr>
                        <a:t>24; </a:t>
                      </a:r>
                      <a:r>
                        <a:rPr lang="en-GB" sz="1800" dirty="0">
                          <a:effectLst/>
                          <a:latin typeface="Calibri"/>
                          <a:ea typeface="Times New Roman"/>
                        </a:rPr>
                        <a:t>June 7</a:t>
                      </a:r>
                      <a:endParaRPr lang="en-GB" sz="1100" dirty="0">
                        <a:effectLst/>
                        <a:latin typeface="Calibri"/>
                        <a:ea typeface="Calibri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 29, Apr 12, Apr 26,</a:t>
                      </a:r>
                      <a:r>
                        <a:rPr lang="en-GB" sz="1800" kern="1200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May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31</a:t>
                      </a:r>
                      <a:endParaRPr lang="en-GB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10:00 ET</a:t>
                      </a:r>
                      <a:endParaRPr lang="en-GB" sz="1100">
                        <a:effectLst/>
                        <a:latin typeface="Calibri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20:00 ET</a:t>
                      </a:r>
                      <a:endParaRPr lang="en-GB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Calibri"/>
                        </a:rPr>
                        <a:t>2 Hours</a:t>
                      </a:r>
                      <a:endParaRPr lang="en-GB" sz="1100" dirty="0">
                        <a:effectLst/>
                        <a:latin typeface="Calibri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 Hours</a:t>
                      </a:r>
                      <a:endParaRPr lang="en-GB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0318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 err="1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TGad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17780" marR="17780" marT="17780" marB="1778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Apr 26, May 10, May 31,</a:t>
                      </a:r>
                    </a:p>
                    <a:p>
                      <a:pPr marL="0" algn="l" defTabSz="914400" rtl="0" eaLnBrk="1" fontAlgn="base" latinLnBrk="0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Apr 19, May 3, May 24, June 7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10:00 ET</a:t>
                      </a:r>
                    </a:p>
                    <a:p>
                      <a:pPr marL="0" algn="l" defTabSz="914400" rtl="0" eaLnBrk="1" fontAlgn="base" latinLnBrk="0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20:00 ET 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2 Hours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TGaf</a:t>
                      </a:r>
                      <a:endParaRPr kumimoji="0" lang="en-GB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7780" marR="17780" marT="17781" marB="17781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Tuesdays ad </a:t>
                      </a:r>
                      <a:r>
                        <a:rPr kumimoji="0" lang="en-GB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nauseum</a:t>
                      </a:r>
                      <a:endParaRPr kumimoji="0" lang="en-GB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7780" marR="17780" marT="17781" marB="177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21:00 ET</a:t>
                      </a:r>
                    </a:p>
                  </a:txBody>
                  <a:tcPr marL="17780" marR="17780" marT="17781" marB="177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 Hours</a:t>
                      </a:r>
                    </a:p>
                  </a:txBody>
                  <a:tcPr marL="17780" marR="17780" marT="17781" marB="1778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8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JTC1, ARC, REG SCs</a:t>
                      </a:r>
                    </a:p>
                  </a:txBody>
                  <a:tcPr marL="18000" marR="18000" marT="17997" marB="1799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Calls to be arranged on 10-days notice as required</a:t>
                      </a:r>
                    </a:p>
                  </a:txBody>
                  <a:tcPr marL="18000" marR="18000" marT="17997" marB="179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8000" marR="18000" marT="17997" marB="179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8000" marR="18000" marT="17997" marB="179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90">
                <a:tc>
                  <a:txBody>
                    <a:bodyPr/>
                    <a:lstStyle/>
                    <a:p>
                      <a:pPr fontAlgn="base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Smart Grid</a:t>
                      </a:r>
                    </a:p>
                  </a:txBody>
                  <a:tcPr marL="17780" marR="17780" marT="17780" marB="1778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Calls to be arranged on 10-days notice as required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14:00 ET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 Hour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815">
                <a:tc>
                  <a:txBody>
                    <a:bodyPr/>
                    <a:lstStyle/>
                    <a:p>
                      <a:pPr fontAlgn="base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ISD SG</a:t>
                      </a:r>
                    </a:p>
                  </a:txBody>
                  <a:tcPr marL="17780" marR="17780" marT="17780" marB="1778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April 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10:00 ET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1 Hour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635">
                <a:tc>
                  <a:txBody>
                    <a:bodyPr/>
                    <a:lstStyle/>
                    <a:p>
                      <a:pPr fontAlgn="base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CMMW SG</a:t>
                      </a:r>
                    </a:p>
                  </a:txBody>
                  <a:tcPr marL="17780" marR="17780" marT="17780" marB="1778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April 19, 26, May 3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19:00 ET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1 Hour</a:t>
                      </a:r>
                    </a:p>
                  </a:txBody>
                  <a:tcPr marL="17780" marR="17780" marT="17780" marB="177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70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WG P&amp;P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E5CBE4F-402A-49FC-A06A-9C974296C4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03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71AA584-A631-41C6-AA28-A674FF16BF7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dirty="0"/>
              <a:t>Adopt </a:t>
            </a:r>
            <a:r>
              <a:rPr lang="en-GB"/>
              <a:t>document  </a:t>
            </a:r>
            <a:r>
              <a:rPr lang="en-GB" smtClean="0"/>
              <a:t>11-09/0002r10 </a:t>
            </a:r>
            <a:r>
              <a:rPr lang="en-GB" dirty="0"/>
              <a:t>as the 802.11 Operations Manual.</a:t>
            </a:r>
          </a:p>
          <a:p>
            <a:endParaRPr lang="en-GB" dirty="0"/>
          </a:p>
          <a:p>
            <a:r>
              <a:rPr lang="en-GB" dirty="0"/>
              <a:t>Moved:  Jon </a:t>
            </a:r>
            <a:r>
              <a:rPr lang="en-GB" dirty="0" err="1"/>
              <a:t>Rosdahl</a:t>
            </a:r>
            <a:r>
              <a:rPr lang="en-GB" dirty="0"/>
              <a:t> / Seconded: Adrian Stephens</a:t>
            </a:r>
          </a:p>
          <a:p>
            <a:r>
              <a:rPr lang="en-GB" dirty="0"/>
              <a:t>Yes</a:t>
            </a:r>
          </a:p>
          <a:p>
            <a:r>
              <a:rPr lang="en-GB" dirty="0"/>
              <a:t>No</a:t>
            </a:r>
          </a:p>
          <a:p>
            <a:r>
              <a:rPr lang="en-GB" dirty="0"/>
              <a:t>Abstain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TGac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E5CBE4F-402A-49FC-A06A-9C974296C46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29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Times New Roman" charset="0"/>
              </a:rPr>
              <a:t>Motion for Ad Hoc Meeting</a:t>
            </a:r>
          </a:p>
        </p:txBody>
      </p:sp>
      <p:sp>
        <p:nvSpPr>
          <p:cNvPr id="686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imes New Roman" charset="0"/>
              </a:rPr>
              <a:t>Authorize </a:t>
            </a:r>
            <a:r>
              <a:rPr lang="en-GB" dirty="0" err="1" smtClean="0">
                <a:latin typeface="Times New Roman" charset="0"/>
              </a:rPr>
              <a:t>TGac</a:t>
            </a:r>
            <a:r>
              <a:rPr lang="en-GB" dirty="0" smtClean="0">
                <a:latin typeface="Times New Roman" charset="0"/>
              </a:rPr>
              <a:t> </a:t>
            </a:r>
            <a:r>
              <a:rPr lang="en-GB" dirty="0">
                <a:latin typeface="Times New Roman" charset="0"/>
              </a:rPr>
              <a:t>to hold an ad-hoc meeting on </a:t>
            </a:r>
            <a:r>
              <a:rPr lang="en-GB" dirty="0" smtClean="0">
                <a:latin typeface="Times New Roman" charset="0"/>
              </a:rPr>
              <a:t>July 11-13 </a:t>
            </a:r>
            <a:r>
              <a:rPr lang="en-GB" dirty="0">
                <a:latin typeface="Times New Roman" charset="0"/>
              </a:rPr>
              <a:t>in </a:t>
            </a:r>
            <a:r>
              <a:rPr lang="en-GB" dirty="0" smtClean="0">
                <a:latin typeface="Times New Roman" charset="0"/>
              </a:rPr>
              <a:t>California, for </a:t>
            </a:r>
            <a:r>
              <a:rPr lang="en-GB" dirty="0">
                <a:latin typeface="Times New Roman" charset="0"/>
              </a:rPr>
              <a:t>the purpose of </a:t>
            </a:r>
            <a:r>
              <a:rPr lang="en-GB" dirty="0" smtClean="0">
                <a:latin typeface="Times New Roman" charset="0"/>
              </a:rPr>
              <a:t>advancing the comment resolution process.</a:t>
            </a:r>
            <a:endParaRPr lang="en-CA" dirty="0">
              <a:latin typeface="Times New Roman" charset="0"/>
            </a:endParaRPr>
          </a:p>
          <a:p>
            <a:r>
              <a:rPr lang="en-GB" dirty="0">
                <a:latin typeface="Times New Roman" charset="0"/>
              </a:rPr>
              <a:t> </a:t>
            </a:r>
            <a:r>
              <a:rPr lang="en-GB" dirty="0" smtClean="0">
                <a:latin typeface="Times New Roman" charset="0"/>
              </a:rPr>
              <a:t>Moved by Osama </a:t>
            </a:r>
            <a:r>
              <a:rPr lang="en-GB" dirty="0" err="1" smtClean="0">
                <a:latin typeface="Times New Roman" charset="0"/>
              </a:rPr>
              <a:t>Aboul-Magd</a:t>
            </a:r>
            <a:r>
              <a:rPr lang="en-GB" dirty="0" smtClean="0">
                <a:latin typeface="Times New Roman" charset="0"/>
              </a:rPr>
              <a:t> on behalf of </a:t>
            </a:r>
            <a:r>
              <a:rPr lang="en-GB" dirty="0" err="1" smtClean="0">
                <a:latin typeface="Times New Roman" charset="0"/>
              </a:rPr>
              <a:t>TGac</a:t>
            </a:r>
            <a:endParaRPr lang="en-GB" dirty="0" smtClean="0">
              <a:latin typeface="Times New Roman" charset="0"/>
            </a:endParaRPr>
          </a:p>
          <a:p>
            <a:endParaRPr lang="en-GB" dirty="0">
              <a:latin typeface="Times New Roman" charset="0"/>
            </a:endParaRPr>
          </a:p>
          <a:p>
            <a:endParaRPr lang="en-CA" dirty="0">
              <a:latin typeface="Times New Roman" charset="0"/>
            </a:endParaRPr>
          </a:p>
          <a:p>
            <a:r>
              <a:rPr lang="en-GB" dirty="0" err="1" smtClean="0">
                <a:latin typeface="Times New Roman" charset="0"/>
              </a:rPr>
              <a:t>TGac</a:t>
            </a:r>
            <a:r>
              <a:rPr lang="en-GB" dirty="0" smtClean="0">
                <a:latin typeface="Times New Roman" charset="0"/>
              </a:rPr>
              <a:t> </a:t>
            </a:r>
            <a:r>
              <a:rPr lang="en-GB" dirty="0">
                <a:latin typeface="Times New Roman" charset="0"/>
              </a:rPr>
              <a:t>vote: </a:t>
            </a:r>
            <a:endParaRPr lang="en-CA" dirty="0">
              <a:latin typeface="Times New Roman" charset="0"/>
            </a:endParaRPr>
          </a:p>
          <a:p>
            <a:pPr lvl="1"/>
            <a:r>
              <a:rPr lang="en-GB" dirty="0">
                <a:latin typeface="Times New Roman" charset="0"/>
              </a:rPr>
              <a:t>Moved: </a:t>
            </a:r>
            <a:r>
              <a:rPr lang="en-GB" dirty="0" smtClean="0">
                <a:latin typeface="Times New Roman" charset="0"/>
              </a:rPr>
              <a:t>Adrian,  </a:t>
            </a:r>
            <a:r>
              <a:rPr lang="en-GB" dirty="0">
                <a:latin typeface="Times New Roman" charset="0"/>
              </a:rPr>
              <a:t>Seconded: </a:t>
            </a:r>
            <a:r>
              <a:rPr lang="en-GB" dirty="0" smtClean="0">
                <a:latin typeface="Times New Roman" charset="0"/>
              </a:rPr>
              <a:t>Brian , </a:t>
            </a:r>
            <a:r>
              <a:rPr lang="en-GB" dirty="0">
                <a:latin typeface="Times New Roman" charset="0"/>
              </a:rPr>
              <a:t>Result: </a:t>
            </a:r>
            <a:r>
              <a:rPr lang="en-GB" dirty="0" smtClean="0">
                <a:latin typeface="Times New Roman" charset="0"/>
              </a:rPr>
              <a:t>25-</a:t>
            </a:r>
            <a:r>
              <a:rPr lang="en-GB" dirty="0">
                <a:latin typeface="Times New Roman" charset="0"/>
              </a:rPr>
              <a:t>0</a:t>
            </a:r>
            <a:r>
              <a:rPr lang="en-GB" dirty="0" smtClean="0">
                <a:latin typeface="Times New Roman" charset="0"/>
              </a:rPr>
              <a:t>-0</a:t>
            </a:r>
            <a:endParaRPr lang="en-CA" dirty="0">
              <a:latin typeface="Times New Roman" charset="0"/>
            </a:endParaRPr>
          </a:p>
          <a:p>
            <a:endParaRPr lang="en-CA" dirty="0">
              <a:latin typeface="Times New Roman" charset="0"/>
            </a:endParaRPr>
          </a:p>
        </p:txBody>
      </p:sp>
      <p:sp>
        <p:nvSpPr>
          <p:cNvPr id="6861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dirty="0"/>
              <a:t>March 2012</a:t>
            </a:r>
          </a:p>
        </p:txBody>
      </p:sp>
      <p:sp>
        <p:nvSpPr>
          <p:cNvPr id="6861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/>
              <a:t>Osama Aboul-Magd (Huawei Technologies)</a:t>
            </a:r>
          </a:p>
        </p:txBody>
      </p:sp>
      <p:sp>
        <p:nvSpPr>
          <p:cNvPr id="686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/>
              <a:t>Slide </a:t>
            </a:r>
            <a:fld id="{41A92E80-077D-B644-8556-09655CFA0D6B}" type="slidenum">
              <a:rPr lang="en-US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73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CMMW SG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Adrian Stephens, Intel Corporation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E5CBE4F-402A-49FC-A06A-9C974296C46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10421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74828</TotalTime>
  <Words>526</Words>
  <Application>Microsoft Office PowerPoint</Application>
  <PresentationFormat>On-screen Show (4:3)</PresentationFormat>
  <Paragraphs>152</Paragraphs>
  <Slides>14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Default Design</vt:lpstr>
      <vt:lpstr>Document</vt:lpstr>
      <vt:lpstr>802.11 March 2012 Plenary Motions</vt:lpstr>
      <vt:lpstr>Abstract</vt:lpstr>
      <vt:lpstr>WG telecons</vt:lpstr>
      <vt:lpstr>Teleconferences</vt:lpstr>
      <vt:lpstr>WG P&amp;P</vt:lpstr>
      <vt:lpstr>Motion</vt:lpstr>
      <vt:lpstr>TGac</vt:lpstr>
      <vt:lpstr>Motion for Ad Hoc Meeting</vt:lpstr>
      <vt:lpstr>CMMW SG</vt:lpstr>
      <vt:lpstr>Study group extension motion</vt:lpstr>
      <vt:lpstr>ISD SG</vt:lpstr>
      <vt:lpstr>Motion </vt:lpstr>
      <vt:lpstr>TGaf new business</vt:lpstr>
      <vt:lpstr>Motion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Closing Plenary Motions</dc:title>
  <dc:creator>Adrian Stephens</dc:creator>
  <cp:lastModifiedBy>Adrian Stephens, 203</cp:lastModifiedBy>
  <cp:revision>1212</cp:revision>
  <cp:lastPrinted>1998-02-10T13:28:06Z</cp:lastPrinted>
  <dcterms:created xsi:type="dcterms:W3CDTF">1998-02-10T13:07:52Z</dcterms:created>
  <dcterms:modified xsi:type="dcterms:W3CDTF">2012-03-16T06:34:21Z</dcterms:modified>
</cp:coreProperties>
</file>