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69" r:id="rId2"/>
    <p:sldId id="257" r:id="rId3"/>
    <p:sldId id="289" r:id="rId4"/>
    <p:sldId id="290" r:id="rId5"/>
    <p:sldId id="291" r:id="rId6"/>
    <p:sldId id="312" r:id="rId7"/>
    <p:sldId id="307" r:id="rId8"/>
    <p:sldId id="292" r:id="rId9"/>
    <p:sldId id="303" r:id="rId10"/>
    <p:sldId id="296" r:id="rId11"/>
    <p:sldId id="311" r:id="rId12"/>
    <p:sldId id="308" r:id="rId13"/>
    <p:sldId id="288" r:id="rId14"/>
    <p:sldId id="305" r:id="rId15"/>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90" d="100"/>
          <a:sy n="90" d="100"/>
        </p:scale>
        <p:origin x="-1002" y="-16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13317" name="Rectangle 7"/>
          <p:cNvSpPr>
            <a:spLocks noGrp="1" noChangeArrowheads="1"/>
          </p:cNvSpPr>
          <p:nvPr>
            <p:ph type="sldNum" sz="quarter" idx="5"/>
          </p:nvPr>
        </p:nvSpPr>
        <p:spPr>
          <a:noFill/>
        </p:spPr>
        <p:txBody>
          <a:bodyPr/>
          <a:lstStyle/>
          <a:p>
            <a:r>
              <a:rPr lang="en-US" smtClean="0">
                <a:cs typeface="Arial" charset="0"/>
              </a:rPr>
              <a:t>Page </a:t>
            </a:r>
            <a:fld id="{B376B859-F927-4FFC-938A-1E85F81B0C78}" type="slidenum">
              <a:rPr lang="en-US" smtClean="0">
                <a:cs typeface="Arial" charset="0"/>
              </a:rPr>
              <a:pPr/>
              <a:t>1</a:t>
            </a:fld>
            <a:endParaRPr lang="en-US" smtClean="0">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11</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12</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a:noFill/>
        </p:spPr>
        <p:txBody>
          <a:bodyPr/>
          <a:lstStyle/>
          <a:p>
            <a:r>
              <a:rPr lang="en-US" smtClean="0"/>
              <a:t>doc.: IEEE 802.11-yy/xxxxr0</a:t>
            </a:r>
          </a:p>
        </p:txBody>
      </p:sp>
      <p:sp>
        <p:nvSpPr>
          <p:cNvPr id="4099" name="Rectangle 3"/>
          <p:cNvSpPr>
            <a:spLocks noGrp="1" noChangeArrowheads="1"/>
          </p:cNvSpPr>
          <p:nvPr>
            <p:ph type="dt" sz="quarter" idx="1"/>
          </p:nvPr>
        </p:nvSpPr>
        <p:spPr>
          <a:noFill/>
        </p:spPr>
        <p:txBody>
          <a:bodyPr/>
          <a:lstStyle/>
          <a:p>
            <a:r>
              <a:rPr lang="en-US" smtClean="0"/>
              <a:t>Month Year</a:t>
            </a:r>
          </a:p>
        </p:txBody>
      </p:sp>
      <p:sp>
        <p:nvSpPr>
          <p:cNvPr id="4100" name="Rectangle 6"/>
          <p:cNvSpPr>
            <a:spLocks noGrp="1" noChangeArrowheads="1"/>
          </p:cNvSpPr>
          <p:nvPr>
            <p:ph type="ftr" sz="quarter" idx="4"/>
          </p:nvPr>
        </p:nvSpPr>
        <p:spPr>
          <a:noFill/>
        </p:spPr>
        <p:txBody>
          <a:bodyPr/>
          <a:lstStyle/>
          <a:p>
            <a:pPr lvl="4"/>
            <a:r>
              <a:rPr lang="en-US" smtClean="0"/>
              <a:t>John Doe, Some Company</a:t>
            </a:r>
          </a:p>
        </p:txBody>
      </p:sp>
      <p:sp>
        <p:nvSpPr>
          <p:cNvPr id="4101" name="Rectangle 7"/>
          <p:cNvSpPr>
            <a:spLocks noGrp="1" noChangeArrowheads="1"/>
          </p:cNvSpPr>
          <p:nvPr>
            <p:ph type="sldNum" sz="quarter" idx="5"/>
          </p:nvPr>
        </p:nvSpPr>
        <p:spPr>
          <a:noFill/>
        </p:spPr>
        <p:txBody>
          <a:bodyPr/>
          <a:lstStyle/>
          <a:p>
            <a:r>
              <a:rPr lang="en-US" smtClean="0"/>
              <a:t>Page </a:t>
            </a:r>
            <a:fld id="{DEC64D3C-7AEC-4355-9399-0604DCBA11DD}" type="slidenum">
              <a:rPr lang="en-US" smtClean="0"/>
              <a:pPr/>
              <a:t>14</a:t>
            </a:fld>
            <a:endParaRPr lang="en-US" smtClean="0"/>
          </a:p>
        </p:txBody>
      </p:sp>
      <p:sp>
        <p:nvSpPr>
          <p:cNvPr id="4102" name="Rectangle 2"/>
          <p:cNvSpPr>
            <a:spLocks noGrp="1" noRot="1" noChangeAspect="1" noChangeArrowheads="1" noTextEdit="1"/>
          </p:cNvSpPr>
          <p:nvPr>
            <p:ph type="sldImg"/>
          </p:nvPr>
        </p:nvSpPr>
        <p:spPr>
          <a:xfrm>
            <a:off x="1154113" y="701675"/>
            <a:ext cx="4625975" cy="3468688"/>
          </a:xfrm>
          <a:ln/>
        </p:spPr>
      </p:sp>
      <p:sp>
        <p:nvSpPr>
          <p:cNvPr id="410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2</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3</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4</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5</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a:noFill/>
        </p:spPr>
        <p:txBody>
          <a:bodyPr/>
          <a:lstStyle/>
          <a:p>
            <a:r>
              <a:rPr lang="en-US" smtClean="0"/>
              <a:t>doc.: IEEE 802.11-yy/xxxxr0</a:t>
            </a:r>
          </a:p>
        </p:txBody>
      </p:sp>
      <p:sp>
        <p:nvSpPr>
          <p:cNvPr id="4099" name="Rectangle 3"/>
          <p:cNvSpPr>
            <a:spLocks noGrp="1" noChangeArrowheads="1"/>
          </p:cNvSpPr>
          <p:nvPr>
            <p:ph type="dt" sz="quarter" idx="1"/>
          </p:nvPr>
        </p:nvSpPr>
        <p:spPr>
          <a:noFill/>
        </p:spPr>
        <p:txBody>
          <a:bodyPr/>
          <a:lstStyle/>
          <a:p>
            <a:r>
              <a:rPr lang="en-US" smtClean="0"/>
              <a:t>Month Year</a:t>
            </a:r>
          </a:p>
        </p:txBody>
      </p:sp>
      <p:sp>
        <p:nvSpPr>
          <p:cNvPr id="4100" name="Rectangle 6"/>
          <p:cNvSpPr>
            <a:spLocks noGrp="1" noChangeArrowheads="1"/>
          </p:cNvSpPr>
          <p:nvPr>
            <p:ph type="ftr" sz="quarter" idx="4"/>
          </p:nvPr>
        </p:nvSpPr>
        <p:spPr>
          <a:noFill/>
        </p:spPr>
        <p:txBody>
          <a:bodyPr/>
          <a:lstStyle/>
          <a:p>
            <a:pPr lvl="4"/>
            <a:r>
              <a:rPr lang="en-US" smtClean="0"/>
              <a:t>John Doe, Some Company</a:t>
            </a:r>
          </a:p>
        </p:txBody>
      </p:sp>
      <p:sp>
        <p:nvSpPr>
          <p:cNvPr id="4101" name="Rectangle 7"/>
          <p:cNvSpPr>
            <a:spLocks noGrp="1" noChangeArrowheads="1"/>
          </p:cNvSpPr>
          <p:nvPr>
            <p:ph type="sldNum" sz="quarter" idx="5"/>
          </p:nvPr>
        </p:nvSpPr>
        <p:spPr>
          <a:noFill/>
        </p:spPr>
        <p:txBody>
          <a:bodyPr/>
          <a:lstStyle/>
          <a:p>
            <a:r>
              <a:rPr lang="en-US" smtClean="0"/>
              <a:t>Page </a:t>
            </a:r>
            <a:fld id="{DEC64D3C-7AEC-4355-9399-0604DCBA11DD}" type="slidenum">
              <a:rPr lang="en-US" smtClean="0"/>
              <a:pPr/>
              <a:t>7</a:t>
            </a:fld>
            <a:endParaRPr lang="en-US" smtClean="0"/>
          </a:p>
        </p:txBody>
      </p:sp>
      <p:sp>
        <p:nvSpPr>
          <p:cNvPr id="4102" name="Rectangle 2"/>
          <p:cNvSpPr>
            <a:spLocks noGrp="1" noRot="1" noChangeAspect="1" noChangeArrowheads="1" noTextEdit="1"/>
          </p:cNvSpPr>
          <p:nvPr>
            <p:ph type="sldImg"/>
          </p:nvPr>
        </p:nvSpPr>
        <p:spPr>
          <a:xfrm>
            <a:off x="1154113" y="701675"/>
            <a:ext cx="4625975" cy="3468688"/>
          </a:xfrm>
          <a:ln/>
        </p:spPr>
      </p:sp>
      <p:sp>
        <p:nvSpPr>
          <p:cNvPr id="410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8</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9</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10</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1528367" cy="276999"/>
          </a:xfrm>
          <a:ln/>
        </p:spPr>
        <p:txBody>
          <a:bodyPr/>
          <a:lstStyle>
            <a:lvl1pPr>
              <a:defRPr/>
            </a:lvl1pPr>
          </a:lstStyle>
          <a:p>
            <a:pPr>
              <a:defRPr/>
            </a:pPr>
            <a:r>
              <a:rPr lang="en-US" dirty="0" smtClean="0"/>
              <a:t>November 2011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Ron Porat, Broadcom</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February 2011</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Ron Porat, Broadcom</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February 2011</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Ron Porat, Broadcom</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528367" cy="276999"/>
          </a:xfrm>
          <a:ln/>
        </p:spPr>
        <p:txBody>
          <a:bodyPr/>
          <a:lstStyle>
            <a:lvl1pPr>
              <a:defRPr/>
            </a:lvl1pPr>
          </a:lstStyle>
          <a:p>
            <a:pPr>
              <a:defRPr/>
            </a:pPr>
            <a:r>
              <a:rPr lang="en-US" dirty="0" smtClean="0"/>
              <a:t>November 2011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Ron Porat, Broadcom</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February 2011</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Ron Porat, Broadcom</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February 2011</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Ron Porat, Broadcom</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February 2011</a:t>
            </a:r>
          </a:p>
        </p:txBody>
      </p:sp>
      <p:sp>
        <p:nvSpPr>
          <p:cNvPr id="8" name="Rectangle 5"/>
          <p:cNvSpPr>
            <a:spLocks noGrp="1" noChangeArrowheads="1"/>
          </p:cNvSpPr>
          <p:nvPr>
            <p:ph type="ftr" sz="quarter" idx="11"/>
          </p:nvPr>
        </p:nvSpPr>
        <p:spPr>
          <a:ln/>
        </p:spPr>
        <p:txBody>
          <a:bodyPr/>
          <a:lstStyle>
            <a:lvl1pPr>
              <a:defRPr/>
            </a:lvl1pPr>
          </a:lstStyle>
          <a:p>
            <a:pPr>
              <a:defRPr/>
            </a:pPr>
            <a:r>
              <a:rPr lang="en-US"/>
              <a:t>Ron Porat, Broadcom</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February 2011</a:t>
            </a:r>
          </a:p>
        </p:txBody>
      </p:sp>
      <p:sp>
        <p:nvSpPr>
          <p:cNvPr id="4" name="Rectangle 5"/>
          <p:cNvSpPr>
            <a:spLocks noGrp="1" noChangeArrowheads="1"/>
          </p:cNvSpPr>
          <p:nvPr>
            <p:ph type="ftr" sz="quarter" idx="11"/>
          </p:nvPr>
        </p:nvSpPr>
        <p:spPr>
          <a:ln/>
        </p:spPr>
        <p:txBody>
          <a:bodyPr/>
          <a:lstStyle>
            <a:lvl1pPr>
              <a:defRPr/>
            </a:lvl1pPr>
          </a:lstStyle>
          <a:p>
            <a:pPr>
              <a:defRPr/>
            </a:pPr>
            <a:r>
              <a:rPr lang="en-US"/>
              <a:t>Ron Porat, Broadcom</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February 2011</a:t>
            </a:r>
          </a:p>
        </p:txBody>
      </p:sp>
      <p:sp>
        <p:nvSpPr>
          <p:cNvPr id="3" name="Rectangle 5"/>
          <p:cNvSpPr>
            <a:spLocks noGrp="1" noChangeArrowheads="1"/>
          </p:cNvSpPr>
          <p:nvPr>
            <p:ph type="ftr" sz="quarter" idx="11"/>
          </p:nvPr>
        </p:nvSpPr>
        <p:spPr>
          <a:ln/>
        </p:spPr>
        <p:txBody>
          <a:bodyPr/>
          <a:lstStyle>
            <a:lvl1pPr>
              <a:defRPr/>
            </a:lvl1pPr>
          </a:lstStyle>
          <a:p>
            <a:pPr>
              <a:defRPr/>
            </a:pPr>
            <a:r>
              <a:rPr lang="en-US"/>
              <a:t>Ron Porat, Broadcom</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February 2011</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Ron Porat, Broadcom</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February 2011</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Ron Porat, Broadcom</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March 2012</a:t>
            </a:r>
            <a:endParaRPr lang="en-US" dirty="0"/>
          </a:p>
        </p:txBody>
      </p:sp>
      <p:sp>
        <p:nvSpPr>
          <p:cNvPr id="1029" name="Rectangle 5"/>
          <p:cNvSpPr>
            <a:spLocks noGrp="1" noChangeArrowheads="1"/>
          </p:cNvSpPr>
          <p:nvPr>
            <p:ph type="ftr" sz="quarter" idx="3"/>
          </p:nvPr>
        </p:nvSpPr>
        <p:spPr bwMode="auto">
          <a:xfrm>
            <a:off x="7204075" y="6475413"/>
            <a:ext cx="13398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t>Ron Porat, Broadcom</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802.11-12/0424r0</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182055" cy="276999"/>
          </a:xfrm>
        </p:spPr>
        <p:txBody>
          <a:bodyPr/>
          <a:lstStyle/>
          <a:p>
            <a:pPr>
              <a:defRPr/>
            </a:pPr>
            <a:r>
              <a:rPr lang="en-US" dirty="0" smtClean="0"/>
              <a:t>March 2012</a:t>
            </a:r>
            <a:endParaRPr lang="en-US" dirty="0"/>
          </a:p>
        </p:txBody>
      </p:sp>
      <p:sp>
        <p:nvSpPr>
          <p:cNvPr id="1028" name="Footer Placeholder 4"/>
          <p:cNvSpPr>
            <a:spLocks noGrp="1"/>
          </p:cNvSpPr>
          <p:nvPr>
            <p:ph type="ftr" sz="quarter" idx="11"/>
          </p:nvPr>
        </p:nvSpPr>
        <p:spPr/>
        <p:txBody>
          <a:bodyPr/>
          <a:lstStyle/>
          <a:p>
            <a:pPr>
              <a:defRPr/>
            </a:pPr>
            <a:r>
              <a:rPr lang="en-US" dirty="0"/>
              <a:t>Ron Porat, Broadcom</a:t>
            </a:r>
          </a:p>
        </p:txBody>
      </p:sp>
      <p:sp>
        <p:nvSpPr>
          <p:cNvPr id="1029" name="Rectangle 2"/>
          <p:cNvSpPr>
            <a:spLocks noGrp="1" noChangeArrowheads="1"/>
          </p:cNvSpPr>
          <p:nvPr>
            <p:ph type="title"/>
          </p:nvPr>
        </p:nvSpPr>
        <p:spPr>
          <a:xfrm>
            <a:off x="381000" y="685800"/>
            <a:ext cx="8305800" cy="1066800"/>
          </a:xfrm>
        </p:spPr>
        <p:txBody>
          <a:bodyPr/>
          <a:lstStyle/>
          <a:p>
            <a:r>
              <a:rPr lang="en-US" dirty="0" err="1" smtClean="0"/>
              <a:t>Downclocking</a:t>
            </a:r>
            <a:r>
              <a:rPr lang="en-US" dirty="0" smtClean="0"/>
              <a:t> Options for TGaf PHY </a:t>
            </a:r>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smtClean="0"/>
              <a:t>Date:</a:t>
            </a:r>
            <a:r>
              <a:rPr lang="en-US" sz="2000" b="0" dirty="0" smtClean="0"/>
              <a:t> 2012-03-14</a:t>
            </a:r>
          </a:p>
        </p:txBody>
      </p:sp>
      <p:sp>
        <p:nvSpPr>
          <p:cNvPr id="1031"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a:t>Authors:</a:t>
            </a:r>
            <a:endParaRPr lang="en-US" sz="2000"/>
          </a:p>
        </p:txBody>
      </p:sp>
      <p:graphicFrame>
        <p:nvGraphicFramePr>
          <p:cNvPr id="1026" name="Object 3"/>
          <p:cNvGraphicFramePr>
            <a:graphicFrameLocks noChangeAspect="1"/>
          </p:cNvGraphicFramePr>
          <p:nvPr/>
        </p:nvGraphicFramePr>
        <p:xfrm>
          <a:off x="1063625" y="2817813"/>
          <a:ext cx="7335838" cy="3413125"/>
        </p:xfrm>
        <a:graphic>
          <a:graphicData uri="http://schemas.openxmlformats.org/presentationml/2006/ole">
            <p:oleObj spid="_x0000_s1026" name="Document" r:id="rId4" imgW="8852683" imgH="4123547" progId="Word.Document.8">
              <p:embed/>
            </p:oleObj>
          </a:graphicData>
        </a:graphic>
      </p:graphicFrame>
      <p:sp>
        <p:nvSpPr>
          <p:cNvPr id="9" name="Footer Placeholder 4"/>
          <p:cNvSpPr txBox="1">
            <a:spLocks/>
          </p:cNvSpPr>
          <p:nvPr/>
        </p:nvSpPr>
        <p:spPr bwMode="auto">
          <a:xfrm>
            <a:off x="4291013" y="6477000"/>
            <a:ext cx="433387" cy="184150"/>
          </a:xfrm>
          <a:prstGeom prst="rect">
            <a:avLst/>
          </a:prstGeom>
          <a:noFill/>
          <a:ln w="9525">
            <a:noFill/>
            <a:miter lim="800000"/>
            <a:headEnd/>
            <a:tailEnd/>
          </a:ln>
          <a:effectLst/>
        </p:spPr>
        <p:txBody>
          <a:bodyPr wrap="none" lIns="0" tIns="0" rIns="0" bIns="0">
            <a:spAutoFit/>
          </a:bodyPr>
          <a:lstStyle/>
          <a:p>
            <a:pPr algn="r" eaLnBrk="0" hangingPunct="0">
              <a:defRPr/>
            </a:pPr>
            <a:r>
              <a:rPr lang="en-US" dirty="0">
                <a:cs typeface="+mn-cs"/>
              </a:rPr>
              <a:t>Slide 1</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4"/>
          <p:cNvSpPr>
            <a:spLocks noGrp="1"/>
          </p:cNvSpPr>
          <p:nvPr>
            <p:ph type="ftr" sz="quarter" idx="11"/>
          </p:nvPr>
        </p:nvSpPr>
        <p:spPr/>
        <p:txBody>
          <a:bodyPr/>
          <a:lstStyle/>
          <a:p>
            <a:pPr>
              <a:defRPr/>
            </a:pPr>
            <a:r>
              <a:rPr lang="en-US"/>
              <a:t>Ron Porat, Broadcom</a:t>
            </a:r>
          </a:p>
        </p:txBody>
      </p:sp>
      <p:sp>
        <p:nvSpPr>
          <p:cNvPr id="6148" name="Rectangle 2"/>
          <p:cNvSpPr>
            <a:spLocks noGrp="1" noChangeArrowheads="1"/>
          </p:cNvSpPr>
          <p:nvPr>
            <p:ph type="title"/>
          </p:nvPr>
        </p:nvSpPr>
        <p:spPr/>
        <p:txBody>
          <a:bodyPr/>
          <a:lstStyle/>
          <a:p>
            <a:r>
              <a:rPr lang="en-US" dirty="0" smtClean="0"/>
              <a:t>Straw Poll 1</a:t>
            </a:r>
          </a:p>
        </p:txBody>
      </p:sp>
      <p:sp>
        <p:nvSpPr>
          <p:cNvPr id="6149" name="Rectangle 3"/>
          <p:cNvSpPr>
            <a:spLocks noGrp="1" noChangeArrowheads="1"/>
          </p:cNvSpPr>
          <p:nvPr>
            <p:ph type="body" idx="1"/>
          </p:nvPr>
        </p:nvSpPr>
        <p:spPr>
          <a:xfrm>
            <a:off x="685800" y="1752600"/>
            <a:ext cx="7772400" cy="4572000"/>
          </a:xfrm>
        </p:spPr>
        <p:txBody>
          <a:bodyPr/>
          <a:lstStyle/>
          <a:p>
            <a:r>
              <a:rPr lang="en-US" sz="1800" b="0" dirty="0" smtClean="0"/>
              <a:t>Do you support 5MHz or 6MHz channelization for </a:t>
            </a:r>
            <a:r>
              <a:rPr lang="en-US" sz="1800" b="0" dirty="0" smtClean="0"/>
              <a:t>6MHz channels</a:t>
            </a:r>
            <a:r>
              <a:rPr lang="en-US" sz="1800" b="0" dirty="0" smtClean="0"/>
              <a:t>?</a:t>
            </a:r>
            <a:endParaRPr lang="en-US" sz="1800" b="0" dirty="0" smtClean="0"/>
          </a:p>
          <a:p>
            <a:endParaRPr lang="en-US" sz="1800" b="0" dirty="0" smtClean="0"/>
          </a:p>
          <a:p>
            <a:endParaRPr lang="en-US" sz="1800" b="0" dirty="0" smtClean="0"/>
          </a:p>
          <a:p>
            <a:endParaRPr lang="en-US" sz="1800" b="0" dirty="0" smtClean="0"/>
          </a:p>
          <a:p>
            <a:r>
              <a:rPr lang="en-US" sz="1800" b="0" dirty="0" smtClean="0"/>
              <a:t>Y</a:t>
            </a:r>
          </a:p>
          <a:p>
            <a:r>
              <a:rPr lang="en-US" sz="1800" b="0" dirty="0" smtClean="0"/>
              <a:t>N</a:t>
            </a:r>
          </a:p>
          <a:p>
            <a:r>
              <a:rPr lang="en-US" sz="1800" b="0" dirty="0" smtClean="0"/>
              <a:t>A</a:t>
            </a:r>
            <a:endParaRPr lang="en-US" sz="1800" b="0" dirty="0"/>
          </a:p>
        </p:txBody>
      </p:sp>
      <p:sp>
        <p:nvSpPr>
          <p:cNvPr id="7" name="Footer Placeholder 4"/>
          <p:cNvSpPr txBox="1">
            <a:spLocks/>
          </p:cNvSpPr>
          <p:nvPr/>
        </p:nvSpPr>
        <p:spPr bwMode="auto">
          <a:xfrm>
            <a:off x="4214645" y="6477000"/>
            <a:ext cx="509755" cy="184666"/>
          </a:xfrm>
          <a:prstGeom prst="rect">
            <a:avLst/>
          </a:prstGeom>
          <a:noFill/>
          <a:ln w="9525">
            <a:noFill/>
            <a:miter lim="800000"/>
            <a:headEnd/>
            <a:tailEnd/>
          </a:ln>
          <a:effectLst/>
        </p:spPr>
        <p:txBody>
          <a:bodyPr wrap="none" lIns="0" tIns="0" rIns="0" bIns="0">
            <a:spAutoFit/>
          </a:bodyPr>
          <a:lstStyle/>
          <a:p>
            <a:pPr algn="r" eaLnBrk="0" hangingPunct="0">
              <a:defRPr/>
            </a:pPr>
            <a:r>
              <a:rPr lang="en-US" dirty="0">
                <a:cs typeface="+mn-cs"/>
              </a:rPr>
              <a:t>Slide </a:t>
            </a:r>
            <a:r>
              <a:rPr lang="en-US" dirty="0" smtClean="0">
                <a:cs typeface="+mn-cs"/>
              </a:rPr>
              <a:t>10</a:t>
            </a:r>
            <a:endParaRPr lang="en-US" dirty="0">
              <a:cs typeface="+mn-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xfrm>
            <a:off x="696913" y="332601"/>
            <a:ext cx="1182055" cy="276999"/>
          </a:xfrm>
        </p:spPr>
        <p:txBody>
          <a:bodyPr/>
          <a:lstStyle/>
          <a:p>
            <a:pPr>
              <a:defRPr/>
            </a:pPr>
            <a:r>
              <a:rPr lang="en-US" dirty="0" smtClean="0"/>
              <a:t>March 2012</a:t>
            </a:r>
            <a:endParaRPr lang="en-US" dirty="0"/>
          </a:p>
        </p:txBody>
      </p:sp>
      <p:sp>
        <p:nvSpPr>
          <p:cNvPr id="5123" name="Footer Placeholder 4"/>
          <p:cNvSpPr>
            <a:spLocks noGrp="1"/>
          </p:cNvSpPr>
          <p:nvPr>
            <p:ph type="ftr" sz="quarter" idx="11"/>
          </p:nvPr>
        </p:nvSpPr>
        <p:spPr/>
        <p:txBody>
          <a:bodyPr/>
          <a:lstStyle/>
          <a:p>
            <a:pPr>
              <a:defRPr/>
            </a:pPr>
            <a:r>
              <a:rPr lang="en-US"/>
              <a:t>Ron Porat, Broadcom</a:t>
            </a:r>
          </a:p>
        </p:txBody>
      </p:sp>
      <p:sp>
        <p:nvSpPr>
          <p:cNvPr id="6148" name="Rectangle 2"/>
          <p:cNvSpPr>
            <a:spLocks noGrp="1" noChangeArrowheads="1"/>
          </p:cNvSpPr>
          <p:nvPr>
            <p:ph type="title"/>
          </p:nvPr>
        </p:nvSpPr>
        <p:spPr/>
        <p:txBody>
          <a:bodyPr/>
          <a:lstStyle/>
          <a:p>
            <a:r>
              <a:rPr lang="en-US" dirty="0" smtClean="0"/>
              <a:t>Straw Poll </a:t>
            </a:r>
            <a:r>
              <a:rPr lang="en-US" dirty="0" smtClean="0"/>
              <a:t>2</a:t>
            </a:r>
            <a:endParaRPr lang="en-US" dirty="0" smtClean="0"/>
          </a:p>
        </p:txBody>
      </p:sp>
      <p:sp>
        <p:nvSpPr>
          <p:cNvPr id="6149" name="Rectangle 3"/>
          <p:cNvSpPr>
            <a:spLocks noGrp="1" noChangeArrowheads="1"/>
          </p:cNvSpPr>
          <p:nvPr>
            <p:ph type="body" idx="1"/>
          </p:nvPr>
        </p:nvSpPr>
        <p:spPr>
          <a:xfrm>
            <a:off x="685800" y="1752600"/>
            <a:ext cx="7772400" cy="4572000"/>
          </a:xfrm>
        </p:spPr>
        <p:txBody>
          <a:bodyPr/>
          <a:lstStyle/>
          <a:p>
            <a:r>
              <a:rPr lang="en-US" sz="1800" b="0" dirty="0" smtClean="0"/>
              <a:t>Do you support </a:t>
            </a:r>
            <a:r>
              <a:rPr lang="en-US" sz="1800" b="0" dirty="0" smtClean="0"/>
              <a:t>DC ratio of 5 or 6 for 8MHz channels?</a:t>
            </a:r>
            <a:endParaRPr lang="en-US" sz="1800" b="0" dirty="0" smtClean="0"/>
          </a:p>
          <a:p>
            <a:endParaRPr lang="en-US" sz="1800" b="0" dirty="0" smtClean="0"/>
          </a:p>
          <a:p>
            <a:endParaRPr lang="en-US" sz="1800" b="0" dirty="0" smtClean="0"/>
          </a:p>
          <a:p>
            <a:endParaRPr lang="en-US" sz="1800" b="0" dirty="0" smtClean="0"/>
          </a:p>
          <a:p>
            <a:r>
              <a:rPr lang="en-US" sz="1800" b="0" dirty="0" smtClean="0"/>
              <a:t>Y</a:t>
            </a:r>
          </a:p>
          <a:p>
            <a:r>
              <a:rPr lang="en-US" sz="1800" b="0" dirty="0" smtClean="0"/>
              <a:t>N</a:t>
            </a:r>
          </a:p>
          <a:p>
            <a:r>
              <a:rPr lang="en-US" sz="1800" b="0" dirty="0" smtClean="0"/>
              <a:t>A</a:t>
            </a:r>
            <a:endParaRPr lang="en-US" sz="1800" b="0" dirty="0"/>
          </a:p>
        </p:txBody>
      </p:sp>
      <p:sp>
        <p:nvSpPr>
          <p:cNvPr id="7" name="Footer Placeholder 4"/>
          <p:cNvSpPr txBox="1">
            <a:spLocks/>
          </p:cNvSpPr>
          <p:nvPr/>
        </p:nvSpPr>
        <p:spPr bwMode="auto">
          <a:xfrm>
            <a:off x="4220351" y="6477000"/>
            <a:ext cx="504049" cy="184666"/>
          </a:xfrm>
          <a:prstGeom prst="rect">
            <a:avLst/>
          </a:prstGeom>
          <a:noFill/>
          <a:ln w="9525">
            <a:noFill/>
            <a:miter lim="800000"/>
            <a:headEnd/>
            <a:tailEnd/>
          </a:ln>
          <a:effectLst/>
        </p:spPr>
        <p:txBody>
          <a:bodyPr wrap="none" lIns="0" tIns="0" rIns="0" bIns="0">
            <a:spAutoFit/>
          </a:bodyPr>
          <a:lstStyle/>
          <a:p>
            <a:pPr algn="r" eaLnBrk="0" hangingPunct="0">
              <a:defRPr/>
            </a:pPr>
            <a:r>
              <a:rPr lang="en-US" dirty="0">
                <a:cs typeface="+mn-cs"/>
              </a:rPr>
              <a:t>Slide </a:t>
            </a:r>
            <a:r>
              <a:rPr lang="en-US" dirty="0" smtClean="0">
                <a:cs typeface="+mn-cs"/>
              </a:rPr>
              <a:t>11</a:t>
            </a:r>
            <a:endParaRPr lang="en-US" dirty="0">
              <a:cs typeface="+mn-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4"/>
          <p:cNvSpPr>
            <a:spLocks noGrp="1"/>
          </p:cNvSpPr>
          <p:nvPr>
            <p:ph type="ftr" sz="quarter" idx="11"/>
          </p:nvPr>
        </p:nvSpPr>
        <p:spPr/>
        <p:txBody>
          <a:bodyPr/>
          <a:lstStyle/>
          <a:p>
            <a:pPr>
              <a:defRPr/>
            </a:pPr>
            <a:r>
              <a:rPr lang="en-US"/>
              <a:t>Ron Porat, Broadcom</a:t>
            </a:r>
          </a:p>
        </p:txBody>
      </p:sp>
      <p:sp>
        <p:nvSpPr>
          <p:cNvPr id="6148" name="Rectangle 2"/>
          <p:cNvSpPr>
            <a:spLocks noGrp="1" noChangeArrowheads="1"/>
          </p:cNvSpPr>
          <p:nvPr>
            <p:ph type="title"/>
          </p:nvPr>
        </p:nvSpPr>
        <p:spPr/>
        <p:txBody>
          <a:bodyPr/>
          <a:lstStyle/>
          <a:p>
            <a:r>
              <a:rPr lang="en-US" dirty="0" smtClean="0"/>
              <a:t>Straw Poll </a:t>
            </a:r>
            <a:r>
              <a:rPr lang="en-US" dirty="0" smtClean="0"/>
              <a:t>3</a:t>
            </a:r>
            <a:endParaRPr lang="en-US" dirty="0" smtClean="0"/>
          </a:p>
        </p:txBody>
      </p:sp>
      <p:sp>
        <p:nvSpPr>
          <p:cNvPr id="6149" name="Rectangle 3"/>
          <p:cNvSpPr>
            <a:spLocks noGrp="1" noChangeArrowheads="1"/>
          </p:cNvSpPr>
          <p:nvPr>
            <p:ph type="body" idx="1"/>
          </p:nvPr>
        </p:nvSpPr>
        <p:spPr>
          <a:xfrm>
            <a:off x="685800" y="1752600"/>
            <a:ext cx="7772400" cy="4572000"/>
          </a:xfrm>
        </p:spPr>
        <p:txBody>
          <a:bodyPr/>
          <a:lstStyle/>
          <a:p>
            <a:r>
              <a:rPr lang="en-US" sz="1800" b="0" dirty="0" smtClean="0"/>
              <a:t>Do you support defining </a:t>
            </a:r>
            <a:r>
              <a:rPr lang="en-US" sz="1800" b="0" dirty="0" smtClean="0"/>
              <a:t>non-contiguous operation 5+5 or 6+6?</a:t>
            </a:r>
            <a:endParaRPr lang="en-US" sz="1800" b="0" dirty="0" smtClean="0"/>
          </a:p>
          <a:p>
            <a:endParaRPr lang="en-US" sz="1800" b="0" dirty="0" smtClean="0"/>
          </a:p>
          <a:p>
            <a:endParaRPr lang="en-US" sz="1800" b="0" dirty="0" smtClean="0"/>
          </a:p>
          <a:p>
            <a:endParaRPr lang="en-US" sz="1800" b="0" dirty="0" smtClean="0"/>
          </a:p>
          <a:p>
            <a:r>
              <a:rPr lang="en-US" sz="1800" b="0" dirty="0" smtClean="0"/>
              <a:t>Y</a:t>
            </a:r>
          </a:p>
          <a:p>
            <a:r>
              <a:rPr lang="en-US" sz="1800" b="0" dirty="0" smtClean="0"/>
              <a:t>N</a:t>
            </a:r>
          </a:p>
          <a:p>
            <a:r>
              <a:rPr lang="en-US" sz="1800" b="0" dirty="0" smtClean="0"/>
              <a:t>A</a:t>
            </a:r>
            <a:endParaRPr lang="en-US" sz="1800" b="0" dirty="0"/>
          </a:p>
        </p:txBody>
      </p:sp>
      <p:sp>
        <p:nvSpPr>
          <p:cNvPr id="7" name="Footer Placeholder 4"/>
          <p:cNvSpPr txBox="1">
            <a:spLocks/>
          </p:cNvSpPr>
          <p:nvPr/>
        </p:nvSpPr>
        <p:spPr bwMode="auto">
          <a:xfrm>
            <a:off x="4214645" y="6477000"/>
            <a:ext cx="509755" cy="184666"/>
          </a:xfrm>
          <a:prstGeom prst="rect">
            <a:avLst/>
          </a:prstGeom>
          <a:noFill/>
          <a:ln w="9525">
            <a:noFill/>
            <a:miter lim="800000"/>
            <a:headEnd/>
            <a:tailEnd/>
          </a:ln>
          <a:effectLst/>
        </p:spPr>
        <p:txBody>
          <a:bodyPr wrap="none" lIns="0" tIns="0" rIns="0" bIns="0">
            <a:spAutoFit/>
          </a:bodyPr>
          <a:lstStyle/>
          <a:p>
            <a:pPr algn="r" eaLnBrk="0" hangingPunct="0">
              <a:defRPr/>
            </a:pPr>
            <a:r>
              <a:rPr lang="en-US" dirty="0">
                <a:cs typeface="+mn-cs"/>
              </a:rPr>
              <a:t>Slide </a:t>
            </a:r>
            <a:r>
              <a:rPr lang="en-US" dirty="0" smtClean="0">
                <a:cs typeface="+mn-cs"/>
              </a:rPr>
              <a:t>12</a:t>
            </a:r>
            <a:endParaRPr lang="en-US" dirty="0">
              <a:cs typeface="+mn-cs"/>
            </a:endParaRPr>
          </a:p>
        </p:txBody>
      </p:sp>
      <p:sp>
        <p:nvSpPr>
          <p:cNvPr id="8" name="Date Placeholder 3"/>
          <p:cNvSpPr>
            <a:spLocks noGrp="1"/>
          </p:cNvSpPr>
          <p:nvPr>
            <p:ph type="dt" sz="quarter" idx="10"/>
          </p:nvPr>
        </p:nvSpPr>
        <p:spPr>
          <a:xfrm>
            <a:off x="696913" y="332601"/>
            <a:ext cx="1182055" cy="276999"/>
          </a:xfrm>
        </p:spPr>
        <p:txBody>
          <a:bodyPr/>
          <a:lstStyle/>
          <a:p>
            <a:pPr>
              <a:defRPr/>
            </a:pPr>
            <a:r>
              <a:rPr lang="en-US" dirty="0" smtClean="0"/>
              <a:t>March 2012</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685800" y="700088"/>
            <a:ext cx="7772400" cy="671512"/>
          </a:xfrm>
        </p:spPr>
        <p:txBody>
          <a:bodyPr/>
          <a:lstStyle/>
          <a:p>
            <a:r>
              <a:rPr lang="en-US" sz="2800" smtClean="0"/>
              <a:t>References</a:t>
            </a:r>
          </a:p>
        </p:txBody>
      </p:sp>
      <p:sp>
        <p:nvSpPr>
          <p:cNvPr id="5123" name="Content Placeholder 2"/>
          <p:cNvSpPr>
            <a:spLocks noGrp="1"/>
          </p:cNvSpPr>
          <p:nvPr>
            <p:ph idx="1"/>
          </p:nvPr>
        </p:nvSpPr>
        <p:spPr>
          <a:xfrm>
            <a:off x="685800" y="1447800"/>
            <a:ext cx="8077200" cy="4876800"/>
          </a:xfrm>
        </p:spPr>
        <p:txBody>
          <a:bodyPr/>
          <a:lstStyle/>
          <a:p>
            <a:pPr marL="342900" lvl="4" indent="-342900">
              <a:lnSpc>
                <a:spcPct val="90000"/>
              </a:lnSpc>
              <a:spcBef>
                <a:spcPts val="1000"/>
              </a:spcBef>
              <a:buClr>
                <a:srgbClr val="C00000"/>
              </a:buClr>
              <a:buSzPct val="120000"/>
              <a:buFontTx/>
              <a:buNone/>
              <a:defRPr/>
            </a:pPr>
            <a:r>
              <a:rPr lang="en-GB" sz="1800" dirty="0" smtClean="0"/>
              <a:t>[1] </a:t>
            </a:r>
            <a:r>
              <a:rPr lang="en-US" dirty="0" smtClean="0"/>
              <a:t>11-11-1544-01-00af-initial-proposal-for-tgaf-phy.pptx </a:t>
            </a:r>
            <a:endParaRPr lang="en-GB" dirty="0" smtClean="0"/>
          </a:p>
          <a:p>
            <a:pPr>
              <a:buNone/>
              <a:defRPr/>
            </a:pPr>
            <a:endParaRPr lang="en-US" sz="1600" b="0" dirty="0" smtClean="0"/>
          </a:p>
          <a:p>
            <a:pPr>
              <a:buFontTx/>
              <a:buNone/>
              <a:defRPr/>
            </a:pPr>
            <a:endParaRPr lang="en-US" sz="1600" b="0" dirty="0" smtClean="0"/>
          </a:p>
          <a:p>
            <a:pPr>
              <a:buFontTx/>
              <a:buNone/>
              <a:defRPr/>
            </a:pPr>
            <a:endParaRPr lang="en-US" sz="1600" b="0" dirty="0" smtClean="0"/>
          </a:p>
          <a:p>
            <a:pPr>
              <a:buFontTx/>
              <a:buNone/>
              <a:defRPr/>
            </a:pPr>
            <a:endParaRPr lang="en-US" sz="1600" b="0" dirty="0" smtClean="0"/>
          </a:p>
          <a:p>
            <a:pPr>
              <a:buFontTx/>
              <a:buNone/>
              <a:defRPr/>
            </a:pPr>
            <a:endParaRPr lang="en-US" sz="1600" b="0" dirty="0" smtClean="0"/>
          </a:p>
          <a:p>
            <a:pPr marL="342900" lvl="4" indent="-342900">
              <a:lnSpc>
                <a:spcPct val="90000"/>
              </a:lnSpc>
              <a:spcBef>
                <a:spcPts val="1000"/>
              </a:spcBef>
              <a:buClr>
                <a:srgbClr val="C00000"/>
              </a:buClr>
              <a:buSzPct val="120000"/>
              <a:buFontTx/>
              <a:buNone/>
              <a:defRPr/>
            </a:pPr>
            <a:endParaRPr lang="en-US" dirty="0" smtClean="0"/>
          </a:p>
          <a:p>
            <a:pPr marL="342900" lvl="4" indent="-342900">
              <a:lnSpc>
                <a:spcPct val="90000"/>
              </a:lnSpc>
              <a:spcBef>
                <a:spcPts val="1000"/>
              </a:spcBef>
              <a:buClr>
                <a:srgbClr val="C00000"/>
              </a:buClr>
              <a:buSzPct val="120000"/>
              <a:buFontTx/>
              <a:buNone/>
              <a:defRPr/>
            </a:pPr>
            <a:endParaRPr lang="en-GB" dirty="0" smtClean="0"/>
          </a:p>
          <a:p>
            <a:pPr marL="225425" lvl="4" indent="-225425">
              <a:lnSpc>
                <a:spcPct val="90000"/>
              </a:lnSpc>
              <a:spcBef>
                <a:spcPts val="1000"/>
              </a:spcBef>
              <a:buClr>
                <a:srgbClr val="C00000"/>
              </a:buClr>
              <a:buSzPct val="120000"/>
              <a:buFontTx/>
              <a:buNone/>
              <a:defRPr/>
            </a:pPr>
            <a:endParaRPr lang="en-US" dirty="0" smtClean="0"/>
          </a:p>
          <a:p>
            <a:pPr marL="225425" indent="-225425">
              <a:lnSpc>
                <a:spcPct val="90000"/>
              </a:lnSpc>
              <a:spcBef>
                <a:spcPts val="1000"/>
              </a:spcBef>
              <a:buClr>
                <a:srgbClr val="C00000"/>
              </a:buClr>
              <a:buSzPct val="120000"/>
              <a:buFontTx/>
              <a:buNone/>
              <a:defRPr/>
            </a:pPr>
            <a:endParaRPr lang="en-US" sz="1400" dirty="0" smtClean="0"/>
          </a:p>
          <a:p>
            <a:pPr lvl="1">
              <a:defRPr/>
            </a:pPr>
            <a:endParaRPr lang="en-US" sz="1400" dirty="0" smtClean="0"/>
          </a:p>
          <a:p>
            <a:pPr lvl="1">
              <a:defRPr/>
            </a:pPr>
            <a:endParaRPr lang="en-US" sz="1400" dirty="0" smtClean="0"/>
          </a:p>
          <a:p>
            <a:pPr lvl="1">
              <a:buFontTx/>
              <a:buNone/>
              <a:defRPr/>
            </a:pPr>
            <a:endParaRPr lang="en-US" sz="1600" dirty="0" smtClean="0"/>
          </a:p>
          <a:p>
            <a:pPr>
              <a:defRPr/>
            </a:pPr>
            <a:endParaRPr lang="en-US" sz="2000" dirty="0" smtClean="0"/>
          </a:p>
          <a:p>
            <a:pPr>
              <a:defRPr/>
            </a:pPr>
            <a:endParaRPr lang="en-US" sz="2000" dirty="0" smtClean="0"/>
          </a:p>
          <a:p>
            <a:pPr lvl="1">
              <a:buFontTx/>
              <a:buNone/>
              <a:defRPr/>
            </a:pPr>
            <a:endParaRPr lang="en-US" sz="1600" dirty="0" smtClean="0"/>
          </a:p>
          <a:p>
            <a:pPr lvl="1">
              <a:defRPr/>
            </a:pPr>
            <a:endParaRPr lang="en-US" sz="1600" dirty="0" smtClean="0"/>
          </a:p>
          <a:p>
            <a:pPr lvl="1">
              <a:defRPr/>
            </a:pPr>
            <a:endParaRPr lang="en-US" sz="1600" dirty="0" smtClean="0"/>
          </a:p>
          <a:p>
            <a:pPr lvl="1">
              <a:defRPr/>
            </a:pPr>
            <a:endParaRPr lang="en-US" sz="1000" dirty="0" smtClean="0"/>
          </a:p>
          <a:p>
            <a:pPr lvl="2">
              <a:defRPr/>
            </a:pPr>
            <a:endParaRPr lang="en-US" sz="1400" dirty="0" smtClean="0"/>
          </a:p>
        </p:txBody>
      </p:sp>
      <p:sp>
        <p:nvSpPr>
          <p:cNvPr id="6" name="Footer Placeholder 5"/>
          <p:cNvSpPr>
            <a:spLocks noGrp="1"/>
          </p:cNvSpPr>
          <p:nvPr>
            <p:ph type="ftr" sz="quarter" idx="11"/>
          </p:nvPr>
        </p:nvSpPr>
        <p:spPr/>
        <p:txBody>
          <a:bodyPr/>
          <a:lstStyle/>
          <a:p>
            <a:pPr>
              <a:defRPr/>
            </a:pPr>
            <a:r>
              <a:rPr lang="en-US" smtClean="0"/>
              <a:t>Ron Porat, Broadcom</a:t>
            </a:r>
            <a:endParaRPr lang="en-US"/>
          </a:p>
        </p:txBody>
      </p:sp>
      <p:sp>
        <p:nvSpPr>
          <p:cNvPr id="7" name="Footer Placeholder 4"/>
          <p:cNvSpPr txBox="1">
            <a:spLocks/>
          </p:cNvSpPr>
          <p:nvPr/>
        </p:nvSpPr>
        <p:spPr bwMode="auto">
          <a:xfrm>
            <a:off x="4214645" y="6477000"/>
            <a:ext cx="509755" cy="184666"/>
          </a:xfrm>
          <a:prstGeom prst="rect">
            <a:avLst/>
          </a:prstGeom>
          <a:noFill/>
          <a:ln w="9525">
            <a:noFill/>
            <a:miter lim="800000"/>
            <a:headEnd/>
            <a:tailEnd/>
          </a:ln>
          <a:effectLst/>
        </p:spPr>
        <p:txBody>
          <a:bodyPr wrap="none" lIns="0" tIns="0" rIns="0" bIns="0">
            <a:spAutoFit/>
          </a:bodyPr>
          <a:lstStyle/>
          <a:p>
            <a:pPr algn="r" eaLnBrk="0" hangingPunct="0">
              <a:defRPr/>
            </a:pPr>
            <a:r>
              <a:rPr lang="en-US" dirty="0">
                <a:cs typeface="+mn-cs"/>
              </a:rPr>
              <a:t>Slide </a:t>
            </a:r>
            <a:r>
              <a:rPr lang="en-US" dirty="0" smtClean="0">
                <a:cs typeface="+mn-cs"/>
              </a:rPr>
              <a:t>13</a:t>
            </a:r>
            <a:endParaRPr lang="en-US" dirty="0">
              <a:cs typeface="+mn-cs"/>
            </a:endParaRPr>
          </a:p>
        </p:txBody>
      </p:sp>
      <p:sp>
        <p:nvSpPr>
          <p:cNvPr id="8" name="Date Placeholder 3"/>
          <p:cNvSpPr>
            <a:spLocks noGrp="1"/>
          </p:cNvSpPr>
          <p:nvPr>
            <p:ph type="dt" sz="quarter" idx="10"/>
          </p:nvPr>
        </p:nvSpPr>
        <p:spPr>
          <a:xfrm>
            <a:off x="696913" y="332601"/>
            <a:ext cx="1182055" cy="276999"/>
          </a:xfrm>
        </p:spPr>
        <p:txBody>
          <a:bodyPr/>
          <a:lstStyle/>
          <a:p>
            <a:pPr>
              <a:defRPr/>
            </a:pPr>
            <a:r>
              <a:rPr lang="en-US" dirty="0" smtClean="0"/>
              <a:t>March 2012</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Slide Number Placeholder 4"/>
          <p:cNvSpPr>
            <a:spLocks noGrp="1"/>
          </p:cNvSpPr>
          <p:nvPr>
            <p:ph type="sldNum" sz="quarter" idx="11"/>
          </p:nvPr>
        </p:nvSpPr>
        <p:spPr>
          <a:xfrm>
            <a:off x="7203815" y="6475413"/>
            <a:ext cx="1340110" cy="184666"/>
          </a:xfrm>
          <a:noFill/>
        </p:spPr>
        <p:txBody>
          <a:bodyPr/>
          <a:lstStyle/>
          <a:p>
            <a:r>
              <a:rPr lang="en-US" dirty="0" smtClean="0"/>
              <a:t>Ron Porat, Broadcom</a:t>
            </a:r>
          </a:p>
        </p:txBody>
      </p:sp>
      <p:sp>
        <p:nvSpPr>
          <p:cNvPr id="1029" name="Rectangle 2"/>
          <p:cNvSpPr>
            <a:spLocks noGrp="1" noChangeArrowheads="1"/>
          </p:cNvSpPr>
          <p:nvPr>
            <p:ph type="title"/>
          </p:nvPr>
        </p:nvSpPr>
        <p:spPr>
          <a:noFill/>
        </p:spPr>
        <p:txBody>
          <a:bodyPr/>
          <a:lstStyle/>
          <a:p>
            <a:r>
              <a:rPr lang="en-US" sz="2400" dirty="0" smtClean="0"/>
              <a:t>Appendix - Effect of Down clocking on MAC </a:t>
            </a:r>
            <a:r>
              <a:rPr lang="en-US" sz="2400" dirty="0" err="1" smtClean="0"/>
              <a:t>Tput</a:t>
            </a:r>
            <a:endParaRPr lang="en-US" sz="2400" dirty="0" smtClean="0"/>
          </a:p>
        </p:txBody>
      </p:sp>
      <p:sp>
        <p:nvSpPr>
          <p:cNvPr id="8" name="Content Placeholder 7"/>
          <p:cNvSpPr>
            <a:spLocks noGrp="1"/>
          </p:cNvSpPr>
          <p:nvPr>
            <p:ph idx="1"/>
          </p:nvPr>
        </p:nvSpPr>
        <p:spPr>
          <a:xfrm>
            <a:off x="381000" y="1752600"/>
            <a:ext cx="8305800" cy="4648200"/>
          </a:xfrm>
        </p:spPr>
        <p:txBody>
          <a:bodyPr/>
          <a:lstStyle/>
          <a:p>
            <a:r>
              <a:rPr lang="en-US" sz="1600" b="0" dirty="0" smtClean="0"/>
              <a:t>In packet based systems such as 802.11, for a given transmission BW,  having higher FFT size with a fixed PPDU length in [</a:t>
            </a:r>
            <a:r>
              <a:rPr lang="en-US" sz="1600" b="0" dirty="0" err="1" smtClean="0"/>
              <a:t>uS</a:t>
            </a:r>
            <a:r>
              <a:rPr lang="en-US" sz="1600" b="0" dirty="0" smtClean="0"/>
              <a:t>] can reduce the MAC </a:t>
            </a:r>
            <a:r>
              <a:rPr lang="en-US" sz="1600" b="0" dirty="0" err="1" smtClean="0"/>
              <a:t>Tput</a:t>
            </a:r>
            <a:r>
              <a:rPr lang="en-US" sz="1600" b="0" dirty="0" smtClean="0"/>
              <a:t> since there is a fixed overhead arising from the preamble and other control/feedback packets</a:t>
            </a:r>
          </a:p>
          <a:p>
            <a:pPr lvl="1"/>
            <a:r>
              <a:rPr lang="en-US" sz="1400" dirty="0" smtClean="0"/>
              <a:t>Fixed overhead is in terms of OFDM symbols, not </a:t>
            </a:r>
            <a:r>
              <a:rPr lang="en-US" sz="1400" dirty="0" err="1" smtClean="0"/>
              <a:t>uS</a:t>
            </a:r>
            <a:r>
              <a:rPr lang="en-US" sz="1400" u="sng" dirty="0" smtClean="0"/>
              <a:t>,</a:t>
            </a:r>
            <a:r>
              <a:rPr lang="en-US" sz="1400" dirty="0" smtClean="0"/>
              <a:t>  </a:t>
            </a:r>
            <a:r>
              <a:rPr lang="en-US" sz="1400" u="sng" dirty="0" smtClean="0"/>
              <a:t>(</a:t>
            </a:r>
            <a:r>
              <a:rPr lang="en-US" sz="1400" dirty="0" smtClean="0"/>
              <a:t>e.g., one symbol for LTF), so the fraction of time used for overhead increases as down clocking/OFDM symbol length increases</a:t>
            </a:r>
          </a:p>
          <a:p>
            <a:r>
              <a:rPr lang="en-US" sz="1600" b="0" dirty="0" smtClean="0"/>
              <a:t>We compare 11ac 20MHz with down clocking by 4 to 40MHz with down clocking by 8 – both result in a theoretical 11af 5MHz BW system</a:t>
            </a:r>
          </a:p>
          <a:p>
            <a:pPr lvl="1"/>
            <a:r>
              <a:rPr lang="en-US" sz="1400" dirty="0" smtClean="0"/>
              <a:t>Antenna configuration 4x1 with 3 users co-paired for MU-MIMO </a:t>
            </a:r>
          </a:p>
          <a:p>
            <a:pPr lvl="2"/>
            <a:r>
              <a:rPr lang="en-US" sz="1400" dirty="0" smtClean="0"/>
              <a:t>Tone grouping for feedback  - Ng=2</a:t>
            </a:r>
          </a:p>
          <a:p>
            <a:pPr lvl="1"/>
            <a:r>
              <a:rPr lang="en-US" sz="1400" dirty="0" smtClean="0"/>
              <a:t>Data assumed to run using MCS9 and control using MCS0</a:t>
            </a:r>
          </a:p>
          <a:p>
            <a:pPr lvl="1"/>
            <a:r>
              <a:rPr lang="en-US" sz="1400" dirty="0" smtClean="0"/>
              <a:t>SU Preamble consists of 8 symbols</a:t>
            </a:r>
          </a:p>
          <a:p>
            <a:pPr lvl="1"/>
            <a:r>
              <a:rPr lang="en-US" sz="1400" dirty="0" smtClean="0"/>
              <a:t>MU-MIMO packet preamble adds 3 symbols</a:t>
            </a:r>
          </a:p>
          <a:p>
            <a:pPr lvl="1"/>
            <a:r>
              <a:rPr lang="en-US" sz="1400" dirty="0" smtClean="0"/>
              <a:t>Slot time = 5+CLOCK_RATIO*4[</a:t>
            </a:r>
            <a:r>
              <a:rPr lang="en-US" sz="1400" dirty="0" err="1" smtClean="0"/>
              <a:t>uS</a:t>
            </a:r>
            <a:r>
              <a:rPr lang="en-US" sz="1400" dirty="0" smtClean="0"/>
              <a:t>]</a:t>
            </a:r>
          </a:p>
          <a:p>
            <a:pPr lvl="1"/>
            <a:r>
              <a:rPr lang="en-US" sz="1400" dirty="0" smtClean="0"/>
              <a:t>SIFS time = CLOCK_RATIO*8[</a:t>
            </a:r>
            <a:r>
              <a:rPr lang="en-US" sz="1400" dirty="0" err="1" smtClean="0"/>
              <a:t>uS</a:t>
            </a:r>
            <a:r>
              <a:rPr lang="en-US" sz="1400" dirty="0" smtClean="0"/>
              <a:t>]</a:t>
            </a:r>
          </a:p>
          <a:p>
            <a:pPr lvl="1"/>
            <a:r>
              <a:rPr lang="en-US" sz="1400" dirty="0" smtClean="0"/>
              <a:t>Feedback at 10msec intervals, uses MCS9</a:t>
            </a:r>
          </a:p>
          <a:p>
            <a:pPr lvl="1"/>
            <a:r>
              <a:rPr lang="en-US" sz="1400" dirty="0" smtClean="0"/>
              <a:t>CWMIN=15</a:t>
            </a:r>
          </a:p>
          <a:p>
            <a:r>
              <a:rPr lang="en-US" sz="1600" dirty="0" smtClean="0"/>
              <a:t>Based on the results we must carefully choose the DC ratio to avoid high MAC </a:t>
            </a:r>
            <a:r>
              <a:rPr lang="en-US" sz="1600" dirty="0" err="1" smtClean="0"/>
              <a:t>Tput</a:t>
            </a:r>
            <a:r>
              <a:rPr lang="en-US" sz="1600" dirty="0" smtClean="0"/>
              <a:t> loss</a:t>
            </a:r>
          </a:p>
          <a:p>
            <a:endParaRPr lang="en-US" sz="1800" dirty="0" smtClean="0"/>
          </a:p>
        </p:txBody>
      </p:sp>
      <p:sp>
        <p:nvSpPr>
          <p:cNvPr id="7" name="Footer Placeholder 4"/>
          <p:cNvSpPr txBox="1">
            <a:spLocks/>
          </p:cNvSpPr>
          <p:nvPr/>
        </p:nvSpPr>
        <p:spPr bwMode="auto">
          <a:xfrm>
            <a:off x="4214645" y="6477000"/>
            <a:ext cx="509755" cy="184666"/>
          </a:xfrm>
          <a:prstGeom prst="rect">
            <a:avLst/>
          </a:prstGeom>
          <a:noFill/>
          <a:ln w="9525">
            <a:noFill/>
            <a:miter lim="800000"/>
            <a:headEnd/>
            <a:tailEnd/>
          </a:ln>
          <a:effectLst/>
        </p:spPr>
        <p:txBody>
          <a:bodyPr wrap="none" lIns="0" tIns="0" rIns="0" bIns="0">
            <a:spAutoFit/>
          </a:bodyPr>
          <a:lstStyle/>
          <a:p>
            <a:pPr algn="r" eaLnBrk="0" hangingPunct="0">
              <a:defRPr/>
            </a:pPr>
            <a:r>
              <a:rPr lang="en-US" dirty="0">
                <a:cs typeface="+mn-cs"/>
              </a:rPr>
              <a:t>Slide </a:t>
            </a:r>
            <a:r>
              <a:rPr lang="en-US" dirty="0" smtClean="0">
                <a:cs typeface="+mn-cs"/>
              </a:rPr>
              <a:t>14</a:t>
            </a:r>
            <a:endParaRPr lang="en-US" dirty="0">
              <a:cs typeface="+mn-cs"/>
            </a:endParaRPr>
          </a:p>
        </p:txBody>
      </p:sp>
      <p:sp>
        <p:nvSpPr>
          <p:cNvPr id="9" name="Date Placeholder 3"/>
          <p:cNvSpPr>
            <a:spLocks noGrp="1"/>
          </p:cNvSpPr>
          <p:nvPr>
            <p:ph type="dt" sz="quarter" idx="10"/>
          </p:nvPr>
        </p:nvSpPr>
        <p:spPr>
          <a:xfrm>
            <a:off x="696913" y="332601"/>
            <a:ext cx="1182055" cy="276999"/>
          </a:xfrm>
        </p:spPr>
        <p:txBody>
          <a:bodyPr/>
          <a:lstStyle/>
          <a:p>
            <a:pPr>
              <a:defRPr/>
            </a:pPr>
            <a:r>
              <a:rPr lang="en-US" dirty="0" smtClean="0"/>
              <a:t>March 2012</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4"/>
          <p:cNvSpPr>
            <a:spLocks noGrp="1"/>
          </p:cNvSpPr>
          <p:nvPr>
            <p:ph type="ftr" sz="quarter" idx="11"/>
          </p:nvPr>
        </p:nvSpPr>
        <p:spPr/>
        <p:txBody>
          <a:bodyPr/>
          <a:lstStyle/>
          <a:p>
            <a:pPr>
              <a:defRPr/>
            </a:pPr>
            <a:r>
              <a:rPr lang="en-US"/>
              <a:t>Ron Porat, Broadcom</a:t>
            </a:r>
          </a:p>
        </p:txBody>
      </p:sp>
      <p:sp>
        <p:nvSpPr>
          <p:cNvPr id="6148" name="Rectangle 2"/>
          <p:cNvSpPr>
            <a:spLocks noGrp="1" noChangeArrowheads="1"/>
          </p:cNvSpPr>
          <p:nvPr>
            <p:ph type="title"/>
          </p:nvPr>
        </p:nvSpPr>
        <p:spPr/>
        <p:txBody>
          <a:bodyPr/>
          <a:lstStyle/>
          <a:p>
            <a:r>
              <a:rPr lang="en-US" dirty="0" smtClean="0"/>
              <a:t>Outline</a:t>
            </a:r>
          </a:p>
        </p:txBody>
      </p:sp>
      <p:sp>
        <p:nvSpPr>
          <p:cNvPr id="6149" name="Rectangle 3"/>
          <p:cNvSpPr>
            <a:spLocks noGrp="1" noChangeArrowheads="1"/>
          </p:cNvSpPr>
          <p:nvPr>
            <p:ph type="body" idx="1"/>
          </p:nvPr>
        </p:nvSpPr>
        <p:spPr/>
        <p:txBody>
          <a:bodyPr/>
          <a:lstStyle/>
          <a:p>
            <a:endParaRPr lang="en-US" sz="1800" b="0" dirty="0" smtClean="0"/>
          </a:p>
          <a:p>
            <a:r>
              <a:rPr lang="en-US" sz="1800" b="0" dirty="0" smtClean="0"/>
              <a:t>Short presentation providing status of </a:t>
            </a:r>
            <a:r>
              <a:rPr lang="en-US" sz="1800" b="0" dirty="0" err="1" smtClean="0"/>
              <a:t>downclocking</a:t>
            </a:r>
            <a:r>
              <a:rPr lang="en-US" sz="1800" b="0" dirty="0" smtClean="0"/>
              <a:t> options for 6MHz and 8MHz channels</a:t>
            </a:r>
          </a:p>
          <a:p>
            <a:pPr lvl="1">
              <a:buNone/>
            </a:pPr>
            <a:endParaRPr lang="en-US" sz="1400" b="0" dirty="0" smtClean="0"/>
          </a:p>
          <a:p>
            <a:endParaRPr lang="en-US" sz="1800" dirty="0" smtClean="0"/>
          </a:p>
        </p:txBody>
      </p:sp>
      <p:sp>
        <p:nvSpPr>
          <p:cNvPr id="7" name="Footer Placeholder 4"/>
          <p:cNvSpPr txBox="1">
            <a:spLocks/>
          </p:cNvSpPr>
          <p:nvPr/>
        </p:nvSpPr>
        <p:spPr bwMode="auto">
          <a:xfrm>
            <a:off x="4291013" y="6477000"/>
            <a:ext cx="433387" cy="184150"/>
          </a:xfrm>
          <a:prstGeom prst="rect">
            <a:avLst/>
          </a:prstGeom>
          <a:noFill/>
          <a:ln w="9525">
            <a:noFill/>
            <a:miter lim="800000"/>
            <a:headEnd/>
            <a:tailEnd/>
          </a:ln>
          <a:effectLst/>
        </p:spPr>
        <p:txBody>
          <a:bodyPr wrap="none" lIns="0" tIns="0" rIns="0" bIns="0">
            <a:spAutoFit/>
          </a:bodyPr>
          <a:lstStyle/>
          <a:p>
            <a:pPr algn="r" eaLnBrk="0" hangingPunct="0">
              <a:defRPr/>
            </a:pPr>
            <a:r>
              <a:rPr lang="en-US" dirty="0">
                <a:cs typeface="+mn-cs"/>
              </a:rPr>
              <a:t>Slide 2</a:t>
            </a:r>
          </a:p>
        </p:txBody>
      </p:sp>
      <p:sp>
        <p:nvSpPr>
          <p:cNvPr id="8" name="Date Placeholder 3"/>
          <p:cNvSpPr>
            <a:spLocks noGrp="1"/>
          </p:cNvSpPr>
          <p:nvPr>
            <p:ph type="dt" sz="quarter" idx="10"/>
          </p:nvPr>
        </p:nvSpPr>
        <p:spPr>
          <a:xfrm>
            <a:off x="696913" y="332601"/>
            <a:ext cx="1182055" cy="276999"/>
          </a:xfrm>
        </p:spPr>
        <p:txBody>
          <a:bodyPr/>
          <a:lstStyle/>
          <a:p>
            <a:pPr>
              <a:defRPr/>
            </a:pPr>
            <a:r>
              <a:rPr lang="en-US" dirty="0" smtClean="0"/>
              <a:t>March 2012</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4"/>
          <p:cNvSpPr>
            <a:spLocks noGrp="1"/>
          </p:cNvSpPr>
          <p:nvPr>
            <p:ph type="ftr" sz="quarter" idx="11"/>
          </p:nvPr>
        </p:nvSpPr>
        <p:spPr/>
        <p:txBody>
          <a:bodyPr/>
          <a:lstStyle/>
          <a:p>
            <a:pPr>
              <a:defRPr/>
            </a:pPr>
            <a:r>
              <a:rPr lang="en-US"/>
              <a:t>Ron Porat, Broadcom</a:t>
            </a:r>
          </a:p>
        </p:txBody>
      </p:sp>
      <p:sp>
        <p:nvSpPr>
          <p:cNvPr id="6148" name="Rectangle 2"/>
          <p:cNvSpPr>
            <a:spLocks noGrp="1" noChangeArrowheads="1"/>
          </p:cNvSpPr>
          <p:nvPr>
            <p:ph type="title"/>
          </p:nvPr>
        </p:nvSpPr>
        <p:spPr/>
        <p:txBody>
          <a:bodyPr/>
          <a:lstStyle/>
          <a:p>
            <a:r>
              <a:rPr lang="en-US" dirty="0" smtClean="0"/>
              <a:t>6MHz channels in the US </a:t>
            </a:r>
          </a:p>
        </p:txBody>
      </p:sp>
      <p:sp>
        <p:nvSpPr>
          <p:cNvPr id="6149" name="Rectangle 3"/>
          <p:cNvSpPr>
            <a:spLocks noGrp="1" noChangeArrowheads="1"/>
          </p:cNvSpPr>
          <p:nvPr>
            <p:ph type="body" idx="1"/>
          </p:nvPr>
        </p:nvSpPr>
        <p:spPr>
          <a:xfrm>
            <a:off x="685800" y="1981200"/>
            <a:ext cx="7772400" cy="4419600"/>
          </a:xfrm>
        </p:spPr>
        <p:txBody>
          <a:bodyPr/>
          <a:lstStyle/>
          <a:p>
            <a:r>
              <a:rPr lang="en-US" sz="1800" b="0" dirty="0" smtClean="0"/>
              <a:t>Main issue for the US is the spectral mask (-55dBr)</a:t>
            </a:r>
          </a:p>
          <a:p>
            <a:r>
              <a:rPr lang="en-US" sz="1800" b="0" dirty="0" smtClean="0"/>
              <a:t>We have been looking at 4MHz, 5MHz and 6MHz channels in terms of the required digital filtering and PA </a:t>
            </a:r>
            <a:r>
              <a:rPr lang="en-US" sz="1800" b="0" dirty="0" err="1" smtClean="0"/>
              <a:t>backoff</a:t>
            </a:r>
            <a:r>
              <a:rPr lang="en-US" sz="1800" b="0" dirty="0" smtClean="0"/>
              <a:t>.</a:t>
            </a:r>
          </a:p>
          <a:p>
            <a:endParaRPr lang="en-US" sz="1800" b="0" dirty="0" smtClean="0"/>
          </a:p>
          <a:p>
            <a:r>
              <a:rPr lang="en-US" sz="1800" b="0" dirty="0" smtClean="0"/>
              <a:t>In regards to PA </a:t>
            </a:r>
            <a:r>
              <a:rPr lang="en-US" sz="1800" b="0" dirty="0" err="1" smtClean="0"/>
              <a:t>backoff</a:t>
            </a:r>
            <a:r>
              <a:rPr lang="en-US" sz="1800" b="0" dirty="0" smtClean="0"/>
              <a:t> , there is less than 0.8dB increase in the required </a:t>
            </a:r>
            <a:r>
              <a:rPr lang="en-US" sz="1800" b="0" dirty="0" err="1" smtClean="0"/>
              <a:t>backoff</a:t>
            </a:r>
            <a:r>
              <a:rPr lang="en-US" sz="1800" b="0" dirty="0" smtClean="0"/>
              <a:t> going from 4MHz to 5MHz and both BW require about 10dB </a:t>
            </a:r>
            <a:r>
              <a:rPr lang="en-US" sz="1800" b="0" dirty="0" err="1" smtClean="0"/>
              <a:t>backoff</a:t>
            </a:r>
            <a:r>
              <a:rPr lang="en-US" sz="1800" b="0" dirty="0" smtClean="0"/>
              <a:t>.  Going from 5MHz to 6MHz may not require </a:t>
            </a:r>
            <a:r>
              <a:rPr lang="en-US" sz="1800" b="0" dirty="0" smtClean="0"/>
              <a:t>much increased </a:t>
            </a:r>
            <a:r>
              <a:rPr lang="en-US" sz="1800" b="0" dirty="0" err="1" smtClean="0"/>
              <a:t>backoff</a:t>
            </a:r>
            <a:r>
              <a:rPr lang="en-US" sz="1800" b="0" dirty="0" smtClean="0"/>
              <a:t>.</a:t>
            </a:r>
          </a:p>
          <a:p>
            <a:endParaRPr lang="en-US" sz="1800" b="0" dirty="0" smtClean="0"/>
          </a:p>
          <a:p>
            <a:r>
              <a:rPr lang="en-US" sz="1800" b="0" dirty="0" smtClean="0"/>
              <a:t>In regards to digital filtering, we </a:t>
            </a:r>
            <a:r>
              <a:rPr lang="en-US" sz="1800" b="0" dirty="0" smtClean="0"/>
              <a:t>observed </a:t>
            </a:r>
            <a:r>
              <a:rPr lang="en-US" sz="1800" b="0" dirty="0" smtClean="0"/>
              <a:t>that both 4MHz and 5MHz are reasonably doable whereas 6MHz is harder to do but </a:t>
            </a:r>
            <a:r>
              <a:rPr lang="en-US" sz="1800" b="0" dirty="0" smtClean="0"/>
              <a:t>may be possible</a:t>
            </a:r>
            <a:r>
              <a:rPr lang="en-US" sz="1800" b="0" dirty="0" smtClean="0"/>
              <a:t>.</a:t>
            </a:r>
          </a:p>
          <a:p>
            <a:endParaRPr lang="en-US" sz="1800" b="0" dirty="0" smtClean="0"/>
          </a:p>
          <a:p>
            <a:r>
              <a:rPr lang="en-US" sz="1800" b="0" dirty="0" smtClean="0"/>
              <a:t>Unlike 6MHz channels, both 4 and 5MHz have coexistence problems between one channel, two channels and four channels (channels partially overlap and SIG field can’t be decoded)</a:t>
            </a:r>
          </a:p>
          <a:p>
            <a:endParaRPr lang="en-US" sz="1800" dirty="0" smtClean="0"/>
          </a:p>
        </p:txBody>
      </p:sp>
      <p:sp>
        <p:nvSpPr>
          <p:cNvPr id="7" name="Footer Placeholder 4"/>
          <p:cNvSpPr txBox="1">
            <a:spLocks/>
          </p:cNvSpPr>
          <p:nvPr/>
        </p:nvSpPr>
        <p:spPr bwMode="auto">
          <a:xfrm>
            <a:off x="4291589" y="6477000"/>
            <a:ext cx="432811" cy="184666"/>
          </a:xfrm>
          <a:prstGeom prst="rect">
            <a:avLst/>
          </a:prstGeom>
          <a:noFill/>
          <a:ln w="9525">
            <a:noFill/>
            <a:miter lim="800000"/>
            <a:headEnd/>
            <a:tailEnd/>
          </a:ln>
          <a:effectLst/>
        </p:spPr>
        <p:txBody>
          <a:bodyPr wrap="none" lIns="0" tIns="0" rIns="0" bIns="0">
            <a:spAutoFit/>
          </a:bodyPr>
          <a:lstStyle/>
          <a:p>
            <a:pPr algn="r" eaLnBrk="0" hangingPunct="0">
              <a:defRPr/>
            </a:pPr>
            <a:r>
              <a:rPr lang="en-US" dirty="0">
                <a:cs typeface="+mn-cs"/>
              </a:rPr>
              <a:t>Slide </a:t>
            </a:r>
            <a:r>
              <a:rPr lang="en-US" dirty="0" smtClean="0">
                <a:cs typeface="+mn-cs"/>
              </a:rPr>
              <a:t>3</a:t>
            </a:r>
            <a:endParaRPr lang="en-US" dirty="0">
              <a:cs typeface="+mn-cs"/>
            </a:endParaRPr>
          </a:p>
        </p:txBody>
      </p:sp>
      <p:sp>
        <p:nvSpPr>
          <p:cNvPr id="8" name="Date Placeholder 3"/>
          <p:cNvSpPr>
            <a:spLocks noGrp="1"/>
          </p:cNvSpPr>
          <p:nvPr>
            <p:ph type="dt" sz="quarter" idx="10"/>
          </p:nvPr>
        </p:nvSpPr>
        <p:spPr>
          <a:xfrm>
            <a:off x="696913" y="332601"/>
            <a:ext cx="1182055" cy="276999"/>
          </a:xfrm>
        </p:spPr>
        <p:txBody>
          <a:bodyPr/>
          <a:lstStyle/>
          <a:p>
            <a:pPr>
              <a:defRPr/>
            </a:pPr>
            <a:r>
              <a:rPr lang="en-US" dirty="0" smtClean="0"/>
              <a:t>March 2012</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4"/>
          <p:cNvSpPr>
            <a:spLocks noGrp="1"/>
          </p:cNvSpPr>
          <p:nvPr>
            <p:ph type="ftr" sz="quarter" idx="11"/>
          </p:nvPr>
        </p:nvSpPr>
        <p:spPr/>
        <p:txBody>
          <a:bodyPr/>
          <a:lstStyle/>
          <a:p>
            <a:pPr>
              <a:defRPr/>
            </a:pPr>
            <a:r>
              <a:rPr lang="en-US"/>
              <a:t>Ron Porat, Broadcom</a:t>
            </a:r>
          </a:p>
        </p:txBody>
      </p:sp>
      <p:sp>
        <p:nvSpPr>
          <p:cNvPr id="6148" name="Rectangle 2"/>
          <p:cNvSpPr>
            <a:spLocks noGrp="1" noChangeArrowheads="1"/>
          </p:cNvSpPr>
          <p:nvPr>
            <p:ph type="title"/>
          </p:nvPr>
        </p:nvSpPr>
        <p:spPr/>
        <p:txBody>
          <a:bodyPr/>
          <a:lstStyle/>
          <a:p>
            <a:r>
              <a:rPr lang="en-US" dirty="0" smtClean="0"/>
              <a:t>Cont.</a:t>
            </a:r>
          </a:p>
        </p:txBody>
      </p:sp>
      <p:sp>
        <p:nvSpPr>
          <p:cNvPr id="6149" name="Rectangle 3"/>
          <p:cNvSpPr>
            <a:spLocks noGrp="1" noChangeArrowheads="1"/>
          </p:cNvSpPr>
          <p:nvPr>
            <p:ph type="body" idx="1"/>
          </p:nvPr>
        </p:nvSpPr>
        <p:spPr/>
        <p:txBody>
          <a:bodyPr/>
          <a:lstStyle/>
          <a:p>
            <a:r>
              <a:rPr lang="en-US" sz="1800" b="0" dirty="0" smtClean="0"/>
              <a:t>Conclusions:</a:t>
            </a:r>
          </a:p>
          <a:p>
            <a:pPr lvl="1"/>
            <a:r>
              <a:rPr lang="en-US" sz="1400" dirty="0" smtClean="0"/>
              <a:t>5MHz preferable to 4MHz and reasonably doable.</a:t>
            </a:r>
          </a:p>
          <a:p>
            <a:pPr lvl="1"/>
            <a:r>
              <a:rPr lang="en-US" sz="1400" dirty="0" smtClean="0"/>
              <a:t>6MHz appealing because it solves the coexistence issues and provides better solution for 6MHz channelization in countries where mask not as tight as the US (e.g. Canada) and in countries that use 7MHz channelization</a:t>
            </a:r>
          </a:p>
          <a:p>
            <a:pPr lvl="1"/>
            <a:endParaRPr lang="en-US" sz="1400" dirty="0" smtClean="0"/>
          </a:p>
          <a:p>
            <a:r>
              <a:rPr lang="en-US" sz="1800" b="0" dirty="0" smtClean="0"/>
              <a:t>Propose to consider 5 or 6MHz channelization but if 5MHz </a:t>
            </a:r>
            <a:r>
              <a:rPr lang="en-US" sz="1800" b="0" dirty="0" smtClean="0"/>
              <a:t>is chosen </a:t>
            </a:r>
            <a:r>
              <a:rPr lang="en-US" sz="1800" b="0" dirty="0" smtClean="0"/>
              <a:t>a good coexistence mechanism between 5/10/20MHz </a:t>
            </a:r>
            <a:r>
              <a:rPr lang="en-US" sz="1800" b="0" dirty="0" smtClean="0"/>
              <a:t>channel BW </a:t>
            </a:r>
            <a:r>
              <a:rPr lang="en-US" sz="1800" b="0" dirty="0" smtClean="0"/>
              <a:t>is needed</a:t>
            </a:r>
          </a:p>
          <a:p>
            <a:endParaRPr lang="en-US" sz="1800" b="0" dirty="0" smtClean="0"/>
          </a:p>
        </p:txBody>
      </p:sp>
      <p:sp>
        <p:nvSpPr>
          <p:cNvPr id="7" name="Footer Placeholder 4"/>
          <p:cNvSpPr txBox="1">
            <a:spLocks/>
          </p:cNvSpPr>
          <p:nvPr/>
        </p:nvSpPr>
        <p:spPr bwMode="auto">
          <a:xfrm>
            <a:off x="4291589" y="6477000"/>
            <a:ext cx="432811" cy="184666"/>
          </a:xfrm>
          <a:prstGeom prst="rect">
            <a:avLst/>
          </a:prstGeom>
          <a:noFill/>
          <a:ln w="9525">
            <a:noFill/>
            <a:miter lim="800000"/>
            <a:headEnd/>
            <a:tailEnd/>
          </a:ln>
          <a:effectLst/>
        </p:spPr>
        <p:txBody>
          <a:bodyPr wrap="none" lIns="0" tIns="0" rIns="0" bIns="0">
            <a:spAutoFit/>
          </a:bodyPr>
          <a:lstStyle/>
          <a:p>
            <a:pPr algn="r" eaLnBrk="0" hangingPunct="0">
              <a:defRPr/>
            </a:pPr>
            <a:r>
              <a:rPr lang="en-US" dirty="0">
                <a:cs typeface="+mn-cs"/>
              </a:rPr>
              <a:t>Slide </a:t>
            </a:r>
            <a:r>
              <a:rPr lang="en-US" dirty="0" smtClean="0">
                <a:cs typeface="+mn-cs"/>
              </a:rPr>
              <a:t>4</a:t>
            </a:r>
            <a:endParaRPr lang="en-US" dirty="0">
              <a:cs typeface="+mn-cs"/>
            </a:endParaRPr>
          </a:p>
        </p:txBody>
      </p:sp>
      <p:sp>
        <p:nvSpPr>
          <p:cNvPr id="8" name="Date Placeholder 3"/>
          <p:cNvSpPr>
            <a:spLocks noGrp="1"/>
          </p:cNvSpPr>
          <p:nvPr>
            <p:ph type="dt" sz="quarter" idx="10"/>
          </p:nvPr>
        </p:nvSpPr>
        <p:spPr>
          <a:xfrm>
            <a:off x="696913" y="332601"/>
            <a:ext cx="1182055" cy="276999"/>
          </a:xfrm>
        </p:spPr>
        <p:txBody>
          <a:bodyPr/>
          <a:lstStyle/>
          <a:p>
            <a:pPr>
              <a:defRPr/>
            </a:pPr>
            <a:r>
              <a:rPr lang="en-US" dirty="0" smtClean="0"/>
              <a:t>March 2012</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4"/>
          <p:cNvSpPr>
            <a:spLocks noGrp="1"/>
          </p:cNvSpPr>
          <p:nvPr>
            <p:ph type="ftr" sz="quarter" idx="11"/>
          </p:nvPr>
        </p:nvSpPr>
        <p:spPr/>
        <p:txBody>
          <a:bodyPr/>
          <a:lstStyle/>
          <a:p>
            <a:pPr>
              <a:defRPr/>
            </a:pPr>
            <a:r>
              <a:rPr lang="en-US"/>
              <a:t>Ron Porat, Broadcom</a:t>
            </a:r>
          </a:p>
        </p:txBody>
      </p:sp>
      <p:sp>
        <p:nvSpPr>
          <p:cNvPr id="6148" name="Rectangle 2"/>
          <p:cNvSpPr>
            <a:spLocks noGrp="1" noChangeArrowheads="1"/>
          </p:cNvSpPr>
          <p:nvPr>
            <p:ph type="title"/>
          </p:nvPr>
        </p:nvSpPr>
        <p:spPr/>
        <p:txBody>
          <a:bodyPr/>
          <a:lstStyle/>
          <a:p>
            <a:r>
              <a:rPr lang="en-US" dirty="0" err="1" smtClean="0"/>
              <a:t>Downclocking</a:t>
            </a:r>
            <a:r>
              <a:rPr lang="en-US" dirty="0" smtClean="0"/>
              <a:t> </a:t>
            </a:r>
            <a:r>
              <a:rPr lang="en-US" dirty="0" smtClean="0"/>
              <a:t>Factors </a:t>
            </a:r>
            <a:endParaRPr lang="en-US" dirty="0" smtClean="0"/>
          </a:p>
        </p:txBody>
      </p:sp>
      <p:sp>
        <p:nvSpPr>
          <p:cNvPr id="6149" name="Rectangle 3"/>
          <p:cNvSpPr>
            <a:spLocks noGrp="1" noChangeArrowheads="1"/>
          </p:cNvSpPr>
          <p:nvPr>
            <p:ph type="body" idx="1"/>
          </p:nvPr>
        </p:nvSpPr>
        <p:spPr>
          <a:xfrm>
            <a:off x="685800" y="1752600"/>
            <a:ext cx="7772400" cy="4572000"/>
          </a:xfrm>
        </p:spPr>
        <p:txBody>
          <a:bodyPr/>
          <a:lstStyle/>
          <a:p>
            <a:r>
              <a:rPr lang="en-US" sz="1600" b="0" dirty="0" smtClean="0"/>
              <a:t>As discussed in [1], delay spread immunity and efficiency play an important role.  </a:t>
            </a:r>
            <a:endParaRPr lang="en-US" sz="1600" b="0" dirty="0" smtClean="0"/>
          </a:p>
          <a:p>
            <a:r>
              <a:rPr lang="en-US" sz="1600" b="0" dirty="0" smtClean="0"/>
              <a:t>G</a:t>
            </a:r>
            <a:r>
              <a:rPr lang="en-US" sz="1600" b="0" dirty="0" smtClean="0"/>
              <a:t>iven </a:t>
            </a:r>
            <a:r>
              <a:rPr lang="en-US" sz="1600" b="0" dirty="0" smtClean="0"/>
              <a:t>LTE’s 4.7uS GI and its successful deployment in 700MHz in the US and Korea there </a:t>
            </a:r>
            <a:r>
              <a:rPr lang="en-US" sz="1600" b="0" dirty="0" smtClean="0"/>
              <a:t>may be</a:t>
            </a:r>
            <a:r>
              <a:rPr lang="en-US" sz="1600" b="0" dirty="0" smtClean="0"/>
              <a:t> </a:t>
            </a:r>
            <a:r>
              <a:rPr lang="en-US" sz="1600" b="0" dirty="0" smtClean="0"/>
              <a:t>no need for </a:t>
            </a:r>
            <a:r>
              <a:rPr lang="en-US" sz="1600" b="0" dirty="0" smtClean="0"/>
              <a:t>a larger </a:t>
            </a:r>
            <a:r>
              <a:rPr lang="en-US" sz="1600" b="0" dirty="0" smtClean="0"/>
              <a:t>CP.</a:t>
            </a:r>
          </a:p>
          <a:p>
            <a:r>
              <a:rPr lang="en-US" sz="1600" b="0" dirty="0" smtClean="0"/>
              <a:t>In addition, deployment </a:t>
            </a:r>
            <a:r>
              <a:rPr lang="en-US" sz="1600" b="0" dirty="0" smtClean="0"/>
              <a:t>of 11af may </a:t>
            </a:r>
            <a:r>
              <a:rPr lang="en-US" sz="1600" b="0" dirty="0" smtClean="0"/>
              <a:t>be limited to hotspots and </a:t>
            </a:r>
            <a:r>
              <a:rPr lang="en-US" sz="1600" b="0" dirty="0" err="1" smtClean="0"/>
              <a:t>hotzones</a:t>
            </a:r>
            <a:r>
              <a:rPr lang="en-US" sz="1600" b="0" dirty="0" smtClean="0"/>
              <a:t> (similar to current 11n deployments for outdoor </a:t>
            </a:r>
            <a:r>
              <a:rPr lang="en-US" sz="1600" b="0" dirty="0" err="1" smtClean="0"/>
              <a:t>WiFi</a:t>
            </a:r>
            <a:r>
              <a:rPr lang="en-US" sz="1600" b="0" dirty="0" smtClean="0"/>
              <a:t>) which will reduce the actual delay spread</a:t>
            </a:r>
          </a:p>
          <a:p>
            <a:endParaRPr lang="en-US" sz="1600" b="0" dirty="0" smtClean="0"/>
          </a:p>
          <a:p>
            <a:r>
              <a:rPr lang="en-US" sz="1600" b="0" dirty="0" smtClean="0"/>
              <a:t>5MHz channels can be achieved with </a:t>
            </a:r>
            <a:r>
              <a:rPr lang="en-US" sz="1600" b="0" dirty="0" err="1" smtClean="0"/>
              <a:t>downclocking</a:t>
            </a:r>
            <a:r>
              <a:rPr lang="en-US" sz="1600" b="0" dirty="0" smtClean="0"/>
              <a:t> of </a:t>
            </a:r>
            <a:r>
              <a:rPr lang="en-US" sz="1600" b="0" dirty="0" smtClean="0"/>
              <a:t>4 or 8.  </a:t>
            </a:r>
            <a:r>
              <a:rPr lang="en-US" sz="1600" b="0" dirty="0" err="1" smtClean="0"/>
              <a:t>Downclocking</a:t>
            </a:r>
            <a:r>
              <a:rPr lang="en-US" sz="1600" b="0" dirty="0" smtClean="0"/>
              <a:t> of 8 </a:t>
            </a:r>
            <a:r>
              <a:rPr lang="en-US" sz="1600" b="0" dirty="0" smtClean="0"/>
              <a:t>suffers from reduced </a:t>
            </a:r>
            <a:r>
              <a:rPr lang="en-US" sz="1600" b="0" dirty="0" smtClean="0"/>
              <a:t>efficiency </a:t>
            </a:r>
            <a:r>
              <a:rPr lang="en-US" sz="1600" b="0" dirty="0" smtClean="0"/>
              <a:t>especially with short packet or MU-MIMO</a:t>
            </a:r>
            <a:endParaRPr lang="en-US" sz="1600" b="0" dirty="0" smtClean="0"/>
          </a:p>
          <a:p>
            <a:pPr lvl="1"/>
            <a:r>
              <a:rPr lang="en-US" sz="1400" b="0" dirty="0" smtClean="0"/>
              <a:t>note that </a:t>
            </a:r>
            <a:r>
              <a:rPr lang="en-US" sz="1400" b="0" dirty="0" smtClean="0"/>
              <a:t>a 1500byte </a:t>
            </a:r>
            <a:r>
              <a:rPr lang="en-US" sz="1400" b="0" dirty="0" smtClean="0"/>
              <a:t>packet </a:t>
            </a:r>
            <a:r>
              <a:rPr lang="en-US" sz="1400" b="0" dirty="0" smtClean="0"/>
              <a:t>at MCS8 </a:t>
            </a:r>
            <a:r>
              <a:rPr lang="en-US" sz="1400" b="0" dirty="0" smtClean="0"/>
              <a:t>over 5MHz channel (about 20Mbps) is only 0.6mS</a:t>
            </a:r>
          </a:p>
          <a:p>
            <a:endParaRPr lang="en-US" sz="1600" b="0" dirty="0" smtClean="0"/>
          </a:p>
          <a:p>
            <a:r>
              <a:rPr lang="en-US" sz="1600" b="0" dirty="0" smtClean="0"/>
              <a:t>6MHz channels may be achieved by </a:t>
            </a:r>
            <a:r>
              <a:rPr lang="en-US" sz="1600" b="0" dirty="0" err="1" smtClean="0"/>
              <a:t>downclocking</a:t>
            </a:r>
            <a:r>
              <a:rPr lang="en-US" sz="1600" b="0" dirty="0" smtClean="0"/>
              <a:t> of 3.3 or </a:t>
            </a:r>
            <a:r>
              <a:rPr lang="en-US" sz="1600" b="0" dirty="0" smtClean="0"/>
              <a:t>6.6</a:t>
            </a:r>
          </a:p>
          <a:p>
            <a:endParaRPr lang="en-US" sz="1600" b="0" dirty="0" smtClean="0"/>
          </a:p>
          <a:p>
            <a:r>
              <a:rPr lang="en-US" sz="1600" b="0" dirty="0" smtClean="0"/>
              <a:t>A summary table is shown in the next slide</a:t>
            </a:r>
            <a:endParaRPr lang="en-US" sz="1600" b="0" dirty="0" smtClean="0"/>
          </a:p>
          <a:p>
            <a:endParaRPr lang="en-US" sz="1600" b="0" dirty="0" smtClean="0"/>
          </a:p>
          <a:p>
            <a:endParaRPr lang="en-US" sz="1600" b="0" dirty="0" smtClean="0"/>
          </a:p>
          <a:p>
            <a:endParaRPr lang="en-US" sz="1600" b="0" dirty="0" smtClean="0"/>
          </a:p>
        </p:txBody>
      </p:sp>
      <p:sp>
        <p:nvSpPr>
          <p:cNvPr id="7" name="Footer Placeholder 4"/>
          <p:cNvSpPr txBox="1">
            <a:spLocks/>
          </p:cNvSpPr>
          <p:nvPr/>
        </p:nvSpPr>
        <p:spPr bwMode="auto">
          <a:xfrm>
            <a:off x="4291589" y="6477000"/>
            <a:ext cx="432811" cy="184666"/>
          </a:xfrm>
          <a:prstGeom prst="rect">
            <a:avLst/>
          </a:prstGeom>
          <a:noFill/>
          <a:ln w="9525">
            <a:noFill/>
            <a:miter lim="800000"/>
            <a:headEnd/>
            <a:tailEnd/>
          </a:ln>
          <a:effectLst/>
        </p:spPr>
        <p:txBody>
          <a:bodyPr wrap="none" lIns="0" tIns="0" rIns="0" bIns="0">
            <a:spAutoFit/>
          </a:bodyPr>
          <a:lstStyle/>
          <a:p>
            <a:pPr algn="r" eaLnBrk="0" hangingPunct="0">
              <a:defRPr/>
            </a:pPr>
            <a:r>
              <a:rPr lang="en-US" dirty="0">
                <a:cs typeface="+mn-cs"/>
              </a:rPr>
              <a:t>Slide </a:t>
            </a:r>
            <a:r>
              <a:rPr lang="en-US" dirty="0" smtClean="0">
                <a:cs typeface="+mn-cs"/>
              </a:rPr>
              <a:t>5</a:t>
            </a:r>
            <a:endParaRPr lang="en-US" dirty="0">
              <a:cs typeface="+mn-cs"/>
            </a:endParaRPr>
          </a:p>
        </p:txBody>
      </p:sp>
      <p:sp>
        <p:nvSpPr>
          <p:cNvPr id="10" name="Date Placeholder 3"/>
          <p:cNvSpPr>
            <a:spLocks noGrp="1"/>
          </p:cNvSpPr>
          <p:nvPr>
            <p:ph type="dt" sz="quarter" idx="10"/>
          </p:nvPr>
        </p:nvSpPr>
        <p:spPr>
          <a:xfrm>
            <a:off x="696913" y="332601"/>
            <a:ext cx="1182055" cy="276999"/>
          </a:xfrm>
        </p:spPr>
        <p:txBody>
          <a:bodyPr/>
          <a:lstStyle/>
          <a:p>
            <a:pPr>
              <a:defRPr/>
            </a:pPr>
            <a:r>
              <a:rPr lang="en-US" dirty="0" smtClean="0"/>
              <a:t>March 2012</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838200"/>
          </a:xfrm>
        </p:spPr>
        <p:txBody>
          <a:bodyPr/>
          <a:lstStyle/>
          <a:p>
            <a:pPr lvl="1">
              <a:defRPr/>
            </a:pPr>
            <a:r>
              <a:rPr lang="en-US" dirty="0" smtClean="0">
                <a:latin typeface="+mn-lt"/>
              </a:rPr>
              <a:t>Cont. – Summary Table</a:t>
            </a:r>
            <a:endParaRPr lang="en-US" dirty="0">
              <a:latin typeface="+mn-lt"/>
            </a:endParaRPr>
          </a:p>
        </p:txBody>
      </p:sp>
      <p:sp>
        <p:nvSpPr>
          <p:cNvPr id="3" name="Content Placeholder 2"/>
          <p:cNvSpPr>
            <a:spLocks noGrp="1"/>
          </p:cNvSpPr>
          <p:nvPr>
            <p:ph idx="1"/>
          </p:nvPr>
        </p:nvSpPr>
        <p:spPr>
          <a:xfrm>
            <a:off x="685800" y="1524000"/>
            <a:ext cx="7772400" cy="1295400"/>
          </a:xfrm>
        </p:spPr>
        <p:txBody>
          <a:bodyPr/>
          <a:lstStyle/>
          <a:p>
            <a:pPr>
              <a:defRPr/>
            </a:pPr>
            <a:r>
              <a:rPr lang="en-US" sz="1800" dirty="0" smtClean="0"/>
              <a:t>5MHz </a:t>
            </a:r>
            <a:r>
              <a:rPr lang="en-US" sz="1800" dirty="0" smtClean="0"/>
              <a:t>channel bandwidth can be achieved by </a:t>
            </a:r>
          </a:p>
          <a:p>
            <a:pPr lvl="1">
              <a:defRPr/>
            </a:pPr>
            <a:r>
              <a:rPr lang="en-US" sz="1400" dirty="0" smtClean="0"/>
              <a:t>Option A: Downclocking</a:t>
            </a:r>
            <a:r>
              <a:rPr lang="en-US" sz="1400" dirty="0" smtClean="0"/>
              <a:t> VHT20 by a factor of </a:t>
            </a:r>
            <a:r>
              <a:rPr lang="en-US" sz="1400" dirty="0" smtClean="0"/>
              <a:t>4 </a:t>
            </a:r>
            <a:endParaRPr lang="en-US" sz="1400" dirty="0" smtClean="0"/>
          </a:p>
          <a:p>
            <a:pPr lvl="1">
              <a:defRPr/>
            </a:pPr>
            <a:r>
              <a:rPr lang="en-US" sz="1400" dirty="0" smtClean="0"/>
              <a:t>Option B: Downclocking</a:t>
            </a:r>
            <a:r>
              <a:rPr lang="en-US" sz="1400" dirty="0" smtClean="0"/>
              <a:t> VHT40 by a factor of </a:t>
            </a:r>
            <a:r>
              <a:rPr lang="en-US" sz="1400" dirty="0" smtClean="0"/>
              <a:t>8</a:t>
            </a:r>
            <a:endParaRPr lang="en-US" sz="1400" dirty="0" smtClean="0"/>
          </a:p>
          <a:p>
            <a:pPr marL="0" indent="0">
              <a:buFontTx/>
              <a:buNone/>
              <a:defRPr/>
            </a:pPr>
            <a:endParaRPr lang="en-US" dirty="0"/>
          </a:p>
        </p:txBody>
      </p:sp>
      <p:sp>
        <p:nvSpPr>
          <p:cNvPr id="5124" name="Slide Number Placeholder 4"/>
          <p:cNvSpPr>
            <a:spLocks noGrp="1"/>
          </p:cNvSpPr>
          <p:nvPr>
            <p:ph type="sldNum" sz="quarter" idx="11"/>
          </p:nvPr>
        </p:nvSpPr>
        <p:spPr>
          <a:xfrm>
            <a:off x="3352800" y="6475413"/>
            <a:ext cx="1339850" cy="184150"/>
          </a:xfrm>
          <a:noFill/>
        </p:spPr>
        <p:txBody>
          <a:bodyPr/>
          <a:lstStyle/>
          <a:p>
            <a:r>
              <a:rPr lang="en-US" smtClean="0"/>
              <a:t>Slide </a:t>
            </a:r>
            <a:fld id="{FB364840-83A7-434D-9990-A73234BBBF35}" type="slidenum">
              <a:rPr lang="en-US" smtClean="0"/>
              <a:pPr/>
              <a:t>6</a:t>
            </a:fld>
            <a:endParaRPr lang="en-US" smtClean="0"/>
          </a:p>
        </p:txBody>
      </p:sp>
      <p:graphicFrame>
        <p:nvGraphicFramePr>
          <p:cNvPr id="7" name="Table 6"/>
          <p:cNvGraphicFramePr>
            <a:graphicFrameLocks noGrp="1"/>
          </p:cNvGraphicFramePr>
          <p:nvPr/>
        </p:nvGraphicFramePr>
        <p:xfrm>
          <a:off x="457200" y="2514600"/>
          <a:ext cx="8229600" cy="3832691"/>
        </p:xfrm>
        <a:graphic>
          <a:graphicData uri="http://schemas.openxmlformats.org/drawingml/2006/table">
            <a:tbl>
              <a:tblPr firstRow="1" bandRow="1">
                <a:tableStyleId>{5C22544A-7EE6-4342-B048-85BDC9FD1C3A}</a:tableStyleId>
              </a:tblPr>
              <a:tblGrid>
                <a:gridCol w="3657600"/>
                <a:gridCol w="4572000"/>
              </a:tblGrid>
              <a:tr h="320560">
                <a:tc>
                  <a:txBody>
                    <a:bodyPr/>
                    <a:lstStyle/>
                    <a:p>
                      <a:r>
                        <a:rPr lang="en-US" sz="1400" dirty="0" smtClean="0"/>
                        <a:t>Option A</a:t>
                      </a:r>
                      <a:endParaRPr lang="en-US" sz="1400" dirty="0"/>
                    </a:p>
                  </a:txBody>
                  <a:tcPr marT="45728" marB="45728"/>
                </a:tc>
                <a:tc>
                  <a:txBody>
                    <a:bodyPr/>
                    <a:lstStyle/>
                    <a:p>
                      <a:r>
                        <a:rPr lang="en-US" sz="1400" dirty="0" smtClean="0"/>
                        <a:t>Option B</a:t>
                      </a:r>
                      <a:endParaRPr lang="en-US" sz="1400" dirty="0"/>
                    </a:p>
                  </a:txBody>
                  <a:tcPr marT="45728" marB="45728"/>
                </a:tc>
              </a:tr>
              <a:tr h="667386">
                <a:tc>
                  <a:txBody>
                    <a:bodyPr/>
                    <a:lstStyle/>
                    <a:p>
                      <a:r>
                        <a:rPr lang="en-US" sz="1400" dirty="0" smtClean="0"/>
                        <a:t>3.2us</a:t>
                      </a:r>
                      <a:r>
                        <a:rPr lang="en-US" sz="1400" baseline="0" dirty="0" smtClean="0"/>
                        <a:t> </a:t>
                      </a:r>
                      <a:r>
                        <a:rPr lang="en-US" sz="1400" baseline="0" dirty="0" smtClean="0"/>
                        <a:t>GI</a:t>
                      </a:r>
                    </a:p>
                    <a:p>
                      <a:r>
                        <a:rPr lang="en-US" sz="1400" baseline="0" dirty="0" smtClean="0"/>
                        <a:t>(Might cause PER floor at high MCS if maximum excess delay is larger)</a:t>
                      </a:r>
                    </a:p>
                  </a:txBody>
                  <a:tcPr marT="45728" marB="45728"/>
                </a:tc>
                <a:tc>
                  <a:txBody>
                    <a:bodyPr/>
                    <a:lstStyle/>
                    <a:p>
                      <a:r>
                        <a:rPr lang="en-US" sz="1400" dirty="0" smtClean="0"/>
                        <a:t>6.4us </a:t>
                      </a:r>
                      <a:r>
                        <a:rPr lang="en-US" sz="1400" dirty="0" smtClean="0"/>
                        <a:t>GI</a:t>
                      </a:r>
                      <a:endParaRPr lang="en-US" sz="1400" dirty="0"/>
                    </a:p>
                  </a:txBody>
                  <a:tcPr marT="45728" marB="45728"/>
                </a:tc>
              </a:tr>
              <a:tr h="660691">
                <a:tc>
                  <a:txBody>
                    <a:bodyPr/>
                    <a:lstStyle/>
                    <a:p>
                      <a:r>
                        <a:rPr lang="en-US" sz="1400" dirty="0" smtClean="0"/>
                        <a:t>Maximum rate</a:t>
                      </a:r>
                      <a:r>
                        <a:rPr lang="en-US" sz="1400" baseline="0" dirty="0" smtClean="0"/>
                        <a:t> of 19.5Mbps </a:t>
                      </a:r>
                    </a:p>
                    <a:p>
                      <a:r>
                        <a:rPr lang="en-US" sz="1400" baseline="0" dirty="0" smtClean="0"/>
                        <a:t>(5MHz BW, MCS8, NSS=1)</a:t>
                      </a:r>
                    </a:p>
                    <a:p>
                      <a:r>
                        <a:rPr lang="en-US" sz="1400" baseline="0" dirty="0" smtClean="0"/>
                        <a:t>MCS 9 is invalid</a:t>
                      </a:r>
                      <a:endParaRPr lang="en-US" sz="1400" dirty="0"/>
                    </a:p>
                  </a:txBody>
                  <a:tcPr marT="45728" marB="45728"/>
                </a:tc>
                <a:tc>
                  <a:txBody>
                    <a:bodyPr/>
                    <a:lstStyle/>
                    <a:p>
                      <a:r>
                        <a:rPr lang="en-US" sz="1400" dirty="0" smtClean="0"/>
                        <a:t>Maximum</a:t>
                      </a:r>
                      <a:r>
                        <a:rPr lang="en-US" sz="1400" baseline="0" dirty="0" smtClean="0"/>
                        <a:t> rate of 22.5Mbps </a:t>
                      </a:r>
                    </a:p>
                    <a:p>
                      <a:r>
                        <a:rPr lang="en-US" sz="1400" baseline="0" dirty="0" smtClean="0"/>
                        <a:t>(5MHz BW, </a:t>
                      </a:r>
                      <a:r>
                        <a:rPr lang="en-US" sz="1400" b="1" baseline="0" dirty="0" smtClean="0"/>
                        <a:t>MCS 9</a:t>
                      </a:r>
                      <a:r>
                        <a:rPr lang="en-US" sz="1400" b="0" baseline="0" dirty="0" smtClean="0"/>
                        <a:t>, NSS=1</a:t>
                      </a:r>
                      <a:r>
                        <a:rPr lang="en-US" sz="1400" baseline="0" dirty="0" smtClean="0"/>
                        <a:t>)</a:t>
                      </a:r>
                      <a:endParaRPr lang="en-US" sz="1400" dirty="0"/>
                    </a:p>
                  </a:txBody>
                  <a:tcPr marT="45728" marB="45728"/>
                </a:tc>
              </a:tr>
              <a:tr h="487380">
                <a:tc>
                  <a:txBody>
                    <a:bodyPr/>
                    <a:lstStyle/>
                    <a:p>
                      <a:endParaRPr lang="en-US" sz="1400"/>
                    </a:p>
                  </a:txBody>
                  <a:tcPr marT="45728" marB="45728"/>
                </a:tc>
                <a:tc>
                  <a:txBody>
                    <a:bodyPr/>
                    <a:lstStyle/>
                    <a:p>
                      <a:r>
                        <a:rPr lang="en-US" sz="1400" dirty="0" smtClean="0"/>
                        <a:t>Lower efficiency due</a:t>
                      </a:r>
                      <a:r>
                        <a:rPr lang="en-US" sz="1400" baseline="0" dirty="0" smtClean="0"/>
                        <a:t> to larger preamble length (Fixed overhead is in terms of OFDM symbols, not microseconds). </a:t>
                      </a:r>
                    </a:p>
                  </a:txBody>
                  <a:tcPr marT="45728" marB="45728"/>
                </a:tc>
              </a:tr>
              <a:tr h="898591">
                <a:tc>
                  <a:txBody>
                    <a:bodyPr/>
                    <a:lstStyle/>
                    <a:p>
                      <a:r>
                        <a:rPr lang="en-US" sz="1400" dirty="0" smtClean="0"/>
                        <a:t>Relative efficiency of 86%</a:t>
                      </a:r>
                      <a:r>
                        <a:rPr lang="en-US" sz="1400" baseline="0" dirty="0" smtClean="0"/>
                        <a:t> compared to 11ac for 2ms </a:t>
                      </a:r>
                      <a:r>
                        <a:rPr lang="en-US" sz="1400" baseline="0" dirty="0" smtClean="0"/>
                        <a:t>PPDU </a:t>
                      </a:r>
                      <a:r>
                        <a:rPr lang="en-US" sz="1400" baseline="0" dirty="0" smtClean="0"/>
                        <a:t>(Assumes MCS9 which is not valid</a:t>
                      </a:r>
                      <a:r>
                        <a:rPr lang="en-US" sz="1400" baseline="0" dirty="0" smtClean="0"/>
                        <a:t>!) (based on results in slide 7)</a:t>
                      </a:r>
                      <a:endParaRPr lang="en-US" sz="1400" dirty="0"/>
                    </a:p>
                  </a:txBody>
                  <a:tcPr marT="45728" marB="45728"/>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Relative efficiency of 70%</a:t>
                      </a:r>
                      <a:r>
                        <a:rPr lang="en-US" sz="1400" baseline="0" dirty="0" smtClean="0"/>
                        <a:t> compared to 11ac for 2ms </a:t>
                      </a:r>
                      <a:r>
                        <a:rPr lang="en-US" sz="1400" baseline="0" dirty="0" smtClean="0"/>
                        <a:t>PPDU (based on results in slide 7) </a:t>
                      </a:r>
                      <a:endParaRPr lang="en-US" sz="1400" dirty="0" smtClean="0"/>
                    </a:p>
                  </a:txBody>
                  <a:tcPr marT="45728" marB="45728"/>
                </a:tc>
              </a:tr>
              <a:tr h="632292">
                <a:tc>
                  <a:txBody>
                    <a:bodyPr/>
                    <a:lstStyle/>
                    <a:p>
                      <a:r>
                        <a:rPr lang="en-US" sz="1400" dirty="0" smtClean="0"/>
                        <a:t>Can</a:t>
                      </a:r>
                      <a:r>
                        <a:rPr lang="en-US" sz="1400" baseline="0" dirty="0" smtClean="0"/>
                        <a:t> do 32/40MHz</a:t>
                      </a:r>
                      <a:endParaRPr lang="en-US" sz="1400" dirty="0"/>
                    </a:p>
                  </a:txBody>
                  <a:tcPr marT="45728" marB="45728"/>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Can do 2.5MHz</a:t>
                      </a:r>
                    </a:p>
                  </a:txBody>
                  <a:tcPr marT="45728" marB="45728"/>
                </a:tc>
              </a:tr>
            </a:tbl>
          </a:graphicData>
        </a:graphic>
      </p:graphicFrame>
      <p:sp>
        <p:nvSpPr>
          <p:cNvPr id="8" name="Slide Number Placeholder 4"/>
          <p:cNvSpPr>
            <a:spLocks noGrp="1"/>
          </p:cNvSpPr>
          <p:nvPr>
            <p:ph type="sldNum" sz="quarter" idx="11"/>
          </p:nvPr>
        </p:nvSpPr>
        <p:spPr>
          <a:xfrm>
            <a:off x="7203815" y="6475413"/>
            <a:ext cx="1340110" cy="184666"/>
          </a:xfrm>
          <a:noFill/>
        </p:spPr>
        <p:txBody>
          <a:bodyPr/>
          <a:lstStyle/>
          <a:p>
            <a:r>
              <a:rPr lang="en-US" dirty="0" smtClean="0"/>
              <a:t>Ron Porat, Broadcom</a:t>
            </a:r>
          </a:p>
        </p:txBody>
      </p:sp>
      <p:sp>
        <p:nvSpPr>
          <p:cNvPr id="9" name="Date Placeholder 3"/>
          <p:cNvSpPr>
            <a:spLocks noGrp="1"/>
          </p:cNvSpPr>
          <p:nvPr>
            <p:ph type="dt" sz="quarter" idx="10"/>
          </p:nvPr>
        </p:nvSpPr>
        <p:spPr>
          <a:xfrm>
            <a:off x="696913" y="332601"/>
            <a:ext cx="1182055" cy="276999"/>
          </a:xfrm>
        </p:spPr>
        <p:txBody>
          <a:bodyPr/>
          <a:lstStyle/>
          <a:p>
            <a:pPr>
              <a:defRPr/>
            </a:pPr>
            <a:r>
              <a:rPr lang="en-US" dirty="0" smtClean="0"/>
              <a:t>March 2012</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Slide Number Placeholder 4"/>
          <p:cNvSpPr>
            <a:spLocks noGrp="1"/>
          </p:cNvSpPr>
          <p:nvPr>
            <p:ph type="sldNum" sz="quarter" idx="11"/>
          </p:nvPr>
        </p:nvSpPr>
        <p:spPr>
          <a:xfrm>
            <a:off x="7203815" y="6475413"/>
            <a:ext cx="1340110" cy="184666"/>
          </a:xfrm>
          <a:noFill/>
        </p:spPr>
        <p:txBody>
          <a:bodyPr/>
          <a:lstStyle/>
          <a:p>
            <a:r>
              <a:rPr lang="en-US" dirty="0" smtClean="0"/>
              <a:t>Ron Porat, Broadcom</a:t>
            </a:r>
          </a:p>
        </p:txBody>
      </p:sp>
      <p:sp>
        <p:nvSpPr>
          <p:cNvPr id="1029" name="Rectangle 2"/>
          <p:cNvSpPr>
            <a:spLocks noGrp="1" noChangeArrowheads="1"/>
          </p:cNvSpPr>
          <p:nvPr>
            <p:ph type="title"/>
          </p:nvPr>
        </p:nvSpPr>
        <p:spPr>
          <a:xfrm>
            <a:off x="685800" y="685800"/>
            <a:ext cx="7772400" cy="685800"/>
          </a:xfrm>
          <a:noFill/>
        </p:spPr>
        <p:txBody>
          <a:bodyPr/>
          <a:lstStyle/>
          <a:p>
            <a:r>
              <a:rPr lang="en-US" sz="2400" dirty="0" smtClean="0"/>
              <a:t>MAC Efficiency as a Function of DC Ratio</a:t>
            </a:r>
            <a:endParaRPr lang="en-US" sz="2400" dirty="0" smtClean="0"/>
          </a:p>
        </p:txBody>
      </p:sp>
      <p:sp>
        <p:nvSpPr>
          <p:cNvPr id="8" name="Content Placeholder 7"/>
          <p:cNvSpPr>
            <a:spLocks noGrp="1"/>
          </p:cNvSpPr>
          <p:nvPr>
            <p:ph idx="1"/>
          </p:nvPr>
        </p:nvSpPr>
        <p:spPr>
          <a:xfrm>
            <a:off x="381000" y="1447800"/>
            <a:ext cx="8305800" cy="4953000"/>
          </a:xfrm>
        </p:spPr>
        <p:txBody>
          <a:bodyPr/>
          <a:lstStyle/>
          <a:p>
            <a:r>
              <a:rPr lang="en-US" sz="1600" b="0" dirty="0" smtClean="0"/>
              <a:t>The tables provide a list of the major contributors to overhead in the system</a:t>
            </a:r>
          </a:p>
          <a:p>
            <a:r>
              <a:rPr lang="en-US" sz="1600" b="0" dirty="0" smtClean="0"/>
              <a:t>For assumptions see Appendix</a:t>
            </a:r>
            <a:endParaRPr lang="en-US" sz="1600" b="0" dirty="0" smtClean="0"/>
          </a:p>
          <a:p>
            <a:endParaRPr lang="en-US" sz="1400" dirty="0" smtClean="0"/>
          </a:p>
          <a:p>
            <a:endParaRPr lang="en-US" sz="1400" dirty="0" smtClean="0"/>
          </a:p>
          <a:p>
            <a:endParaRPr lang="en-US" sz="1400" dirty="0" smtClean="0"/>
          </a:p>
          <a:p>
            <a:endParaRPr lang="en-US" sz="1400" dirty="0" smtClean="0"/>
          </a:p>
          <a:p>
            <a:endParaRPr lang="en-US" sz="1400" dirty="0" smtClean="0"/>
          </a:p>
          <a:p>
            <a:endParaRPr lang="en-US" sz="1400" dirty="0" smtClean="0"/>
          </a:p>
          <a:p>
            <a:endParaRPr lang="en-US" sz="1400" dirty="0" smtClean="0"/>
          </a:p>
        </p:txBody>
      </p:sp>
      <p:graphicFrame>
        <p:nvGraphicFramePr>
          <p:cNvPr id="7" name="Table 6"/>
          <p:cNvGraphicFramePr>
            <a:graphicFrameLocks noGrp="1"/>
          </p:cNvGraphicFramePr>
          <p:nvPr/>
        </p:nvGraphicFramePr>
        <p:xfrm>
          <a:off x="990600" y="2438400"/>
          <a:ext cx="6248400" cy="1828800"/>
        </p:xfrm>
        <a:graphic>
          <a:graphicData uri="http://schemas.openxmlformats.org/drawingml/2006/table">
            <a:tbl>
              <a:tblPr/>
              <a:tblGrid>
                <a:gridCol w="2057400"/>
                <a:gridCol w="3276600"/>
                <a:gridCol w="914400"/>
              </a:tblGrid>
              <a:tr h="365760">
                <a:tc>
                  <a:txBody>
                    <a:bodyPr/>
                    <a:lstStyle/>
                    <a:p>
                      <a:pPr marL="0" marR="0" algn="ctr" hangingPunct="0">
                        <a:spcBef>
                          <a:spcPts val="600"/>
                        </a:spcBef>
                        <a:spcAft>
                          <a:spcPts val="0"/>
                        </a:spcAft>
                        <a:tabLst>
                          <a:tab pos="504190" algn="l"/>
                          <a:tab pos="756285" algn="l"/>
                          <a:tab pos="1008380" algn="l"/>
                          <a:tab pos="1260475" algn="l"/>
                        </a:tabLst>
                      </a:pPr>
                      <a:r>
                        <a:rPr lang="fr-FR" sz="1200" b="1" dirty="0" smtClean="0">
                          <a:latin typeface="Times New Roman"/>
                          <a:ea typeface="Times New Roman"/>
                        </a:rPr>
                        <a:t>SU</a:t>
                      </a:r>
                      <a:endParaRPr lang="fr-FR" sz="1200" b="1"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600"/>
                        </a:spcBef>
                        <a:spcAft>
                          <a:spcPts val="0"/>
                        </a:spcAft>
                        <a:tabLst>
                          <a:tab pos="504190" algn="l"/>
                          <a:tab pos="756285" algn="l"/>
                          <a:tab pos="1008380" algn="l"/>
                          <a:tab pos="1260475" algn="l"/>
                        </a:tabLst>
                      </a:pPr>
                      <a:r>
                        <a:rPr lang="fr-FR" sz="1100" dirty="0" smtClean="0">
                          <a:latin typeface="Times New Roman"/>
                          <a:ea typeface="Times New Roman"/>
                        </a:rPr>
                        <a:t>11af </a:t>
                      </a:r>
                      <a:r>
                        <a:rPr lang="fr-FR" sz="1100" b="1" dirty="0">
                          <a:latin typeface="Times New Roman"/>
                          <a:ea typeface="Times New Roman"/>
                        </a:rPr>
                        <a:t>Data</a:t>
                      </a:r>
                      <a:r>
                        <a:rPr lang="fr-FR" sz="1100" dirty="0">
                          <a:latin typeface="Times New Roman"/>
                          <a:ea typeface="Times New Roman"/>
                        </a:rPr>
                        <a:t>/Preamble/Backoff/Difs/Sifs</a:t>
                      </a:r>
                      <a:endParaRPr lang="en-US" sz="12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600"/>
                        </a:spcBef>
                        <a:spcAft>
                          <a:spcPts val="0"/>
                        </a:spcAft>
                        <a:tabLst>
                          <a:tab pos="504190" algn="l"/>
                          <a:tab pos="756285" algn="l"/>
                          <a:tab pos="1008380" algn="l"/>
                          <a:tab pos="1260475" algn="l"/>
                        </a:tabLst>
                      </a:pPr>
                      <a:r>
                        <a:rPr lang="fr-FR" sz="1100" dirty="0" smtClean="0">
                          <a:latin typeface="Times New Roman"/>
                          <a:ea typeface="Times New Roman"/>
                        </a:rPr>
                        <a:t>11af </a:t>
                      </a:r>
                      <a:r>
                        <a:rPr lang="fr-FR" sz="1100" dirty="0">
                          <a:latin typeface="Times New Roman"/>
                          <a:ea typeface="Times New Roman"/>
                        </a:rPr>
                        <a:t>relative to 11ac</a:t>
                      </a:r>
                      <a:endParaRPr lang="en-US" sz="12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5760">
                <a:tc>
                  <a:txBody>
                    <a:bodyPr/>
                    <a:lstStyle/>
                    <a:p>
                      <a:pPr marL="0" marR="0" algn="ctr" hangingPunct="0">
                        <a:spcBef>
                          <a:spcPts val="600"/>
                        </a:spcBef>
                        <a:spcAft>
                          <a:spcPts val="0"/>
                        </a:spcAft>
                        <a:tabLst>
                          <a:tab pos="504190" algn="l"/>
                          <a:tab pos="756285" algn="l"/>
                          <a:tab pos="1008380" algn="l"/>
                          <a:tab pos="1260475" algn="l"/>
                        </a:tabLst>
                      </a:pPr>
                      <a:r>
                        <a:rPr lang="fr-FR" sz="1100" dirty="0">
                          <a:solidFill>
                            <a:srgbClr val="002060"/>
                          </a:solidFill>
                          <a:latin typeface="Times New Roman"/>
                          <a:ea typeface="Times New Roman"/>
                        </a:rPr>
                        <a:t>DownClk=4, PPDU=1mS</a:t>
                      </a:r>
                      <a:endParaRPr lang="en-US" sz="12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600"/>
                        </a:spcBef>
                        <a:spcAft>
                          <a:spcPts val="0"/>
                        </a:spcAft>
                        <a:tabLst>
                          <a:tab pos="504190" algn="l"/>
                          <a:tab pos="756285" algn="l"/>
                          <a:tab pos="1008380" algn="l"/>
                          <a:tab pos="1260475" algn="l"/>
                        </a:tabLst>
                      </a:pPr>
                      <a:r>
                        <a:rPr lang="fr-FR" sz="1100" b="1">
                          <a:solidFill>
                            <a:srgbClr val="002060"/>
                          </a:solidFill>
                          <a:latin typeface="Times New Roman"/>
                          <a:ea typeface="Times New Roman"/>
                        </a:rPr>
                        <a:t>62.2</a:t>
                      </a:r>
                      <a:r>
                        <a:rPr lang="fr-FR" sz="1100">
                          <a:solidFill>
                            <a:srgbClr val="002060"/>
                          </a:solidFill>
                          <a:latin typeface="Times New Roman"/>
                          <a:ea typeface="Times New Roman"/>
                        </a:rPr>
                        <a:t>/18.1/11.2/5.2/2.3%</a:t>
                      </a:r>
                      <a:endParaRPr lang="en-US"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600"/>
                        </a:spcBef>
                        <a:spcAft>
                          <a:spcPts val="0"/>
                        </a:spcAft>
                        <a:tabLst>
                          <a:tab pos="504190" algn="l"/>
                          <a:tab pos="756285" algn="l"/>
                          <a:tab pos="1008380" algn="l"/>
                          <a:tab pos="1260475" algn="l"/>
                        </a:tabLst>
                      </a:pPr>
                      <a:r>
                        <a:rPr lang="fr-FR" sz="1100">
                          <a:solidFill>
                            <a:srgbClr val="002060"/>
                          </a:solidFill>
                          <a:latin typeface="Times New Roman"/>
                          <a:ea typeface="Times New Roman"/>
                        </a:rPr>
                        <a:t>75%</a:t>
                      </a:r>
                      <a:endParaRPr lang="en-US"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5760">
                <a:tc>
                  <a:txBody>
                    <a:bodyPr/>
                    <a:lstStyle/>
                    <a:p>
                      <a:pPr marL="0" marR="0" algn="ctr" hangingPunct="0">
                        <a:spcBef>
                          <a:spcPts val="600"/>
                        </a:spcBef>
                        <a:spcAft>
                          <a:spcPts val="0"/>
                        </a:spcAft>
                        <a:tabLst>
                          <a:tab pos="504190" algn="l"/>
                          <a:tab pos="756285" algn="l"/>
                          <a:tab pos="1008380" algn="l"/>
                          <a:tab pos="1260475" algn="l"/>
                        </a:tabLst>
                      </a:pPr>
                      <a:r>
                        <a:rPr lang="fr-FR" sz="1100">
                          <a:solidFill>
                            <a:srgbClr val="C00000"/>
                          </a:solidFill>
                          <a:latin typeface="Times New Roman"/>
                          <a:ea typeface="Times New Roman"/>
                        </a:rPr>
                        <a:t>DownClk=8, PPDU=1mS</a:t>
                      </a:r>
                      <a:endParaRPr lang="en-US"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600"/>
                        </a:spcBef>
                        <a:spcAft>
                          <a:spcPts val="0"/>
                        </a:spcAft>
                        <a:tabLst>
                          <a:tab pos="504190" algn="l"/>
                          <a:tab pos="756285" algn="l"/>
                          <a:tab pos="1008380" algn="l"/>
                          <a:tab pos="1260475" algn="l"/>
                        </a:tabLst>
                      </a:pPr>
                      <a:r>
                        <a:rPr lang="fr-FR" sz="1100" b="1">
                          <a:solidFill>
                            <a:srgbClr val="C00000"/>
                          </a:solidFill>
                          <a:latin typeface="Times New Roman"/>
                          <a:ea typeface="Times New Roman"/>
                        </a:rPr>
                        <a:t>42.3</a:t>
                      </a:r>
                      <a:r>
                        <a:rPr lang="fr-FR" sz="1100">
                          <a:solidFill>
                            <a:srgbClr val="C00000"/>
                          </a:solidFill>
                          <a:latin typeface="Times New Roman"/>
                          <a:ea typeface="Times New Roman"/>
                        </a:rPr>
                        <a:t>/28.9/15.7/7.8/3.6%</a:t>
                      </a:r>
                      <a:endParaRPr lang="en-US"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600"/>
                        </a:spcBef>
                        <a:spcAft>
                          <a:spcPts val="0"/>
                        </a:spcAft>
                        <a:tabLst>
                          <a:tab pos="504190" algn="l"/>
                          <a:tab pos="756285" algn="l"/>
                          <a:tab pos="1008380" algn="l"/>
                          <a:tab pos="1260475" algn="l"/>
                        </a:tabLst>
                      </a:pPr>
                      <a:r>
                        <a:rPr lang="fr-FR" sz="1100">
                          <a:solidFill>
                            <a:srgbClr val="C00000"/>
                          </a:solidFill>
                          <a:latin typeface="Times New Roman"/>
                          <a:ea typeface="Times New Roman"/>
                        </a:rPr>
                        <a:t>51%</a:t>
                      </a:r>
                      <a:endParaRPr lang="en-US"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5760">
                <a:tc>
                  <a:txBody>
                    <a:bodyPr/>
                    <a:lstStyle/>
                    <a:p>
                      <a:pPr marL="0" marR="0" algn="ctr" hangingPunct="0">
                        <a:spcBef>
                          <a:spcPts val="600"/>
                        </a:spcBef>
                        <a:spcAft>
                          <a:spcPts val="0"/>
                        </a:spcAft>
                        <a:tabLst>
                          <a:tab pos="504190" algn="l"/>
                          <a:tab pos="756285" algn="l"/>
                          <a:tab pos="1008380" algn="l"/>
                          <a:tab pos="1260475" algn="l"/>
                        </a:tabLst>
                      </a:pPr>
                      <a:r>
                        <a:rPr lang="fr-FR" sz="1100" dirty="0">
                          <a:solidFill>
                            <a:srgbClr val="002060"/>
                          </a:solidFill>
                          <a:latin typeface="Times New Roman"/>
                          <a:ea typeface="Times New Roman"/>
                        </a:rPr>
                        <a:t>DownClk=4, PPDU=2mS</a:t>
                      </a:r>
                      <a:endParaRPr lang="en-US" sz="12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600"/>
                        </a:spcBef>
                        <a:spcAft>
                          <a:spcPts val="0"/>
                        </a:spcAft>
                        <a:tabLst>
                          <a:tab pos="504190" algn="l"/>
                          <a:tab pos="756285" algn="l"/>
                          <a:tab pos="1008380" algn="l"/>
                          <a:tab pos="1260475" algn="l"/>
                        </a:tabLst>
                      </a:pPr>
                      <a:r>
                        <a:rPr lang="fr-FR" sz="1100" b="1">
                          <a:solidFill>
                            <a:srgbClr val="002060"/>
                          </a:solidFill>
                          <a:latin typeface="Times New Roman"/>
                          <a:ea typeface="Times New Roman"/>
                        </a:rPr>
                        <a:t>77.8</a:t>
                      </a:r>
                      <a:r>
                        <a:rPr lang="fr-FR" sz="1100">
                          <a:solidFill>
                            <a:srgbClr val="002060"/>
                          </a:solidFill>
                          <a:latin typeface="Times New Roman"/>
                          <a:ea typeface="Times New Roman"/>
                        </a:rPr>
                        <a:t>/10.6/6.5/3.1/1.3%</a:t>
                      </a:r>
                      <a:endParaRPr lang="en-US"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600"/>
                        </a:spcBef>
                        <a:spcAft>
                          <a:spcPts val="0"/>
                        </a:spcAft>
                        <a:tabLst>
                          <a:tab pos="504190" algn="l"/>
                          <a:tab pos="756285" algn="l"/>
                          <a:tab pos="1008380" algn="l"/>
                          <a:tab pos="1260475" algn="l"/>
                        </a:tabLst>
                      </a:pPr>
                      <a:r>
                        <a:rPr lang="fr-FR" sz="1100">
                          <a:solidFill>
                            <a:srgbClr val="002060"/>
                          </a:solidFill>
                          <a:latin typeface="Times New Roman"/>
                          <a:ea typeface="Times New Roman"/>
                        </a:rPr>
                        <a:t>86%</a:t>
                      </a:r>
                      <a:endParaRPr lang="en-US"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5760">
                <a:tc>
                  <a:txBody>
                    <a:bodyPr/>
                    <a:lstStyle/>
                    <a:p>
                      <a:pPr marL="0" marR="0" algn="ctr" hangingPunct="0">
                        <a:spcBef>
                          <a:spcPts val="600"/>
                        </a:spcBef>
                        <a:spcAft>
                          <a:spcPts val="0"/>
                        </a:spcAft>
                        <a:tabLst>
                          <a:tab pos="504190" algn="l"/>
                          <a:tab pos="756285" algn="l"/>
                          <a:tab pos="1008380" algn="l"/>
                          <a:tab pos="1260475" algn="l"/>
                        </a:tabLst>
                      </a:pPr>
                      <a:r>
                        <a:rPr lang="fr-FR" sz="1100">
                          <a:solidFill>
                            <a:srgbClr val="C00000"/>
                          </a:solidFill>
                          <a:latin typeface="Times New Roman"/>
                          <a:ea typeface="Times New Roman"/>
                        </a:rPr>
                        <a:t>DownClk=8, PPDU=2mS</a:t>
                      </a:r>
                      <a:endParaRPr lang="en-US"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600"/>
                        </a:spcBef>
                        <a:spcAft>
                          <a:spcPts val="0"/>
                        </a:spcAft>
                        <a:tabLst>
                          <a:tab pos="504190" algn="l"/>
                          <a:tab pos="756285" algn="l"/>
                          <a:tab pos="1008380" algn="l"/>
                          <a:tab pos="1260475" algn="l"/>
                        </a:tabLst>
                      </a:pPr>
                      <a:r>
                        <a:rPr lang="fr-FR" sz="1100" b="1" dirty="0">
                          <a:solidFill>
                            <a:srgbClr val="C00000"/>
                          </a:solidFill>
                          <a:latin typeface="Times New Roman"/>
                          <a:ea typeface="Times New Roman"/>
                        </a:rPr>
                        <a:t>63.3</a:t>
                      </a:r>
                      <a:r>
                        <a:rPr lang="fr-FR" sz="1100" dirty="0">
                          <a:solidFill>
                            <a:srgbClr val="C00000"/>
                          </a:solidFill>
                          <a:latin typeface="Times New Roman"/>
                          <a:ea typeface="Times New Roman"/>
                        </a:rPr>
                        <a:t>/18.4/10/5/2.3%</a:t>
                      </a:r>
                      <a:endParaRPr lang="en-US" sz="12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600"/>
                        </a:spcBef>
                        <a:spcAft>
                          <a:spcPts val="0"/>
                        </a:spcAft>
                        <a:tabLst>
                          <a:tab pos="504190" algn="l"/>
                          <a:tab pos="756285" algn="l"/>
                          <a:tab pos="1008380" algn="l"/>
                          <a:tab pos="1260475" algn="l"/>
                        </a:tabLst>
                      </a:pPr>
                      <a:r>
                        <a:rPr lang="fr-FR" sz="1100" dirty="0">
                          <a:solidFill>
                            <a:srgbClr val="C00000"/>
                          </a:solidFill>
                          <a:latin typeface="Times New Roman"/>
                          <a:ea typeface="Times New Roman"/>
                        </a:rPr>
                        <a:t>70%</a:t>
                      </a:r>
                      <a:endParaRPr lang="en-US" sz="12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9" name="Table 8"/>
          <p:cNvGraphicFramePr>
            <a:graphicFrameLocks noGrp="1"/>
          </p:cNvGraphicFramePr>
          <p:nvPr/>
        </p:nvGraphicFramePr>
        <p:xfrm>
          <a:off x="990600" y="4389119"/>
          <a:ext cx="7162800" cy="2011681"/>
        </p:xfrm>
        <a:graphic>
          <a:graphicData uri="http://schemas.openxmlformats.org/drawingml/2006/table">
            <a:tbl>
              <a:tblPr/>
              <a:tblGrid>
                <a:gridCol w="2020334"/>
                <a:gridCol w="3311374"/>
                <a:gridCol w="942473"/>
                <a:gridCol w="888619"/>
              </a:tblGrid>
              <a:tr h="862149">
                <a:tc>
                  <a:txBody>
                    <a:bodyPr/>
                    <a:lstStyle/>
                    <a:p>
                      <a:pPr marL="0" marR="0" algn="ctr" hangingPunct="0">
                        <a:spcBef>
                          <a:spcPts val="600"/>
                        </a:spcBef>
                        <a:spcAft>
                          <a:spcPts val="0"/>
                        </a:spcAft>
                        <a:tabLst>
                          <a:tab pos="504190" algn="l"/>
                          <a:tab pos="756285" algn="l"/>
                          <a:tab pos="1008380" algn="l"/>
                          <a:tab pos="1260475" algn="l"/>
                        </a:tabLst>
                      </a:pPr>
                      <a:r>
                        <a:rPr lang="fr-FR" sz="1200" b="1" dirty="0" smtClean="0">
                          <a:latin typeface="Times New Roman"/>
                          <a:ea typeface="Times New Roman"/>
                        </a:rPr>
                        <a:t>MU</a:t>
                      </a:r>
                      <a:endParaRPr lang="fr-FR" sz="1200" b="1"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600"/>
                        </a:spcBef>
                        <a:spcAft>
                          <a:spcPts val="0"/>
                        </a:spcAft>
                        <a:tabLst>
                          <a:tab pos="504190" algn="l"/>
                          <a:tab pos="756285" algn="l"/>
                          <a:tab pos="1008380" algn="l"/>
                          <a:tab pos="1260475" algn="l"/>
                        </a:tabLst>
                      </a:pPr>
                      <a:r>
                        <a:rPr lang="fr-FR" sz="1100" dirty="0" smtClean="0">
                          <a:latin typeface="Times New Roman"/>
                          <a:ea typeface="Times New Roman"/>
                        </a:rPr>
                        <a:t>11af </a:t>
                      </a:r>
                      <a:endParaRPr lang="en-US" sz="1200" dirty="0">
                        <a:latin typeface="Times New Roman"/>
                        <a:ea typeface="Times New Roman"/>
                      </a:endParaRPr>
                    </a:p>
                    <a:p>
                      <a:pPr marL="0" marR="0" algn="ctr" hangingPunct="0">
                        <a:spcBef>
                          <a:spcPts val="600"/>
                        </a:spcBef>
                        <a:spcAft>
                          <a:spcPts val="0"/>
                        </a:spcAft>
                        <a:tabLst>
                          <a:tab pos="504190" algn="l"/>
                          <a:tab pos="756285" algn="l"/>
                          <a:tab pos="1008380" algn="l"/>
                          <a:tab pos="1260475" algn="l"/>
                        </a:tabLst>
                      </a:pPr>
                      <a:r>
                        <a:rPr lang="fr-FR" sz="1100" b="1" dirty="0">
                          <a:latin typeface="Times New Roman"/>
                          <a:ea typeface="Times New Roman"/>
                        </a:rPr>
                        <a:t>Data</a:t>
                      </a:r>
                      <a:r>
                        <a:rPr lang="fr-FR" sz="1100" dirty="0">
                          <a:latin typeface="Times New Roman"/>
                          <a:ea typeface="Times New Roman"/>
                        </a:rPr>
                        <a:t>/BAR/Preamble/Backoff/Difs/Sifs/FBP</a:t>
                      </a:r>
                      <a:endParaRPr lang="en-US" sz="12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600"/>
                        </a:spcBef>
                        <a:spcAft>
                          <a:spcPts val="0"/>
                        </a:spcAft>
                        <a:tabLst>
                          <a:tab pos="504190" algn="l"/>
                          <a:tab pos="756285" algn="l"/>
                          <a:tab pos="1008380" algn="l"/>
                          <a:tab pos="1260475" algn="l"/>
                        </a:tabLst>
                      </a:pPr>
                      <a:r>
                        <a:rPr lang="fr-FR" sz="1100" dirty="0" smtClean="0">
                          <a:latin typeface="Times New Roman"/>
                          <a:ea typeface="Times New Roman"/>
                        </a:rPr>
                        <a:t>11af </a:t>
                      </a:r>
                      <a:r>
                        <a:rPr lang="fr-FR" sz="1100" dirty="0">
                          <a:latin typeface="Times New Roman"/>
                          <a:ea typeface="Times New Roman"/>
                        </a:rPr>
                        <a:t>relative to 11ac</a:t>
                      </a:r>
                      <a:endParaRPr lang="en-US" sz="12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600"/>
                        </a:spcBef>
                        <a:spcAft>
                          <a:spcPts val="0"/>
                        </a:spcAft>
                        <a:tabLst>
                          <a:tab pos="504190" algn="l"/>
                          <a:tab pos="756285" algn="l"/>
                          <a:tab pos="1008380" algn="l"/>
                          <a:tab pos="1260475" algn="l"/>
                        </a:tabLst>
                      </a:pPr>
                      <a:r>
                        <a:rPr lang="fr-FR" sz="1100">
                          <a:latin typeface="Times New Roman"/>
                          <a:ea typeface="Times New Roman"/>
                        </a:rPr>
                        <a:t>MU Gain vs. SU</a:t>
                      </a:r>
                      <a:endParaRPr lang="en-US"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383">
                <a:tc>
                  <a:txBody>
                    <a:bodyPr/>
                    <a:lstStyle/>
                    <a:p>
                      <a:pPr marL="0" marR="0" algn="ctr" hangingPunct="0">
                        <a:spcBef>
                          <a:spcPts val="600"/>
                        </a:spcBef>
                        <a:spcAft>
                          <a:spcPts val="0"/>
                        </a:spcAft>
                        <a:tabLst>
                          <a:tab pos="504190" algn="l"/>
                          <a:tab pos="756285" algn="l"/>
                          <a:tab pos="1008380" algn="l"/>
                          <a:tab pos="1260475" algn="l"/>
                        </a:tabLst>
                      </a:pPr>
                      <a:r>
                        <a:rPr lang="fr-FR" sz="1100" dirty="0">
                          <a:solidFill>
                            <a:srgbClr val="002060"/>
                          </a:solidFill>
                          <a:latin typeface="Times New Roman"/>
                          <a:ea typeface="Times New Roman"/>
                        </a:rPr>
                        <a:t>DownClk=4, PPDU=2mS</a:t>
                      </a:r>
                      <a:endParaRPr lang="en-US" sz="12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600"/>
                        </a:spcBef>
                        <a:spcAft>
                          <a:spcPts val="0"/>
                        </a:spcAft>
                        <a:tabLst>
                          <a:tab pos="504190" algn="l"/>
                          <a:tab pos="756285" algn="l"/>
                          <a:tab pos="1008380" algn="l"/>
                          <a:tab pos="1260475" algn="l"/>
                        </a:tabLst>
                      </a:pPr>
                      <a:r>
                        <a:rPr lang="fr-FR" sz="1100" b="1">
                          <a:solidFill>
                            <a:srgbClr val="002060"/>
                          </a:solidFill>
                          <a:latin typeface="Times New Roman"/>
                          <a:ea typeface="Times New Roman"/>
                        </a:rPr>
                        <a:t>45</a:t>
                      </a:r>
                      <a:r>
                        <a:rPr lang="fr-FR" sz="1100">
                          <a:solidFill>
                            <a:srgbClr val="002060"/>
                          </a:solidFill>
                          <a:latin typeface="Times New Roman"/>
                          <a:ea typeface="Times New Roman"/>
                        </a:rPr>
                        <a:t>/7.1/25.6/5.2/2.4/5.3/1.4%</a:t>
                      </a:r>
                      <a:endParaRPr lang="en-US"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600"/>
                        </a:spcBef>
                        <a:spcAft>
                          <a:spcPts val="0"/>
                        </a:spcAft>
                        <a:tabLst>
                          <a:tab pos="504190" algn="l"/>
                          <a:tab pos="756285" algn="l"/>
                          <a:tab pos="1008380" algn="l"/>
                          <a:tab pos="1260475" algn="l"/>
                        </a:tabLst>
                      </a:pPr>
                      <a:r>
                        <a:rPr lang="fr-FR" sz="1100">
                          <a:solidFill>
                            <a:srgbClr val="002060"/>
                          </a:solidFill>
                          <a:latin typeface="Times New Roman"/>
                          <a:ea typeface="Times New Roman"/>
                        </a:rPr>
                        <a:t>65%</a:t>
                      </a:r>
                      <a:endParaRPr lang="en-US"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600"/>
                        </a:spcBef>
                        <a:spcAft>
                          <a:spcPts val="0"/>
                        </a:spcAft>
                        <a:tabLst>
                          <a:tab pos="504190" algn="l"/>
                          <a:tab pos="756285" algn="l"/>
                          <a:tab pos="1008380" algn="l"/>
                          <a:tab pos="1260475" algn="l"/>
                        </a:tabLst>
                      </a:pPr>
                      <a:r>
                        <a:rPr lang="fr-FR" sz="1100">
                          <a:solidFill>
                            <a:srgbClr val="002060"/>
                          </a:solidFill>
                          <a:latin typeface="Times New Roman"/>
                          <a:ea typeface="Times New Roman"/>
                        </a:rPr>
                        <a:t>+73%</a:t>
                      </a:r>
                      <a:endParaRPr lang="en-US"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383">
                <a:tc>
                  <a:txBody>
                    <a:bodyPr/>
                    <a:lstStyle/>
                    <a:p>
                      <a:pPr marL="0" marR="0" algn="ctr" hangingPunct="0">
                        <a:spcBef>
                          <a:spcPts val="600"/>
                        </a:spcBef>
                        <a:spcAft>
                          <a:spcPts val="0"/>
                        </a:spcAft>
                        <a:tabLst>
                          <a:tab pos="504190" algn="l"/>
                          <a:tab pos="756285" algn="l"/>
                          <a:tab pos="1008380" algn="l"/>
                          <a:tab pos="1260475" algn="l"/>
                        </a:tabLst>
                      </a:pPr>
                      <a:r>
                        <a:rPr lang="fr-FR" sz="1100" dirty="0">
                          <a:solidFill>
                            <a:srgbClr val="002060"/>
                          </a:solidFill>
                          <a:latin typeface="Times New Roman"/>
                          <a:ea typeface="Times New Roman"/>
                        </a:rPr>
                        <a:t>DownClk=4, PPDU=5mS</a:t>
                      </a:r>
                      <a:endParaRPr lang="en-US" sz="12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600"/>
                        </a:spcBef>
                        <a:spcAft>
                          <a:spcPts val="0"/>
                        </a:spcAft>
                        <a:tabLst>
                          <a:tab pos="504190" algn="l"/>
                          <a:tab pos="756285" algn="l"/>
                          <a:tab pos="1008380" algn="l"/>
                          <a:tab pos="1260475" algn="l"/>
                        </a:tabLst>
                      </a:pPr>
                      <a:r>
                        <a:rPr lang="fr-FR" sz="1100" b="1">
                          <a:solidFill>
                            <a:srgbClr val="002060"/>
                          </a:solidFill>
                          <a:latin typeface="Times New Roman"/>
                          <a:ea typeface="Times New Roman"/>
                        </a:rPr>
                        <a:t>65.1</a:t>
                      </a:r>
                      <a:r>
                        <a:rPr lang="fr-FR" sz="1100">
                          <a:solidFill>
                            <a:srgbClr val="002060"/>
                          </a:solidFill>
                          <a:latin typeface="Times New Roman"/>
                          <a:ea typeface="Times New Roman"/>
                        </a:rPr>
                        <a:t>/3.9/17.1/3.2/1.5/3.2/1.2%</a:t>
                      </a:r>
                      <a:endParaRPr lang="en-US"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600"/>
                        </a:spcBef>
                        <a:spcAft>
                          <a:spcPts val="0"/>
                        </a:spcAft>
                        <a:tabLst>
                          <a:tab pos="504190" algn="l"/>
                          <a:tab pos="756285" algn="l"/>
                          <a:tab pos="1008380" algn="l"/>
                          <a:tab pos="1260475" algn="l"/>
                        </a:tabLst>
                      </a:pPr>
                      <a:r>
                        <a:rPr lang="fr-FR" sz="1100">
                          <a:solidFill>
                            <a:srgbClr val="002060"/>
                          </a:solidFill>
                          <a:latin typeface="Times New Roman"/>
                          <a:ea typeface="Times New Roman"/>
                        </a:rPr>
                        <a:t>78%</a:t>
                      </a:r>
                      <a:endParaRPr lang="en-US"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600"/>
                        </a:spcBef>
                        <a:spcAft>
                          <a:spcPts val="0"/>
                        </a:spcAft>
                        <a:tabLst>
                          <a:tab pos="504190" algn="l"/>
                          <a:tab pos="756285" algn="l"/>
                          <a:tab pos="1008380" algn="l"/>
                          <a:tab pos="1260475" algn="l"/>
                        </a:tabLst>
                      </a:pPr>
                      <a:r>
                        <a:rPr lang="fr-FR" sz="1100">
                          <a:solidFill>
                            <a:srgbClr val="002060"/>
                          </a:solidFill>
                          <a:latin typeface="Times New Roman"/>
                          <a:ea typeface="Times New Roman"/>
                        </a:rPr>
                        <a:t>+127%</a:t>
                      </a:r>
                      <a:endParaRPr lang="en-US"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383">
                <a:tc>
                  <a:txBody>
                    <a:bodyPr/>
                    <a:lstStyle/>
                    <a:p>
                      <a:pPr marL="0" marR="0" algn="ctr" hangingPunct="0">
                        <a:spcBef>
                          <a:spcPts val="600"/>
                        </a:spcBef>
                        <a:spcAft>
                          <a:spcPts val="0"/>
                        </a:spcAft>
                        <a:tabLst>
                          <a:tab pos="504190" algn="l"/>
                          <a:tab pos="756285" algn="l"/>
                          <a:tab pos="1008380" algn="l"/>
                          <a:tab pos="1260475" algn="l"/>
                        </a:tabLst>
                      </a:pPr>
                      <a:r>
                        <a:rPr lang="fr-FR" sz="1100" dirty="0">
                          <a:solidFill>
                            <a:srgbClr val="C00000"/>
                          </a:solidFill>
                          <a:latin typeface="Times New Roman"/>
                          <a:ea typeface="Times New Roman"/>
                        </a:rPr>
                        <a:t>DownClk=8, PPDU=2mS</a:t>
                      </a:r>
                      <a:endParaRPr lang="en-US" sz="12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600"/>
                        </a:spcBef>
                        <a:spcAft>
                          <a:spcPts val="0"/>
                        </a:spcAft>
                        <a:tabLst>
                          <a:tab pos="504190" algn="l"/>
                          <a:tab pos="756285" algn="l"/>
                          <a:tab pos="1008380" algn="l"/>
                          <a:tab pos="1260475" algn="l"/>
                        </a:tabLst>
                      </a:pPr>
                      <a:r>
                        <a:rPr lang="fr-FR" sz="1100" b="1">
                          <a:solidFill>
                            <a:srgbClr val="C00000"/>
                          </a:solidFill>
                          <a:latin typeface="Times New Roman"/>
                          <a:ea typeface="Times New Roman"/>
                        </a:rPr>
                        <a:t>26.7</a:t>
                      </a:r>
                      <a:r>
                        <a:rPr lang="fr-FR" sz="1100">
                          <a:solidFill>
                            <a:srgbClr val="C00000"/>
                          </a:solidFill>
                          <a:latin typeface="Times New Roman"/>
                          <a:ea typeface="Times New Roman"/>
                        </a:rPr>
                        <a:t>/4.1/40.7/6.7/3.3/7.7/2.8%</a:t>
                      </a:r>
                      <a:endParaRPr lang="en-US"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600"/>
                        </a:spcBef>
                        <a:spcAft>
                          <a:spcPts val="0"/>
                        </a:spcAft>
                        <a:tabLst>
                          <a:tab pos="504190" algn="l"/>
                          <a:tab pos="756285" algn="l"/>
                          <a:tab pos="1008380" algn="l"/>
                          <a:tab pos="1260475" algn="l"/>
                        </a:tabLst>
                      </a:pPr>
                      <a:r>
                        <a:rPr lang="fr-FR" sz="1100">
                          <a:solidFill>
                            <a:srgbClr val="C00000"/>
                          </a:solidFill>
                          <a:latin typeface="Times New Roman"/>
                          <a:ea typeface="Times New Roman"/>
                        </a:rPr>
                        <a:t>42%</a:t>
                      </a:r>
                      <a:endParaRPr lang="en-US"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600"/>
                        </a:spcBef>
                        <a:spcAft>
                          <a:spcPts val="0"/>
                        </a:spcAft>
                        <a:tabLst>
                          <a:tab pos="504190" algn="l"/>
                          <a:tab pos="756285" algn="l"/>
                          <a:tab pos="1008380" algn="l"/>
                          <a:tab pos="1260475" algn="l"/>
                        </a:tabLst>
                      </a:pPr>
                      <a:r>
                        <a:rPr lang="fr-FR" sz="1100">
                          <a:solidFill>
                            <a:srgbClr val="C00000"/>
                          </a:solidFill>
                          <a:latin typeface="Times New Roman"/>
                          <a:ea typeface="Times New Roman"/>
                        </a:rPr>
                        <a:t>+26%</a:t>
                      </a:r>
                      <a:endParaRPr lang="en-US"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383">
                <a:tc>
                  <a:txBody>
                    <a:bodyPr/>
                    <a:lstStyle/>
                    <a:p>
                      <a:pPr marL="0" marR="0" algn="ctr" hangingPunct="0">
                        <a:spcBef>
                          <a:spcPts val="600"/>
                        </a:spcBef>
                        <a:spcAft>
                          <a:spcPts val="0"/>
                        </a:spcAft>
                        <a:tabLst>
                          <a:tab pos="504190" algn="l"/>
                          <a:tab pos="756285" algn="l"/>
                          <a:tab pos="1008380" algn="l"/>
                          <a:tab pos="1260475" algn="l"/>
                        </a:tabLst>
                      </a:pPr>
                      <a:r>
                        <a:rPr lang="fr-FR" sz="1100" dirty="0">
                          <a:solidFill>
                            <a:srgbClr val="C00000"/>
                          </a:solidFill>
                          <a:latin typeface="Times New Roman"/>
                          <a:ea typeface="Times New Roman"/>
                        </a:rPr>
                        <a:t>DownClk=8, PPDU=5mS</a:t>
                      </a:r>
                      <a:endParaRPr lang="en-US" sz="12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600"/>
                        </a:spcBef>
                        <a:spcAft>
                          <a:spcPts val="0"/>
                        </a:spcAft>
                        <a:tabLst>
                          <a:tab pos="504190" algn="l"/>
                          <a:tab pos="756285" algn="l"/>
                          <a:tab pos="1008380" algn="l"/>
                          <a:tab pos="1260475" algn="l"/>
                        </a:tabLst>
                      </a:pPr>
                      <a:r>
                        <a:rPr lang="fr-FR" sz="1100" b="1" dirty="0" smtClean="0">
                          <a:solidFill>
                            <a:srgbClr val="C00000"/>
                          </a:solidFill>
                          <a:latin typeface="Times New Roman"/>
                          <a:ea typeface="Times New Roman"/>
                        </a:rPr>
                        <a:t>42</a:t>
                      </a:r>
                      <a:r>
                        <a:rPr lang="fr-FR" sz="1100" dirty="0" smtClean="0">
                          <a:solidFill>
                            <a:srgbClr val="C00000"/>
                          </a:solidFill>
                          <a:latin typeface="Times New Roman"/>
                          <a:ea typeface="Times New Roman"/>
                        </a:rPr>
                        <a:t>/2.3/31.1/5/2.5/5.8/3.1</a:t>
                      </a:r>
                      <a:r>
                        <a:rPr lang="fr-FR" sz="1100" dirty="0">
                          <a:solidFill>
                            <a:srgbClr val="C00000"/>
                          </a:solidFill>
                          <a:latin typeface="Times New Roman"/>
                          <a:ea typeface="Times New Roman"/>
                        </a:rPr>
                        <a:t>%</a:t>
                      </a:r>
                      <a:endParaRPr lang="en-US" sz="12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600"/>
                        </a:spcBef>
                        <a:spcAft>
                          <a:spcPts val="0"/>
                        </a:spcAft>
                        <a:tabLst>
                          <a:tab pos="504190" algn="l"/>
                          <a:tab pos="756285" algn="l"/>
                          <a:tab pos="1008380" algn="l"/>
                          <a:tab pos="1260475" algn="l"/>
                        </a:tabLst>
                      </a:pPr>
                      <a:r>
                        <a:rPr lang="fr-FR" sz="1100">
                          <a:solidFill>
                            <a:srgbClr val="C00000"/>
                          </a:solidFill>
                          <a:latin typeface="Times New Roman"/>
                          <a:ea typeface="Times New Roman"/>
                        </a:rPr>
                        <a:t>54%</a:t>
                      </a:r>
                      <a:endParaRPr lang="en-US"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600"/>
                        </a:spcBef>
                        <a:spcAft>
                          <a:spcPts val="0"/>
                        </a:spcAft>
                        <a:tabLst>
                          <a:tab pos="504190" algn="l"/>
                          <a:tab pos="756285" algn="l"/>
                          <a:tab pos="1008380" algn="l"/>
                          <a:tab pos="1260475" algn="l"/>
                        </a:tabLst>
                      </a:pPr>
                      <a:r>
                        <a:rPr lang="fr-FR" sz="1100" dirty="0">
                          <a:solidFill>
                            <a:srgbClr val="C00000"/>
                          </a:solidFill>
                          <a:latin typeface="Times New Roman"/>
                          <a:ea typeface="Times New Roman"/>
                        </a:rPr>
                        <a:t>+53%</a:t>
                      </a:r>
                      <a:endParaRPr lang="en-US" sz="12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 name="Footer Placeholder 4"/>
          <p:cNvSpPr txBox="1">
            <a:spLocks/>
          </p:cNvSpPr>
          <p:nvPr/>
        </p:nvSpPr>
        <p:spPr bwMode="auto">
          <a:xfrm>
            <a:off x="4291589" y="6477000"/>
            <a:ext cx="432811" cy="184666"/>
          </a:xfrm>
          <a:prstGeom prst="rect">
            <a:avLst/>
          </a:prstGeom>
          <a:noFill/>
          <a:ln w="9525">
            <a:noFill/>
            <a:miter lim="800000"/>
            <a:headEnd/>
            <a:tailEnd/>
          </a:ln>
          <a:effectLst/>
        </p:spPr>
        <p:txBody>
          <a:bodyPr wrap="none" lIns="0" tIns="0" rIns="0" bIns="0">
            <a:spAutoFit/>
          </a:bodyPr>
          <a:lstStyle/>
          <a:p>
            <a:pPr algn="r" eaLnBrk="0" hangingPunct="0">
              <a:defRPr/>
            </a:pPr>
            <a:r>
              <a:rPr lang="en-US" dirty="0">
                <a:cs typeface="+mn-cs"/>
              </a:rPr>
              <a:t>Slide </a:t>
            </a:r>
            <a:r>
              <a:rPr lang="en-US" dirty="0" smtClean="0">
                <a:cs typeface="+mn-cs"/>
              </a:rPr>
              <a:t>7</a:t>
            </a:r>
            <a:endParaRPr lang="en-US" dirty="0">
              <a:cs typeface="+mn-cs"/>
            </a:endParaRPr>
          </a:p>
        </p:txBody>
      </p:sp>
      <p:sp>
        <p:nvSpPr>
          <p:cNvPr id="11" name="Date Placeholder 3"/>
          <p:cNvSpPr>
            <a:spLocks noGrp="1"/>
          </p:cNvSpPr>
          <p:nvPr>
            <p:ph type="dt" sz="quarter" idx="10"/>
          </p:nvPr>
        </p:nvSpPr>
        <p:spPr>
          <a:xfrm>
            <a:off x="696913" y="332601"/>
            <a:ext cx="1182055" cy="276999"/>
          </a:xfrm>
        </p:spPr>
        <p:txBody>
          <a:bodyPr/>
          <a:lstStyle/>
          <a:p>
            <a:pPr>
              <a:defRPr/>
            </a:pPr>
            <a:r>
              <a:rPr lang="en-US" dirty="0" smtClean="0"/>
              <a:t>March 2012</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4"/>
          <p:cNvSpPr>
            <a:spLocks noGrp="1"/>
          </p:cNvSpPr>
          <p:nvPr>
            <p:ph type="ftr" sz="quarter" idx="11"/>
          </p:nvPr>
        </p:nvSpPr>
        <p:spPr/>
        <p:txBody>
          <a:bodyPr/>
          <a:lstStyle/>
          <a:p>
            <a:pPr>
              <a:defRPr/>
            </a:pPr>
            <a:r>
              <a:rPr lang="en-US"/>
              <a:t>Ron Porat, Broadcom</a:t>
            </a:r>
          </a:p>
        </p:txBody>
      </p:sp>
      <p:sp>
        <p:nvSpPr>
          <p:cNvPr id="6148" name="Rectangle 2"/>
          <p:cNvSpPr>
            <a:spLocks noGrp="1" noChangeArrowheads="1"/>
          </p:cNvSpPr>
          <p:nvPr>
            <p:ph type="title"/>
          </p:nvPr>
        </p:nvSpPr>
        <p:spPr/>
        <p:txBody>
          <a:bodyPr/>
          <a:lstStyle/>
          <a:p>
            <a:r>
              <a:rPr lang="en-US" dirty="0" smtClean="0"/>
              <a:t>8MHz Channels </a:t>
            </a:r>
          </a:p>
        </p:txBody>
      </p:sp>
      <p:sp>
        <p:nvSpPr>
          <p:cNvPr id="6149" name="Rectangle 3"/>
          <p:cNvSpPr>
            <a:spLocks noGrp="1" noChangeArrowheads="1"/>
          </p:cNvSpPr>
          <p:nvPr>
            <p:ph type="body" idx="1"/>
          </p:nvPr>
        </p:nvSpPr>
        <p:spPr>
          <a:xfrm>
            <a:off x="685800" y="1752600"/>
            <a:ext cx="7772400" cy="4572000"/>
          </a:xfrm>
        </p:spPr>
        <p:txBody>
          <a:bodyPr/>
          <a:lstStyle/>
          <a:p>
            <a:r>
              <a:rPr lang="en-US" sz="1800" b="0" dirty="0" smtClean="0"/>
              <a:t>As discussed in [1] consider </a:t>
            </a:r>
            <a:r>
              <a:rPr lang="en-US" sz="1800" b="0" dirty="0" err="1" smtClean="0"/>
              <a:t>downclocking</a:t>
            </a:r>
            <a:r>
              <a:rPr lang="en-US" sz="1800" b="0" dirty="0" smtClean="0"/>
              <a:t> of 5 </a:t>
            </a:r>
            <a:r>
              <a:rPr lang="en-US" sz="1800" b="0" dirty="0" smtClean="0"/>
              <a:t>to have </a:t>
            </a:r>
            <a:r>
              <a:rPr lang="en-US" sz="1800" b="0" dirty="0" smtClean="0"/>
              <a:t>8MHz or </a:t>
            </a:r>
            <a:r>
              <a:rPr lang="en-US" sz="1800" b="0" dirty="0" smtClean="0"/>
              <a:t>6 to have slightly </a:t>
            </a:r>
            <a:r>
              <a:rPr lang="en-US" sz="1800" b="0" dirty="0" smtClean="0"/>
              <a:t>less than 8MHz </a:t>
            </a:r>
            <a:r>
              <a:rPr lang="en-US" sz="1800" b="0" dirty="0" smtClean="0"/>
              <a:t>channel BW. </a:t>
            </a:r>
            <a:endParaRPr lang="en-US" sz="1800" b="0" dirty="0" smtClean="0"/>
          </a:p>
          <a:p>
            <a:r>
              <a:rPr lang="en-US" sz="1800" b="0" dirty="0" smtClean="0"/>
              <a:t>Need more info from </a:t>
            </a:r>
            <a:r>
              <a:rPr lang="en-US" sz="1800" b="0" dirty="0" smtClean="0"/>
              <a:t>OFCOM on ACLR before a decision can be made</a:t>
            </a:r>
            <a:endParaRPr lang="en-US" sz="1800" b="0" dirty="0" smtClean="0"/>
          </a:p>
          <a:p>
            <a:endParaRPr lang="en-US" sz="1800" b="0" dirty="0" smtClean="0"/>
          </a:p>
          <a:p>
            <a:r>
              <a:rPr lang="en-US" sz="1800" b="0" dirty="0" smtClean="0"/>
              <a:t>As with the 6MHz channels if </a:t>
            </a:r>
            <a:r>
              <a:rPr lang="en-US" sz="1800" b="0" dirty="0" err="1" smtClean="0"/>
              <a:t>downclocking</a:t>
            </a:r>
            <a:r>
              <a:rPr lang="en-US" sz="1800" b="0" dirty="0" smtClean="0"/>
              <a:t> </a:t>
            </a:r>
            <a:r>
              <a:rPr lang="en-US" sz="1800" b="0" dirty="0" smtClean="0"/>
              <a:t>value of 6 is </a:t>
            </a:r>
            <a:r>
              <a:rPr lang="en-US" sz="1800" b="0" dirty="0" smtClean="0"/>
              <a:t>chosen coexistence needs to be solved</a:t>
            </a:r>
          </a:p>
          <a:p>
            <a:endParaRPr lang="en-US" sz="1800" b="0" dirty="0" smtClean="0"/>
          </a:p>
          <a:p>
            <a:r>
              <a:rPr lang="en-US" sz="1800" b="0" dirty="0" err="1" smtClean="0"/>
              <a:t>Downclocking</a:t>
            </a:r>
            <a:r>
              <a:rPr lang="en-US" sz="1800" b="0" dirty="0" smtClean="0"/>
              <a:t> values much higher (such as 10) will limit channelization to 16MHz which is much too low for the UK</a:t>
            </a:r>
          </a:p>
        </p:txBody>
      </p:sp>
      <p:sp>
        <p:nvSpPr>
          <p:cNvPr id="7" name="Footer Placeholder 4"/>
          <p:cNvSpPr txBox="1">
            <a:spLocks/>
          </p:cNvSpPr>
          <p:nvPr/>
        </p:nvSpPr>
        <p:spPr bwMode="auto">
          <a:xfrm>
            <a:off x="4291589" y="6477000"/>
            <a:ext cx="432811" cy="184666"/>
          </a:xfrm>
          <a:prstGeom prst="rect">
            <a:avLst/>
          </a:prstGeom>
          <a:noFill/>
          <a:ln w="9525">
            <a:noFill/>
            <a:miter lim="800000"/>
            <a:headEnd/>
            <a:tailEnd/>
          </a:ln>
          <a:effectLst/>
        </p:spPr>
        <p:txBody>
          <a:bodyPr wrap="none" lIns="0" tIns="0" rIns="0" bIns="0">
            <a:spAutoFit/>
          </a:bodyPr>
          <a:lstStyle/>
          <a:p>
            <a:pPr algn="r" eaLnBrk="0" hangingPunct="0">
              <a:defRPr/>
            </a:pPr>
            <a:r>
              <a:rPr lang="en-US" dirty="0">
                <a:cs typeface="+mn-cs"/>
              </a:rPr>
              <a:t>Slide </a:t>
            </a:r>
            <a:r>
              <a:rPr lang="en-US" dirty="0" smtClean="0">
                <a:cs typeface="+mn-cs"/>
              </a:rPr>
              <a:t>8</a:t>
            </a:r>
            <a:endParaRPr lang="en-US" dirty="0">
              <a:cs typeface="+mn-cs"/>
            </a:endParaRPr>
          </a:p>
        </p:txBody>
      </p:sp>
      <p:sp>
        <p:nvSpPr>
          <p:cNvPr id="8" name="Date Placeholder 3"/>
          <p:cNvSpPr>
            <a:spLocks noGrp="1"/>
          </p:cNvSpPr>
          <p:nvPr>
            <p:ph type="dt" sz="quarter" idx="10"/>
          </p:nvPr>
        </p:nvSpPr>
        <p:spPr>
          <a:xfrm>
            <a:off x="696913" y="332601"/>
            <a:ext cx="1182055" cy="276999"/>
          </a:xfrm>
        </p:spPr>
        <p:txBody>
          <a:bodyPr/>
          <a:lstStyle/>
          <a:p>
            <a:pPr>
              <a:defRPr/>
            </a:pPr>
            <a:r>
              <a:rPr lang="en-US" dirty="0" smtClean="0"/>
              <a:t>March 2012</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4"/>
          <p:cNvSpPr>
            <a:spLocks noGrp="1"/>
          </p:cNvSpPr>
          <p:nvPr>
            <p:ph type="ftr" sz="quarter" idx="11"/>
          </p:nvPr>
        </p:nvSpPr>
        <p:spPr/>
        <p:txBody>
          <a:bodyPr/>
          <a:lstStyle/>
          <a:p>
            <a:pPr>
              <a:defRPr/>
            </a:pPr>
            <a:r>
              <a:rPr lang="en-US"/>
              <a:t>Ron Porat, Broadcom</a:t>
            </a:r>
          </a:p>
        </p:txBody>
      </p:sp>
      <p:sp>
        <p:nvSpPr>
          <p:cNvPr id="6148" name="Rectangle 2"/>
          <p:cNvSpPr>
            <a:spLocks noGrp="1" noChangeArrowheads="1"/>
          </p:cNvSpPr>
          <p:nvPr>
            <p:ph type="title"/>
          </p:nvPr>
        </p:nvSpPr>
        <p:spPr/>
        <p:txBody>
          <a:bodyPr/>
          <a:lstStyle/>
          <a:p>
            <a:r>
              <a:rPr lang="en-US" dirty="0" smtClean="0"/>
              <a:t>Summary</a:t>
            </a:r>
          </a:p>
        </p:txBody>
      </p:sp>
      <p:sp>
        <p:nvSpPr>
          <p:cNvPr id="6149" name="Rectangle 3"/>
          <p:cNvSpPr>
            <a:spLocks noGrp="1" noChangeArrowheads="1"/>
          </p:cNvSpPr>
          <p:nvPr>
            <p:ph type="body" idx="1"/>
          </p:nvPr>
        </p:nvSpPr>
        <p:spPr>
          <a:xfrm>
            <a:off x="685800" y="1752600"/>
            <a:ext cx="7772400" cy="4572000"/>
          </a:xfrm>
        </p:spPr>
        <p:txBody>
          <a:bodyPr/>
          <a:lstStyle/>
          <a:p>
            <a:r>
              <a:rPr lang="en-US" sz="1800" b="0" dirty="0" smtClean="0"/>
              <a:t>We consider the following two options for </a:t>
            </a:r>
            <a:r>
              <a:rPr lang="en-US" sz="1800" b="0" dirty="0" smtClean="0"/>
              <a:t>6MHz channels</a:t>
            </a:r>
            <a:endParaRPr lang="en-US" sz="1800" b="0" dirty="0" smtClean="0"/>
          </a:p>
          <a:p>
            <a:pPr lvl="1"/>
            <a:r>
              <a:rPr lang="en-US" sz="1400" b="0" dirty="0" smtClean="0"/>
              <a:t>5Mhz with </a:t>
            </a:r>
            <a:r>
              <a:rPr lang="en-US" sz="1400" b="0" dirty="0" smtClean="0"/>
              <a:t>DC=4 or 8</a:t>
            </a:r>
            <a:endParaRPr lang="en-US" sz="1400" b="0" dirty="0" smtClean="0"/>
          </a:p>
          <a:p>
            <a:pPr lvl="1"/>
            <a:r>
              <a:rPr lang="en-US" sz="1400" dirty="0" smtClean="0"/>
              <a:t>6MHz with DC=3.33 or 6.67</a:t>
            </a:r>
            <a:endParaRPr lang="en-US" sz="1400" b="0" dirty="0" smtClean="0"/>
          </a:p>
          <a:p>
            <a:endParaRPr lang="en-US" sz="1800" b="0" dirty="0" smtClean="0"/>
          </a:p>
          <a:p>
            <a:r>
              <a:rPr lang="en-US" sz="1800" b="0" dirty="0" smtClean="0"/>
              <a:t>We consider DC=5 or 6 for 8MHz channels</a:t>
            </a:r>
          </a:p>
          <a:p>
            <a:pPr>
              <a:buNone/>
            </a:pPr>
            <a:endParaRPr lang="en-US" sz="1800" b="0" dirty="0" smtClean="0"/>
          </a:p>
          <a:p>
            <a:r>
              <a:rPr lang="en-US" sz="1800" b="0" dirty="0" smtClean="0"/>
              <a:t>Decision </a:t>
            </a:r>
            <a:r>
              <a:rPr lang="en-US" sz="1800" b="0" dirty="0" smtClean="0"/>
              <a:t>expected in the next meeting </a:t>
            </a:r>
            <a:endParaRPr lang="en-US" sz="1800" b="0" dirty="0"/>
          </a:p>
        </p:txBody>
      </p:sp>
      <p:sp>
        <p:nvSpPr>
          <p:cNvPr id="7" name="Footer Placeholder 4"/>
          <p:cNvSpPr txBox="1">
            <a:spLocks/>
          </p:cNvSpPr>
          <p:nvPr/>
        </p:nvSpPr>
        <p:spPr bwMode="auto">
          <a:xfrm>
            <a:off x="4291589" y="6477000"/>
            <a:ext cx="432811" cy="184666"/>
          </a:xfrm>
          <a:prstGeom prst="rect">
            <a:avLst/>
          </a:prstGeom>
          <a:noFill/>
          <a:ln w="9525">
            <a:noFill/>
            <a:miter lim="800000"/>
            <a:headEnd/>
            <a:tailEnd/>
          </a:ln>
          <a:effectLst/>
        </p:spPr>
        <p:txBody>
          <a:bodyPr wrap="none" lIns="0" tIns="0" rIns="0" bIns="0">
            <a:spAutoFit/>
          </a:bodyPr>
          <a:lstStyle/>
          <a:p>
            <a:pPr algn="r" eaLnBrk="0" hangingPunct="0">
              <a:defRPr/>
            </a:pPr>
            <a:r>
              <a:rPr lang="en-US" dirty="0">
                <a:cs typeface="+mn-cs"/>
              </a:rPr>
              <a:t>Slide </a:t>
            </a:r>
            <a:r>
              <a:rPr lang="en-US" dirty="0" smtClean="0">
                <a:cs typeface="+mn-cs"/>
              </a:rPr>
              <a:t>9</a:t>
            </a:r>
            <a:endParaRPr lang="en-US" dirty="0">
              <a:cs typeface="+mn-cs"/>
            </a:endParaRPr>
          </a:p>
        </p:txBody>
      </p:sp>
      <p:sp>
        <p:nvSpPr>
          <p:cNvPr id="8" name="Date Placeholder 3"/>
          <p:cNvSpPr>
            <a:spLocks noGrp="1"/>
          </p:cNvSpPr>
          <p:nvPr>
            <p:ph type="dt" sz="quarter" idx="10"/>
          </p:nvPr>
        </p:nvSpPr>
        <p:spPr>
          <a:xfrm>
            <a:off x="696913" y="332601"/>
            <a:ext cx="1182055" cy="276999"/>
          </a:xfrm>
        </p:spPr>
        <p:txBody>
          <a:bodyPr/>
          <a:lstStyle/>
          <a:p>
            <a:pPr>
              <a:defRPr/>
            </a:pPr>
            <a:r>
              <a:rPr lang="en-US" dirty="0" smtClean="0"/>
              <a:t>March 2012</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27049</TotalTime>
  <Words>1138</Words>
  <Application>Microsoft Office PowerPoint</Application>
  <PresentationFormat>On-screen Show (4:3)</PresentationFormat>
  <Paragraphs>257</Paragraphs>
  <Slides>14</Slides>
  <Notes>12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6" baseType="lpstr">
      <vt:lpstr>802-11-Submission</vt:lpstr>
      <vt:lpstr>Microsoft Office Word 97 - 2003 Document</vt:lpstr>
      <vt:lpstr>Downclocking Options for TGaf PHY </vt:lpstr>
      <vt:lpstr>Outline</vt:lpstr>
      <vt:lpstr>6MHz channels in the US </vt:lpstr>
      <vt:lpstr>Cont.</vt:lpstr>
      <vt:lpstr>Downclocking Factors </vt:lpstr>
      <vt:lpstr>Cont. – Summary Table</vt:lpstr>
      <vt:lpstr>MAC Efficiency as a Function of DC Ratio</vt:lpstr>
      <vt:lpstr>8MHz Channels </vt:lpstr>
      <vt:lpstr>Summary</vt:lpstr>
      <vt:lpstr>Straw Poll 1</vt:lpstr>
      <vt:lpstr>Straw Poll 2</vt:lpstr>
      <vt:lpstr>Straw Poll 3</vt:lpstr>
      <vt:lpstr>References</vt:lpstr>
      <vt:lpstr>Appendix - Effect of Down clocking on MAC Tput</vt:lpstr>
    </vt:vector>
  </TitlesOfParts>
  <Company>AT&amp;T Labs Research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Ron Porat</dc:creator>
  <cp:lastModifiedBy>Ron Porat</cp:lastModifiedBy>
  <cp:revision>656</cp:revision>
  <cp:lastPrinted>1998-02-10T13:28:06Z</cp:lastPrinted>
  <dcterms:created xsi:type="dcterms:W3CDTF">2007-05-21T21:00:37Z</dcterms:created>
  <dcterms:modified xsi:type="dcterms:W3CDTF">2012-03-15T08:37:39Z</dcterms:modified>
</cp:coreProperties>
</file>