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302" r:id="rId4"/>
    <p:sldId id="308" r:id="rId5"/>
    <p:sldId id="310" r:id="rId6"/>
    <p:sldId id="303" r:id="rId7"/>
    <p:sldId id="309" r:id="rId8"/>
    <p:sldId id="317" r:id="rId9"/>
    <p:sldId id="311" r:id="rId10"/>
    <p:sldId id="318" r:id="rId11"/>
    <p:sldId id="316" r:id="rId12"/>
    <p:sldId id="315" r:id="rId13"/>
    <p:sldId id="312" r:id="rId14"/>
    <p:sldId id="313" r:id="rId15"/>
    <p:sldId id="314"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0" autoAdjust="0"/>
    <p:restoredTop sz="84835" autoAdjust="0"/>
  </p:normalViewPr>
  <p:slideViewPr>
    <p:cSldViewPr>
      <p:cViewPr varScale="1">
        <p:scale>
          <a:sx n="78" d="100"/>
          <a:sy n="78" d="100"/>
        </p:scale>
        <p:origin x="-1320"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9" d="100"/>
          <a:sy n="69" d="100"/>
        </p:scale>
        <p:origin x="-2820"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802.11-11/xxxxr0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3/13/2012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Fei Tong, Les Smith, CSR Company</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802.11-11/xxxxr0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Fei Tong, Les Smith, CSR Company</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Fei Tong, Les Smith, CSR Company</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Fei Tong, Les Smith, CSR Company</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14</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Fei Tong, Les Smith, CSR Company</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15</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Fei Tong, Les Smith, CSR Company</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Fei Tong, Les Smith, CSR Company</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Fei Tong, Les Smith, CSR Company</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Fei Tong, Les Smith, CSR Company</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idx="10"/>
          </p:nvPr>
        </p:nvSpPr>
        <p:spPr/>
        <p:txBody>
          <a:bodyPr/>
          <a:lstStyle/>
          <a:p>
            <a:r>
              <a:rPr lang="en-US" smtClean="0"/>
              <a:t>doc.: IEEE 802.11-11/xxxxr0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Fei Tong, Les Smith, CSR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Fei Tong, Les Smith, CSR Company</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idx="10"/>
          </p:nvPr>
        </p:nvSpPr>
        <p:spPr/>
        <p:txBody>
          <a:bodyPr/>
          <a:lstStyle/>
          <a:p>
            <a:r>
              <a:rPr lang="en-US" smtClean="0"/>
              <a:t>doc.: IEEE 802.11-11/xxxxr0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Fei Tong, Les Smith, CSR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802.11-11/xxxxr0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Fei Tong, Les Smith, CSR Company</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13</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dirty="0"/>
          </a:p>
        </p:txBody>
      </p:sp>
      <p:sp>
        <p:nvSpPr>
          <p:cNvPr id="5" name="Footer Placeholder 4"/>
          <p:cNvSpPr>
            <a:spLocks noGrp="1"/>
          </p:cNvSpPr>
          <p:nvPr>
            <p:ph type="ftr" idx="11"/>
          </p:nvPr>
        </p:nvSpPr>
        <p:spPr/>
        <p:txBody>
          <a:bodyPr/>
          <a:lstStyle>
            <a:lvl1pPr>
              <a:defRPr/>
            </a:lvl1pPr>
          </a:lstStyle>
          <a:p>
            <a:r>
              <a:rPr lang="en-GB" smtClean="0"/>
              <a:t>Fei Tong, CSR</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Fei Tong,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GB" smtClean="0"/>
              <a:t>Fei Tong,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2012</a:t>
            </a:r>
            <a:endParaRPr lang="en-GB"/>
          </a:p>
        </p:txBody>
      </p:sp>
      <p:sp>
        <p:nvSpPr>
          <p:cNvPr id="6" name="Footer Placeholder 5"/>
          <p:cNvSpPr>
            <a:spLocks noGrp="1"/>
          </p:cNvSpPr>
          <p:nvPr>
            <p:ph type="ftr" idx="11"/>
          </p:nvPr>
        </p:nvSpPr>
        <p:spPr/>
        <p:txBody>
          <a:bodyPr/>
          <a:lstStyle>
            <a:lvl1pPr>
              <a:defRPr/>
            </a:lvl1pPr>
          </a:lstStyle>
          <a:p>
            <a:r>
              <a:rPr lang="en-GB" smtClean="0"/>
              <a:t>Fei Tong,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Fei Tong,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2012</a:t>
            </a:r>
            <a:endParaRPr lang="en-GB"/>
          </a:p>
        </p:txBody>
      </p:sp>
      <p:sp>
        <p:nvSpPr>
          <p:cNvPr id="4" name="Footer Placeholder 3"/>
          <p:cNvSpPr>
            <a:spLocks noGrp="1"/>
          </p:cNvSpPr>
          <p:nvPr>
            <p:ph type="ftr" idx="11"/>
          </p:nvPr>
        </p:nvSpPr>
        <p:spPr/>
        <p:txBody>
          <a:bodyPr/>
          <a:lstStyle>
            <a:lvl1pPr>
              <a:defRPr/>
            </a:lvl1pPr>
          </a:lstStyle>
          <a:p>
            <a:r>
              <a:rPr lang="en-GB" smtClean="0"/>
              <a:t>Fei Tong,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2012</a:t>
            </a:r>
            <a:endParaRPr lang="en-GB"/>
          </a:p>
        </p:txBody>
      </p:sp>
      <p:sp>
        <p:nvSpPr>
          <p:cNvPr id="3" name="Footer Placeholder 2"/>
          <p:cNvSpPr>
            <a:spLocks noGrp="1"/>
          </p:cNvSpPr>
          <p:nvPr>
            <p:ph type="ftr" idx="11"/>
          </p:nvPr>
        </p:nvSpPr>
        <p:spPr/>
        <p:txBody>
          <a:bodyPr/>
          <a:lstStyle>
            <a:lvl1pPr>
              <a:defRPr/>
            </a:lvl1pPr>
          </a:lstStyle>
          <a:p>
            <a:r>
              <a:rPr lang="en-GB" smtClean="0"/>
              <a:t>Fei Tong,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GB" smtClean="0"/>
              <a:t>Fei Tong,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GB" smtClean="0"/>
              <a:t>Fei Tong,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Fei Tong,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11-12/0420r0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Fei Tong,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Providing extended range with limited transmission power in 802.11ah network</a:t>
            </a:r>
            <a:endParaRPr lang="en-GB" dirty="0"/>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14-March-2012</a:t>
            </a:r>
            <a:endParaRPr lang="en-GB" sz="2000" b="0" dirty="0"/>
          </a:p>
        </p:txBody>
      </p:sp>
      <p:graphicFrame>
        <p:nvGraphicFramePr>
          <p:cNvPr id="3075" name="Object 3"/>
          <p:cNvGraphicFramePr>
            <a:graphicFrameLocks noChangeAspect="1"/>
          </p:cNvGraphicFramePr>
          <p:nvPr/>
        </p:nvGraphicFramePr>
        <p:xfrm>
          <a:off x="517525" y="2425700"/>
          <a:ext cx="7685088" cy="2887663"/>
        </p:xfrm>
        <a:graphic>
          <a:graphicData uri="http://schemas.openxmlformats.org/presentationml/2006/ole">
            <p:oleObj spid="_x0000_s3075" name="Document" r:id="rId4" imgW="8267030" imgH="3109275"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GB" dirty="0" smtClean="0"/>
              <a:t>Minho Cheong, IEEE 802.11-11/0905r4, </a:t>
            </a:r>
            <a:r>
              <a:rPr lang="en-GB" dirty="0" err="1" smtClean="0"/>
              <a:t>TGah</a:t>
            </a:r>
            <a:r>
              <a:rPr lang="en-GB" dirty="0" smtClean="0"/>
              <a:t> Functional Requirements and Evaluation Methodology</a:t>
            </a:r>
          </a:p>
          <a:p>
            <a:pPr marL="457200" indent="-457200">
              <a:buFont typeface="+mj-lt"/>
              <a:buAutoNum type="arabicPeriod"/>
            </a:pPr>
            <a:r>
              <a:rPr lang="en-US" dirty="0" smtClean="0"/>
              <a:t>Rolf de </a:t>
            </a:r>
            <a:r>
              <a:rPr lang="en-US" dirty="0" err="1" smtClean="0"/>
              <a:t>Vegt</a:t>
            </a:r>
            <a:r>
              <a:rPr lang="en-US" dirty="0" smtClean="0"/>
              <a:t>, </a:t>
            </a:r>
            <a:r>
              <a:rPr lang="en-GB" dirty="0" smtClean="0"/>
              <a:t>IEEE 802.11-11/1296r3, </a:t>
            </a:r>
            <a:r>
              <a:rPr lang="en-US" dirty="0" smtClean="0"/>
              <a:t>Potential Channelization for 802.11ah </a:t>
            </a:r>
          </a:p>
          <a:p>
            <a:pPr marL="457200" indent="-457200">
              <a:buFont typeface="+mj-lt"/>
              <a:buAutoNum type="arabicPeriod"/>
            </a:pPr>
            <a:r>
              <a:rPr lang="en-GB" dirty="0" smtClean="0"/>
              <a:t>Fei Tong, IEEE 802.11-11/1455r0, 802.11ah network outdoor deployment issues</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Fei Tong, CSR</a:t>
            </a:r>
            <a:endParaRPr lang="en-GB" dirty="0"/>
          </a:p>
        </p:txBody>
      </p:sp>
      <p:sp>
        <p:nvSpPr>
          <p:cNvPr id="6" name="Date Placeholder 5"/>
          <p:cNvSpPr>
            <a:spLocks noGrp="1"/>
          </p:cNvSpPr>
          <p:nvPr>
            <p:ph type="dt" idx="15"/>
          </p:nvPr>
        </p:nvSpPr>
        <p:spPr/>
        <p:txBody>
          <a:bodyPr/>
          <a:lstStyle/>
          <a:p>
            <a:r>
              <a:rPr lang="en-US" smtClean="0"/>
              <a:t>March 2012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Backup</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Fei Tong, CSR</a:t>
            </a:r>
            <a:endParaRPr lang="en-GB" dirty="0"/>
          </a:p>
        </p:txBody>
      </p:sp>
      <p:sp>
        <p:nvSpPr>
          <p:cNvPr id="6" name="Date Placeholder 5"/>
          <p:cNvSpPr>
            <a:spLocks noGrp="1"/>
          </p:cNvSpPr>
          <p:nvPr>
            <p:ph type="dt" idx="15"/>
          </p:nvPr>
        </p:nvSpPr>
        <p:spPr/>
        <p:txBody>
          <a:bodyPr/>
          <a:lstStyle/>
          <a:p>
            <a:r>
              <a:rPr lang="en-US" smtClean="0"/>
              <a:t>March 2012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Sharing medium among APs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Fei Tong, CSR</a:t>
            </a:r>
            <a:endParaRPr lang="en-GB" dirty="0"/>
          </a:p>
        </p:txBody>
      </p:sp>
      <p:sp>
        <p:nvSpPr>
          <p:cNvPr id="6" name="Date Placeholder 5"/>
          <p:cNvSpPr>
            <a:spLocks noGrp="1"/>
          </p:cNvSpPr>
          <p:nvPr>
            <p:ph type="dt" idx="15"/>
          </p:nvPr>
        </p:nvSpPr>
        <p:spPr/>
        <p:txBody>
          <a:bodyPr/>
          <a:lstStyle/>
          <a:p>
            <a:r>
              <a:rPr lang="en-US" smtClean="0"/>
              <a:t>March 2012</a:t>
            </a:r>
            <a:endParaRPr lang="en-GB" dirty="0"/>
          </a:p>
        </p:txBody>
      </p:sp>
      <p:sp>
        <p:nvSpPr>
          <p:cNvPr id="8" name="Rectangle 2"/>
          <p:cNvSpPr txBox="1">
            <a:spLocks noChangeArrowheads="1"/>
          </p:cNvSpPr>
          <p:nvPr/>
        </p:nvSpPr>
        <p:spPr bwMode="auto">
          <a:xfrm>
            <a:off x="685800" y="3501008"/>
            <a:ext cx="7772400" cy="30963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341313"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kern="0" dirty="0" smtClean="0">
                <a:solidFill>
                  <a:srgbClr val="000000"/>
                </a:solidFill>
              </a:rPr>
              <a:t>All APs will send beacon frames with the same beacon interval to encourage synchronisation among APs</a:t>
            </a:r>
          </a:p>
          <a:p>
            <a:pPr marL="341313" lvl="0"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kern="0" dirty="0" smtClean="0">
                <a:solidFill>
                  <a:srgbClr val="000000"/>
                </a:solidFill>
                <a:latin typeface="+mn-lt"/>
                <a:ea typeface="+mn-ea"/>
              </a:rPr>
              <a:t>Each beacon frame at least contains BSSID and a list of medium access group IDs (</a:t>
            </a:r>
            <a:r>
              <a:rPr lang="en-GB" sz="2200" b="1" kern="0" dirty="0" err="1" smtClean="0">
                <a:solidFill>
                  <a:srgbClr val="000000"/>
                </a:solidFill>
                <a:latin typeface="+mn-lt"/>
                <a:ea typeface="+mn-ea"/>
              </a:rPr>
              <a:t>ma_grp_ID</a:t>
            </a:r>
            <a:r>
              <a:rPr lang="en-GB" sz="2200" b="1" kern="0" dirty="0" smtClean="0">
                <a:solidFill>
                  <a:srgbClr val="000000"/>
                </a:solidFill>
                <a:latin typeface="+mn-lt"/>
                <a:ea typeface="+mn-ea"/>
              </a:rPr>
              <a:t>); each interval,  only one beacon frame contains non-null list</a:t>
            </a:r>
          </a:p>
          <a:p>
            <a:pPr marL="341313" lvl="0"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kern="0" dirty="0" smtClean="0">
                <a:solidFill>
                  <a:srgbClr val="000000"/>
                </a:solidFill>
                <a:latin typeface="+mn-lt"/>
                <a:ea typeface="+mn-ea"/>
              </a:rPr>
              <a:t>To protect the beacon frames, each interval starts and ends with beacon frame containing non-null list, the beginning beacon frame will reserve the medium</a:t>
            </a:r>
          </a:p>
        </p:txBody>
      </p:sp>
      <p:pic>
        <p:nvPicPr>
          <p:cNvPr id="16386" name="Picture 2"/>
          <p:cNvPicPr>
            <a:picLocks noChangeAspect="1" noChangeArrowheads="1"/>
          </p:cNvPicPr>
          <p:nvPr/>
        </p:nvPicPr>
        <p:blipFill>
          <a:blip r:embed="rId3" cstate="print"/>
          <a:srcRect/>
          <a:stretch>
            <a:fillRect/>
          </a:stretch>
        </p:blipFill>
        <p:spPr bwMode="auto">
          <a:xfrm>
            <a:off x="107504" y="1556792"/>
            <a:ext cx="8964488" cy="19451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Fei Tong, CSR</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13</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Sharing medium among STAs</a:t>
            </a:r>
            <a:endParaRPr lang="en-GB" dirty="0"/>
          </a:p>
        </p:txBody>
      </p:sp>
      <p:sp>
        <p:nvSpPr>
          <p:cNvPr id="5122" name="Rectangle 2"/>
          <p:cNvSpPr>
            <a:spLocks noGrp="1" noChangeArrowheads="1"/>
          </p:cNvSpPr>
          <p:nvPr>
            <p:ph type="body" idx="1"/>
          </p:nvPr>
        </p:nvSpPr>
        <p:spPr>
          <a:xfrm>
            <a:off x="685800" y="1700808"/>
            <a:ext cx="7772400" cy="4608512"/>
          </a:xfrm>
          <a:ln/>
        </p:spPr>
        <p:txBody>
          <a:bodyPr/>
          <a:lstStyle/>
          <a:p>
            <a:pPr marL="341313" lvl="0"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Each STA associated or intend to associate with only one AP</a:t>
            </a:r>
          </a:p>
          <a:p>
            <a:pPr marL="341313" lvl="0"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This would prohibit active scanning, which is not needed as beacon frames are appearing close in time</a:t>
            </a:r>
          </a:p>
          <a:p>
            <a:pPr marL="341313" lvl="0"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Once associated, each STA is allocated to one or multiple MA groups</a:t>
            </a:r>
          </a:p>
          <a:p>
            <a:pPr marL="341313" lvl="0"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STA can only access the medium during the interval allocated to the associated AP and specified MA groups </a:t>
            </a:r>
          </a:p>
          <a:p>
            <a:pPr marL="341313" lvl="0"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It will be guaranteed that MPDU intended for the STAs will not appear in intervals allocated for other stations to encourage power saving micro-sleep</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Fei Tong, CSR</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14</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Initial association and re-association</a:t>
            </a:r>
            <a:endParaRPr lang="en-GB" dirty="0"/>
          </a:p>
        </p:txBody>
      </p:sp>
      <p:sp>
        <p:nvSpPr>
          <p:cNvPr id="5122" name="Rectangle 2"/>
          <p:cNvSpPr>
            <a:spLocks noGrp="1" noChangeArrowheads="1"/>
          </p:cNvSpPr>
          <p:nvPr>
            <p:ph type="body" idx="1"/>
          </p:nvPr>
        </p:nvSpPr>
        <p:spPr>
          <a:xfrm>
            <a:off x="685800" y="1700808"/>
            <a:ext cx="7772400" cy="4752528"/>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Initial association</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Select the strongest AP (identified by the BSSID in beacon frame)</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Only send association request in the interval allocated to the destination AP (identified by the BSSID in the beacon frame carries non-null </a:t>
            </a:r>
            <a:r>
              <a:rPr lang="en-GB" dirty="0" err="1" smtClean="0"/>
              <a:t>ma_grp_ID</a:t>
            </a:r>
            <a:r>
              <a:rPr lang="en-GB" dirty="0" smtClean="0"/>
              <a:t> list)</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Response to initial association</a:t>
            </a:r>
            <a:endParaRPr lang="en-US" dirty="0" smtClean="0"/>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Upon receiving of the association request, AP allocates MA group ID/s for the STA</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Re-association</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Similar procedure as initial association; STA will be re-allocated to a different group as groups owned by exclusively owned by APs</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Exchange of information between AP can accelerate the re-association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Fei Tong, CSR</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15</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MA group and resource management</a:t>
            </a:r>
            <a:endParaRPr lang="en-GB" dirty="0"/>
          </a:p>
        </p:txBody>
      </p:sp>
      <p:sp>
        <p:nvSpPr>
          <p:cNvPr id="5122" name="Rectangle 2"/>
          <p:cNvSpPr>
            <a:spLocks noGrp="1" noChangeArrowheads="1"/>
          </p:cNvSpPr>
          <p:nvPr>
            <p:ph type="body" idx="1"/>
          </p:nvPr>
        </p:nvSpPr>
        <p:spPr>
          <a:xfrm>
            <a:off x="685800" y="1700808"/>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Each MA group belongs to only one AP</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STA can belong to multiple MA groups, which can only belong to the same AP</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Resource (access interval) is allocated to MA groups</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Based on the resources allocated to the MA groups, AP decides on the content in the beacon frame (in particular the MA group ID lists) and the transmission order of beacon frames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Fei Tong,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marL="324000" indent="0" algn="just">
              <a:tabLst>
                <a:tab pos="925513" algn="l"/>
                <a:tab pos="1839913" algn="l"/>
                <a:tab pos="2754313" algn="l"/>
                <a:tab pos="3668713" algn="l"/>
                <a:tab pos="4583113" algn="l"/>
                <a:tab pos="5497513" algn="l"/>
                <a:tab pos="6411913" algn="l"/>
                <a:tab pos="7326313" algn="l"/>
                <a:tab pos="8240713" algn="l"/>
                <a:tab pos="9155113" algn="l"/>
                <a:tab pos="10069513" algn="l"/>
              </a:tabLst>
            </a:pPr>
            <a:r>
              <a:rPr lang="en-US" dirty="0" smtClean="0"/>
              <a:t>This presentation proposes a solution to support extended coverage range with limited transmission power for 11ah network; and enquire if this study falls into the scope of the task group. </a:t>
            </a:r>
          </a:p>
          <a:p>
            <a:pPr marL="324000" indent="0" algn="just">
              <a:tabLst>
                <a:tab pos="925513" algn="l"/>
                <a:tab pos="1839913" algn="l"/>
                <a:tab pos="2754313" algn="l"/>
                <a:tab pos="3668713" algn="l"/>
                <a:tab pos="4583113" algn="l"/>
                <a:tab pos="5497513" algn="l"/>
                <a:tab pos="6411913" algn="l"/>
                <a:tab pos="7326313" algn="l"/>
                <a:tab pos="8240713" algn="l"/>
                <a:tab pos="9155113" algn="l"/>
                <a:tab pos="100695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Fei Tong, CSR</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Extended coverage in 11ah PHY</a:t>
            </a:r>
            <a:endParaRPr lang="en-GB" dirty="0"/>
          </a:p>
        </p:txBody>
      </p:sp>
      <p:sp>
        <p:nvSpPr>
          <p:cNvPr id="5122" name="Rectangle 2"/>
          <p:cNvSpPr>
            <a:spLocks noGrp="1" noChangeArrowheads="1"/>
          </p:cNvSpPr>
          <p:nvPr>
            <p:ph type="body" idx="1"/>
          </p:nvPr>
        </p:nvSpPr>
        <p:spPr>
          <a:xfrm>
            <a:off x="685800" y="1700808"/>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Limited transmission power and spectrum</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Due to regulatory constraints and spectrum availability</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Limitation of battery powered sensor stations</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Wide coverage area</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Scattered sensor devices in the network (500 m radius requirement) </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High station population and low total traffic load</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Large number of sensor devices</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Traffic from each sensor is very low</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solidFill>
                  <a:srgbClr val="FF0000"/>
                </a:solidFill>
              </a:rPr>
              <a:t>How to provide extended coverage for 11ah network efficiently?</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solidFill>
                <a:srgbClr val="FF0000"/>
              </a:solidFill>
            </a:endParaRP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Fei Tong, CSR</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Multi-AP network with extended range</a:t>
            </a:r>
            <a:endParaRPr lang="en-GB" dirty="0"/>
          </a:p>
        </p:txBody>
      </p:sp>
      <p:sp>
        <p:nvSpPr>
          <p:cNvPr id="5122" name="Rectangle 2"/>
          <p:cNvSpPr>
            <a:spLocks noGrp="1" noChangeArrowheads="1"/>
          </p:cNvSpPr>
          <p:nvPr>
            <p:ph type="body" idx="1"/>
          </p:nvPr>
        </p:nvSpPr>
        <p:spPr>
          <a:xfrm>
            <a:off x="685800" y="1700808"/>
            <a:ext cx="7772400" cy="4824536"/>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All </a:t>
            </a:r>
            <a:r>
              <a:rPr lang="en-GB" smtClean="0"/>
              <a:t>APs share the </a:t>
            </a:r>
            <a:r>
              <a:rPr lang="en-GB" dirty="0" smtClean="0"/>
              <a:t>same set of channels with MAC coordination</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To achieve spectrum efficiency</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Provide ease of fast re-association for hand-over between APs</a:t>
            </a:r>
          </a:p>
          <a:p>
            <a:pPr marL="341313" lvl="1"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smtClean="0">
                <a:cs typeface="+mn-cs"/>
              </a:rPr>
              <a:t>Better link quality with limited </a:t>
            </a:r>
            <a:r>
              <a:rPr lang="en-GB" sz="2400" b="1" dirty="0" err="1" smtClean="0">
                <a:cs typeface="+mn-cs"/>
              </a:rPr>
              <a:t>Tx</a:t>
            </a:r>
            <a:r>
              <a:rPr lang="en-GB" sz="2400" b="1" dirty="0" smtClean="0">
                <a:cs typeface="+mn-cs"/>
              </a:rPr>
              <a:t> power</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Connect to the strongest AP to achieve macro (selection) diversity</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Allowing deployment of low power and low cost APs</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A good solution for countries/regions where </a:t>
            </a:r>
            <a:r>
              <a:rPr lang="en-GB" dirty="0" err="1" smtClean="0"/>
              <a:t>Tx</a:t>
            </a:r>
            <a:r>
              <a:rPr lang="en-GB" dirty="0" smtClean="0"/>
              <a:t> power constraints forbid high-power AP deployment </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Complementary to single high-power AP deployment</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Improved link quality with multi-AP</a:t>
            </a:r>
            <a:endParaRPr lang="en-US" dirty="0"/>
          </a:p>
        </p:txBody>
      </p:sp>
      <p:sp>
        <p:nvSpPr>
          <p:cNvPr id="3" name="Content Placeholder 2"/>
          <p:cNvSpPr>
            <a:spLocks noGrp="1"/>
          </p:cNvSpPr>
          <p:nvPr>
            <p:ph idx="1"/>
          </p:nvPr>
        </p:nvSpPr>
        <p:spPr>
          <a:xfrm>
            <a:off x="685801" y="2060847"/>
            <a:ext cx="3166120" cy="3600401"/>
          </a:xfrm>
        </p:spPr>
        <p:txBody>
          <a:bodyPr/>
          <a:lstStyle/>
          <a:p>
            <a:r>
              <a:rPr lang="en-GB" dirty="0" smtClean="0"/>
              <a:t>1MHz BW</a:t>
            </a:r>
          </a:p>
          <a:p>
            <a:r>
              <a:rPr lang="en-GB" dirty="0" smtClean="0"/>
              <a:t>900MHz carrier</a:t>
            </a:r>
          </a:p>
          <a:p>
            <a:r>
              <a:rPr lang="en-GB" dirty="0" smtClean="0"/>
              <a:t>500m radius</a:t>
            </a:r>
          </a:p>
          <a:p>
            <a:r>
              <a:rPr lang="en-GB" dirty="0" smtClean="0"/>
              <a:t>25mW </a:t>
            </a:r>
            <a:r>
              <a:rPr lang="en-GB" dirty="0" err="1" smtClean="0"/>
              <a:t>Tx</a:t>
            </a:r>
            <a:r>
              <a:rPr lang="en-GB" dirty="0" smtClean="0"/>
              <a:t> power</a:t>
            </a:r>
          </a:p>
          <a:p>
            <a:r>
              <a:rPr lang="en-GB" dirty="0" smtClean="0"/>
              <a:t>NF=7dB</a:t>
            </a:r>
          </a:p>
          <a:p>
            <a:r>
              <a:rPr lang="en-GB" dirty="0" smtClean="0"/>
              <a:t>8dB shadowing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Fei Tong, CSR</a:t>
            </a:r>
            <a:endParaRPr lang="en-GB" dirty="0"/>
          </a:p>
        </p:txBody>
      </p:sp>
      <p:sp>
        <p:nvSpPr>
          <p:cNvPr id="6" name="Date Placeholder 5"/>
          <p:cNvSpPr>
            <a:spLocks noGrp="1"/>
          </p:cNvSpPr>
          <p:nvPr>
            <p:ph type="dt" idx="15"/>
          </p:nvPr>
        </p:nvSpPr>
        <p:spPr/>
        <p:txBody>
          <a:bodyPr/>
          <a:lstStyle/>
          <a:p>
            <a:r>
              <a:rPr lang="en-US" smtClean="0"/>
              <a:t>March 2012</a:t>
            </a:r>
            <a:endParaRPr lang="en-GB" dirty="0"/>
          </a:p>
        </p:txBody>
      </p:sp>
      <p:pic>
        <p:nvPicPr>
          <p:cNvPr id="17411" name="Picture 3" descr="C:\Documents and Settings\ft01\My Documents\MATLAB\syssim_11ah\cdf_rxsnr_multiap.png"/>
          <p:cNvPicPr>
            <a:picLocks noChangeAspect="1" noChangeArrowheads="1"/>
          </p:cNvPicPr>
          <p:nvPr/>
        </p:nvPicPr>
        <p:blipFill>
          <a:blip r:embed="rId2" cstate="print"/>
          <a:srcRect/>
          <a:stretch>
            <a:fillRect/>
          </a:stretch>
        </p:blipFill>
        <p:spPr bwMode="auto">
          <a:xfrm>
            <a:off x="3059832" y="1726646"/>
            <a:ext cx="5820585" cy="43666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Fei Tong, CSR</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Tackle OBSS issues in multi-AP network</a:t>
            </a:r>
            <a:endParaRPr lang="en-GB" dirty="0"/>
          </a:p>
        </p:txBody>
      </p:sp>
      <p:sp>
        <p:nvSpPr>
          <p:cNvPr id="5122" name="Rectangle 2"/>
          <p:cNvSpPr>
            <a:spLocks noGrp="1" noChangeArrowheads="1"/>
          </p:cNvSpPr>
          <p:nvPr>
            <p:ph type="body" idx="1"/>
          </p:nvPr>
        </p:nvSpPr>
        <p:spPr>
          <a:xfrm>
            <a:off x="685800" y="1700808"/>
            <a:ext cx="7772400" cy="4305320"/>
          </a:xfrm>
          <a:ln/>
        </p:spPr>
        <p:txBody>
          <a:bodyPr/>
          <a:lstStyle/>
          <a:p>
            <a:pPr marL="341313" lvl="1"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smtClean="0">
                <a:cs typeface="+mn-cs"/>
              </a:rPr>
              <a:t>OBSS issues include</a:t>
            </a:r>
          </a:p>
          <a:p>
            <a:pPr marL="741363" lvl="2"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Undetermined sharing of medium among APs</a:t>
            </a:r>
          </a:p>
          <a:p>
            <a:pPr marL="741363" lvl="2"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Uncertainty of transmission delay</a:t>
            </a:r>
          </a:p>
          <a:p>
            <a:pPr marL="741363" lvl="2"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smtClean="0"/>
              <a:t>Interference/collision caused by hidden nodes</a:t>
            </a:r>
          </a:p>
          <a:p>
            <a:pPr marL="341313" lvl="1"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smtClean="0">
                <a:cs typeface="+mn-cs"/>
              </a:rPr>
              <a:t>MAC coordination between APs</a:t>
            </a:r>
            <a:endParaRPr lang="en-US" sz="2400" b="1" dirty="0" smtClean="0">
              <a:cs typeface="+mn-cs"/>
            </a:endParaRP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APs belonging to the same organisation can be fully coordinated</a:t>
            </a:r>
          </a:p>
          <a:p>
            <a:pPr marL="1141413" lvl="2"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Enables deterministic sharing of medium and the avoidance of collision among hidden nodes</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Between autonomously functioned APs , MAC coordination can be further extended to provide relief of OBSS issues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Coordinated multiple APs</a:t>
            </a:r>
            <a:endParaRPr lang="en-US" dirty="0"/>
          </a:p>
        </p:txBody>
      </p:sp>
      <p:sp>
        <p:nvSpPr>
          <p:cNvPr id="3" name="Content Placeholder 2"/>
          <p:cNvSpPr>
            <a:spLocks noGrp="1"/>
          </p:cNvSpPr>
          <p:nvPr>
            <p:ph idx="1"/>
          </p:nvPr>
        </p:nvSpPr>
        <p:spPr>
          <a:xfrm>
            <a:off x="685801" y="1981200"/>
            <a:ext cx="4246239" cy="4328120"/>
          </a:xfrm>
        </p:spPr>
        <p:txBody>
          <a:bodyPr/>
          <a:lstStyle/>
          <a:p>
            <a:pPr marL="341313" lvl="1"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smtClean="0">
                <a:cs typeface="+mn-cs"/>
              </a:rPr>
              <a:t>Communication between APs can be through wired/wireless link</a:t>
            </a:r>
          </a:p>
          <a:p>
            <a:pPr marL="341313" lvl="1"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smtClean="0">
                <a:cs typeface="+mn-cs"/>
              </a:rPr>
              <a:t>Using message relay as in mesh network for wireless inter-AP link</a:t>
            </a:r>
          </a:p>
          <a:p>
            <a:pPr marL="341313" lvl="1"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smtClean="0">
                <a:cs typeface="+mn-cs"/>
              </a:rPr>
              <a:t>A logic resource manager function controlling the resource allocation</a:t>
            </a:r>
          </a:p>
          <a:p>
            <a:pPr marL="341313" lvl="1"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smtClean="0">
                <a:solidFill>
                  <a:srgbClr val="FF0000"/>
                </a:solidFill>
                <a:cs typeface="+mn-cs"/>
              </a:rPr>
              <a:t>How to achieve coordination between APs is open</a:t>
            </a:r>
          </a:p>
          <a:p>
            <a:pPr marL="341313" lvl="1"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b="1" dirty="0" smtClean="0">
              <a:cs typeface="+mn-cs"/>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Fei Tong, CSR</a:t>
            </a:r>
            <a:endParaRPr lang="en-GB" dirty="0"/>
          </a:p>
        </p:txBody>
      </p:sp>
      <p:sp>
        <p:nvSpPr>
          <p:cNvPr id="6" name="Date Placeholder 5"/>
          <p:cNvSpPr>
            <a:spLocks noGrp="1"/>
          </p:cNvSpPr>
          <p:nvPr>
            <p:ph type="dt" idx="15"/>
          </p:nvPr>
        </p:nvSpPr>
        <p:spPr/>
        <p:txBody>
          <a:bodyPr/>
          <a:lstStyle/>
          <a:p>
            <a:r>
              <a:rPr lang="en-US" smtClean="0"/>
              <a:t>March 2012</a:t>
            </a:r>
            <a:endParaRPr lang="en-GB" dirty="0"/>
          </a:p>
        </p:txBody>
      </p:sp>
      <p:pic>
        <p:nvPicPr>
          <p:cNvPr id="15363" name="Picture 3"/>
          <p:cNvPicPr>
            <a:picLocks noChangeAspect="1" noChangeArrowheads="1"/>
          </p:cNvPicPr>
          <p:nvPr/>
        </p:nvPicPr>
        <p:blipFill>
          <a:blip r:embed="rId3" cstate="print"/>
          <a:srcRect/>
          <a:stretch>
            <a:fillRect/>
          </a:stretch>
        </p:blipFill>
        <p:spPr bwMode="auto">
          <a:xfrm>
            <a:off x="4644008" y="2271802"/>
            <a:ext cx="4283968" cy="324543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Fei Tong, CSR</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8</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Station grouping based coordination</a:t>
            </a:r>
            <a:endParaRPr lang="en-GB" dirty="0"/>
          </a:p>
        </p:txBody>
      </p:sp>
      <p:sp>
        <p:nvSpPr>
          <p:cNvPr id="5122" name="Rectangle 2"/>
          <p:cNvSpPr>
            <a:spLocks noGrp="1" noChangeArrowheads="1"/>
          </p:cNvSpPr>
          <p:nvPr>
            <p:ph type="body" idx="1"/>
          </p:nvPr>
        </p:nvSpPr>
        <p:spPr>
          <a:xfrm>
            <a:off x="685800" y="1700808"/>
            <a:ext cx="7772400" cy="4608512"/>
          </a:xfrm>
          <a:ln/>
        </p:spPr>
        <p:txBody>
          <a:bodyPr/>
          <a:lstStyle/>
          <a:p>
            <a:pPr marL="341313" lvl="0"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The idea of grouping stations has been proposed within the task group</a:t>
            </a:r>
          </a:p>
          <a:p>
            <a:pPr marL="341313" lvl="0"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This mechanism can be applied to all stations within OBSS</a:t>
            </a:r>
          </a:p>
          <a:p>
            <a:pPr marL="341313" lvl="0"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dirty="0" smtClean="0"/>
              <a:t>Stations from different APs do not compete for the medium access, which achieves the coordination</a:t>
            </a:r>
          </a:p>
          <a:p>
            <a:pPr marL="341313" lvl="0"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dirty="0" smtClean="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Straw poll 1</a:t>
            </a:r>
            <a:endParaRPr lang="en-US" dirty="0"/>
          </a:p>
        </p:txBody>
      </p:sp>
      <p:sp>
        <p:nvSpPr>
          <p:cNvPr id="3" name="Content Placeholder 2"/>
          <p:cNvSpPr>
            <a:spLocks noGrp="1"/>
          </p:cNvSpPr>
          <p:nvPr>
            <p:ph idx="1"/>
          </p:nvPr>
        </p:nvSpPr>
        <p:spPr/>
        <p:txBody>
          <a:bodyPr/>
          <a:lstStyle/>
          <a:p>
            <a:pPr marL="457200" indent="-457200">
              <a:buFont typeface="Arial" pitchFamily="34" charset="0"/>
              <a:buChar char="•"/>
            </a:pPr>
            <a:r>
              <a:rPr lang="en-GB" dirty="0" smtClean="0"/>
              <a:t>Does the study of providing extended coverage (1km radius) with lower transmission power (&lt;250mW) fall into TG11ah scope?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Fei Tong, CSR</a:t>
            </a:r>
            <a:endParaRPr lang="en-GB" dirty="0"/>
          </a:p>
        </p:txBody>
      </p:sp>
      <p:sp>
        <p:nvSpPr>
          <p:cNvPr id="6" name="Date Placeholder 5"/>
          <p:cNvSpPr>
            <a:spLocks noGrp="1"/>
          </p:cNvSpPr>
          <p:nvPr>
            <p:ph type="dt" idx="15"/>
          </p:nvPr>
        </p:nvSpPr>
        <p:spPr/>
        <p:txBody>
          <a:bodyPr/>
          <a:lstStyle/>
          <a:p>
            <a:r>
              <a:rPr lang="en-US" smtClean="0"/>
              <a:t>March 2012</a:t>
            </a:r>
            <a:endParaRPr lang="en-GB" dirty="0"/>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7966</TotalTime>
  <Words>1048</Words>
  <Application>Microsoft Office PowerPoint</Application>
  <PresentationFormat>On-screen Show (4:3)</PresentationFormat>
  <Paragraphs>172</Paragraphs>
  <Slides>15</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Document</vt:lpstr>
      <vt:lpstr>Providing extended range with limited transmission power in 802.11ah network</vt:lpstr>
      <vt:lpstr>Abstract</vt:lpstr>
      <vt:lpstr>Extended coverage in 11ah PHY</vt:lpstr>
      <vt:lpstr>Multi-AP network with extended range</vt:lpstr>
      <vt:lpstr>Improved link quality with multi-AP</vt:lpstr>
      <vt:lpstr>Tackle OBSS issues in multi-AP network</vt:lpstr>
      <vt:lpstr>Coordinated multiple APs</vt:lpstr>
      <vt:lpstr>Station grouping based coordination</vt:lpstr>
      <vt:lpstr>Straw poll 1</vt:lpstr>
      <vt:lpstr>References</vt:lpstr>
      <vt:lpstr>Backup</vt:lpstr>
      <vt:lpstr>Sharing medium among APs</vt:lpstr>
      <vt:lpstr>Sharing medium among STAs</vt:lpstr>
      <vt:lpstr>Initial association and re-association</vt:lpstr>
      <vt:lpstr>MA group and resource management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dc:creator>
  <cp:lastModifiedBy>Fei Tong</cp:lastModifiedBy>
  <cp:revision>525</cp:revision>
  <cp:lastPrinted>1601-01-01T00:00:00Z</cp:lastPrinted>
  <dcterms:created xsi:type="dcterms:W3CDTF">2010-02-15T12:38:41Z</dcterms:created>
  <dcterms:modified xsi:type="dcterms:W3CDTF">2012-03-14T07:11:34Z</dcterms:modified>
</cp:coreProperties>
</file>