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56.xml" ContentType="application/vnd.openxmlformats-officedocument.presentationml.slide+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46.xml" ContentType="application/vnd.openxmlformats-officedocument.presentationml.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slides/slide70.xml" ContentType="application/vnd.openxmlformats-officedocument.presentationml.slide+xml"/>
  <Override PartName="/ppt/notesSlides/notesSlide26.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comments/comment1.xml" ContentType="application/vnd.openxmlformats-officedocument.presentationml.comments+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63.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Override PartName="/ppt/notesSlides/notesSlide21.xml" ContentType="application/vnd.openxmlformats-officedocument.presentationml.notesSlide+xml"/>
  <Default Extension="png" ContentType="image/png"/>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Lst>
  <p:notesMasterIdLst>
    <p:notesMasterId r:id="rId84"/>
  </p:notesMasterIdLst>
  <p:handoutMasterIdLst>
    <p:handoutMasterId r:id="rId85"/>
  </p:handoutMasterIdLst>
  <p:sldIdLst>
    <p:sldId id="269" r:id="rId3"/>
    <p:sldId id="257" r:id="rId4"/>
    <p:sldId id="296" r:id="rId5"/>
    <p:sldId id="297" r:id="rId6"/>
    <p:sldId id="298" r:id="rId7"/>
    <p:sldId id="323" r:id="rId8"/>
    <p:sldId id="314" r:id="rId9"/>
    <p:sldId id="335" r:id="rId10"/>
    <p:sldId id="270" r:id="rId11"/>
    <p:sldId id="336" r:id="rId12"/>
    <p:sldId id="337" r:id="rId13"/>
    <p:sldId id="338" r:id="rId14"/>
    <p:sldId id="339" r:id="rId15"/>
    <p:sldId id="340" r:id="rId16"/>
    <p:sldId id="341" r:id="rId17"/>
    <p:sldId id="342" r:id="rId18"/>
    <p:sldId id="343" r:id="rId19"/>
    <p:sldId id="303" r:id="rId20"/>
    <p:sldId id="272" r:id="rId21"/>
    <p:sldId id="273" r:id="rId22"/>
    <p:sldId id="274" r:id="rId23"/>
    <p:sldId id="275" r:id="rId24"/>
    <p:sldId id="276" r:id="rId25"/>
    <p:sldId id="305" r:id="rId26"/>
    <p:sldId id="322" r:id="rId27"/>
    <p:sldId id="293" r:id="rId28"/>
    <p:sldId id="398" r:id="rId29"/>
    <p:sldId id="334" r:id="rId30"/>
    <p:sldId id="399" r:id="rId31"/>
    <p:sldId id="344" r:id="rId32"/>
    <p:sldId id="345" r:id="rId33"/>
    <p:sldId id="346" r:id="rId34"/>
    <p:sldId id="347" r:id="rId35"/>
    <p:sldId id="348" r:id="rId36"/>
    <p:sldId id="349" r:id="rId37"/>
    <p:sldId id="350" r:id="rId38"/>
    <p:sldId id="351" r:id="rId39"/>
    <p:sldId id="352" r:id="rId40"/>
    <p:sldId id="353" r:id="rId41"/>
    <p:sldId id="359" r:id="rId42"/>
    <p:sldId id="360" r:id="rId43"/>
    <p:sldId id="366" r:id="rId44"/>
    <p:sldId id="367" r:id="rId45"/>
    <p:sldId id="368" r:id="rId46"/>
    <p:sldId id="369" r:id="rId47"/>
    <p:sldId id="372" r:id="rId48"/>
    <p:sldId id="416" r:id="rId49"/>
    <p:sldId id="417" r:id="rId50"/>
    <p:sldId id="418" r:id="rId51"/>
    <p:sldId id="365" r:id="rId52"/>
    <p:sldId id="370" r:id="rId53"/>
    <p:sldId id="371" r:id="rId54"/>
    <p:sldId id="373" r:id="rId55"/>
    <p:sldId id="386" r:id="rId56"/>
    <p:sldId id="387" r:id="rId57"/>
    <p:sldId id="388" r:id="rId58"/>
    <p:sldId id="390" r:id="rId59"/>
    <p:sldId id="391" r:id="rId60"/>
    <p:sldId id="392" r:id="rId61"/>
    <p:sldId id="393" r:id="rId62"/>
    <p:sldId id="394" r:id="rId63"/>
    <p:sldId id="397" r:id="rId64"/>
    <p:sldId id="406" r:id="rId65"/>
    <p:sldId id="402" r:id="rId66"/>
    <p:sldId id="403" r:id="rId67"/>
    <p:sldId id="404" r:id="rId68"/>
    <p:sldId id="405" r:id="rId69"/>
    <p:sldId id="407" r:id="rId70"/>
    <p:sldId id="408" r:id="rId71"/>
    <p:sldId id="409" r:id="rId72"/>
    <p:sldId id="410" r:id="rId73"/>
    <p:sldId id="411" r:id="rId74"/>
    <p:sldId id="412" r:id="rId75"/>
    <p:sldId id="395" r:id="rId76"/>
    <p:sldId id="396" r:id="rId77"/>
    <p:sldId id="400" r:id="rId78"/>
    <p:sldId id="401" r:id="rId79"/>
    <p:sldId id="413" r:id="rId80"/>
    <p:sldId id="414" r:id="rId81"/>
    <p:sldId id="415" r:id="rId82"/>
    <p:sldId id="358" r:id="rId8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878" autoAdjust="0"/>
    <p:restoredTop sz="94660"/>
  </p:normalViewPr>
  <p:slideViewPr>
    <p:cSldViewPr showGuides="1">
      <p:cViewPr>
        <p:scale>
          <a:sx n="66" d="100"/>
          <a:sy n="66" d="100"/>
        </p:scale>
        <p:origin x="-1992" y="-736"/>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5918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90" Type="http://schemas.openxmlformats.org/officeDocument/2006/relationships/theme" Target="theme/theme1.xml"/><Relationship Id="rId91"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notesMaster" Target="notesMasters/notesMaster1.xml"/><Relationship Id="rId85" Type="http://schemas.openxmlformats.org/officeDocument/2006/relationships/handoutMaster" Target="handoutMasters/handoutMaster1.xml"/><Relationship Id="rId86" Type="http://schemas.openxmlformats.org/officeDocument/2006/relationships/printerSettings" Target="printerSettings/printerSettings1.bin"/><Relationship Id="rId87" Type="http://schemas.openxmlformats.org/officeDocument/2006/relationships/commentAuthors" Target="commentAuthors.xml"/><Relationship Id="rId88" Type="http://schemas.openxmlformats.org/officeDocument/2006/relationships/presProps" Target="presProps.xml"/><Relationship Id="rId89"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p:cNvSpPr>
          <p:nvPr>
            <p:ph type="sldImg"/>
          </p:nvPr>
        </p:nvSpPr>
        <p:spPr>
          <a:xfrm>
            <a:off x="1154113" y="701675"/>
            <a:ext cx="4625975" cy="3468688"/>
          </a:xfrm>
          <a:ln/>
        </p:spPr>
      </p:sp>
      <p:sp>
        <p:nvSpPr>
          <p:cNvPr id="378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78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78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78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78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62EB7ADD-DCBB-D946-991A-546BB114687B}"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p:cNvSpPr>
          <p:nvPr>
            <p:ph type="sldImg"/>
          </p:nvPr>
        </p:nvSpPr>
        <p:spPr>
          <a:xfrm>
            <a:off x="1154113" y="701675"/>
            <a:ext cx="4625975" cy="3468688"/>
          </a:xfrm>
          <a:ln/>
        </p:spPr>
      </p:sp>
      <p:sp>
        <p:nvSpPr>
          <p:cNvPr id="6349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6349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6349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6349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6349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40A5D977-C6B7-0E4F-B4A3-B79C46994AA0}" type="slidenum">
              <a:rPr lang="en-US" altLang="ja-JP" smtClean="0">
                <a:latin typeface="Times New Roman" pitchFamily="-84" charset="0"/>
                <a:cs typeface="ＭＳ Ｐゴシック" pitchFamily="-84" charset="-128"/>
              </a:rPr>
              <a:pPr/>
              <a:t>28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altLang="ja-JP" smtClean="0">
                <a:latin typeface="Times New Roman" pitchFamily="-84" charset="0"/>
                <a:cs typeface="ＭＳ Ｐゴシック" pitchFamily="-84" charset="-128"/>
              </a:rPr>
              <a:t>doc.: IEEE 802.11-12/0277r1</a:t>
            </a:r>
          </a:p>
        </p:txBody>
      </p:sp>
      <p:sp>
        <p:nvSpPr>
          <p:cNvPr id="74755" name="Rectangle 3"/>
          <p:cNvSpPr>
            <a:spLocks noGrp="1" noChangeArrowheads="1"/>
          </p:cNvSpPr>
          <p:nvPr>
            <p:ph type="dt" sz="quarter" idx="1"/>
          </p:nvPr>
        </p:nvSpPr>
        <p:spPr>
          <a:noFill/>
        </p:spPr>
        <p:txBody>
          <a:bodyPr/>
          <a:lstStyle/>
          <a:p>
            <a:r>
              <a:rPr lang="en-US" altLang="ja-JP" smtClean="0">
                <a:latin typeface="Times New Roman" pitchFamily="-84" charset="0"/>
                <a:cs typeface="ＭＳ Ｐゴシック" pitchFamily="-84" charset="-128"/>
              </a:rPr>
              <a:t>March 2012</a:t>
            </a:r>
          </a:p>
        </p:txBody>
      </p:sp>
      <p:sp>
        <p:nvSpPr>
          <p:cNvPr id="74756" name="Rectangle 6"/>
          <p:cNvSpPr>
            <a:spLocks noGrp="1" noChangeArrowheads="1"/>
          </p:cNvSpPr>
          <p:nvPr>
            <p:ph type="ftr" sz="quarter" idx="4"/>
          </p:nvPr>
        </p:nvSpPr>
        <p:spPr>
          <a:noFill/>
        </p:spPr>
        <p:txBody>
          <a:bodyPr/>
          <a:lstStyle/>
          <a:p>
            <a:r>
              <a:rPr lang="it-IT" altLang="ja-JP">
                <a:cs typeface="ＭＳ Ｐゴシック" pitchFamily="-84" charset="-128"/>
              </a:rPr>
              <a:t>Katsuo Yunoki, KDDI R&amp;D Laboratories</a:t>
            </a:r>
            <a:endParaRPr lang="en-US" altLang="ja-JP">
              <a:cs typeface="ＭＳ Ｐゴシック" pitchFamily="-84" charset="-128"/>
            </a:endParaRPr>
          </a:p>
        </p:txBody>
      </p:sp>
      <p:sp>
        <p:nvSpPr>
          <p:cNvPr id="7475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BA20D792-E28D-1445-992E-0CF458571332}" type="slidenum">
              <a:rPr lang="en-US" altLang="ja-JP">
                <a:latin typeface="Times New Roman" pitchFamily="-84" charset="0"/>
                <a:cs typeface="ＭＳ Ｐゴシック" pitchFamily="-84" charset="-128"/>
              </a:rPr>
              <a:pPr/>
              <a:t>39</a:t>
            </a:fld>
            <a:endParaRPr lang="en-US" altLang="ja-JP">
              <a:latin typeface="Times New Roman" pitchFamily="-84" charset="0"/>
              <a:cs typeface="ＭＳ Ｐゴシック" pitchFamily="-84" charset="-128"/>
            </a:endParaRPr>
          </a:p>
        </p:txBody>
      </p:sp>
      <p:sp>
        <p:nvSpPr>
          <p:cNvPr id="7475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prstTxWarp prst="textNoShape">
              <a:avLst/>
            </a:prstTxWarp>
          </a:bodyPr>
          <a:lstStyle/>
          <a:p>
            <a:endParaRPr lang="en-GB"/>
          </a:p>
        </p:txBody>
      </p:sp>
      <p:sp>
        <p:nvSpPr>
          <p:cNvPr id="74759"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a:noFill/>
        </p:spPr>
        <p:txBody>
          <a:bodyPr/>
          <a:lstStyle/>
          <a:p>
            <a:r>
              <a:rPr lang="en-US" altLang="ja-JP" smtClean="0">
                <a:latin typeface="Times New Roman" pitchFamily="-84" charset="0"/>
              </a:rPr>
              <a:t>doc.: IEEE 802.11-12/0239r1</a:t>
            </a:r>
          </a:p>
        </p:txBody>
      </p:sp>
      <p:sp>
        <p:nvSpPr>
          <p:cNvPr id="77827" name="Rectangle 3"/>
          <p:cNvSpPr>
            <a:spLocks noGrp="1" noChangeArrowheads="1"/>
          </p:cNvSpPr>
          <p:nvPr>
            <p:ph type="dt" sz="quarter" idx="1"/>
          </p:nvPr>
        </p:nvSpPr>
        <p:spPr>
          <a:noFill/>
        </p:spPr>
        <p:txBody>
          <a:bodyPr/>
          <a:lstStyle/>
          <a:p>
            <a:r>
              <a:rPr lang="en-US" altLang="ja-JP" smtClean="0">
                <a:latin typeface="Times New Roman" pitchFamily="-84" charset="0"/>
              </a:rPr>
              <a:t>March 2012</a:t>
            </a:r>
          </a:p>
        </p:txBody>
      </p:sp>
      <p:sp>
        <p:nvSpPr>
          <p:cNvPr id="77828" name="Rectangle 6"/>
          <p:cNvSpPr>
            <a:spLocks noGrp="1" noChangeArrowheads="1"/>
          </p:cNvSpPr>
          <p:nvPr>
            <p:ph type="ftr" sz="quarter" idx="4"/>
          </p:nvPr>
        </p:nvSpPr>
        <p:spPr>
          <a:noFill/>
        </p:spPr>
        <p:txBody>
          <a:bodyPr/>
          <a:lstStyle/>
          <a:p>
            <a:r>
              <a:rPr lang="en-US" altLang="ja-JP"/>
              <a:t>Jarkko Kneckt (Nokia)</a:t>
            </a:r>
          </a:p>
        </p:txBody>
      </p:sp>
      <p:sp>
        <p:nvSpPr>
          <p:cNvPr id="77829" name="Rectangle 7"/>
          <p:cNvSpPr>
            <a:spLocks noGrp="1" noChangeArrowheads="1"/>
          </p:cNvSpPr>
          <p:nvPr>
            <p:ph type="sldNum" sz="quarter" idx="5"/>
          </p:nvPr>
        </p:nvSpPr>
        <p:spPr>
          <a:noFill/>
        </p:spPr>
        <p:txBody>
          <a:bodyPr/>
          <a:lstStyle/>
          <a:p>
            <a:r>
              <a:rPr lang="en-US" altLang="ja-JP">
                <a:latin typeface="Times New Roman" pitchFamily="-84" charset="0"/>
              </a:rPr>
              <a:t>Page </a:t>
            </a:r>
            <a:fld id="{EDC0D3E6-A09F-3746-B76F-83296D7BE8C7}" type="slidenum">
              <a:rPr lang="en-US" altLang="ja-JP">
                <a:latin typeface="Times New Roman" pitchFamily="-84" charset="0"/>
              </a:rPr>
              <a:pPr/>
              <a:t>41</a:t>
            </a:fld>
            <a:endParaRPr lang="en-US" altLang="ja-JP">
              <a:latin typeface="Times New Roman" pitchFamily="-84" charset="0"/>
            </a:endParaRPr>
          </a:p>
        </p:txBody>
      </p:sp>
      <p:sp>
        <p:nvSpPr>
          <p:cNvPr id="77830" name="Rectangle 1"/>
          <p:cNvSpPr txBox="1">
            <a:spLocks noGrp="1" noRot="1" noChangeAspect="1" noChangeArrowheads="1"/>
          </p:cNvSpPr>
          <p:nvPr>
            <p:ph type="sldImg"/>
          </p:nvPr>
        </p:nvSpPr>
        <p:spPr>
          <a:xfrm>
            <a:off x="1154113" y="701675"/>
            <a:ext cx="4625975" cy="3468688"/>
          </a:xfrm>
          <a:solidFill>
            <a:srgbClr val="FFFFFF"/>
          </a:solidFill>
          <a:ln/>
        </p:spPr>
      </p:sp>
      <p:sp>
        <p:nvSpPr>
          <p:cNvPr id="77831" name="Rectangle 2"/>
          <p:cNvSpPr txBox="1">
            <a:spLocks noGrp="1" noChangeArrowheads="1"/>
          </p:cNvSpPr>
          <p:nvPr>
            <p:ph type="body" idx="1"/>
          </p:nvPr>
        </p:nvSpPr>
        <p:spPr>
          <a:xfrm>
            <a:off x="923925" y="4408488"/>
            <a:ext cx="5086350" cy="4270375"/>
          </a:xfrm>
          <a:noFill/>
          <a:ln/>
        </p:spPr>
        <p:txBody>
          <a:bodyPr wrap="none" anchor="ctr"/>
          <a:lstStyle/>
          <a:p>
            <a:endParaRPr 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79875"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79876"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79877"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7E06A335-263E-B049-B90B-F753516A029F}" type="slidenum">
              <a:rPr lang="en-US" altLang="zh-CN">
                <a:latin typeface="Times New Roman" pitchFamily="-84" charset="0"/>
                <a:cs typeface="宋体" pitchFamily="-84" charset="-122"/>
              </a:rPr>
              <a:pPr/>
              <a:t>42</a:t>
            </a:fld>
            <a:endParaRPr lang="en-US" altLang="zh-CN">
              <a:latin typeface="Times New Roman" pitchFamily="-84" charset="0"/>
              <a:cs typeface="宋体" pitchFamily="-84" charset="-122"/>
            </a:endParaRPr>
          </a:p>
        </p:txBody>
      </p:sp>
      <p:sp>
        <p:nvSpPr>
          <p:cNvPr id="79878" name="Rectangle 2"/>
          <p:cNvSpPr>
            <a:spLocks noGrp="1" noRot="1" noChangeAspect="1" noChangeArrowheads="1" noTextEdit="1"/>
          </p:cNvSpPr>
          <p:nvPr>
            <p:ph type="sldImg"/>
          </p:nvPr>
        </p:nvSpPr>
        <p:spPr>
          <a:xfrm>
            <a:off x="1154113" y="701675"/>
            <a:ext cx="4625975" cy="3468688"/>
          </a:xfrm>
          <a:ln cap="flat"/>
        </p:spPr>
      </p:sp>
      <p:sp>
        <p:nvSpPr>
          <p:cNvPr id="79879"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1923"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1924"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1925"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69C38366-0B69-7540-96CC-0C305FF001CC}" type="slidenum">
              <a:rPr lang="en-US" altLang="zh-CN">
                <a:latin typeface="Times New Roman" pitchFamily="-84" charset="0"/>
                <a:cs typeface="宋体" pitchFamily="-84" charset="-122"/>
              </a:rPr>
              <a:pPr/>
              <a:t>43</a:t>
            </a:fld>
            <a:endParaRPr lang="en-US" altLang="zh-CN">
              <a:latin typeface="Times New Roman" pitchFamily="-84" charset="0"/>
              <a:cs typeface="宋体" pitchFamily="-84" charset="-122"/>
            </a:endParaRPr>
          </a:p>
        </p:txBody>
      </p:sp>
      <p:sp>
        <p:nvSpPr>
          <p:cNvPr id="81926" name="Rectangle 2"/>
          <p:cNvSpPr>
            <a:spLocks noGrp="1" noRot="1" noChangeAspect="1" noChangeArrowheads="1" noTextEdit="1"/>
          </p:cNvSpPr>
          <p:nvPr>
            <p:ph type="sldImg"/>
          </p:nvPr>
        </p:nvSpPr>
        <p:spPr>
          <a:xfrm>
            <a:off x="1154113" y="701675"/>
            <a:ext cx="4625975" cy="3468688"/>
          </a:xfrm>
          <a:ln cap="flat"/>
        </p:spPr>
      </p:sp>
      <p:sp>
        <p:nvSpPr>
          <p:cNvPr id="81927"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3971"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3972"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3973"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A09D7AAC-29B9-1549-ADAF-2BE71C76A2EE}" type="slidenum">
              <a:rPr lang="en-US" altLang="zh-CN">
                <a:latin typeface="Times New Roman" pitchFamily="-84" charset="0"/>
                <a:cs typeface="宋体" pitchFamily="-84" charset="-122"/>
              </a:rPr>
              <a:pPr/>
              <a:t>44</a:t>
            </a:fld>
            <a:endParaRPr lang="en-US" altLang="zh-CN">
              <a:latin typeface="Times New Roman" pitchFamily="-84" charset="0"/>
              <a:cs typeface="宋体" pitchFamily="-84" charset="-122"/>
            </a:endParaRPr>
          </a:p>
        </p:txBody>
      </p:sp>
      <p:sp>
        <p:nvSpPr>
          <p:cNvPr id="83974" name="Rectangle 2"/>
          <p:cNvSpPr>
            <a:spLocks noGrp="1" noRot="1" noChangeAspect="1" noChangeArrowheads="1" noTextEdit="1"/>
          </p:cNvSpPr>
          <p:nvPr>
            <p:ph type="sldImg"/>
          </p:nvPr>
        </p:nvSpPr>
        <p:spPr>
          <a:xfrm>
            <a:off x="1154113" y="701675"/>
            <a:ext cx="4625975" cy="3468688"/>
          </a:xfrm>
          <a:ln cap="flat"/>
        </p:spPr>
      </p:sp>
      <p:sp>
        <p:nvSpPr>
          <p:cNvPr id="83975"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r>
              <a:rPr lang="en-US" altLang="zh-CN">
                <a:latin typeface="Times New Roman" pitchFamily="-84" charset="0"/>
                <a:cs typeface="宋体" pitchFamily="-84" charset="-122"/>
              </a:rPr>
              <a:t>doc.: IEEE 802.11-yy/xxxxr0</a:t>
            </a:r>
          </a:p>
        </p:txBody>
      </p:sp>
      <p:sp>
        <p:nvSpPr>
          <p:cNvPr id="86019" name="Rectangle 3"/>
          <p:cNvSpPr>
            <a:spLocks noGrp="1" noChangeArrowheads="1"/>
          </p:cNvSpPr>
          <p:nvPr>
            <p:ph type="dt" sz="quarter" idx="1"/>
          </p:nvPr>
        </p:nvSpPr>
        <p:spPr>
          <a:noFill/>
        </p:spPr>
        <p:txBody>
          <a:bodyPr/>
          <a:lstStyle/>
          <a:p>
            <a:r>
              <a:rPr lang="en-US" altLang="zh-CN">
                <a:latin typeface="Times New Roman" pitchFamily="-84" charset="0"/>
                <a:cs typeface="宋体" pitchFamily="-84" charset="-122"/>
              </a:rPr>
              <a:t>Month Year</a:t>
            </a:r>
          </a:p>
        </p:txBody>
      </p:sp>
      <p:sp>
        <p:nvSpPr>
          <p:cNvPr id="86020" name="Rectangle 6"/>
          <p:cNvSpPr>
            <a:spLocks noGrp="1" noChangeArrowheads="1"/>
          </p:cNvSpPr>
          <p:nvPr>
            <p:ph type="ftr" sz="quarter" idx="4"/>
          </p:nvPr>
        </p:nvSpPr>
        <p:spPr>
          <a:noFill/>
        </p:spPr>
        <p:txBody>
          <a:bodyPr/>
          <a:lstStyle/>
          <a:p>
            <a:pPr lvl="4"/>
            <a:r>
              <a:rPr lang="en-US" altLang="zh-CN">
                <a:latin typeface="Times New Roman" pitchFamily="-84" charset="0"/>
                <a:cs typeface="宋体" pitchFamily="-84" charset="-122"/>
              </a:rPr>
              <a:t>John Doe, Some Company</a:t>
            </a:r>
          </a:p>
        </p:txBody>
      </p:sp>
      <p:sp>
        <p:nvSpPr>
          <p:cNvPr id="86021" name="Rectangle 7"/>
          <p:cNvSpPr>
            <a:spLocks noGrp="1" noChangeArrowheads="1"/>
          </p:cNvSpPr>
          <p:nvPr>
            <p:ph type="sldNum" sz="quarter" idx="5"/>
          </p:nvPr>
        </p:nvSpPr>
        <p:spPr>
          <a:noFill/>
        </p:spPr>
        <p:txBody>
          <a:bodyPr/>
          <a:lstStyle/>
          <a:p>
            <a:r>
              <a:rPr lang="en-US" altLang="zh-CN">
                <a:latin typeface="Times New Roman" pitchFamily="-84" charset="0"/>
                <a:cs typeface="宋体" pitchFamily="-84" charset="-122"/>
              </a:rPr>
              <a:t>Page </a:t>
            </a:r>
            <a:fld id="{550C0901-A3B6-B341-B9A0-8F59AA443D97}" type="slidenum">
              <a:rPr lang="en-US" altLang="zh-CN">
                <a:latin typeface="Times New Roman" pitchFamily="-84" charset="0"/>
                <a:cs typeface="宋体" pitchFamily="-84" charset="-122"/>
              </a:rPr>
              <a:pPr/>
              <a:t>45</a:t>
            </a:fld>
            <a:endParaRPr lang="en-US" altLang="zh-CN">
              <a:latin typeface="Times New Roman" pitchFamily="-84" charset="0"/>
              <a:cs typeface="宋体" pitchFamily="-84" charset="-122"/>
            </a:endParaRPr>
          </a:p>
        </p:txBody>
      </p:sp>
      <p:sp>
        <p:nvSpPr>
          <p:cNvPr id="86022" name="Rectangle 2"/>
          <p:cNvSpPr>
            <a:spLocks noGrp="1" noRot="1" noChangeAspect="1" noChangeArrowheads="1" noTextEdit="1"/>
          </p:cNvSpPr>
          <p:nvPr>
            <p:ph type="sldImg"/>
          </p:nvPr>
        </p:nvSpPr>
        <p:spPr>
          <a:xfrm>
            <a:off x="1154113" y="701675"/>
            <a:ext cx="4625975" cy="3468688"/>
          </a:xfrm>
          <a:ln cap="flat"/>
        </p:spPr>
      </p:sp>
      <p:sp>
        <p:nvSpPr>
          <p:cNvPr id="86023" name="Rectangle 3"/>
          <p:cNvSpPr>
            <a:spLocks noGrp="1" noChangeArrowheads="1"/>
          </p:cNvSpPr>
          <p:nvPr>
            <p:ph type="body" idx="1"/>
          </p:nvPr>
        </p:nvSpPr>
        <p:spPr>
          <a:noFill/>
          <a:ln/>
        </p:spPr>
        <p:txBody>
          <a:bodyPr lIns="95250" rIns="95250"/>
          <a:lstStyle/>
          <a:p>
            <a:endParaRPr lang="zh-CN">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Slide Image Placeholder 1"/>
          <p:cNvSpPr>
            <a:spLocks noGrp="1" noRot="1" noChangeAspect="1"/>
          </p:cNvSpPr>
          <p:nvPr>
            <p:ph type="sldImg"/>
          </p:nvPr>
        </p:nvSpPr>
        <p:spPr>
          <a:xfrm>
            <a:off x="1154113" y="701675"/>
            <a:ext cx="4625975" cy="3468688"/>
          </a:xfrm>
          <a:ln/>
        </p:spPr>
      </p:sp>
      <p:sp>
        <p:nvSpPr>
          <p:cNvPr id="88067" name="Notes Placeholder 2"/>
          <p:cNvSpPr>
            <a:spLocks noGrp="1"/>
          </p:cNvSpPr>
          <p:nvPr>
            <p:ph type="body" idx="1"/>
          </p:nvPr>
        </p:nvSpPr>
        <p:spPr>
          <a:noFill/>
          <a:ln/>
        </p:spPr>
        <p:txBody>
          <a:bodyPr/>
          <a:lstStyle/>
          <a:p>
            <a:endParaRPr lang="en-US">
              <a:latin typeface="Times New Roman" pitchFamily="-84" charset="0"/>
              <a:ea typeface="ＭＳ Ｐゴシック" pitchFamily="-84" charset="-128"/>
              <a:cs typeface="ＭＳ Ｐゴシック" pitchFamily="-84" charset="-128"/>
            </a:endParaRPr>
          </a:p>
        </p:txBody>
      </p:sp>
      <p:sp>
        <p:nvSpPr>
          <p:cNvPr id="88068" name="Header Placeholder 3"/>
          <p:cNvSpPr>
            <a:spLocks noGrp="1"/>
          </p:cNvSpPr>
          <p:nvPr>
            <p:ph type="hdr" sz="quarter"/>
          </p:nvPr>
        </p:nvSpPr>
        <p:spPr>
          <a:noFill/>
        </p:spPr>
        <p:txBody>
          <a:bodyPr/>
          <a:lstStyle/>
          <a:p>
            <a:r>
              <a:rPr lang="en-US" altLang="ja-JP" smtClean="0">
                <a:latin typeface="Times New Roman" pitchFamily="-84" charset="0"/>
              </a:rPr>
              <a:t>doc.: IEEE 802.11-yy/xxxxr0</a:t>
            </a:r>
          </a:p>
        </p:txBody>
      </p:sp>
      <p:sp>
        <p:nvSpPr>
          <p:cNvPr id="88069" name="Date Placeholder 4"/>
          <p:cNvSpPr>
            <a:spLocks noGrp="1"/>
          </p:cNvSpPr>
          <p:nvPr>
            <p:ph type="dt" sz="quarter" idx="1"/>
          </p:nvPr>
        </p:nvSpPr>
        <p:spPr>
          <a:noFill/>
        </p:spPr>
        <p:txBody>
          <a:bodyPr/>
          <a:lstStyle/>
          <a:p>
            <a:r>
              <a:rPr lang="en-US" altLang="ja-JP" smtClean="0">
                <a:latin typeface="Times New Roman" pitchFamily="-84" charset="0"/>
              </a:rPr>
              <a:t>Month Year</a:t>
            </a:r>
          </a:p>
        </p:txBody>
      </p:sp>
      <p:sp>
        <p:nvSpPr>
          <p:cNvPr id="88070" name="Footer Placeholder 5"/>
          <p:cNvSpPr>
            <a:spLocks noGrp="1"/>
          </p:cNvSpPr>
          <p:nvPr>
            <p:ph type="ftr" sz="quarter" idx="4"/>
          </p:nvPr>
        </p:nvSpPr>
        <p:spPr>
          <a:noFill/>
        </p:spPr>
        <p:txBody>
          <a:bodyPr/>
          <a:lstStyle/>
          <a:p>
            <a:pPr lvl="4"/>
            <a:r>
              <a:rPr lang="en-US" altLang="ja-JP" smtClean="0">
                <a:latin typeface="Times New Roman" pitchFamily="-84" charset="0"/>
              </a:rPr>
              <a:t>John Doe, Some Company</a:t>
            </a:r>
          </a:p>
        </p:txBody>
      </p:sp>
      <p:sp>
        <p:nvSpPr>
          <p:cNvPr id="88071" name="Slide Number Placeholder 6"/>
          <p:cNvSpPr>
            <a:spLocks noGrp="1"/>
          </p:cNvSpPr>
          <p:nvPr>
            <p:ph type="sldNum" sz="quarter" idx="5"/>
          </p:nvPr>
        </p:nvSpPr>
        <p:spPr>
          <a:noFill/>
        </p:spPr>
        <p:txBody>
          <a:bodyPr/>
          <a:lstStyle/>
          <a:p>
            <a:r>
              <a:rPr lang="en-US" altLang="ja-JP" smtClean="0">
                <a:latin typeface="Times New Roman" pitchFamily="-84" charset="0"/>
              </a:rPr>
              <a:t>Page </a:t>
            </a:r>
            <a:fld id="{AB40BF56-13EA-0B47-876C-D2C470A3AFDB}" type="slidenum">
              <a:rPr lang="en-US" altLang="ja-JP" smtClean="0">
                <a:latin typeface="Times New Roman" pitchFamily="-84" charset="0"/>
              </a:rPr>
              <a:pPr/>
              <a:t>46</a:t>
            </a:fld>
            <a:endParaRPr lang="en-US" altLang="ja-JP" smtClean="0">
              <a:latin typeface="Times New Roman" pitchFamily="-8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65</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p:cNvSpPr>
          <p:nvPr>
            <p:ph type="sldImg"/>
          </p:nvPr>
        </p:nvSpPr>
        <p:spPr>
          <a:xfrm>
            <a:off x="1154113" y="701675"/>
            <a:ext cx="4625975" cy="3468688"/>
          </a:xfrm>
          <a:ln/>
        </p:spPr>
      </p:sp>
      <p:sp>
        <p:nvSpPr>
          <p:cNvPr id="2969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2970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970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970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970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401B15FC-5827-6143-9467-D8A7F804D5C0}"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p:cNvSpPr>
          <p:nvPr>
            <p:ph type="sldImg"/>
          </p:nvPr>
        </p:nvSpPr>
        <p:spPr>
          <a:xfrm>
            <a:off x="1154113" y="701675"/>
            <a:ext cx="4625975" cy="3468688"/>
          </a:xfrm>
          <a:ln/>
        </p:spPr>
      </p:sp>
      <p:sp>
        <p:nvSpPr>
          <p:cNvPr id="3584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584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584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584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584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79A455E-4198-8840-907C-9AD2CE9DCF6F}"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50205" cy="276999"/>
          </a:xfrm>
        </p:spPr>
        <p:txBody>
          <a:bodyPr/>
          <a:lstStyle>
            <a:lvl1pPr>
              <a:defRPr/>
            </a:lvl1pPr>
          </a:lstStyle>
          <a:p>
            <a:r>
              <a:rPr lang="en-US" smtClean="0">
                <a:solidFill>
                  <a:srgbClr val="000000"/>
                </a:solidFill>
              </a:rPr>
              <a:t>Mar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a:prstGeom prst="rect">
            <a:avLst/>
          </a:prstGeom>
        </p:spPr>
        <p:txBody>
          <a:bodyPr/>
          <a:lstStyle>
            <a:lvl1pPr>
              <a:defRPr/>
            </a:lvl1pPr>
          </a:lstStyle>
          <a:p>
            <a:r>
              <a:rPr lang="en-US" altLang="ja-JP" smtClean="0">
                <a:solidFill>
                  <a:srgbClr val="000000"/>
                </a:solidFill>
                <a:latin typeface="Times New Roman" pitchFamily="18" charset="0"/>
              </a:rPr>
              <a:t>Hiroshi Mano (ATRD, Root, Lab)</a:t>
            </a:r>
            <a:endParaRPr lang="en-US">
              <a:solidFill>
                <a:srgbClr val="000000"/>
              </a:solidFill>
              <a:latin typeface="Times New Roman" pitchFamily="18" charset="0"/>
            </a:endParaRPr>
          </a:p>
        </p:txBody>
      </p:sp>
      <p:sp>
        <p:nvSpPr>
          <p:cNvPr id="6" name="Slide Number Placeholder 5"/>
          <p:cNvSpPr>
            <a:spLocks noGrp="1"/>
          </p:cNvSpPr>
          <p:nvPr>
            <p:ph type="sldNum" sz="quarter" idx="12"/>
          </p:nvPr>
        </p:nvSpPr>
        <p:spPr/>
        <p:txBody>
          <a:bodyPr/>
          <a:lstStyle>
            <a:lvl1pPr>
              <a:defRPr/>
            </a:lvl1pPr>
          </a:lstStyle>
          <a:p>
            <a:r>
              <a:rPr lang="en-US">
                <a:solidFill>
                  <a:srgbClr val="000000"/>
                </a:solidFill>
              </a:rPr>
              <a:t>Slide </a:t>
            </a:r>
            <a:fld id="{18211973-02D4-4B3F-BACF-FBCD6B3D1517}" type="slidenum">
              <a:rPr lang="en-US">
                <a:solidFill>
                  <a:srgbClr val="000000"/>
                </a:solidFill>
              </a: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444092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0359r7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37446" cy="276999"/>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solidFill>
                  <a:srgbClr val="000000"/>
                </a:solidFill>
                <a:latin typeface="Times New Roman" pitchFamily="18" charset="0"/>
              </a:rPr>
              <a:t>Mar 2012</a:t>
            </a:r>
            <a:endParaRPr lang="en-US"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solidFill>
                  <a:srgbClr val="000000"/>
                </a:solidFill>
                <a:latin typeface="Times New Roman" pitchFamily="18" charset="0"/>
              </a:rPr>
              <a:t>Slide </a:t>
            </a:r>
            <a:fld id="{3DC0B60D-1F97-4D5F-8613-99E22A377826}" type="slidenum">
              <a:rPr lang="en-US">
                <a:solidFill>
                  <a:srgbClr val="000000"/>
                </a:solidFill>
                <a:latin typeface="Times New Roman" pitchFamily="18" charset="0"/>
              </a:rPr>
              <a:pPr/>
              <a:t>‹#›</a:t>
            </a:fld>
            <a:endParaRPr lang="en-US">
              <a:solidFill>
                <a:srgbClr val="000000"/>
              </a:solidFill>
              <a:latin typeface="Times New Roman" pitchFamily="18" charset="0"/>
            </a:endParaRPr>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solidFill>
                  <a:srgbClr val="000000"/>
                </a:solidFill>
                <a:latin typeface="Times New Roman" pitchFamily="18" charset="0"/>
              </a:rPr>
              <a:t>doc.: IEEE </a:t>
            </a:r>
            <a:r>
              <a:rPr lang="en-US" sz="1800" b="1" dirty="0" smtClean="0">
                <a:solidFill>
                  <a:srgbClr val="000000"/>
                </a:solidFill>
                <a:latin typeface="Times New Roman" pitchFamily="18" charset="0"/>
              </a:rPr>
              <a:t>802.11-11/1015r4</a:t>
            </a:r>
            <a:endParaRPr lang="en-US" sz="1800" b="1" dirty="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p>
            <a:endParaRPr lang="en-US">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lIns="0" tIns="0" rIns="0" bIns="0">
            <a:spAutoFit/>
          </a:bodyPr>
          <a:lstStyle/>
          <a:p>
            <a:r>
              <a:rPr lang="en-US">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txBody>
          <a:bodyPr wrap="none" anchor="ctr"/>
          <a:lstStyle/>
          <a:p>
            <a:endParaRPr lang="en-US">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2/11-12-0286-04-00ai-tgai-submissions-list-for-hawaii-meeting.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2/11-12-0151-04-00ai-proposed-specification-framework-for-tgai.docx" TargetMode="External"/><Relationship Id="rId4" Type="http://schemas.openxmlformats.org/officeDocument/2006/relationships/hyperlink" Target="https://mentor.ieee.org/802.11/dcn/12/11-12-0286-04-00ai-tgai-submissions-list-for-hawaii-meeting.xls"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entor.ieee.org/802.11/dcn/12/11-12-0286-04-00ai-tgai-submissions-list-for-hawaii-meeting.xl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mentor.ieee.org/802.11/dcn/12/11-12-0286-04-00ai-tgai-submissions-list-for-hawaii-meeting.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2/11-12-0286-04-00ai-tgai-submissions-list-for-hawaii-meeting.xl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0286-04-00ai-tgai-submissions-list-for-hawaii-meeting.xl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mentor.ieee.org/802.11/dcn/12/11-12-0286-04-00ai-tgai-submissions-list-for-hawaii-meeting.xl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0286-04-00ai-tgai-submissions-list-for-hawaii-meeting.xl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mentor.ieee.org/802.11/dcn/12/11-12-0286-04-00ai-tgai-submissions-list-for-hawaii-meeting.xl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178-01-00ai-january-2012-jacksonville-session-minutes.doc" TargetMode="External"/><Relationship Id="rId3" Type="http://schemas.openxmlformats.org/officeDocument/2006/relationships/hyperlink" Target="http://mentor.ieee.org/802.11/dcn/11/11-11-1097-00-00ai-july-2011-san-francisco-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194-05-00ai-jan-mar-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2/11-12-0053-01-00ai-gas-version-control-including-normative-text.doc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2/11-12-0067-00-00ai-active-scanning-time-notification.pptx" TargetMode="External"/><Relationship Id="rId4" Type="http://schemas.openxmlformats.org/officeDocument/2006/relationships/hyperlink" Target="https://mentor.ieee.org/802.11/dcn/11/11-11-1619-03-00ai-active-scanning.docx" TargetMode="External"/><Relationship Id="rId5"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2/11-12-0079-00-00ai-gas-query-optimization-including-normative-text.doc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2/11-12-0080-00-00ai-ap-admission-control-in-tgai.pptx" TargetMode="External"/><Relationship Id="rId4" Type="http://schemas.openxmlformats.org/officeDocument/2006/relationships/hyperlink" Target="https://mentor.ieee.org/802.11/dcn/12/11-12-0151-03-00ai-proposed-specification-framework-for-tgai.docx"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2/11-12-0286-01-00ai-tgai-submissions-list-for-hawaii-meeting.xls"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2/11-12-0178-01-00ai-january-2012-jacksonville-session-minutes.doc" TargetMode="External"/><Relationship Id="rId4" Type="http://schemas.openxmlformats.org/officeDocument/2006/relationships/hyperlink" Target="https://mentor.ieee.org/802.11/dcn/12/11-12-0194-05-00ai-jan-mar-teleconference-minutes.doc" TargetMode="External"/><Relationship Id="rId5" Type="http://schemas.openxmlformats.org/officeDocument/2006/relationships/hyperlink" Target="https://mentor.ieee.org/802.11/dcn/12/11-12-0151-03-00ai-proposed-specification-framework-for-tgai.docx" TargetMode="External"/><Relationship Id="rId6" Type="http://schemas.openxmlformats.org/officeDocument/2006/relationships/hyperlink" Target="https://mentor.ieee.org/802.11/dcn/12/11-12-0286-04-00ai-tgai-submissions-list-for-hawaii-meeting.xls"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1/dcn/12/11-12-0286-04-00ai-tgai-submissions-list-for-hawaii-meeting.xl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Mar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a:noFill/>
        </p:spPr>
        <p:txBody>
          <a:bodyPr/>
          <a:lstStyle/>
          <a:p>
            <a:r>
              <a:rPr lang="en-US" altLang="ja-JP">
                <a:ea typeface="ＭＳ Ｐゴシック" pitchFamily="-84" charset="-128"/>
                <a:cs typeface="ＭＳ Ｐゴシック" pitchFamily="-84" charset="-128"/>
              </a:rPr>
              <a:t>IEEE 802.11ai</a:t>
            </a:r>
            <a:br>
              <a:rPr lang="en-US" altLang="ja-JP">
                <a:ea typeface="ＭＳ Ｐゴシック" pitchFamily="-84" charset="-128"/>
                <a:cs typeface="ＭＳ Ｐゴシック" pitchFamily="-84" charset="-128"/>
              </a:rPr>
            </a:br>
            <a:r>
              <a:rPr lang="en-US" altLang="ja-JP">
                <a:ea typeface="ＭＳ Ｐゴシック" pitchFamily="-84" charset="-128"/>
                <a:cs typeface="ＭＳ Ｐゴシック" pitchFamily="-84" charset="-128"/>
              </a:rPr>
              <a:t>Fast Initial Link Setup</a:t>
            </a:r>
            <a:br>
              <a:rPr lang="en-US" altLang="ja-JP">
                <a:ea typeface="ＭＳ Ｐゴシック" pitchFamily="-84" charset="-128"/>
                <a:cs typeface="ＭＳ Ｐゴシック" pitchFamily="-84" charset="-128"/>
              </a:rPr>
            </a:br>
            <a:r>
              <a:rPr lang="en-US" altLang="ja-JP">
                <a:ea typeface="ＭＳ Ｐゴシック" pitchFamily="-84" charset="-128"/>
                <a:cs typeface="ＭＳ Ｐゴシック" pitchFamily="-84" charset="-128"/>
              </a:rPr>
              <a:t> Agenda for Mar 2012 Waikoloa</a:t>
            </a: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a:ea typeface="ＭＳ Ｐゴシック" pitchFamily="-84" charset="-128"/>
                <a:cs typeface="ＭＳ Ｐゴシック" pitchFamily="-84" charset="-128"/>
              </a:rPr>
              <a:t>Date:</a:t>
            </a:r>
            <a:r>
              <a:rPr lang="en-US" altLang="ja-JP" sz="2000" b="0">
                <a:ea typeface="ＭＳ Ｐゴシック" pitchFamily="-84" charset="-128"/>
                <a:cs typeface="ＭＳ Ｐゴシック" pitchFamily="-84" charset="-128"/>
              </a:rPr>
              <a:t> 2012-03-12</a:t>
            </a: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2012 – 19:30-21:30</a:t>
            </a:r>
          </a:p>
        </p:txBody>
      </p:sp>
      <p:sp>
        <p:nvSpPr>
          <p:cNvPr id="30723" name="Content Placeholder 2"/>
          <p:cNvSpPr>
            <a:spLocks noGrp="1"/>
          </p:cNvSpPr>
          <p:nvPr>
            <p:ph idx="1"/>
          </p:nvPr>
        </p:nvSpPr>
        <p:spPr>
          <a:xfrm>
            <a:off x="685800" y="1981200"/>
            <a:ext cx="7924800" cy="4648200"/>
          </a:xfrm>
        </p:spPr>
        <p:txBody>
          <a:bodyPr/>
          <a:lstStyle/>
          <a:p>
            <a:r>
              <a:rPr lang="en-US" altLang="ja-JP" smtClean="0">
                <a:ea typeface="ＭＳ Ｐゴシック" pitchFamily="-84" charset="-128"/>
                <a:cs typeface="ＭＳ Ｐゴシック" pitchFamily="-84" charset="-128"/>
              </a:rPr>
              <a:t>MEETING CALLED TO ORDER</a:t>
            </a:r>
            <a:r>
              <a:rPr lang="ja-JP" altLang="en-US" smtClean="0">
                <a:ea typeface="ＭＳ Ｐゴシック" pitchFamily="-84" charset="-128"/>
                <a:cs typeface="ＭＳ Ｐゴシック" pitchFamily="-84" charset="-128"/>
              </a:rPr>
              <a:t> </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Presentation</a:t>
            </a:r>
          </a:p>
          <a:p>
            <a:pPr lvl="1"/>
            <a:r>
              <a:rPr lang="en-US" altLang="ja-JP" smtClean="0"/>
              <a:t>Submission of specification framework documentation</a:t>
            </a:r>
          </a:p>
          <a:p>
            <a:pPr lvl="1"/>
            <a:r>
              <a:rPr lang="en-US" altLang="ja-JP" smtClean="0"/>
              <a:t>General submission</a:t>
            </a:r>
          </a:p>
          <a:p>
            <a:pPr lvl="1"/>
            <a:r>
              <a:rPr lang="en-US" altLang="ja-JP" smtClean="0">
                <a:hlinkClick r:id="rId3"/>
              </a:rPr>
              <a:t>https://mentor.ieee.org/802.11/dcn/12/11-12-0286-05-00ai-tgai-submissions-list-for-hawaii-meeting.xls</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Recess until  Tuesday AM1</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914400"/>
          </a:xfrm>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10:30-12:30</a:t>
            </a:r>
          </a:p>
        </p:txBody>
      </p:sp>
      <p:sp>
        <p:nvSpPr>
          <p:cNvPr id="32771" name="Content Placeholder 2"/>
          <p:cNvSpPr>
            <a:spLocks noGrp="1"/>
          </p:cNvSpPr>
          <p:nvPr>
            <p:ph idx="1"/>
          </p:nvPr>
        </p:nvSpPr>
        <p:spPr>
          <a:xfrm>
            <a:off x="609600" y="1752600"/>
            <a:ext cx="8001000" cy="4876800"/>
          </a:xfrm>
        </p:spPr>
        <p:txBody>
          <a:bodyPr>
            <a:normAutofit fontScale="92500" lnSpcReduction="20000"/>
          </a:bodyPr>
          <a:lstStyle/>
          <a:p>
            <a:pPr>
              <a:defRPr/>
            </a:pPr>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CALL FOR ESSENTIAL PATENTS AND POLICIES &amp; PROCEDURES REMINDER</a:t>
            </a:r>
          </a:p>
          <a:p>
            <a:pPr>
              <a:defRPr/>
            </a:pPr>
            <a:r>
              <a:rPr lang="en-US" altLang="ja-JP" dirty="0" smtClean="0">
                <a:ea typeface="ＭＳ Ｐゴシック" pitchFamily="-84" charset="-128"/>
                <a:cs typeface="ＭＳ Ｐゴシック" pitchFamily="-84" charset="-128"/>
              </a:rPr>
              <a:t>Modify and/or Approve Agenda</a:t>
            </a:r>
          </a:p>
          <a:p>
            <a:pPr>
              <a:defRPr/>
            </a:pPr>
            <a:r>
              <a:rPr lang="en-US" altLang="ja-JP" dirty="0" smtClean="0">
                <a:ea typeface="ＭＳ Ｐゴシック" pitchFamily="-84" charset="-128"/>
                <a:cs typeface="ＭＳ Ｐゴシック" pitchFamily="-84" charset="-128"/>
              </a:rPr>
              <a:t>Announcement </a:t>
            </a:r>
          </a:p>
          <a:p>
            <a:pPr lvl="1">
              <a:defRPr/>
            </a:pPr>
            <a:r>
              <a:rPr lang="en-US" altLang="ja-JP" dirty="0" smtClean="0">
                <a:ea typeface="ＭＳ Ｐゴシック" pitchFamily="-84" charset="-128"/>
                <a:cs typeface="ＭＳ Ｐゴシック" pitchFamily="-84" charset="-128"/>
              </a:rPr>
              <a:t>SFD update</a:t>
            </a:r>
          </a:p>
          <a:p>
            <a:pPr lvl="2">
              <a:defRPr/>
            </a:pPr>
            <a:r>
              <a:rPr lang="en-US" altLang="ja-JP" dirty="0" smtClean="0">
                <a:ea typeface="ＭＳ Ｐゴシック" pitchFamily="-84" charset="-128"/>
                <a:cs typeface="ＭＳ Ｐゴシック" pitchFamily="-84" charset="-128"/>
                <a:hlinkClick r:id="rId3"/>
              </a:rPr>
              <a:t>https://mentor.ieee.org/802.11/dcn/12/11-12-0151-04-00ai-proposed-specification-framework-for-tgai.docx</a:t>
            </a:r>
            <a:endParaRPr lang="en-US" altLang="ja-JP" dirty="0" smtClean="0">
              <a:ea typeface="ＭＳ Ｐゴシック" pitchFamily="-84" charset="-128"/>
              <a:cs typeface="ＭＳ Ｐゴシック" pitchFamily="-84" charset="-128"/>
            </a:endParaRPr>
          </a:p>
          <a:p>
            <a:pPr lvl="1">
              <a:defRPr/>
            </a:pPr>
            <a:r>
              <a:rPr lang="en-US" altLang="ja-JP" dirty="0" smtClean="0">
                <a:ea typeface="ＭＳ Ｐゴシック" pitchFamily="-84" charset="-128"/>
                <a:cs typeface="ＭＳ Ｐゴシック" pitchFamily="-84" charset="-128"/>
              </a:rPr>
              <a:t>Editor’s update</a:t>
            </a:r>
          </a:p>
          <a:p>
            <a:pPr lvl="2">
              <a:defRPr/>
            </a:pPr>
            <a:r>
              <a:rPr lang="en-US" altLang="ja-JP" dirty="0" smtClean="0">
                <a:ea typeface="ＭＳ Ｐゴシック" pitchFamily="-84" charset="-128"/>
                <a:cs typeface="ＭＳ Ｐゴシック" pitchFamily="-84" charset="-128"/>
              </a:rPr>
              <a:t>Tom </a:t>
            </a:r>
            <a:r>
              <a:rPr lang="en-US" altLang="ja-JP" dirty="0" err="1" smtClean="0">
                <a:ea typeface="ＭＳ Ｐゴシック" pitchFamily="-84" charset="-128"/>
                <a:cs typeface="ＭＳ Ｐゴシック" pitchFamily="-84" charset="-128"/>
              </a:rPr>
              <a:t>Siep</a:t>
            </a:r>
            <a:endParaRPr lang="en-US"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4"/>
              </a:rPr>
              <a:t>https://mentor.ieee.org/802.11/dcn/12/11-12-0286-05-00ai-tgai-submissions-list-for-hawaii-meeting.xls</a:t>
            </a:r>
            <a:endParaRPr lang="en-US" altLang="ja-JP" dirty="0" smtClean="0"/>
          </a:p>
          <a:p>
            <a:pPr>
              <a:defRPr/>
            </a:pPr>
            <a:r>
              <a:rPr lang="en-US" altLang="ja-JP" dirty="0" smtClean="0">
                <a:ea typeface="ＭＳ Ｐゴシック" pitchFamily="-84" charset="-128"/>
                <a:cs typeface="ＭＳ Ｐゴシック" pitchFamily="-84" charset="-128"/>
              </a:rPr>
              <a:t>Recess until  PM2</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11</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16:00-18:00</a:t>
            </a:r>
          </a:p>
        </p:txBody>
      </p:sp>
      <p:sp>
        <p:nvSpPr>
          <p:cNvPr id="3481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Eve</a:t>
            </a:r>
          </a:p>
        </p:txBody>
      </p:sp>
      <p:sp>
        <p:nvSpPr>
          <p:cNvPr id="34820"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3482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482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244B393-16A4-344C-8466-1E8D7497B26A}"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Tuesday, Mar 13</a:t>
            </a:r>
            <a:r>
              <a:rPr lang="en-US" altLang="ja-JP" baseline="30000" smtClean="0">
                <a:ea typeface="ＭＳ Ｐゴシック" pitchFamily="-84" charset="-128"/>
                <a:cs typeface="ＭＳ Ｐゴシック" pitchFamily="-84" charset="-128"/>
              </a:rPr>
              <a:t>rd</a:t>
            </a:r>
            <a:r>
              <a:rPr lang="en-US" altLang="ja-JP" smtClean="0">
                <a:ea typeface="ＭＳ Ｐゴシック" pitchFamily="-84" charset="-128"/>
                <a:cs typeface="ＭＳ Ｐゴシック" pitchFamily="-84" charset="-128"/>
              </a:rPr>
              <a:t>,  2012 – 19:30-21:30</a:t>
            </a:r>
          </a:p>
        </p:txBody>
      </p:sp>
      <p:sp>
        <p:nvSpPr>
          <p:cNvPr id="36867"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Wednesday AM1</a:t>
            </a:r>
          </a:p>
        </p:txBody>
      </p:sp>
      <p:sp>
        <p:nvSpPr>
          <p:cNvPr id="36868"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3686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687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A9AC67BE-3EAE-2C45-A0D1-A43136389795}"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Wednesday, Mar 14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Wednesday, Mar 14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AM2</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10:30-12:30</a:t>
            </a:r>
          </a:p>
        </p:txBody>
      </p:sp>
      <p:sp>
        <p:nvSpPr>
          <p:cNvPr id="45059" name="Content Placeholder 2"/>
          <p:cNvSpPr>
            <a:spLocks noGrp="1"/>
          </p:cNvSpPr>
          <p:nvPr>
            <p:ph idx="1"/>
          </p:nvPr>
        </p:nvSpPr>
        <p:spPr>
          <a:xfrm>
            <a:off x="685800" y="1981200"/>
            <a:ext cx="7924800" cy="4648200"/>
          </a:xfrm>
        </p:spPr>
        <p:txBody>
          <a:bodyPr/>
          <a:lstStyle/>
          <a:p>
            <a:r>
              <a:rPr lang="en-US" altLang="ja-JP" dirty="0" smtClean="0">
                <a:ea typeface="ＭＳ Ｐゴシック" pitchFamily="-84" charset="-128"/>
                <a:cs typeface="ＭＳ Ｐゴシック" pitchFamily="-84" charset="-128"/>
              </a:rPr>
              <a:t>MEETING CALLED TO ORDER</a:t>
            </a:r>
            <a:r>
              <a:rPr lang="ja-JP" altLang="en-US" dirty="0" smtClean="0">
                <a:ea typeface="ＭＳ Ｐゴシック" pitchFamily="-84" charset="-128"/>
                <a:cs typeface="ＭＳ Ｐゴシック" pitchFamily="-84" charset="-128"/>
              </a:rPr>
              <a:t> </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r>
              <a:rPr lang="en-US" altLang="ja-JP" dirty="0" smtClean="0">
                <a:ea typeface="ＭＳ Ｐゴシック" pitchFamily="-84" charset="-128"/>
                <a:cs typeface="ＭＳ Ｐゴシック" pitchFamily="-84" charset="-128"/>
              </a:rPr>
              <a:t>Presentation</a:t>
            </a:r>
          </a:p>
          <a:p>
            <a:pPr lvl="1"/>
            <a:r>
              <a:rPr lang="en-US" altLang="ja-JP" dirty="0" smtClean="0"/>
              <a:t>Submission of specification framework documentation</a:t>
            </a:r>
          </a:p>
          <a:p>
            <a:pPr lvl="1"/>
            <a:r>
              <a:rPr lang="en-US" altLang="ja-JP" dirty="0" smtClean="0"/>
              <a:t>General submission</a:t>
            </a:r>
          </a:p>
          <a:p>
            <a:pPr lvl="1"/>
            <a:r>
              <a:rPr lang="en-US" altLang="ja-JP" dirty="0" smtClean="0">
                <a:hlinkClick r:id="rId3"/>
              </a:rPr>
              <a:t>https://mentor.ieee.org/802.11/dcn/12/11-12-0286-09-00ai-tgai-submissions-list-for-hawaii-meeting.xls</a:t>
            </a:r>
            <a:endParaRPr lang="en-US" altLang="ja-JP" dirty="0" smtClean="0"/>
          </a:p>
          <a:p>
            <a:pPr lvl="1"/>
            <a:r>
              <a:rPr lang="en-US" altLang="ja-JP" dirty="0" smtClean="0">
                <a:ea typeface="ＭＳ Ｐゴシック" pitchFamily="-84" charset="-128"/>
                <a:cs typeface="ＭＳ Ｐゴシック" pitchFamily="-84" charset="-128"/>
              </a:rPr>
              <a:t>Recess until PM1</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Thursday , Mar 15</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2012 – 13:30-15:30</a:t>
            </a:r>
            <a:endParaRPr lang="ja-JP" altLang="en-US"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ea typeface="ＭＳ Ｐゴシック" pitchFamily="-65" charset="-128"/>
                <a:cs typeface="ＭＳ Ｐゴシック" pitchFamily="-65" charset="-128"/>
              </a:rPr>
              <a:t>Presentation</a:t>
            </a:r>
          </a:p>
          <a:p>
            <a:pPr lvl="1">
              <a:defRPr/>
            </a:pPr>
            <a:r>
              <a:rPr lang="en-US" altLang="ja-JP" dirty="0" smtClean="0"/>
              <a:t>Submission of specification framework documentation</a:t>
            </a:r>
          </a:p>
          <a:p>
            <a:pPr lvl="1">
              <a:defRPr/>
            </a:pPr>
            <a:r>
              <a:rPr lang="en-US" altLang="ja-JP" dirty="0" smtClean="0"/>
              <a:t>General submission</a:t>
            </a:r>
          </a:p>
          <a:p>
            <a:pPr lvl="1">
              <a:defRPr/>
            </a:pPr>
            <a:r>
              <a:rPr lang="en-US" altLang="ja-JP" dirty="0" smtClean="0">
                <a:hlinkClick r:id="rId3"/>
              </a:rPr>
              <a:t>https://mentor.ieee.org/802.11/dcn/12/11-12-0286-09-00ai-tgai-submissions-list-for-hawaii-meeting.xls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May</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a:t>IEEE Patent Policy - </a:t>
            </a:r>
            <a:r>
              <a:rPr kumimoji="0" lang="en-US" altLang="ja-JP" sz="1500" u="sng">
                <a:hlinkClick r:id="rId3"/>
              </a:rPr>
              <a:t>http://standards.ieee.org/board/pat/pat-slideset.ppt</a:t>
            </a:r>
            <a:endParaRPr kumimoji="0" lang="en-US" altLang="ja-JP" sz="1500"/>
          </a:p>
          <a:p>
            <a:pPr lvl="1">
              <a:lnSpc>
                <a:spcPct val="90000"/>
              </a:lnSpc>
            </a:pPr>
            <a:r>
              <a:rPr kumimoji="0" lang="en-US" altLang="ja-JP" sz="1500"/>
              <a:t>Patent FAQ - </a:t>
            </a:r>
            <a:r>
              <a:rPr kumimoji="0" lang="en-US" altLang="ja-JP" sz="1500" u="sng">
                <a:hlinkClick r:id="rId4"/>
              </a:rPr>
              <a:t>http://standards.ieee.org/board/pat/faq.pdf</a:t>
            </a:r>
            <a:endParaRPr kumimoji="0" lang="en-US" altLang="ja-JP" sz="1500"/>
          </a:p>
          <a:p>
            <a:pPr lvl="1">
              <a:lnSpc>
                <a:spcPct val="90000"/>
              </a:lnSpc>
            </a:pPr>
            <a:r>
              <a:rPr kumimoji="0" lang="en-US" altLang="ja-JP" sz="1500"/>
              <a:t>LoA Form - </a:t>
            </a:r>
            <a:r>
              <a:rPr kumimoji="0" lang="en-US" altLang="ja-JP" sz="1500" u="sng">
                <a:hlinkClick r:id="rId5"/>
              </a:rPr>
              <a:t>http://standards.ieee.org/board/pat/loa.pdf</a:t>
            </a:r>
            <a:endParaRPr kumimoji="0" lang="en-US" altLang="ja-JP" sz="1500"/>
          </a:p>
          <a:p>
            <a:pPr lvl="1">
              <a:lnSpc>
                <a:spcPct val="90000"/>
              </a:lnSpc>
            </a:pPr>
            <a:r>
              <a:rPr kumimoji="0" lang="en-US" altLang="ja-JP" sz="1500"/>
              <a:t>Affiliation FAQ - </a:t>
            </a:r>
            <a:r>
              <a:rPr kumimoji="0" lang="en-US" altLang="ja-JP" sz="1500" u="sng">
                <a:hlinkClick r:id="rId6"/>
              </a:rPr>
              <a:t>http://standards.ieee.org/faqs/affiliationFAQ.html</a:t>
            </a:r>
            <a:endParaRPr kumimoji="0" lang="en-US" altLang="ja-JP" sz="1500"/>
          </a:p>
          <a:p>
            <a:pPr lvl="1">
              <a:lnSpc>
                <a:spcPct val="90000"/>
              </a:lnSpc>
            </a:pPr>
            <a:r>
              <a:rPr kumimoji="0" lang="en-US" altLang="ja-JP" sz="1500"/>
              <a:t>Anti-Trust FAQ - </a:t>
            </a:r>
            <a:r>
              <a:rPr kumimoji="0" lang="en-US" altLang="ja-JP" sz="1500" u="sng">
                <a:hlinkClick r:id="rId7"/>
              </a:rPr>
              <a:t>http://standards.ieee.org/resources/antitrust-guidelines.pdf</a:t>
            </a:r>
            <a:endParaRPr kumimoji="0" lang="en-US" altLang="ja-JP" sz="1500"/>
          </a:p>
          <a:p>
            <a:pPr lvl="1">
              <a:lnSpc>
                <a:spcPct val="90000"/>
              </a:lnSpc>
            </a:pPr>
            <a:r>
              <a:rPr kumimoji="0" lang="en-US" altLang="ja-JP" sz="1500"/>
              <a:t>Ethics - </a:t>
            </a:r>
            <a:r>
              <a:rPr kumimoji="0" lang="en-US" altLang="ja-JP" sz="1500" u="sng">
                <a:hlinkClick r:id="rId8"/>
              </a:rPr>
              <a:t>http://www.ieee.org/portal/cms_docs/about/CoE_poster.pdf</a:t>
            </a:r>
            <a:endParaRPr kumimoji="0" lang="en-US" altLang="ja-JP" sz="1500"/>
          </a:p>
          <a:p>
            <a:pPr lvl="1">
              <a:lnSpc>
                <a:spcPct val="90000"/>
              </a:lnSpc>
            </a:pPr>
            <a:r>
              <a:rPr kumimoji="0" lang="en-US" altLang="ja-JP" sz="1500"/>
              <a:t>IEEE 802.11 Working Group Policies and Procedures - </a:t>
            </a:r>
            <a:r>
              <a:rPr kumimoji="0" lang="en-US" altLang="ja-JP" sz="1500" u="sng">
                <a:hlinkClick r:id="rId9"/>
              </a:rPr>
              <a:t>https://mentor.ieee.org/802.11/public-file/07/11-07-0360-04-0000-802-11-policies-and-procedures.doc</a:t>
            </a:r>
            <a:endParaRPr kumimoji="0" lang="en-US" altLang="ja-JP" sz="1500"/>
          </a:p>
          <a:p>
            <a:pPr>
              <a:lnSpc>
                <a:spcPct val="90000"/>
              </a:lnSpc>
            </a:pPr>
            <a:r>
              <a:rPr lang="en-US" altLang="ja-JP" sz="1900">
                <a:ea typeface="ＭＳ Ｐゴシック" pitchFamily="-84" charset="-128"/>
                <a:cs typeface="ＭＳ Ｐゴシック" pitchFamily="-84" charset="-128"/>
              </a:rPr>
              <a:t>Task Group ai (Fast Initial Link Setup)</a:t>
            </a:r>
          </a:p>
          <a:p>
            <a:pPr>
              <a:lnSpc>
                <a:spcPct val="90000"/>
              </a:lnSpc>
            </a:pPr>
            <a:r>
              <a:rPr lang="en-US" altLang="ja-JP" sz="1900">
                <a:ea typeface="ＭＳ Ｐゴシック" pitchFamily="-84" charset="-128"/>
                <a:cs typeface="ＭＳ Ｐゴシック" pitchFamily="-84" charset="-128"/>
              </a:rPr>
              <a:t>Chair and secretary</a:t>
            </a:r>
          </a:p>
          <a:p>
            <a:pPr lvl="1">
              <a:lnSpc>
                <a:spcPct val="90000"/>
              </a:lnSpc>
            </a:pPr>
            <a:r>
              <a:rPr kumimoji="0" lang="en-US" altLang="ja-JP" sz="1100"/>
              <a:t>Chair :	Hiroshi Mano (Root Inc) </a:t>
            </a:r>
          </a:p>
          <a:p>
            <a:pPr lvl="1">
              <a:lnSpc>
                <a:spcPct val="90000"/>
              </a:lnSpc>
            </a:pPr>
            <a:r>
              <a:rPr kumimoji="0" lang="en-US" altLang="ja-JP" sz="1100"/>
              <a:t>Vice Chair: 	Marc Emmelman (Fokus)</a:t>
            </a:r>
          </a:p>
          <a:p>
            <a:pPr lvl="1">
              <a:lnSpc>
                <a:spcPct val="90000"/>
              </a:lnSpc>
            </a:pPr>
            <a:r>
              <a:rPr kumimoji="0" lang="en-US" altLang="ja-JP" sz="1100"/>
              <a:t>Technical  Editor: 	Tomas Siep (CSR)</a:t>
            </a:r>
          </a:p>
          <a:p>
            <a:pPr lvl="1">
              <a:lnSpc>
                <a:spcPct val="90000"/>
              </a:lnSpc>
            </a:pPr>
            <a:r>
              <a:rPr kumimoji="0" lang="en-US" altLang="ja-JP" sz="1100"/>
              <a:t>Secretary:  	Hitoshi Morioka (Root, Inc.)</a:t>
            </a:r>
            <a:endParaRPr kumimoji="0" lang="en-US" altLang="ja-JP" sz="1500"/>
          </a:p>
          <a:p>
            <a:pPr>
              <a:lnSpc>
                <a:spcPct val="90000"/>
              </a:lnSpc>
            </a:pPr>
            <a:r>
              <a:rPr lang="en-US" altLang="ja-JP" sz="1900">
                <a:ea typeface="ＭＳ Ｐゴシック" pitchFamily="-84" charset="-128"/>
                <a:cs typeface="ＭＳ Ｐゴシック" pitchFamily="-84" charset="-128"/>
              </a:rPr>
              <a:t>Recording your attendance</a:t>
            </a:r>
          </a:p>
          <a:p>
            <a:pPr lvl="1">
              <a:lnSpc>
                <a:spcPct val="90000"/>
              </a:lnSpc>
            </a:pPr>
            <a:r>
              <a:rPr kumimoji="0" lang="en-US" altLang="ja-JP" sz="1900">
                <a:hlinkClick r:id="rId10"/>
              </a:rPr>
              <a:t>http://newton</a:t>
            </a:r>
            <a:r>
              <a:rPr kumimoji="0" lang="en-US" altLang="ja-JP" sz="1900"/>
              <a:t> </a:t>
            </a:r>
            <a:r>
              <a:rPr kumimoji="0" lang="en-US" altLang="ja-JP" sz="1500"/>
              <a:t/>
            </a:r>
            <a:br>
              <a:rPr kumimoji="0" lang="en-US" altLang="ja-JP" sz="1500"/>
            </a:br>
            <a:endParaRPr kumimoji="0" lang="en-US" altLang="ja-JP" sz="150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smtClean="0">
                <a:ea typeface="ＭＳ Ｐゴシック" pitchFamily="-84" charset="-128"/>
                <a:cs typeface="ＭＳ Ｐゴシック" pitchFamily="-84" charset="-128"/>
              </a:rPr>
              <a:t>Agenda for Fast Initial Link Setup Task Group for</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 Mar 2012,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a:t>
            </a:r>
            <a:r>
              <a:rPr lang="en-US" altLang="ja-JP" dirty="0" err="1" smtClean="0"/>
              <a:t>Jacsonville</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Jan 2012 Interim</a:t>
            </a:r>
            <a:r>
              <a:rPr lang="en-GB" altLang="ja-JP" dirty="0" smtClean="0">
                <a:ea typeface="ＭＳ Ｐゴシック" pitchFamily="-84" charset="-128"/>
                <a:cs typeface="ＭＳ Ｐゴシック" pitchFamily="-84" charset="-128"/>
              </a:rPr>
              <a:t> :   </a:t>
            </a:r>
          </a:p>
          <a:p>
            <a:pPr lvl="1"/>
            <a:r>
              <a:rPr lang="en-US" altLang="ja-JP" dirty="0" smtClean="0"/>
              <a:t>January  2012 Jacksonville Session Minutes</a:t>
            </a:r>
          </a:p>
          <a:p>
            <a:pPr lvl="2"/>
            <a:r>
              <a:rPr lang="en-US" altLang="ja-JP" dirty="0" smtClean="0">
                <a:ea typeface="ＭＳ Ｐゴシック" pitchFamily="-84" charset="-128"/>
                <a:hlinkClick r:id="rId2"/>
              </a:rPr>
              <a:t>https://mentor.ieee.org/802.11/dcn/12/11-12-0178-01-00ai-january-2012-jacksonville-session-minutes.doc</a:t>
            </a:r>
            <a:endParaRPr lang="ja-JP" altLang="en-US" dirty="0" smtClean="0">
              <a:ea typeface="ＭＳ Ｐゴシック" pitchFamily="-84" charset="-128"/>
            </a:endParaRPr>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smtClean="0">
                <a:ea typeface="ＭＳ Ｐゴシック" pitchFamily="-84" charset="-128"/>
                <a:cs typeface="ＭＳ Ｐゴシック" pitchFamily="-84" charset="-128"/>
              </a:rPr>
              <a:t>Approve TGai teleconference meeting minutes of Jacksonville to Waikoloa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Jacksonville to Waikoloa meeting.</a:t>
            </a:r>
            <a:endParaRPr lang="en-GB" altLang="ja-JP" dirty="0" smtClean="0">
              <a:ea typeface="ＭＳ Ｐゴシック" pitchFamily="-84" charset="-128"/>
              <a:cs typeface="ＭＳ Ｐゴシック" pitchFamily="-84" charset="-128"/>
            </a:endParaRPr>
          </a:p>
          <a:p>
            <a:pPr lvl="1"/>
            <a:r>
              <a:rPr lang="en-US" altLang="ja-JP" dirty="0" smtClean="0"/>
              <a:t>Jan-March Teleconference Minutes</a:t>
            </a:r>
          </a:p>
          <a:p>
            <a:pPr lvl="2"/>
            <a:r>
              <a:rPr lang="en-US" altLang="ja-JP" dirty="0" smtClean="0">
                <a:ea typeface="ＭＳ Ｐゴシック" pitchFamily="-84" charset="-128"/>
                <a:hlinkClick r:id="rId2"/>
              </a:rPr>
              <a:t>https://mentor.ieee.org/802.11/dcn/12/11-12-0194-05-00ai-jan-mar-teleconference-minutes.doc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9:00 EDT (NY Time) continue from 27</a:t>
            </a:r>
            <a:r>
              <a:rPr lang="en-US" altLang="ja-JP" baseline="30000" dirty="0" smtClean="0"/>
              <a:t>th</a:t>
            </a:r>
            <a:r>
              <a:rPr lang="en-US" altLang="ja-JP" dirty="0" smtClean="0"/>
              <a:t> March 2012  until 29</a:t>
            </a:r>
            <a:r>
              <a:rPr lang="en-US" altLang="ja-JP" baseline="30000" dirty="0" smtClean="0"/>
              <a:t>th</a:t>
            </a:r>
            <a:r>
              <a:rPr lang="en-US" altLang="ja-JP" dirty="0" smtClean="0"/>
              <a:t> May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Tom </a:t>
            </a:r>
            <a:r>
              <a:rPr lang="en-GB" altLang="ja-JP" dirty="0" err="1" smtClean="0"/>
              <a:t>Siep</a:t>
            </a:r>
            <a:r>
              <a:rPr lang="en-GB" altLang="ja-JP" dirty="0" smtClean="0"/>
              <a:t>  ,  Seconded: Lei Wang</a:t>
            </a:r>
          </a:p>
          <a:p>
            <a:pPr>
              <a:defRPr/>
            </a:pPr>
            <a:r>
              <a:rPr lang="en-GB" altLang="ja-JP" dirty="0" smtClean="0"/>
              <a:t>Anonymously accepted    </a:t>
            </a: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15" name="図 14" descr="スクリーンショット 2012-03-15 9.38.04.png"/>
          <p:cNvPicPr>
            <a:picLocks noChangeAspect="1"/>
          </p:cNvPicPr>
          <p:nvPr/>
        </p:nvPicPr>
        <p:blipFill>
          <a:blip r:embed="rId2"/>
          <a:stretch>
            <a:fillRect/>
          </a:stretch>
        </p:blipFill>
        <p:spPr>
          <a:xfrm>
            <a:off x="5181600" y="2971800"/>
            <a:ext cx="3683000" cy="35433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Mar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タイトル 1"/>
          <p:cNvSpPr>
            <a:spLocks noGrp="1"/>
          </p:cNvSpPr>
          <p:nvPr>
            <p:ph type="title"/>
          </p:nvPr>
        </p:nvSpPr>
        <p:spPr/>
        <p:txBody>
          <a:bodyPr/>
          <a:lstStyle/>
          <a:p>
            <a:r>
              <a:rPr lang="en-US" altLang="ja-JP" smtClean="0">
                <a:ea typeface="ＭＳ Ｐゴシック" pitchFamily="-84" charset="-128"/>
                <a:cs typeface="ＭＳ Ｐゴシック" pitchFamily="-84" charset="-128"/>
              </a:rPr>
              <a:t>Plan for May</a:t>
            </a:r>
            <a:br>
              <a:rPr lang="en-US" altLang="ja-JP" smtClean="0">
                <a:ea typeface="ＭＳ Ｐゴシック" pitchFamily="-84" charset="-128"/>
                <a:cs typeface="ＭＳ Ｐゴシック" pitchFamily="-84" charset="-128"/>
              </a:rPr>
            </a:br>
            <a:endParaRPr lang="ja-JP" altLang="en-US" smtClean="0">
              <a:ea typeface="ＭＳ Ｐゴシック" pitchFamily="-84" charset="-128"/>
              <a:cs typeface="ＭＳ Ｐゴシック" pitchFamily="-84" charset="-128"/>
            </a:endParaRPr>
          </a:p>
        </p:txBody>
      </p:sp>
      <p:sp>
        <p:nvSpPr>
          <p:cNvPr id="62467"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Plan for May</a:t>
            </a:r>
          </a:p>
          <a:p>
            <a:pPr lvl="1"/>
            <a:r>
              <a:rPr lang="en-US" altLang="ja-JP" dirty="0" smtClean="0"/>
              <a:t>Goal</a:t>
            </a:r>
            <a:endParaRPr lang="ja-JP" altLang="en-US" dirty="0" smtClean="0">
              <a:ea typeface="ＭＳ Ｐゴシック" pitchFamily="-84" charset="-128"/>
            </a:endParaRPr>
          </a:p>
          <a:p>
            <a:pPr lvl="2"/>
            <a:r>
              <a:rPr lang="en-US" altLang="ja-JP" dirty="0" smtClean="0">
                <a:ea typeface="ＭＳ Ｐゴシック" pitchFamily="-84" charset="-128"/>
              </a:rPr>
              <a:t>Drafting Spec framework document</a:t>
            </a:r>
          </a:p>
          <a:p>
            <a:pPr lvl="1"/>
            <a:r>
              <a:rPr lang="en-US" altLang="ja-JP" dirty="0" smtClean="0">
                <a:ea typeface="ＭＳ Ｐゴシック" pitchFamily="-84" charset="-128"/>
              </a:rPr>
              <a:t>Election of officer</a:t>
            </a:r>
          </a:p>
          <a:p>
            <a:pPr lvl="1"/>
            <a:endParaRPr lang="en-US" altLang="ja-JP" dirty="0" smtClean="0">
              <a:ea typeface="ＭＳ Ｐゴシック" pitchFamily="-84" charset="-128"/>
            </a:endParaRPr>
          </a:p>
          <a:p>
            <a:pPr lvl="1"/>
            <a:r>
              <a:rPr lang="en-US" altLang="ja-JP" dirty="0" smtClean="0">
                <a:ea typeface="ＭＳ Ｐゴシック" pitchFamily="-84" charset="-128"/>
              </a:rPr>
              <a:t>Having 2 groups</a:t>
            </a:r>
          </a:p>
          <a:p>
            <a:pPr lvl="2"/>
            <a:r>
              <a:rPr lang="en-US" altLang="ja-JP" dirty="0" smtClean="0">
                <a:ea typeface="ＭＳ Ｐゴシック" pitchFamily="-84" charset="-128"/>
              </a:rPr>
              <a:t>group 1</a:t>
            </a:r>
          </a:p>
          <a:p>
            <a:pPr lvl="3"/>
            <a:r>
              <a:rPr lang="en-US" altLang="ja-JP" dirty="0" smtClean="0">
                <a:ea typeface="ＭＳ Ｐゴシック" pitchFamily="-84" charset="-128"/>
              </a:rPr>
              <a:t>AP/Network discovery</a:t>
            </a:r>
          </a:p>
          <a:p>
            <a:pPr lvl="2"/>
            <a:r>
              <a:rPr lang="en-US" altLang="ja-JP" dirty="0" smtClean="0">
                <a:ea typeface="ＭＳ Ｐゴシック" pitchFamily="-84" charset="-128"/>
              </a:rPr>
              <a:t>group 2</a:t>
            </a:r>
          </a:p>
          <a:p>
            <a:pPr lvl="3"/>
            <a:r>
              <a:rPr lang="en-US" altLang="ja-JP" dirty="0" smtClean="0">
                <a:ea typeface="ＭＳ Ｐゴシック" pitchFamily="-84" charset="-128"/>
              </a:rPr>
              <a:t>Security</a:t>
            </a:r>
          </a:p>
          <a:p>
            <a:pPr lvl="3"/>
            <a:r>
              <a:rPr lang="en-US" altLang="ja-JP" dirty="0" smtClean="0">
                <a:ea typeface="ＭＳ Ｐゴシック" pitchFamily="-84" charset="-128"/>
              </a:rPr>
              <a:t>Upper layer</a:t>
            </a:r>
          </a:p>
          <a:p>
            <a:pPr lvl="1"/>
            <a:endParaRPr lang="en-US" altLang="ja-JP" dirty="0" smtClean="0">
              <a:ea typeface="ＭＳ Ｐゴシック" pitchFamily="-84" charset="-128"/>
            </a:endParaRPr>
          </a:p>
        </p:txBody>
      </p:sp>
      <p:sp>
        <p:nvSpPr>
          <p:cNvPr id="6246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246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247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B5A71C1-2319-DB4A-82B4-52CECCBFCD63}"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mtClean="0"/>
              <a:t>Requirement of contribution for SFD</a:t>
            </a:r>
            <a:endParaRPr lang="ja-JP" altLang="en-US" dirty="0"/>
          </a:p>
        </p:txBody>
      </p:sp>
      <p:sp>
        <p:nvSpPr>
          <p:cNvPr id="3" name="コンテンツ プレースホルダ 2"/>
          <p:cNvSpPr>
            <a:spLocks noGrp="1"/>
          </p:cNvSpPr>
          <p:nvPr>
            <p:ph idx="1"/>
          </p:nvPr>
        </p:nvSpPr>
        <p:spPr>
          <a:xfrm>
            <a:off x="457200" y="1600200"/>
            <a:ext cx="8229600" cy="4572000"/>
          </a:xfrm>
        </p:spPr>
        <p:txBody>
          <a:bodyPr>
            <a:normAutofit fontScale="62500" lnSpcReduction="20000"/>
          </a:bodyPr>
          <a:lstStyle/>
          <a:p>
            <a:r>
              <a:rPr lang="en-US" altLang="ja-JP" dirty="0" smtClean="0"/>
              <a:t>DCN &lt;#&gt;</a:t>
            </a:r>
          </a:p>
          <a:p>
            <a:r>
              <a:rPr lang="en-US" altLang="ja-JP" dirty="0" smtClean="0"/>
              <a:t>Title &lt;title&gt;</a:t>
            </a:r>
          </a:p>
          <a:p>
            <a:r>
              <a:rPr lang="en-US" altLang="ja-JP" dirty="0" smtClean="0"/>
              <a:t>Author &lt;</a:t>
            </a:r>
            <a:r>
              <a:rPr lang="en-US" altLang="ja-JP" dirty="0" err="1" smtClean="0"/>
              <a:t>Author_name</a:t>
            </a:r>
            <a:r>
              <a:rPr lang="en-US" altLang="ja-JP" dirty="0" smtClean="0"/>
              <a:t>&gt;</a:t>
            </a:r>
          </a:p>
          <a:p>
            <a:r>
              <a:rPr lang="en-US" altLang="ja-JP" dirty="0" smtClean="0"/>
              <a:t>Company &lt;</a:t>
            </a:r>
            <a:r>
              <a:rPr lang="en-US" altLang="ja-JP" dirty="0" err="1" smtClean="0"/>
              <a:t>Company_name</a:t>
            </a:r>
            <a:r>
              <a:rPr lang="en-US" altLang="ja-JP" dirty="0" smtClean="0"/>
              <a:t>&gt;</a:t>
            </a:r>
          </a:p>
          <a:p>
            <a:r>
              <a:rPr lang="en-US" altLang="ja-JP" dirty="0" smtClean="0"/>
              <a:t>Scope</a:t>
            </a:r>
          </a:p>
          <a:p>
            <a:pPr lvl="1"/>
            <a:r>
              <a:rPr lang="en-US" altLang="ja-JP" dirty="0" smtClean="0"/>
              <a:t>[AP Discovery/Network Discovery/Security/Upper layer/ general]</a:t>
            </a:r>
          </a:p>
          <a:p>
            <a:r>
              <a:rPr lang="en-US" altLang="ja-JP" dirty="0" smtClean="0"/>
              <a:t>Motivation</a:t>
            </a:r>
          </a:p>
          <a:p>
            <a:pPr lvl="1"/>
            <a:r>
              <a:rPr lang="en-US" altLang="ja-JP" dirty="0" smtClean="0"/>
              <a:t>Slides</a:t>
            </a:r>
          </a:p>
          <a:p>
            <a:r>
              <a:rPr lang="en-US" altLang="ja-JP" dirty="0" smtClean="0"/>
              <a:t>Background information</a:t>
            </a:r>
          </a:p>
          <a:p>
            <a:pPr lvl="1"/>
            <a:r>
              <a:rPr lang="en-US" altLang="ja-JP" dirty="0" smtClean="0"/>
              <a:t>slides</a:t>
            </a:r>
          </a:p>
          <a:p>
            <a:r>
              <a:rPr lang="en-US" altLang="ja-JP" dirty="0" smtClean="0"/>
              <a:t>Clause</a:t>
            </a:r>
          </a:p>
          <a:p>
            <a:pPr lvl="1"/>
            <a:r>
              <a:rPr lang="en-US" altLang="ja-JP" dirty="0" smtClean="0"/>
              <a:t>&lt;Clause&gt;</a:t>
            </a:r>
          </a:p>
          <a:p>
            <a:r>
              <a:rPr lang="en-US" altLang="ja-JP" dirty="0" smtClean="0"/>
              <a:t>Add to &lt;line&gt;</a:t>
            </a:r>
          </a:p>
          <a:p>
            <a:pPr lvl="1"/>
            <a:r>
              <a:rPr lang="en-US" altLang="ja-JP" dirty="0" smtClean="0"/>
              <a:t>&lt;sentence&gt;</a:t>
            </a:r>
          </a:p>
          <a:p>
            <a:r>
              <a:rPr lang="en-US" altLang="ja-JP" dirty="0" smtClean="0"/>
              <a:t>Amendment to &lt;line&gt;</a:t>
            </a:r>
          </a:p>
          <a:p>
            <a:pPr lvl="1"/>
            <a:r>
              <a:rPr lang="en-US" altLang="ja-JP" dirty="0" smtClean="0"/>
              <a:t>&lt;alternative sentence&gt;</a:t>
            </a:r>
          </a:p>
          <a:p>
            <a:r>
              <a:rPr lang="en-US" altLang="ja-JP" dirty="0" smtClean="0"/>
              <a:t>Straw poll</a:t>
            </a:r>
          </a:p>
          <a:p>
            <a:pPr lvl="1"/>
            <a:r>
              <a:rPr lang="en-US" altLang="ja-JP" dirty="0" smtClean="0"/>
              <a:t>Slides</a:t>
            </a:r>
          </a:p>
          <a:p>
            <a:r>
              <a:rPr lang="en-US" altLang="ja-JP" dirty="0" smtClean="0"/>
              <a:t>Motion</a:t>
            </a:r>
          </a:p>
          <a:p>
            <a:pPr lvl="1"/>
            <a:r>
              <a:rPr lang="en-US" altLang="ja-JP" dirty="0" smtClean="0"/>
              <a:t>Slides</a:t>
            </a:r>
          </a:p>
          <a:p>
            <a:endParaRPr lang="en-US" altLang="ja-JP" dirty="0" smtClean="0"/>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
        <p:nvSpPr>
          <p:cNvPr id="6" name="フッター プレースホルダ 5"/>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タイトル 1"/>
          <p:cNvSpPr>
            <a:spLocks noGrp="1"/>
          </p:cNvSpPr>
          <p:nvPr>
            <p:ph type="title"/>
          </p:nvPr>
        </p:nvSpPr>
        <p:spPr>
          <a:xfrm>
            <a:off x="685800" y="685800"/>
            <a:ext cx="7696200" cy="685800"/>
          </a:xfrm>
        </p:spPr>
        <p:txBody>
          <a:bodyPr/>
          <a:lstStyle/>
          <a:p>
            <a:r>
              <a:rPr lang="en-US" altLang="ja-JP" smtClean="0">
                <a:ea typeface="ＭＳ Ｐゴシック" pitchFamily="-84" charset="-128"/>
                <a:cs typeface="ＭＳ Ｐゴシック" pitchFamily="-84" charset="-128"/>
              </a:rPr>
              <a:t>Motion 1</a:t>
            </a:r>
            <a:endParaRPr lang="ja-JP" altLang="en-US" smtClean="0">
              <a:ea typeface="ＭＳ Ｐゴシック" pitchFamily="-84" charset="-128"/>
              <a:cs typeface="ＭＳ Ｐゴシック" pitchFamily="-84" charset="-128"/>
            </a:endParaRPr>
          </a:p>
        </p:txBody>
      </p:sp>
      <p:sp>
        <p:nvSpPr>
          <p:cNvPr id="64515" name="コンテンツ プレースホルダ 2"/>
          <p:cNvSpPr>
            <a:spLocks noGrp="1"/>
          </p:cNvSpPr>
          <p:nvPr>
            <p:ph idx="1"/>
          </p:nvPr>
        </p:nvSpPr>
        <p:spPr>
          <a:xfrm>
            <a:off x="609600" y="1447800"/>
            <a:ext cx="8382000" cy="5410200"/>
          </a:xfrm>
        </p:spPr>
        <p:txBody>
          <a:bodyPr/>
          <a:lstStyle/>
          <a:p>
            <a:r>
              <a:rPr lang="en-US" altLang="ja-JP" b="0" dirty="0" smtClean="0">
                <a:ea typeface="ＭＳ Ｐゴシック" pitchFamily="-84" charset="-128"/>
                <a:cs typeface="ＭＳ Ｐゴシック" pitchFamily="-84" charset="-128"/>
              </a:rPr>
              <a:t>Move to add the following text to the clause 5 of the specification framework document:</a:t>
            </a:r>
          </a:p>
          <a:p>
            <a:pPr lvl="1"/>
            <a:r>
              <a:rPr lang="en-US" altLang="ja-JP" dirty="0" smtClean="0">
                <a:ea typeface="ＭＳ Ｐゴシック" pitchFamily="-84" charset="-128"/>
                <a:cs typeface="ＭＳ Ｐゴシック" pitchFamily="-84" charset="-128"/>
              </a:rPr>
              <a:t>802.11ai shall define a mechanism to </a:t>
            </a:r>
            <a:r>
              <a:rPr lang="en-US" altLang="ja-JP" dirty="0" err="1" smtClean="0">
                <a:ea typeface="ＭＳ Ｐゴシック" pitchFamily="-84" charset="-128"/>
                <a:cs typeface="ＭＳ Ｐゴシック" pitchFamily="-84" charset="-128"/>
              </a:rPr>
              <a:t>optimise</a:t>
            </a:r>
            <a:r>
              <a:rPr lang="en-US" altLang="ja-JP" dirty="0" smtClean="0">
                <a:ea typeface="ＭＳ Ｐゴシック" pitchFamily="-84" charset="-128"/>
                <a:cs typeface="ＭＳ Ｐゴシック" pitchFamily="-84" charset="-128"/>
              </a:rPr>
              <a:t> the MLME-</a:t>
            </a:r>
            <a:r>
              <a:rPr lang="en-US" altLang="ja-JP" dirty="0" err="1" smtClean="0">
                <a:ea typeface="ＭＳ Ｐゴシック" pitchFamily="-84" charset="-128"/>
                <a:cs typeface="ＭＳ Ｐゴシック" pitchFamily="-84" charset="-128"/>
              </a:rPr>
              <a:t>SCAN.confirm</a:t>
            </a:r>
            <a:r>
              <a:rPr lang="en-US" altLang="ja-JP" dirty="0" smtClean="0">
                <a:ea typeface="ＭＳ Ｐゴシック" pitchFamily="-84" charset="-128"/>
                <a:cs typeface="ＭＳ Ｐゴシック" pitchFamily="-84" charset="-128"/>
              </a:rPr>
              <a:t> primitive to indicate the discovered </a:t>
            </a:r>
            <a:r>
              <a:rPr lang="en-US" altLang="ja-JP" dirty="0" err="1" smtClean="0">
                <a:ea typeface="ＭＳ Ｐゴシック" pitchFamily="-84" charset="-128"/>
                <a:cs typeface="ＭＳ Ｐゴシック" pitchFamily="-84" charset="-128"/>
              </a:rPr>
              <a:t>APs</a:t>
            </a:r>
            <a:r>
              <a:rPr lang="en-US" altLang="ja-JP" dirty="0" smtClean="0">
                <a:ea typeface="ＭＳ Ｐゴシック" pitchFamily="-84" charset="-128"/>
                <a:cs typeface="ＭＳ Ｐゴシック" pitchFamily="-84" charset="-128"/>
              </a:rPr>
              <a:t> fast and without additional delays. </a:t>
            </a:r>
          </a:p>
          <a:p>
            <a:r>
              <a:rPr lang="en-US" altLang="ja-JP" b="0" dirty="0" smtClean="0">
                <a:ea typeface="ＭＳ Ｐゴシック" pitchFamily="-84" charset="-128"/>
                <a:cs typeface="ＭＳ Ｐゴシック" pitchFamily="-84" charset="-128"/>
              </a:rPr>
              <a:t>Mover: </a:t>
            </a:r>
            <a:r>
              <a:rPr lang="en-US" altLang="ja-JP" b="0" dirty="0" err="1" smtClean="0">
                <a:ea typeface="ＭＳ Ｐゴシック" pitchFamily="-84" charset="-128"/>
                <a:cs typeface="ＭＳ Ｐゴシック" pitchFamily="-84" charset="-128"/>
              </a:rPr>
              <a:t>Jarkko</a:t>
            </a:r>
            <a:r>
              <a:rPr lang="en-US" altLang="ja-JP" b="0" dirty="0" smtClean="0">
                <a:ea typeface="ＭＳ Ｐゴシック" pitchFamily="-84" charset="-128"/>
                <a:cs typeface="ＭＳ Ｐゴシック" pitchFamily="-84" charset="-128"/>
              </a:rPr>
              <a:t> </a:t>
            </a:r>
            <a:r>
              <a:rPr lang="en-US" altLang="ja-JP" b="0" dirty="0" err="1" smtClean="0">
                <a:ea typeface="ＭＳ Ｐゴシック" pitchFamily="-84" charset="-128"/>
                <a:cs typeface="ＭＳ Ｐゴシック" pitchFamily="-84" charset="-128"/>
              </a:rPr>
              <a:t>Kneckt</a:t>
            </a:r>
            <a:endParaRPr lang="en-US" altLang="ja-JP" b="0" dirty="0" smtClean="0">
              <a:ea typeface="ＭＳ Ｐゴシック" pitchFamily="-84" charset="-128"/>
              <a:cs typeface="ＭＳ Ｐゴシック" pitchFamily="-84" charset="-128"/>
            </a:endParaRPr>
          </a:p>
          <a:p>
            <a:r>
              <a:rPr lang="en-US" altLang="ja-JP" b="0" dirty="0" err="1" smtClean="0">
                <a:ea typeface="ＭＳ Ｐゴシック" pitchFamily="-84" charset="-128"/>
                <a:cs typeface="ＭＳ Ｐゴシック" pitchFamily="-84" charset="-128"/>
              </a:rPr>
              <a:t>Seconder</a:t>
            </a:r>
            <a:r>
              <a:rPr lang="en-US" altLang="ja-JP" b="0" dirty="0" smtClean="0">
                <a:ea typeface="ＭＳ Ｐゴシック" pitchFamily="-84" charset="-128"/>
                <a:cs typeface="ＭＳ Ｐゴシック" pitchFamily="-84" charset="-128"/>
              </a:rPr>
              <a:t>: Gabor </a:t>
            </a:r>
            <a:r>
              <a:rPr lang="en-US" altLang="ja-JP" b="0" dirty="0" err="1" smtClean="0">
                <a:ea typeface="ＭＳ Ｐゴシック" pitchFamily="-84" charset="-128"/>
                <a:cs typeface="ＭＳ Ｐゴシック" pitchFamily="-84" charset="-128"/>
              </a:rPr>
              <a:t>Bajko</a:t>
            </a:r>
            <a:endParaRPr lang="en-US" altLang="ja-JP" b="0" dirty="0" smtClean="0">
              <a:ea typeface="ＭＳ Ｐゴシック" pitchFamily="-84" charset="-128"/>
              <a:cs typeface="ＭＳ Ｐゴシック" pitchFamily="-84" charset="-128"/>
            </a:endParaRPr>
          </a:p>
          <a:p>
            <a:pPr>
              <a:buFontTx/>
              <a:buNone/>
            </a:pPr>
            <a:endParaRPr lang="en-US" altLang="ja-JP" b="0" dirty="0" smtClean="0">
              <a:ea typeface="ＭＳ Ｐゴシック" pitchFamily="-84" charset="-128"/>
              <a:cs typeface="ＭＳ Ｐゴシック" pitchFamily="-84" charset="-128"/>
            </a:endParaRPr>
          </a:p>
          <a:p>
            <a:r>
              <a:rPr lang="en-US" altLang="ja-JP" b="0" dirty="0" smtClean="0">
                <a:ea typeface="ＭＳ Ｐゴシック" pitchFamily="-84" charset="-128"/>
                <a:cs typeface="ＭＳ Ｐゴシック" pitchFamily="-84" charset="-128"/>
              </a:rPr>
              <a:t>Yes:	28		No:	2		Abstain: 12</a:t>
            </a:r>
          </a:p>
          <a:p>
            <a:r>
              <a:rPr lang="en-US" altLang="ja-JP" b="0" dirty="0" smtClean="0">
                <a:ea typeface="ＭＳ Ｐゴシック" pitchFamily="-84" charset="-128"/>
                <a:cs typeface="ＭＳ Ｐゴシック" pitchFamily="-84" charset="-128"/>
              </a:rPr>
              <a:t>Motion Passes.</a:t>
            </a:r>
          </a:p>
          <a:p>
            <a:pPr>
              <a:buFontTx/>
              <a:buNone/>
            </a:pPr>
            <a:endParaRPr lang="ja-JP" altLang="en-US" dirty="0" smtClean="0">
              <a:ea typeface="ＭＳ Ｐゴシック" pitchFamily="-84" charset="-128"/>
              <a:cs typeface="ＭＳ Ｐゴシック" pitchFamily="-84" charset="-128"/>
            </a:endParaRPr>
          </a:p>
        </p:txBody>
      </p:sp>
      <p:sp>
        <p:nvSpPr>
          <p:cNvPr id="6451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451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451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F012F40-BAE3-3B45-873D-C066A3D0B299}" type="slidenum">
              <a:rPr lang="en-US" altLang="ja-JP" smtClean="0">
                <a:latin typeface="Times New Roman" pitchFamily="-84" charset="0"/>
              </a:rPr>
              <a:pPr/>
              <a:t>30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2. </a:t>
            </a:r>
            <a:endParaRPr lang="ja-JP" altLang="en-US" smtClean="0">
              <a:ea typeface="ＭＳ Ｐゴシック" pitchFamily="-84" charset="-128"/>
              <a:cs typeface="ＭＳ Ｐゴシック" pitchFamily="-84" charset="-128"/>
            </a:endParaRPr>
          </a:p>
        </p:txBody>
      </p:sp>
      <p:sp>
        <p:nvSpPr>
          <p:cNvPr id="65539"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Probe Request, Probe Response and Beacon shall contain an indication of FILS capability.</a:t>
            </a:r>
            <a:endParaRPr lang="ja-JP" altLang="en-US" smtClean="0">
              <a:ea typeface="ＭＳ Ｐゴシック" pitchFamily="-84" charset="-128"/>
            </a:endParaRPr>
          </a:p>
          <a:p>
            <a:pPr lvl="1">
              <a:buFontTx/>
              <a:buNone/>
            </a:pP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Jarkko Kneckt</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32	No:	1		Abstain:  2</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554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554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554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11C210D-354C-2842-894B-6A0689585682}" type="slidenum">
              <a:rPr lang="en-US" altLang="ja-JP" smtClean="0">
                <a:latin typeface="Times New Roman" pitchFamily="-84" charset="0"/>
              </a:rPr>
              <a:pPr/>
              <a:t>31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3 </a:t>
            </a:r>
            <a:endParaRPr lang="ja-JP" altLang="en-US" smtClean="0">
              <a:ea typeface="ＭＳ Ｐゴシック" pitchFamily="-84" charset="-128"/>
              <a:cs typeface="ＭＳ Ｐゴシック" pitchFamily="-84" charset="-128"/>
            </a:endParaRPr>
          </a:p>
        </p:txBody>
      </p:sp>
      <p:sp>
        <p:nvSpPr>
          <p:cNvPr id="66563"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The 802.11ai shall define a mechanism to enable selective active scanning. The probe request may restrict responses by indicating APs that should or should not respond</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Gabor Bajko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21	No:	11		Abstain:4 </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Fails.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656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656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656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77A688A-FCF4-8347-860D-5D661A5024BA}" type="slidenum">
              <a:rPr lang="en-US" altLang="ja-JP" smtClean="0">
                <a:latin typeface="Times New Roman" pitchFamily="-84" charset="0"/>
              </a:rPr>
              <a:pPr/>
              <a:t>32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4</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a:xfrm>
            <a:off x="609600" y="1600200"/>
            <a:ext cx="8153400" cy="4953000"/>
          </a:xfrm>
        </p:spPr>
        <p:txBody>
          <a:bodyPr>
            <a:normAutofit fontScale="85000" lnSpcReduction="20000"/>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The transmitter of the Probe Request frame shall have means to indicate the time when it is no longer available to receive the Probe Response frames.</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u="sng" dirty="0" smtClean="0"/>
          </a:p>
          <a:p>
            <a:pPr>
              <a:defRPr/>
            </a:pPr>
            <a:r>
              <a:rPr lang="en-GB" dirty="0" smtClean="0"/>
              <a:t>Seconded: Phillip Barber</a:t>
            </a:r>
            <a:endParaRPr lang="ja-JP" altLang="en-US" dirty="0" smtClean="0"/>
          </a:p>
          <a:p>
            <a:pPr>
              <a:defRPr/>
            </a:pPr>
            <a:r>
              <a:rPr lang="en-GB" dirty="0" smtClean="0"/>
              <a:t>Yes:	22	No:	10		Abstain: 4</a:t>
            </a:r>
            <a:endParaRPr lang="ja-JP" altLang="en-US" dirty="0" smtClean="0"/>
          </a:p>
          <a:p>
            <a:pPr>
              <a:defRPr/>
            </a:pPr>
            <a:r>
              <a:rPr lang="en-GB" dirty="0" smtClean="0"/>
              <a:t>Motion fails.</a:t>
            </a:r>
            <a:endParaRPr lang="ja-JP" altLang="en-US" dirty="0" smtClean="0"/>
          </a:p>
          <a:p>
            <a:pPr>
              <a:defRPr/>
            </a:pPr>
            <a:endParaRPr lang="ja-JP" altLang="en-US" dirty="0" smtClean="0"/>
          </a:p>
          <a:p>
            <a:pPr>
              <a:defRPr/>
            </a:pPr>
            <a:r>
              <a:rPr lang="en-GB" dirty="0" smtClean="0"/>
              <a:t>Motion 4A. </a:t>
            </a:r>
            <a:endParaRPr lang="ja-JP" altLang="en-US" dirty="0" smtClean="0"/>
          </a:p>
          <a:p>
            <a:pPr>
              <a:defRPr/>
            </a:pPr>
            <a:r>
              <a:rPr lang="en-GB" dirty="0" smtClean="0"/>
              <a:t>Move to amend Motion 4 text as follows: </a:t>
            </a:r>
            <a:endParaRPr lang="ja-JP" altLang="en-US" u="sng" dirty="0" smtClean="0"/>
          </a:p>
          <a:p>
            <a:pPr lvl="1">
              <a:defRPr/>
            </a:pPr>
            <a:r>
              <a:rPr lang="en-GB" dirty="0" smtClean="0"/>
              <a:t>add the following text to the clause 5 of the specification framework document:</a:t>
            </a:r>
            <a:endParaRPr lang="ja-JP" altLang="en-US" u="sng" dirty="0" smtClean="0"/>
          </a:p>
          <a:p>
            <a:pPr lvl="2">
              <a:defRPr/>
            </a:pPr>
            <a:r>
              <a:rPr lang="en-GB" dirty="0" smtClean="0"/>
              <a:t>The transmitter of the Probe Request frame shall have means to indicate the time when it is no longer available to receive the Probe Response frames.</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Andrew Myles</a:t>
            </a:r>
            <a:endParaRPr lang="ja-JP" altLang="en-US" dirty="0" smtClean="0"/>
          </a:p>
          <a:p>
            <a:pPr>
              <a:defRPr/>
            </a:pPr>
            <a:r>
              <a:rPr lang="en-GB" dirty="0" smtClean="0"/>
              <a:t>Motion passes unanimously.</a:t>
            </a:r>
            <a:endParaRPr lang="ja-JP" altLang="en-US" u="sng" dirty="0" smtClean="0"/>
          </a:p>
          <a:p>
            <a:pPr>
              <a:defRPr/>
            </a:pPr>
            <a:endParaRPr lang="ja-JP" altLang="en-US" dirty="0"/>
          </a:p>
        </p:txBody>
      </p:sp>
      <p:sp>
        <p:nvSpPr>
          <p:cNvPr id="6758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758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759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15E380D9-CF4B-FE4F-9086-0410AAB8EE69}" type="slidenum">
              <a:rPr lang="en-US" altLang="ja-JP" smtClean="0">
                <a:latin typeface="Times New Roman" pitchFamily="-84" charset="0"/>
              </a:rPr>
              <a:pPr/>
              <a:t>33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5</a:t>
            </a:r>
            <a:endParaRPr lang="ja-JP" altLang="en-US" smtClean="0">
              <a:ea typeface="ＭＳ Ｐゴシック" pitchFamily="-84" charset="-128"/>
              <a:cs typeface="ＭＳ Ｐゴシック" pitchFamily="-84" charset="-128"/>
            </a:endParaRPr>
          </a:p>
        </p:txBody>
      </p:sp>
      <p:sp>
        <p:nvSpPr>
          <p:cNvPr id="68611"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The transmitter of the Probe Request frame shall have means to cancel the responses to the Probe Request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Jarkko Kneckt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Gabor Bajko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4	No:	18	Abstain: 8</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fails.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861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861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861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2E60D047-4D28-754C-9A14-EA6ADEF90DCF}" type="slidenum">
              <a:rPr lang="en-US" altLang="ja-JP" smtClean="0">
                <a:latin typeface="Times New Roman" pitchFamily="-84" charset="0"/>
              </a:rPr>
              <a:pPr/>
              <a:t>34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6</a:t>
            </a:r>
            <a:endParaRPr lang="ja-JP" altLang="en-US" smtClean="0">
              <a:ea typeface="ＭＳ Ｐゴシック" pitchFamily="-84" charset="-128"/>
              <a:cs typeface="ＭＳ Ｐゴシック" pitchFamily="-84" charset="-128"/>
            </a:endParaRPr>
          </a:p>
        </p:txBody>
      </p:sp>
      <p:sp>
        <p:nvSpPr>
          <p:cNvPr id="69635"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802.11ai shall have mechanism to transmit Probe Response frame to individual and/or broadcast address. </a:t>
            </a:r>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Moved: Phillip Barber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Jarkko Kneckt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25		No:	8	Abstain: </a:t>
            </a:r>
            <a:r>
              <a:rPr lang="ja-JP" altLang="en-US" smtClean="0">
                <a:ea typeface="ＭＳ Ｐゴシック" pitchFamily="-84" charset="-128"/>
                <a:cs typeface="ＭＳ Ｐゴシック" pitchFamily="-84" charset="-128"/>
              </a:rPr>
              <a:t>　</a:t>
            </a:r>
            <a:r>
              <a:rPr lang="en-GB" altLang="ja-JP" smtClean="0">
                <a:ea typeface="ＭＳ Ｐゴシック" pitchFamily="-84" charset="-128"/>
                <a:cs typeface="ＭＳ Ｐゴシック" pitchFamily="-84" charset="-128"/>
              </a:rPr>
              <a:t>8</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6963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6963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6963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E5269FA-7578-9043-9203-585CA69784C8}" type="slidenum">
              <a:rPr lang="en-US" altLang="ja-JP" smtClean="0">
                <a:latin typeface="Times New Roman" pitchFamily="-84" charset="0"/>
              </a:rPr>
              <a:pPr/>
              <a:t>35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7</a:t>
            </a:r>
            <a:endParaRPr lang="ja-JP" altLang="en-US" smtClean="0">
              <a:ea typeface="ＭＳ Ｐゴシック" pitchFamily="-84" charset="-128"/>
              <a:cs typeface="ＭＳ Ｐゴシック" pitchFamily="-84" charset="-128"/>
            </a:endParaRPr>
          </a:p>
        </p:txBody>
      </p:sp>
      <p:sp>
        <p:nvSpPr>
          <p:cNvPr id="70659" name="コンテンツ プレースホルダ 2"/>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GB" altLang="ja-JP" smtClean="0"/>
              <a:t>802.11ai shall have mechanism to include information of the responding AP and other APs to the Probe Response frame.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Moved: Jarkko Kneckt</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Lee Armstrong</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GB" altLang="ja-JP" smtClean="0">
                <a:ea typeface="ＭＳ Ｐゴシック" pitchFamily="-84" charset="-128"/>
                <a:cs typeface="ＭＳ Ｐゴシック" pitchFamily="-84" charset="-128"/>
              </a:rPr>
              <a:t>21	No:	6	Abstain: 6</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Motion passes.</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7066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7066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7066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2D536D8-D92B-A04D-8C29-9014FC005B3B}" type="slidenum">
              <a:rPr lang="en-US" altLang="ja-JP" smtClean="0">
                <a:latin typeface="Times New Roman" pitchFamily="-84" charset="0"/>
              </a:rPr>
              <a:pPr/>
              <a:t>36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8</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fontScale="85000" lnSpcReduction="20000"/>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An AP may respond to multiple Probe Requests from one or more FILS capable </a:t>
            </a:r>
            <a:r>
              <a:rPr lang="en-GB" dirty="0" err="1" smtClean="0"/>
              <a:t>STAs</a:t>
            </a:r>
            <a:r>
              <a:rPr lang="en-GB" dirty="0" smtClean="0"/>
              <a:t> with a single broadcast addressed response frame.</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t>
            </a:r>
            <a:r>
              <a:rPr lang="en-GB" dirty="0" err="1" smtClean="0"/>
              <a:t>Jouni</a:t>
            </a:r>
            <a:r>
              <a:rPr lang="en-GB" dirty="0" smtClean="0"/>
              <a:t> </a:t>
            </a:r>
            <a:r>
              <a:rPr lang="en-GB" dirty="0" err="1" smtClean="0"/>
              <a:t>Malinen</a:t>
            </a:r>
            <a:endParaRPr lang="ja-JP" altLang="en-US" dirty="0" smtClean="0"/>
          </a:p>
          <a:p>
            <a:pPr>
              <a:defRPr/>
            </a:pPr>
            <a:r>
              <a:rPr lang="en-GB" dirty="0" smtClean="0"/>
              <a:t>Yes:		26	No:	0	Abstain: 7</a:t>
            </a:r>
            <a:endParaRPr lang="ja-JP" altLang="en-US" dirty="0" smtClean="0"/>
          </a:p>
          <a:p>
            <a:pPr>
              <a:defRPr/>
            </a:pPr>
            <a:r>
              <a:rPr lang="en-GB" dirty="0" smtClean="0"/>
              <a:t>Motion passes.</a:t>
            </a:r>
            <a:endParaRPr lang="ja-JP" altLang="en-US" dirty="0" smtClean="0"/>
          </a:p>
          <a:p>
            <a:pPr>
              <a:defRPr/>
            </a:pPr>
            <a:endParaRPr lang="ja-JP" altLang="en-US" dirty="0" smtClean="0"/>
          </a:p>
          <a:p>
            <a:pPr>
              <a:defRPr/>
            </a:pPr>
            <a:r>
              <a:rPr lang="en-GB" dirty="0" smtClean="0"/>
              <a:t>Motion 8A</a:t>
            </a:r>
            <a:endParaRPr lang="ja-JP" altLang="en-US" dirty="0" smtClean="0"/>
          </a:p>
          <a:p>
            <a:pPr>
              <a:defRPr/>
            </a:pPr>
            <a:r>
              <a:rPr lang="en-GB" dirty="0" smtClean="0"/>
              <a:t> Move to amend the text of the motion 8 as follows: </a:t>
            </a:r>
            <a:endParaRPr lang="ja-JP" altLang="en-US" u="sng" dirty="0" smtClean="0"/>
          </a:p>
          <a:p>
            <a:pPr lvl="1">
              <a:defRPr/>
            </a:pPr>
            <a:r>
              <a:rPr lang="en-GB" dirty="0" smtClean="0"/>
              <a:t> An AP may respond to multiple Probe Requests from one or more FILS capable </a:t>
            </a:r>
            <a:r>
              <a:rPr lang="en-GB" dirty="0" err="1" smtClean="0"/>
              <a:t>STAs</a:t>
            </a:r>
            <a:r>
              <a:rPr lang="en-GB" dirty="0" smtClean="0"/>
              <a:t> with a single broadcast addressed response frame.</a:t>
            </a:r>
            <a:endParaRPr lang="ja-JP" altLang="en-US" dirty="0" smtClean="0"/>
          </a:p>
          <a:p>
            <a:pPr>
              <a:defRPr/>
            </a:pPr>
            <a:r>
              <a:rPr lang="en-GB" dirty="0" smtClean="0"/>
              <a:t>Accepted unanimously</a:t>
            </a:r>
            <a:endParaRPr lang="ja-JP" altLang="en-US" dirty="0" smtClean="0"/>
          </a:p>
          <a:p>
            <a:pPr>
              <a:defRPr/>
            </a:pPr>
            <a:endParaRPr lang="ja-JP" altLang="en-US" dirty="0"/>
          </a:p>
        </p:txBody>
      </p:sp>
      <p:sp>
        <p:nvSpPr>
          <p:cNvPr id="7168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7168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7168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B54BA590-DFCC-3840-9FBC-0AC23638F893}" type="slidenum">
              <a:rPr lang="en-US" altLang="ja-JP" smtClean="0">
                <a:latin typeface="Times New Roman" pitchFamily="-84" charset="0"/>
              </a:rPr>
              <a:pPr/>
              <a:t>37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タイトル 1"/>
          <p:cNvSpPr>
            <a:spLocks noGrp="1"/>
          </p:cNvSpPr>
          <p:nvPr>
            <p:ph type="title"/>
          </p:nvPr>
        </p:nvSpPr>
        <p:spPr/>
        <p:txBody>
          <a:bodyPr/>
          <a:lstStyle/>
          <a:p>
            <a:r>
              <a:rPr lang="en-GB" altLang="ja-JP" smtClean="0">
                <a:ea typeface="ＭＳ Ｐゴシック" pitchFamily="-84" charset="-128"/>
                <a:cs typeface="ＭＳ Ｐゴシック" pitchFamily="-84" charset="-128"/>
              </a:rPr>
              <a:t>Motion 9</a:t>
            </a:r>
            <a:endParaRPr lang="ja-JP" altLang="en-US"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a:bodyPr>
          <a:lstStyle/>
          <a:p>
            <a:pPr>
              <a:defRPr/>
            </a:pPr>
            <a:r>
              <a:rPr lang="en-GB" dirty="0" smtClean="0"/>
              <a:t>Move to add the following text to the clause 5 of the specification framework document:</a:t>
            </a:r>
            <a:endParaRPr lang="ja-JP" altLang="en-US" u="sng" dirty="0" smtClean="0"/>
          </a:p>
          <a:p>
            <a:pPr lvl="1">
              <a:defRPr/>
            </a:pPr>
            <a:r>
              <a:rPr lang="en-GB" dirty="0" smtClean="0"/>
              <a:t>An FILS Capable AP may omit transmission of Probe Response frame to FILS capable </a:t>
            </a:r>
            <a:r>
              <a:rPr lang="en-GB" dirty="0" err="1" smtClean="0"/>
              <a:t>STAs</a:t>
            </a:r>
            <a:r>
              <a:rPr lang="en-GB" dirty="0" smtClean="0"/>
              <a:t> if the TBTT occurs within a predefined</a:t>
            </a:r>
            <a:r>
              <a:rPr lang="en-GB" strike="sngStrike" dirty="0" smtClean="0"/>
              <a:t> </a:t>
            </a:r>
            <a:r>
              <a:rPr lang="en-GB" dirty="0" smtClean="0"/>
              <a:t>time interval. </a:t>
            </a:r>
            <a:endParaRPr lang="ja-JP" altLang="en-US" dirty="0" smtClean="0"/>
          </a:p>
          <a:p>
            <a:pPr>
              <a:defRPr/>
            </a:pPr>
            <a:r>
              <a:rPr lang="en-GB" dirty="0" smtClean="0"/>
              <a:t>Moved: </a:t>
            </a:r>
            <a:r>
              <a:rPr lang="en-GB" dirty="0" err="1" smtClean="0"/>
              <a:t>Jarkko</a:t>
            </a:r>
            <a:r>
              <a:rPr lang="en-GB" dirty="0" smtClean="0"/>
              <a:t> </a:t>
            </a:r>
            <a:r>
              <a:rPr lang="en-GB" dirty="0" err="1" smtClean="0"/>
              <a:t>Kneckt</a:t>
            </a:r>
            <a:endParaRPr lang="ja-JP" altLang="en-US" dirty="0" smtClean="0"/>
          </a:p>
          <a:p>
            <a:pPr>
              <a:defRPr/>
            </a:pPr>
            <a:r>
              <a:rPr lang="en-GB" dirty="0" smtClean="0"/>
              <a:t>Seconded: </a:t>
            </a:r>
            <a:r>
              <a:rPr lang="en-GB" dirty="0" err="1" smtClean="0"/>
              <a:t>Jouni</a:t>
            </a:r>
            <a:r>
              <a:rPr lang="en-GB" dirty="0" smtClean="0"/>
              <a:t> </a:t>
            </a:r>
            <a:r>
              <a:rPr lang="en-GB" dirty="0" err="1" smtClean="0"/>
              <a:t>Malinen</a:t>
            </a:r>
            <a:endParaRPr lang="ja-JP" altLang="en-US" dirty="0" smtClean="0"/>
          </a:p>
          <a:p>
            <a:pPr>
              <a:defRPr/>
            </a:pPr>
            <a:r>
              <a:rPr lang="en-GB" dirty="0" smtClean="0"/>
              <a:t> </a:t>
            </a:r>
            <a:endParaRPr lang="ja-JP" altLang="en-US" dirty="0" smtClean="0"/>
          </a:p>
          <a:p>
            <a:pPr>
              <a:defRPr/>
            </a:pPr>
            <a:r>
              <a:rPr lang="en-GB" dirty="0" smtClean="0"/>
              <a:t>Yes:	27	No:	2		Abstain: 6</a:t>
            </a:r>
            <a:endParaRPr lang="ja-JP" altLang="en-US" dirty="0" smtClean="0"/>
          </a:p>
          <a:p>
            <a:pPr>
              <a:defRPr/>
            </a:pPr>
            <a:r>
              <a:rPr lang="en-GB" dirty="0" smtClean="0"/>
              <a:t>Motion passes.</a:t>
            </a:r>
            <a:endParaRPr lang="ja-JP" altLang="en-US" dirty="0" smtClean="0"/>
          </a:p>
          <a:p>
            <a:pPr>
              <a:defRPr/>
            </a:pPr>
            <a:endParaRPr lang="ja-JP" altLang="en-US" dirty="0"/>
          </a:p>
        </p:txBody>
      </p:sp>
      <p:sp>
        <p:nvSpPr>
          <p:cNvPr id="7270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727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727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4ECC9127-4C1E-AA43-9204-5E5508FBD4AC}" type="slidenum">
              <a:rPr lang="en-US" altLang="ja-JP" smtClean="0">
                <a:latin typeface="Times New Roman" pitchFamily="-84" charset="0"/>
              </a:rPr>
              <a:pPr/>
              <a:t>38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1"/>
          <p:cNvSpPr>
            <a:spLocks noGrp="1" noChangeArrowheads="1"/>
          </p:cNvSpPr>
          <p:nvPr>
            <p:ph type="title"/>
          </p:nvPr>
        </p:nvSpPr>
        <p:spPr/>
        <p:txBody>
          <a:bodyPr/>
          <a:lstStyle/>
          <a:p>
            <a:r>
              <a:rPr lang="en-GB" altLang="ja-JP" smtClean="0">
                <a:ea typeface="ＭＳ Ｐゴシック" pitchFamily="-84" charset="-128"/>
                <a:cs typeface="ＭＳ Ｐゴシック" pitchFamily="-84" charset="-128"/>
              </a:rPr>
              <a:t>Motion 10</a:t>
            </a:r>
          </a:p>
        </p:txBody>
      </p:sp>
      <p:sp>
        <p:nvSpPr>
          <p:cNvPr id="73731" name="コンテンツ プレースホルダ 11"/>
          <p:cNvSpPr>
            <a:spLocks noGrp="1"/>
          </p:cNvSpPr>
          <p:nvPr>
            <p:ph idx="1"/>
          </p:nvPr>
        </p:nvSpPr>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ja-JP" altLang="en-US" u="sng" smtClean="0">
              <a:ea typeface="ＭＳ Ｐゴシック" pitchFamily="-84" charset="-128"/>
              <a:cs typeface="ＭＳ Ｐゴシック" pitchFamily="-84" charset="-128"/>
            </a:endParaRPr>
          </a:p>
          <a:p>
            <a:pPr lvl="1"/>
            <a:r>
              <a:rPr lang="en-US" altLang="ja-JP" smtClean="0"/>
              <a:t>	802.11ai shall mandate passive scanning execution before active scanning for 11ai STAs in order to reduce air-time occupancy</a:t>
            </a:r>
            <a:endParaRPr lang="en-GB" altLang="ja-JP" smtClean="0"/>
          </a:p>
          <a:p>
            <a:r>
              <a:rPr lang="en-GB" altLang="ja-JP" smtClean="0">
                <a:ea typeface="ＭＳ Ｐゴシック" pitchFamily="-84" charset="-128"/>
                <a:cs typeface="ＭＳ Ｐゴシック" pitchFamily="-84" charset="-128"/>
              </a:rPr>
              <a:t>Moved: Katsuo Yunoki</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 Lei Wang</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 5	No:21	Abstain: 17</a:t>
            </a:r>
          </a:p>
          <a:p>
            <a:r>
              <a:rPr lang="en-GB" altLang="ja-JP" smtClean="0">
                <a:ea typeface="ＭＳ Ｐゴシック" pitchFamily="-84" charset="-128"/>
                <a:cs typeface="ＭＳ Ｐゴシック" pitchFamily="-84" charset="-128"/>
              </a:rPr>
              <a:t>Fails</a:t>
            </a:r>
            <a:endParaRPr lang="ja-JP" altLang="en-US" smtClean="0">
              <a:ea typeface="ＭＳ Ｐゴシック" pitchFamily="-84" charset="-128"/>
              <a:cs typeface="ＭＳ Ｐゴシック" pitchFamily="-84" charset="-128"/>
            </a:endParaRPr>
          </a:p>
          <a:p>
            <a:pPr>
              <a:buFontTx/>
              <a:buNone/>
            </a:pPr>
            <a:endParaRPr lang="ja-JP" altLang="en-US" smtClean="0">
              <a:ea typeface="ＭＳ Ｐゴシック" pitchFamily="-84" charset="-128"/>
              <a:cs typeface="ＭＳ Ｐゴシック" pitchFamily="-84" charset="-128"/>
            </a:endParaRPr>
          </a:p>
        </p:txBody>
      </p:sp>
      <p:sp>
        <p:nvSpPr>
          <p:cNvPr id="73732" name="Date Placeholder 3"/>
          <p:cNvSpPr>
            <a:spLocks noGrp="1"/>
          </p:cNvSpPr>
          <p:nvPr>
            <p:ph type="dt" sz="quarter" idx="10"/>
          </p:nvPr>
        </p:nvSpPr>
        <p:spPr>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373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3734" name="Slide Number Placeholder 5"/>
          <p:cNvSpPr>
            <a:spLocks noGrp="1"/>
          </p:cNvSpPr>
          <p:nvPr>
            <p:ph type="sldNum" sz="quarter" idx="12"/>
          </p:nvPr>
        </p:nvSpPr>
        <p:spPr>
          <a:noFill/>
        </p:spPr>
        <p:txBody>
          <a:bodyPr/>
          <a:lstStyle/>
          <a:p>
            <a:r>
              <a:rPr lang="en-GB" altLang="ja-JP" smtClean="0">
                <a:latin typeface="Times New Roman" pitchFamily="-84" charset="0"/>
              </a:rPr>
              <a:t>Slide </a:t>
            </a:r>
            <a:fld id="{52F8F9D3-9C3C-0E4E-8EEC-4E5FF19080B4}" type="slidenum">
              <a:rPr lang="en-GB" altLang="ja-JP" smtClean="0">
                <a:latin typeface="Times New Roman" pitchFamily="-84" charset="0"/>
              </a:rPr>
              <a:pPr/>
              <a:t>39</a:t>
            </a:fld>
            <a:endParaRPr lang="en-GB" altLang="ja-JP" smtClean="0">
              <a:latin typeface="Times New Roman" pitchFamily="-8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Motion 11</a:t>
            </a:r>
          </a:p>
        </p:txBody>
      </p:sp>
      <p:sp>
        <p:nvSpPr>
          <p:cNvPr id="3" name="Content Placeholder 2"/>
          <p:cNvSpPr>
            <a:spLocks noGrp="1"/>
          </p:cNvSpPr>
          <p:nvPr>
            <p:ph idx="1"/>
          </p:nvPr>
        </p:nvSpPr>
        <p:spPr>
          <a:xfrm>
            <a:off x="533400" y="1676400"/>
            <a:ext cx="7924800" cy="4419600"/>
          </a:xfrm>
        </p:spPr>
        <p:txBody>
          <a:bodyPr>
            <a:normAutofit fontScale="92500" lnSpcReduction="10000"/>
          </a:bodyPr>
          <a:lstStyle/>
          <a:p>
            <a:pPr>
              <a:defRPr/>
            </a:pPr>
            <a:endParaRPr lang="en-US" dirty="0" smtClean="0"/>
          </a:p>
          <a:p>
            <a:pPr>
              <a:defRPr/>
            </a:pPr>
            <a:r>
              <a:rPr lang="en-US" dirty="0" smtClean="0"/>
              <a:t>Motion: Add the following text to Clause 5 “Fast Network Discovery” of </a:t>
            </a:r>
            <a:r>
              <a:rPr lang="en-US" dirty="0" err="1" smtClean="0"/>
              <a:t>TGai</a:t>
            </a:r>
            <a:r>
              <a:rPr lang="en-US" dirty="0" smtClean="0"/>
              <a:t> SFD, 12/0151</a:t>
            </a:r>
          </a:p>
          <a:p>
            <a:pPr lvl="1">
              <a:defRPr/>
            </a:pPr>
            <a:r>
              <a:rPr lang="en-US" dirty="0" smtClean="0"/>
              <a:t>The 802.11ai shall support improved passive scanning mechanisms to facilitate fast initial link setup, and/or to reduce the air time occupancy of MAC frames used for scanning.</a:t>
            </a:r>
          </a:p>
          <a:p>
            <a:pPr lvl="1">
              <a:defRPr/>
            </a:pPr>
            <a:r>
              <a:rPr lang="en-US" dirty="0" smtClean="0"/>
              <a:t> Reducing power consumption of the passive scanning non-AP </a:t>
            </a:r>
            <a:r>
              <a:rPr lang="en-US" dirty="0" err="1" smtClean="0"/>
              <a:t>STAs</a:t>
            </a:r>
            <a:r>
              <a:rPr lang="en-US" dirty="0" smtClean="0"/>
              <a:t> is desirable.</a:t>
            </a:r>
          </a:p>
          <a:p>
            <a:pPr>
              <a:defRPr/>
            </a:pPr>
            <a:r>
              <a:rPr lang="fi-FI" dirty="0" err="1" smtClean="0"/>
              <a:t>Moved</a:t>
            </a:r>
            <a:r>
              <a:rPr lang="fi-FI" dirty="0" smtClean="0"/>
              <a:t>: Tom </a:t>
            </a:r>
            <a:r>
              <a:rPr lang="fi-FI" dirty="0" err="1" smtClean="0"/>
              <a:t>Siep</a:t>
            </a:r>
            <a:endParaRPr lang="en-US" dirty="0" smtClean="0"/>
          </a:p>
          <a:p>
            <a:pPr>
              <a:defRPr/>
            </a:pPr>
            <a:r>
              <a:rPr lang="fi-FI" dirty="0" err="1" smtClean="0"/>
              <a:t>Seconded</a:t>
            </a:r>
            <a:r>
              <a:rPr lang="fi-FI" dirty="0" smtClean="0"/>
              <a:t>: Lee Armstrong</a:t>
            </a:r>
            <a:endParaRPr lang="en-US" dirty="0" smtClean="0"/>
          </a:p>
          <a:p>
            <a:pPr lvl="1">
              <a:defRPr/>
            </a:pPr>
            <a:endParaRPr lang="en-US" dirty="0" smtClean="0"/>
          </a:p>
          <a:p>
            <a:pPr>
              <a:defRPr/>
            </a:pPr>
            <a:r>
              <a:rPr lang="en-US" dirty="0" smtClean="0"/>
              <a:t>Results:    Yes    29                  No        0           Abstain 3</a:t>
            </a:r>
          </a:p>
          <a:p>
            <a:pPr>
              <a:defRPr/>
            </a:pPr>
            <a:r>
              <a:rPr lang="en-GB" dirty="0" smtClean="0"/>
              <a:t>Motion passes.</a:t>
            </a:r>
            <a:endParaRPr lang="ja-JP" altLang="en-US" dirty="0" smtClean="0"/>
          </a:p>
          <a:p>
            <a:pPr lvl="1">
              <a:defRPr/>
            </a:pPr>
            <a:endParaRPr lang="en-US" dirty="0" smtClean="0"/>
          </a:p>
        </p:txBody>
      </p:sp>
      <p:sp>
        <p:nvSpPr>
          <p:cNvPr id="75780" name="Date Placeholder 5"/>
          <p:cNvSpPr>
            <a:spLocks noGrp="1"/>
          </p:cNvSpPr>
          <p:nvPr>
            <p:ph type="dt" sz="quarter" idx="10"/>
          </p:nvPr>
        </p:nvSpPr>
        <p:spPr>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578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5782" name="Slide Number Placeholder 3"/>
          <p:cNvSpPr>
            <a:spLocks noGrp="1"/>
          </p:cNvSpPr>
          <p:nvPr>
            <p:ph type="sldNum" sz="quarter" idx="12"/>
          </p:nvPr>
        </p:nvSpPr>
        <p:spPr>
          <a:noFill/>
        </p:spPr>
        <p:txBody>
          <a:bodyPr/>
          <a:lstStyle/>
          <a:p>
            <a:r>
              <a:rPr lang="en-GB" altLang="ja-JP" smtClean="0">
                <a:latin typeface="Times New Roman" pitchFamily="-84" charset="0"/>
              </a:rPr>
              <a:t>Slide </a:t>
            </a:r>
            <a:fld id="{CC0323CE-4E66-E940-838B-C6FF21D6DF11}" type="slidenum">
              <a:rPr lang="en-GB" altLang="ja-JP" smtClean="0">
                <a:latin typeface="Times New Roman" pitchFamily="-84" charset="0"/>
              </a:rPr>
              <a:pPr/>
              <a:t>40</a:t>
            </a:fld>
            <a:endParaRPr lang="en-GB"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xfrm>
            <a:off x="714375" y="357188"/>
            <a:ext cx="2374900" cy="273050"/>
          </a:xfrm>
          <a:noFill/>
        </p:spPr>
        <p:txBody>
          <a:bodyPr/>
          <a:lstStyle/>
          <a:p>
            <a:r>
              <a:rPr lang="en-US" altLang="ja-JP" smtClean="0">
                <a:latin typeface="Times New Roman" pitchFamily="-84" charset="0"/>
              </a:rPr>
              <a:t>Mar 2012</a:t>
            </a:r>
            <a:endParaRPr lang="en-GB" altLang="ja-JP" smtClean="0">
              <a:latin typeface="Times New Roman" pitchFamily="-84" charset="0"/>
            </a:endParaRPr>
          </a:p>
        </p:txBody>
      </p:sp>
      <p:sp>
        <p:nvSpPr>
          <p:cNvPr id="76803" name="Footer Placeholder 4"/>
          <p:cNvSpPr>
            <a:spLocks noGrp="1"/>
          </p:cNvSpPr>
          <p:nvPr>
            <p:ph type="ftr" sz="quarter" idx="11"/>
          </p:nvPr>
        </p:nvSpPr>
        <p:spPr>
          <a:xfrm>
            <a:off x="6143625" y="6475413"/>
            <a:ext cx="2398713" cy="180975"/>
          </a:xfrm>
          <a:noFill/>
        </p:spPr>
        <p:txBody>
          <a:bodyPr/>
          <a:lstStyle/>
          <a:p>
            <a:r>
              <a:rPr lang="en-US" altLang="ja-JP" smtClean="0">
                <a:latin typeface="Times New Roman" pitchFamily="-84" charset="0"/>
              </a:rPr>
              <a:t>Hiroshi Mano (ATRD, Root, Lab)</a:t>
            </a:r>
            <a:endParaRPr lang="en-GB" altLang="ja-JP" smtClean="0">
              <a:latin typeface="Times New Roman" pitchFamily="-84" charset="0"/>
            </a:endParaRPr>
          </a:p>
        </p:txBody>
      </p:sp>
      <p:sp>
        <p:nvSpPr>
          <p:cNvPr id="76804" name="Slide Number Placeholder 5"/>
          <p:cNvSpPr>
            <a:spLocks noGrp="1"/>
          </p:cNvSpPr>
          <p:nvPr>
            <p:ph type="sldNum" sz="quarter" idx="12"/>
          </p:nvPr>
        </p:nvSpPr>
        <p:spPr>
          <a:noFill/>
        </p:spPr>
        <p:txBody>
          <a:bodyPr/>
          <a:lstStyle/>
          <a:p>
            <a:r>
              <a:rPr lang="en-GB" altLang="ja-JP">
                <a:latin typeface="Times New Roman" pitchFamily="-84" charset="0"/>
              </a:rPr>
              <a:t>Slide </a:t>
            </a:r>
            <a:fld id="{A861CB59-D7CE-6146-AA63-E5937BFABD02}" type="slidenum">
              <a:rPr lang="en-GB" altLang="ja-JP">
                <a:latin typeface="Times New Roman" pitchFamily="-84" charset="0"/>
              </a:rPr>
              <a:pPr/>
              <a:t>41</a:t>
            </a:fld>
            <a:endParaRPr lang="en-GB" altLang="ja-JP">
              <a:latin typeface="Times New Roman" pitchFamily="-84" charset="0"/>
            </a:endParaRPr>
          </a:p>
        </p:txBody>
      </p:sp>
      <p:sp>
        <p:nvSpPr>
          <p:cNvPr id="76805" name="Rectangle 1"/>
          <p:cNvSpPr>
            <a:spLocks noGrp="1" noChangeArrowheads="1"/>
          </p:cNvSpPr>
          <p:nvPr>
            <p:ph type="title"/>
          </p:nvPr>
        </p:nvSpPr>
        <p:spPr>
          <a:xfrm>
            <a:off x="685800" y="684213"/>
            <a:ext cx="7772400" cy="1160462"/>
          </a:xfrm>
        </p:spPr>
        <p:txBody>
          <a:bodyPr lIns="90000" tIns="46800" rIns="90000" bIns="46800"/>
          <a:lstStyle/>
          <a:p>
            <a:r>
              <a:rPr lang="en-US" altLang="ja-JP" dirty="0" smtClean="0">
                <a:ea typeface="ＭＳ Ｐゴシック" pitchFamily="-84" charset="-128"/>
                <a:cs typeface="ＭＳ Ｐゴシック" pitchFamily="-84" charset="-128"/>
              </a:rPr>
              <a:t>Motion 12</a:t>
            </a:r>
          </a:p>
        </p:txBody>
      </p:sp>
      <p:sp>
        <p:nvSpPr>
          <p:cNvPr id="76806" name="Rectangle 2"/>
          <p:cNvSpPr>
            <a:spLocks noGrp="1" noChangeArrowheads="1"/>
          </p:cNvSpPr>
          <p:nvPr>
            <p:ph type="body" idx="1"/>
          </p:nvPr>
        </p:nvSpPr>
        <p:spPr>
          <a:xfrm>
            <a:off x="685800" y="1981200"/>
            <a:ext cx="7772400" cy="4208463"/>
          </a:xfrm>
        </p:spPr>
        <p:txBody>
          <a:bodyPr/>
          <a:lstStyle/>
          <a:p>
            <a:pPr>
              <a:buNone/>
            </a:pPr>
            <a:r>
              <a:rPr lang="fi-FI" altLang="ja-JP" dirty="0" err="1" smtClean="0">
                <a:ea typeface="ＭＳ Ｐゴシック" pitchFamily="-84" charset="-128"/>
                <a:cs typeface="ＭＳ Ｐゴシック" pitchFamily="-84" charset="-128"/>
              </a:rPr>
              <a:t>Add</a:t>
            </a:r>
            <a:r>
              <a:rPr lang="fi-FI" altLang="ja-JP" dirty="0" smtClean="0">
                <a:ea typeface="ＭＳ Ｐゴシック" pitchFamily="-84" charset="-128"/>
                <a:cs typeface="ＭＳ Ｐゴシック" pitchFamily="-84" charset="-128"/>
              </a:rPr>
              <a:t> the </a:t>
            </a:r>
            <a:r>
              <a:rPr lang="fi-FI" altLang="ja-JP" dirty="0" err="1" smtClean="0">
                <a:ea typeface="ＭＳ Ｐゴシック" pitchFamily="-84" charset="-128"/>
                <a:cs typeface="ＭＳ Ｐゴシック" pitchFamily="-84" charset="-128"/>
              </a:rPr>
              <a:t>following</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text</a:t>
            </a:r>
            <a:r>
              <a:rPr lang="fi-FI" altLang="ja-JP" dirty="0" smtClean="0">
                <a:ea typeface="ＭＳ Ｐゴシック" pitchFamily="-84" charset="-128"/>
                <a:cs typeface="ＭＳ Ｐゴシック" pitchFamily="-84" charset="-128"/>
              </a:rPr>
              <a:t> to </a:t>
            </a:r>
            <a:r>
              <a:rPr lang="fi-FI" altLang="ja-JP" dirty="0" err="1" smtClean="0">
                <a:ea typeface="ＭＳ Ｐゴシック" pitchFamily="-84" charset="-128"/>
                <a:cs typeface="ＭＳ Ｐゴシック" pitchFamily="-84" charset="-128"/>
              </a:rPr>
              <a:t>clause</a:t>
            </a:r>
            <a:r>
              <a:rPr lang="fi-FI" altLang="ja-JP" dirty="0" smtClean="0">
                <a:ea typeface="ＭＳ Ｐゴシック" pitchFamily="-84" charset="-128"/>
                <a:cs typeface="ＭＳ Ｐゴシック" pitchFamily="-84" charset="-128"/>
              </a:rPr>
              <a:t> 5 of the </a:t>
            </a:r>
            <a:r>
              <a:rPr lang="fi-FI" altLang="ja-JP" dirty="0" err="1" smtClean="0">
                <a:ea typeface="ＭＳ Ｐゴシック" pitchFamily="-84" charset="-128"/>
                <a:cs typeface="ＭＳ Ｐゴシック" pitchFamily="-84" charset="-128"/>
              </a:rPr>
              <a:t>Specification</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Framework</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document</a:t>
            </a:r>
            <a:r>
              <a:rPr lang="fi-FI" altLang="ja-JP" dirty="0" smtClean="0">
                <a:ea typeface="ＭＳ Ｐゴシック" pitchFamily="-84" charset="-128"/>
                <a:cs typeface="ＭＳ Ｐゴシック" pitchFamily="-84" charset="-128"/>
              </a:rPr>
              <a:t>:</a:t>
            </a:r>
          </a:p>
          <a:p>
            <a:pPr lvl="1"/>
            <a:r>
              <a:rPr lang="fi-FI" altLang="ja-JP" dirty="0" smtClean="0">
                <a:ea typeface="ＭＳ Ｐゴシック" pitchFamily="-84" charset="-128"/>
                <a:cs typeface="ＭＳ Ｐゴシック" pitchFamily="-84" charset="-128"/>
              </a:rPr>
              <a:t>The </a:t>
            </a:r>
            <a:r>
              <a:rPr lang="fi-FI" altLang="ja-JP" dirty="0" err="1" smtClean="0">
                <a:ea typeface="ＭＳ Ｐゴシック" pitchFamily="-84" charset="-128"/>
                <a:cs typeface="ＭＳ Ｐゴシック" pitchFamily="-84" charset="-128"/>
              </a:rPr>
              <a:t>Beacon</a:t>
            </a:r>
            <a:r>
              <a:rPr lang="fi-FI" altLang="ja-JP" dirty="0" smtClean="0">
                <a:ea typeface="ＭＳ Ｐゴシック" pitchFamily="-84" charset="-128"/>
                <a:cs typeface="ＭＳ Ｐゴシック" pitchFamily="-84" charset="-128"/>
              </a:rPr>
              <a:t> </a:t>
            </a:r>
            <a:r>
              <a:rPr lang="fi-FI" altLang="ja-JP" dirty="0" err="1" smtClean="0">
                <a:ea typeface="ＭＳ Ｐゴシック" pitchFamily="-84" charset="-128"/>
                <a:cs typeface="ＭＳ Ｐゴシック" pitchFamily="-84" charset="-128"/>
              </a:rPr>
              <a:t>frame</a:t>
            </a:r>
            <a:r>
              <a:rPr lang="fi-FI"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may contain information of </a:t>
            </a:r>
            <a:r>
              <a:rPr lang="en-GB" altLang="ja-JP" dirty="0" err="1" smtClean="0">
                <a:ea typeface="ＭＳ Ｐゴシック" pitchFamily="-84" charset="-128"/>
                <a:cs typeface="ＭＳ Ｐゴシック" pitchFamily="-84" charset="-128"/>
              </a:rPr>
              <a:t>neighbor</a:t>
            </a:r>
            <a:r>
              <a:rPr lang="en-GB" altLang="ja-JP" dirty="0" smtClean="0">
                <a:ea typeface="ＭＳ Ｐゴシック" pitchFamily="-84" charset="-128"/>
                <a:cs typeface="ＭＳ Ｐゴシック" pitchFamily="-84" charset="-128"/>
              </a:rPr>
              <a:t> </a:t>
            </a:r>
            <a:r>
              <a:rPr lang="en-GB" altLang="ja-JP" dirty="0" err="1" smtClean="0">
                <a:ea typeface="ＭＳ Ｐゴシック" pitchFamily="-84" charset="-128"/>
                <a:cs typeface="ＭＳ Ｐゴシック" pitchFamily="-84" charset="-128"/>
              </a:rPr>
              <a:t>BSSs</a:t>
            </a:r>
            <a:r>
              <a:rPr lang="en-GB" altLang="ja-JP" dirty="0" smtClean="0">
                <a:ea typeface="ＭＳ Ｐゴシック" pitchFamily="-84" charset="-128"/>
                <a:cs typeface="ＭＳ Ｐゴシック" pitchFamily="-84" charset="-128"/>
              </a:rPr>
              <a:t>. </a:t>
            </a:r>
            <a:endParaRPr lang="fi-FI" altLang="ja-JP" dirty="0" smtClean="0">
              <a:ea typeface="ＭＳ Ｐゴシック" pitchFamily="-84" charset="-128"/>
              <a:cs typeface="ＭＳ Ｐゴシック" pitchFamily="-84" charset="-128"/>
            </a:endParaRPr>
          </a:p>
          <a:p>
            <a:r>
              <a:rPr lang="fi-FI" altLang="ja-JP" dirty="0" err="1" smtClean="0">
                <a:ea typeface="ＭＳ Ｐゴシック" pitchFamily="-84" charset="-128"/>
                <a:cs typeface="ＭＳ Ｐゴシック" pitchFamily="-84" charset="-128"/>
              </a:rPr>
              <a:t>Moved</a:t>
            </a:r>
            <a:r>
              <a:rPr lang="fi-FI" altLang="ja-JP" dirty="0" smtClean="0">
                <a:ea typeface="ＭＳ Ｐゴシック" pitchFamily="-84" charset="-128"/>
                <a:cs typeface="ＭＳ Ｐゴシック" pitchFamily="-84" charset="-128"/>
              </a:rPr>
              <a:t>: Jarkko </a:t>
            </a:r>
            <a:r>
              <a:rPr lang="fi-FI" altLang="ja-JP" dirty="0" err="1" smtClean="0">
                <a:ea typeface="ＭＳ Ｐゴシック" pitchFamily="-84" charset="-128"/>
                <a:cs typeface="ＭＳ Ｐゴシック" pitchFamily="-84" charset="-128"/>
              </a:rPr>
              <a:t>Kneckt</a:t>
            </a:r>
            <a:r>
              <a:rPr lang="fi-FI" altLang="ja-JP" dirty="0" smtClean="0">
                <a:ea typeface="ＭＳ Ｐゴシック" pitchFamily="-84" charset="-128"/>
                <a:cs typeface="ＭＳ Ｐゴシック" pitchFamily="-84" charset="-128"/>
              </a:rPr>
              <a:t>	</a:t>
            </a:r>
          </a:p>
          <a:p>
            <a:r>
              <a:rPr lang="fi-FI" altLang="ja-JP" dirty="0" err="1" smtClean="0">
                <a:ea typeface="ＭＳ Ｐゴシック" pitchFamily="-84" charset="-128"/>
                <a:cs typeface="ＭＳ Ｐゴシック" pitchFamily="-84" charset="-128"/>
              </a:rPr>
              <a:t>Seconded</a:t>
            </a:r>
            <a:r>
              <a:rPr lang="fi-FI" altLang="ja-JP" dirty="0" smtClean="0">
                <a:ea typeface="ＭＳ Ｐゴシック" pitchFamily="-84" charset="-128"/>
                <a:cs typeface="ＭＳ Ｐゴシック" pitchFamily="-84" charset="-128"/>
              </a:rPr>
              <a:t>: Gabor </a:t>
            </a:r>
            <a:r>
              <a:rPr lang="fi-FI" altLang="ja-JP" dirty="0" err="1" smtClean="0">
                <a:ea typeface="ＭＳ Ｐゴシック" pitchFamily="-84" charset="-128"/>
                <a:cs typeface="ＭＳ Ｐゴシック" pitchFamily="-84" charset="-128"/>
              </a:rPr>
              <a:t>Bajko</a:t>
            </a:r>
            <a:endParaRPr lang="fi-FI" altLang="ja-JP" dirty="0" smtClean="0">
              <a:ea typeface="ＭＳ Ｐゴシック" pitchFamily="-84" charset="-128"/>
              <a:cs typeface="ＭＳ Ｐゴシック" pitchFamily="-84" charset="-128"/>
            </a:endParaRPr>
          </a:p>
          <a:p>
            <a:endParaRPr lang="fi-FI" altLang="ja-JP" dirty="0" smtClean="0">
              <a:ea typeface="ＭＳ Ｐゴシック" pitchFamily="-84" charset="-128"/>
              <a:cs typeface="ＭＳ Ｐゴシック" pitchFamily="-84" charset="-128"/>
            </a:endParaRPr>
          </a:p>
          <a:p>
            <a:r>
              <a:rPr lang="fi-FI" altLang="ja-JP" dirty="0" err="1" smtClean="0">
                <a:ea typeface="ＭＳ Ｐゴシック" pitchFamily="-84" charset="-128"/>
                <a:cs typeface="ＭＳ Ｐゴシック" pitchFamily="-84" charset="-128"/>
              </a:rPr>
              <a:t>Yes</a:t>
            </a:r>
            <a:r>
              <a:rPr lang="fi-FI" altLang="ja-JP" dirty="0" smtClean="0">
                <a:ea typeface="ＭＳ Ｐゴシック" pitchFamily="-84" charset="-128"/>
                <a:cs typeface="ＭＳ Ｐゴシック" pitchFamily="-84" charset="-128"/>
              </a:rPr>
              <a:t>	11	No		11		</a:t>
            </a:r>
            <a:r>
              <a:rPr lang="fi-FI" altLang="ja-JP" dirty="0" err="1" smtClean="0">
                <a:ea typeface="ＭＳ Ｐゴシック" pitchFamily="-84" charset="-128"/>
                <a:cs typeface="ＭＳ Ｐゴシック" pitchFamily="-84" charset="-128"/>
              </a:rPr>
              <a:t>Abstain</a:t>
            </a:r>
            <a:r>
              <a:rPr lang="fi-FI" altLang="ja-JP" dirty="0" smtClean="0">
                <a:ea typeface="ＭＳ Ｐゴシック" pitchFamily="-84" charset="-128"/>
                <a:cs typeface="ＭＳ Ｐゴシック" pitchFamily="-84" charset="-128"/>
              </a:rPr>
              <a:t> 17</a:t>
            </a:r>
          </a:p>
          <a:p>
            <a:r>
              <a:rPr lang="fi-FI" altLang="ja-JP" dirty="0" err="1" smtClean="0">
                <a:ea typeface="ＭＳ Ｐゴシック" pitchFamily="-84" charset="-128"/>
                <a:cs typeface="ＭＳ Ｐゴシック" pitchFamily="-84" charset="-128"/>
              </a:rPr>
              <a:t>Fail</a:t>
            </a:r>
            <a:endParaRPr lang="en-US" altLang="ja-JP" dirty="0" smtClean="0">
              <a:ea typeface="ＭＳ Ｐゴシック" pitchFamily="-84" charset="-128"/>
              <a:cs typeface="ＭＳ Ｐゴシック" pitchFamily="-8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p>
        </p:txBody>
      </p:sp>
      <p:sp>
        <p:nvSpPr>
          <p:cNvPr id="78851"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78852" name="灯片编号占位符 5"/>
          <p:cNvSpPr>
            <a:spLocks noGrp="1"/>
          </p:cNvSpPr>
          <p:nvPr>
            <p:ph type="sldNum" sz="quarter" idx="12"/>
          </p:nvPr>
        </p:nvSpPr>
        <p:spPr>
          <a:noFill/>
        </p:spPr>
        <p:txBody>
          <a:bodyPr/>
          <a:lstStyle/>
          <a:p>
            <a:r>
              <a:rPr lang="en-US" altLang="zh-CN">
                <a:latin typeface="Times New Roman" pitchFamily="-84" charset="0"/>
              </a:rPr>
              <a:t>Slide </a:t>
            </a:r>
            <a:fld id="{9004B259-23E1-6E40-B3C5-D1BFA2B0FA80}" type="slidenum">
              <a:rPr lang="en-US" altLang="zh-CN">
                <a:latin typeface="Times New Roman" pitchFamily="-84" charset="0"/>
              </a:rPr>
              <a:pPr/>
              <a:t>42</a:t>
            </a:fld>
            <a:endParaRPr lang="en-US" altLang="zh-CN">
              <a:latin typeface="Times New Roman" pitchFamily="-84" charset="0"/>
            </a:endParaRPr>
          </a:p>
        </p:txBody>
      </p:sp>
      <p:sp>
        <p:nvSpPr>
          <p:cNvPr id="7" name="Rectangle 2"/>
          <p:cNvSpPr txBox="1">
            <a:spLocks noChangeArrowheads="1"/>
          </p:cNvSpPr>
          <p:nvPr/>
        </p:nvSpPr>
        <p:spPr bwMode="auto">
          <a:xfrm>
            <a:off x="685800" y="1981200"/>
            <a:ext cx="7772400" cy="4184650"/>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11-12-0053r1</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 GAS configuration-change element in the Beacon and Probe Response to indicate changes in a set of static GAS parameters</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 GAS configuration-change element in the Beacon and Probe Response to indicate changes in a set of static GAS parameters</a:t>
            </a:r>
          </a:p>
          <a:p>
            <a:endParaRPr lang="en-US" altLang="ja-JP" sz="1800"/>
          </a:p>
          <a:p>
            <a:r>
              <a:rPr lang="en-US" altLang="ja-JP" sz="1800"/>
              <a:t>Moved by: Phillip Barber	Seconded: Ping Fang</a:t>
            </a:r>
          </a:p>
          <a:p>
            <a:r>
              <a:rPr lang="en-US" altLang="ja-JP" sz="1800"/>
              <a:t>Yes: 31	No: 5	Abstain: 6</a:t>
            </a:r>
          </a:p>
          <a:p>
            <a:r>
              <a:rPr lang="en-US" altLang="ja-JP" sz="1800"/>
              <a:t>Motion Approved</a:t>
            </a:r>
          </a:p>
          <a:p>
            <a:r>
              <a:rPr lang="en-US" altLang="ja-JP" sz="1800"/>
              <a:t> </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lstStyle/>
          <a:p>
            <a:pPr algn="ctr">
              <a:buClr>
                <a:srgbClr val="000000"/>
              </a:buClr>
              <a:buSzPct val="100000"/>
              <a:buFont typeface="Times New Roman" pitchFamily="18" charset="0"/>
              <a:buNone/>
              <a:defRPr/>
            </a:pPr>
            <a:r>
              <a:rPr lang="en-US" altLang="ja-JP" sz="3200" b="1" kern="0" dirty="0" smtClean="0">
                <a:solidFill>
                  <a:srgbClr val="000000"/>
                </a:solidFill>
                <a:latin typeface="+mj-lt"/>
                <a:ea typeface="+mj-ea"/>
                <a:cs typeface="+mj-cs"/>
              </a:rPr>
              <a:t>Motion 13 / SFD </a:t>
            </a:r>
            <a:r>
              <a:rPr lang="en-US" altLang="ja-JP" sz="3200" b="1" kern="0" dirty="0">
                <a:solidFill>
                  <a:srgbClr val="000000"/>
                </a:solidFill>
                <a:latin typeface="+mj-lt"/>
                <a:ea typeface="+mj-ea"/>
                <a:cs typeface="+mj-cs"/>
              </a:rPr>
              <a:t>points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p>
        </p:txBody>
      </p:sp>
      <p:sp>
        <p:nvSpPr>
          <p:cNvPr id="80899"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0900" name="灯片编号占位符 5"/>
          <p:cNvSpPr>
            <a:spLocks noGrp="1"/>
          </p:cNvSpPr>
          <p:nvPr>
            <p:ph type="sldNum" sz="quarter" idx="12"/>
          </p:nvPr>
        </p:nvSpPr>
        <p:spPr>
          <a:noFill/>
        </p:spPr>
        <p:txBody>
          <a:bodyPr/>
          <a:lstStyle/>
          <a:p>
            <a:r>
              <a:rPr lang="en-US" altLang="zh-CN">
                <a:latin typeface="Times New Roman" pitchFamily="-84" charset="0"/>
              </a:rPr>
              <a:t>Slide </a:t>
            </a:r>
            <a:fld id="{5A9D2885-7BC0-ED4C-A7E8-C8BE69EDC00F}" type="slidenum">
              <a:rPr lang="en-US" altLang="zh-CN">
                <a:latin typeface="Times New Roman" pitchFamily="-84" charset="0"/>
              </a:rPr>
              <a:pPr/>
              <a:t>43</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11-12-0067r0</a:t>
            </a:r>
            <a:r>
              <a:rPr lang="en-US" altLang="ja-JP" sz="1800"/>
              <a:t>; harmonized into </a:t>
            </a:r>
            <a:r>
              <a:rPr lang="en-US" altLang="ja-JP" sz="1800">
                <a:hlinkClick r:id="rId4"/>
              </a:rPr>
              <a:t>11-12-1619r3</a:t>
            </a:r>
            <a:r>
              <a:rPr lang="en-US" altLang="ja-JP" sz="1800"/>
              <a:t>; insert to </a:t>
            </a:r>
            <a:r>
              <a:rPr lang="en-US" altLang="ja-JP" sz="1800">
                <a:hlinkClick r:id="rId5"/>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 wait-time-for-Probe-Response element to Probe Request to provide a max listening duration for which the STA indicates it will wait for Probe Response transmission</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5"/>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 wait-time-for-Probe-Response element to Probe Request to provide a max listening duration for which the STA indicates it will wait for Probe Response transmission</a:t>
            </a:r>
          </a:p>
          <a:p>
            <a:pPr>
              <a:buFont typeface="Arial" pitchFamily="-84" charset="0"/>
              <a:buChar char="•"/>
            </a:pPr>
            <a:endParaRPr lang="en-US" altLang="ja-JP" sz="1800"/>
          </a:p>
          <a:p>
            <a:r>
              <a:rPr lang="en-US" altLang="ja-JP" sz="1800"/>
              <a:t>Moved by: Phillip Barber	Seconded: Gabor Bajko</a:t>
            </a:r>
          </a:p>
          <a:p>
            <a:r>
              <a:rPr lang="en-US" altLang="ja-JP" sz="1800"/>
              <a:t>Yes: 34	No: 8	Abstain: 7</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14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p>
        </p:txBody>
      </p:sp>
      <p:sp>
        <p:nvSpPr>
          <p:cNvPr id="82947"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2948" name="灯片编号占位符 5"/>
          <p:cNvSpPr>
            <a:spLocks noGrp="1"/>
          </p:cNvSpPr>
          <p:nvPr>
            <p:ph type="sldNum" sz="quarter" idx="12"/>
          </p:nvPr>
        </p:nvSpPr>
        <p:spPr>
          <a:noFill/>
        </p:spPr>
        <p:txBody>
          <a:bodyPr/>
          <a:lstStyle/>
          <a:p>
            <a:r>
              <a:rPr lang="en-US" altLang="zh-CN">
                <a:latin typeface="Times New Roman" pitchFamily="-84" charset="0"/>
              </a:rPr>
              <a:t>Slide </a:t>
            </a:r>
            <a:fld id="{FB4F867F-5BC3-C84D-B626-A0CF3841D2AA}" type="slidenum">
              <a:rPr lang="en-US" altLang="zh-CN">
                <a:latin typeface="Times New Roman" pitchFamily="-84" charset="0"/>
              </a:rPr>
              <a:pPr/>
              <a:t>44</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11-12-0079r0</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an inclusion selection filter or ‘white’ list element to GAS Request to indicate selection for a set of APs to be included as part of Neighbor Report ANQP element in GAS Response</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STA may include an inclusion selection filter or ‘white’ list element to GAS Request to indicate selection for a set of APs to be included as part of Neighbor Report ANQP element in GAS Response</a:t>
            </a:r>
          </a:p>
          <a:p>
            <a:pPr>
              <a:buFont typeface="Arial" pitchFamily="-84" charset="0"/>
              <a:buChar char="•"/>
            </a:pPr>
            <a:endParaRPr lang="en-US" altLang="ja-JP" sz="1800"/>
          </a:p>
          <a:p>
            <a:r>
              <a:rPr lang="en-US" altLang="ja-JP" sz="1800"/>
              <a:t>Moved by: Phillip Barber	Seconded: Tom Siep</a:t>
            </a:r>
          </a:p>
          <a:p>
            <a:r>
              <a:rPr lang="en-US" altLang="ja-JP" sz="1800"/>
              <a:t>Yes: 17	No: 2	Abstain: 5</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15 /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日期占位符 3"/>
          <p:cNvSpPr>
            <a:spLocks noGrp="1"/>
          </p:cNvSpPr>
          <p:nvPr>
            <p:ph type="dt" sz="quarter" idx="10"/>
          </p:nvPr>
        </p:nvSpPr>
        <p:spPr>
          <a:xfrm>
            <a:off x="696913" y="333375"/>
            <a:ext cx="904875" cy="276225"/>
          </a:xfrm>
          <a:noFill/>
        </p:spPr>
        <p:txBody>
          <a:bodyPr/>
          <a:lstStyle/>
          <a:p>
            <a:r>
              <a:rPr lang="en-US" altLang="zh-CN" smtClean="0">
                <a:latin typeface="Times New Roman" pitchFamily="-84" charset="0"/>
              </a:rPr>
              <a:t>Mar 2012</a:t>
            </a:r>
          </a:p>
        </p:txBody>
      </p:sp>
      <p:sp>
        <p:nvSpPr>
          <p:cNvPr id="84995" name="页脚占位符 4"/>
          <p:cNvSpPr>
            <a:spLocks noGrp="1"/>
          </p:cNvSpPr>
          <p:nvPr>
            <p:ph type="ftr" sz="quarter" idx="11"/>
          </p:nvPr>
        </p:nvSpPr>
        <p:spPr>
          <a:xfrm>
            <a:off x="7123113" y="6475413"/>
            <a:ext cx="1420812" cy="184150"/>
          </a:xfrm>
          <a:noFill/>
        </p:spPr>
        <p:txBody>
          <a:bodyPr/>
          <a:lstStyle/>
          <a:p>
            <a:r>
              <a:rPr lang="en-US" altLang="ja-JP" smtClean="0">
                <a:latin typeface="Times New Roman" pitchFamily="-84" charset="0"/>
              </a:rPr>
              <a:t>Hiroshi Mano (ATRD, Root, Lab)</a:t>
            </a:r>
            <a:endParaRPr lang="en-US" altLang="zh-CN" smtClean="0">
              <a:latin typeface="Times New Roman" pitchFamily="-84" charset="0"/>
            </a:endParaRPr>
          </a:p>
        </p:txBody>
      </p:sp>
      <p:sp>
        <p:nvSpPr>
          <p:cNvPr id="84996" name="灯片编号占位符 5"/>
          <p:cNvSpPr>
            <a:spLocks noGrp="1"/>
          </p:cNvSpPr>
          <p:nvPr>
            <p:ph type="sldNum" sz="quarter" idx="12"/>
          </p:nvPr>
        </p:nvSpPr>
        <p:spPr>
          <a:noFill/>
        </p:spPr>
        <p:txBody>
          <a:bodyPr/>
          <a:lstStyle/>
          <a:p>
            <a:r>
              <a:rPr lang="en-US" altLang="zh-CN">
                <a:latin typeface="Times New Roman" pitchFamily="-84" charset="0"/>
              </a:rPr>
              <a:t>Slide </a:t>
            </a:r>
            <a:fld id="{7046A777-C3D1-CC4E-A224-4E77F9F7B2D5}" type="slidenum">
              <a:rPr lang="en-US" altLang="zh-CN">
                <a:latin typeface="Times New Roman" pitchFamily="-84" charset="0"/>
              </a:rPr>
              <a:pPr/>
              <a:t>45</a:t>
            </a:fld>
            <a:endParaRPr lang="en-US" altLang="zh-CN">
              <a:latin typeface="Times New Roman" pitchFamily="-84" charset="0"/>
            </a:endParaRPr>
          </a:p>
        </p:txBody>
      </p:sp>
      <p:sp>
        <p:nvSpPr>
          <p:cNvPr id="7" name="Rectangle 2"/>
          <p:cNvSpPr txBox="1">
            <a:spLocks noChangeArrowheads="1"/>
          </p:cNvSpPr>
          <p:nvPr/>
        </p:nvSpPr>
        <p:spPr bwMode="auto">
          <a:xfrm>
            <a:off x="685800" y="1693863"/>
            <a:ext cx="7772400" cy="4183062"/>
          </a:xfrm>
          <a:prstGeom prst="rect">
            <a:avLst/>
          </a:prstGeom>
          <a:noFill/>
          <a:ln w="9525">
            <a:noFill/>
            <a:miter lim="800000"/>
            <a:headEnd/>
            <a:tailEnd/>
          </a:ln>
          <a:effectLst/>
        </p:spPr>
        <p:txBody>
          <a:bodyPr lIns="92075" tIns="46038" rIns="92075" bIns="46038">
            <a:prstTxWarp prst="textNoShape">
              <a:avLst/>
            </a:prstTxWarp>
          </a:bodyPr>
          <a:lstStyle/>
          <a:p>
            <a:r>
              <a:rPr lang="en-US" altLang="ja-JP" sz="1800"/>
              <a:t>From </a:t>
            </a:r>
            <a:r>
              <a:rPr lang="en-US" altLang="ja-JP" sz="1800">
                <a:hlinkClick r:id="rId3"/>
              </a:rPr>
              <a:t>11-12-0080r0</a:t>
            </a:r>
            <a:r>
              <a:rPr lang="en-US" altLang="ja-JP" sz="1800"/>
              <a:t>; insert to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an indicator for AP availability to attachment to the Beacon and Probe Response</a:t>
            </a:r>
          </a:p>
          <a:p>
            <a:pPr>
              <a:buFont typeface="Arial" pitchFamily="-84" charset="0"/>
              <a:buChar char="•"/>
            </a:pPr>
            <a:endParaRPr lang="en-US" altLang="ja-JP" sz="1800"/>
          </a:p>
          <a:p>
            <a:r>
              <a:rPr lang="en-US" altLang="ja-JP" sz="1800" b="1"/>
              <a:t>Motion</a:t>
            </a:r>
            <a:r>
              <a:rPr lang="en-US" altLang="ja-JP" sz="1800"/>
              <a:t>: To authorize the Editor to incorporate the following text into the next revision of </a:t>
            </a:r>
            <a:r>
              <a:rPr lang="en-US" altLang="ja-JP" sz="1800">
                <a:hlinkClick r:id="rId4"/>
              </a:rPr>
              <a:t>11-12-0151-03-00ai-proposed-specification-framework-for-tgaif</a:t>
            </a:r>
            <a:r>
              <a:rPr lang="en-US" altLang="ja-JP" sz="1800"/>
              <a:t>, page 6, line 3, section 5 Fast Network Discovery as</a:t>
            </a:r>
          </a:p>
          <a:p>
            <a:pPr>
              <a:buFont typeface="Arial" pitchFamily="-84" charset="0"/>
              <a:buChar char="•"/>
            </a:pPr>
            <a:r>
              <a:rPr lang="en-US" altLang="ja-JP" sz="1800"/>
              <a:t>AP may include an indicator for AP availability to attachment to the Beacon and Probe Response</a:t>
            </a:r>
          </a:p>
          <a:p>
            <a:pPr>
              <a:buFont typeface="Arial" pitchFamily="-84" charset="0"/>
              <a:buChar char="•"/>
            </a:pPr>
            <a:endParaRPr lang="en-US" altLang="ja-JP" sz="1800"/>
          </a:p>
          <a:p>
            <a:r>
              <a:rPr lang="en-US" altLang="ja-JP" sz="1800"/>
              <a:t>Moved by: Phillip Barber	Seconded: Lei Wang</a:t>
            </a:r>
          </a:p>
          <a:p>
            <a:r>
              <a:rPr lang="en-US" altLang="ja-JP" sz="1800"/>
              <a:t>Yes: 24	No: 0	Abstain: 3</a:t>
            </a:r>
          </a:p>
          <a:p>
            <a:r>
              <a:rPr lang="en-US" altLang="ja-JP" sz="1800"/>
              <a:t>Motion Approved</a:t>
            </a:r>
          </a:p>
        </p:txBody>
      </p:sp>
      <p:sp>
        <p:nvSpPr>
          <p:cNvPr id="8" name="Rectangle 1"/>
          <p:cNvSpPr txBox="1">
            <a:spLocks noChangeArrowheads="1"/>
          </p:cNvSpPr>
          <p:nvPr/>
        </p:nvSpPr>
        <p:spPr bwMode="auto">
          <a:xfrm>
            <a:off x="687388" y="692150"/>
            <a:ext cx="7772400" cy="1160463"/>
          </a:xfrm>
          <a:prstGeom prst="rect">
            <a:avLst/>
          </a:prstGeom>
          <a:noFill/>
          <a:ln w="9525">
            <a:noFill/>
            <a:round/>
            <a:headEnd/>
            <a:tailEnd/>
          </a:ln>
        </p:spPr>
        <p:txBody>
          <a:bodyPr lIns="90000" tIns="46800" rIns="90000" bIns="46800" anchor="ctr">
            <a:prstTxWarp prst="textNoShape">
              <a:avLst/>
            </a:prstTxWarp>
          </a:bodyPr>
          <a:lstStyle/>
          <a:p>
            <a:pPr algn="ctr">
              <a:buClr>
                <a:srgbClr val="000000"/>
              </a:buClr>
              <a:buSzPct val="100000"/>
            </a:pPr>
            <a:r>
              <a:rPr lang="en-US" altLang="ja-JP" sz="3200" b="1" dirty="0" smtClean="0">
                <a:solidFill>
                  <a:srgbClr val="000000"/>
                </a:solidFill>
              </a:rPr>
              <a:t>Motion 16 / SFD </a:t>
            </a:r>
            <a:r>
              <a:rPr lang="en-US" altLang="ja-JP" sz="3200" b="1" dirty="0">
                <a:solidFill>
                  <a:srgbClr val="000000"/>
                </a:solidFill>
              </a:rPr>
              <a:t>points </a:t>
            </a:r>
            <a:r>
              <a:rPr lang="en-US" altLang="ja-JP" sz="2400" b="1" dirty="0">
                <a:solidFill>
                  <a:srgbClr val="000000"/>
                </a:solidFill>
              </a:rPr>
              <a:t>(continued)</a:t>
            </a:r>
            <a:endParaRPr lang="en-US" altLang="ja-JP" sz="4000" b="1" dirty="0">
              <a:solidFill>
                <a:srgbClr val="00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Title 1"/>
          <p:cNvSpPr>
            <a:spLocks noGrp="1"/>
          </p:cNvSpPr>
          <p:nvPr>
            <p:ph type="title"/>
          </p:nvPr>
        </p:nvSpPr>
        <p:spPr>
          <a:xfrm>
            <a:off x="685800" y="823913"/>
            <a:ext cx="7772400" cy="533400"/>
          </a:xfrm>
        </p:spPr>
        <p:txBody>
          <a:bodyPr/>
          <a:lstStyle/>
          <a:p>
            <a:r>
              <a:rPr lang="en-GB" altLang="ja-JP" sz="2800" dirty="0" smtClean="0">
                <a:ea typeface="ＭＳ Ｐゴシック" pitchFamily="-84" charset="-128"/>
                <a:cs typeface="ＭＳ Ｐゴシック" pitchFamily="-84" charset="-128"/>
              </a:rPr>
              <a:t>Motion 17 </a:t>
            </a:r>
            <a:endParaRPr lang="en-US" altLang="ja-JP" sz="2800" dirty="0" smtClean="0">
              <a:ea typeface="ＭＳ Ｐゴシック" pitchFamily="-84" charset="-128"/>
              <a:cs typeface="ＭＳ Ｐゴシック" pitchFamily="-84" charset="-128"/>
            </a:endParaRPr>
          </a:p>
        </p:txBody>
      </p:sp>
      <p:sp>
        <p:nvSpPr>
          <p:cNvPr id="87043" name="Content Placeholder 2"/>
          <p:cNvSpPr>
            <a:spLocks noGrp="1"/>
          </p:cNvSpPr>
          <p:nvPr>
            <p:ph idx="1"/>
          </p:nvPr>
        </p:nvSpPr>
        <p:spPr>
          <a:xfrm>
            <a:off x="762000" y="1714500"/>
            <a:ext cx="7772400" cy="4533900"/>
          </a:xfrm>
        </p:spPr>
        <p:txBody>
          <a:bodyPr/>
          <a:lstStyle/>
          <a:p>
            <a:r>
              <a:rPr lang="en-GB" altLang="ja-JP" smtClean="0">
                <a:ea typeface="ＭＳ Ｐゴシック" pitchFamily="-84" charset="-128"/>
                <a:cs typeface="ＭＳ Ｐゴシック" pitchFamily="-84" charset="-128"/>
              </a:rPr>
              <a:t>Move to add the following text to the clause 5 of the specification framework document:</a:t>
            </a:r>
            <a:endParaRPr lang="ko-KR" altLang="en-US" smtClean="0">
              <a:ea typeface="ＭＳ Ｐゴシック" pitchFamily="-84" charset="-128"/>
              <a:cs typeface="ＭＳ Ｐゴシック" pitchFamily="-84" charset="-128"/>
            </a:endParaRPr>
          </a:p>
          <a:p>
            <a:endParaRPr lang="en-US" altLang="ja-JP" smtClean="0">
              <a:ea typeface="ＭＳ Ｐゴシック" pitchFamily="-84" charset="-128"/>
              <a:cs typeface="ＭＳ Ｐゴシック" pitchFamily="-84" charset="-128"/>
            </a:endParaRPr>
          </a:p>
          <a:p>
            <a:pPr algn="just">
              <a:buFontTx/>
              <a:buNone/>
            </a:pPr>
            <a:r>
              <a:rPr lang="en-US" altLang="ja-JP" smtClean="0">
                <a:ea typeface="맑은 고딕" pitchFamily="34" charset="-127"/>
                <a:cs typeface="맑은 고딕" pitchFamily="34" charset="-127"/>
              </a:rPr>
              <a:t>The 802.11ai shall support for a method to avoid transmission of undesired probe response frames, in a selective manner.</a:t>
            </a:r>
            <a:endParaRPr lang="ko-KR" altLang="en-US" smtClean="0">
              <a:ea typeface="맑은 고딕" pitchFamily="34" charset="-127"/>
              <a:cs typeface="맑은 고딕" pitchFamily="34" charset="-127"/>
            </a:endParaRPr>
          </a:p>
          <a:p>
            <a:pPr>
              <a:buFontTx/>
              <a:buNone/>
            </a:pPr>
            <a:endParaRPr lang="en-US" altLang="ja-JP" sz="2000" smtClean="0">
              <a:ea typeface="ＭＳ Ｐゴシック" pitchFamily="-84" charset="-128"/>
              <a:cs typeface="ＭＳ Ｐゴシック" pitchFamily="-84" charset="-128"/>
            </a:endParaRPr>
          </a:p>
          <a:p>
            <a:pPr>
              <a:buFontTx/>
              <a:buNone/>
            </a:pPr>
            <a:r>
              <a:rPr lang="en-US" altLang="ja-JP" sz="1800" smtClean="0">
                <a:ea typeface="ＭＳ Ｐゴシック" pitchFamily="-84" charset="-128"/>
                <a:cs typeface="ＭＳ Ｐゴシック" pitchFamily="-84" charset="-128"/>
              </a:rPr>
              <a:t>Moved :	Kiseon Ryu</a:t>
            </a:r>
          </a:p>
          <a:p>
            <a:pPr>
              <a:buFontTx/>
              <a:buNone/>
            </a:pPr>
            <a:r>
              <a:rPr lang="en-US" altLang="ja-JP" sz="1800" smtClean="0">
                <a:ea typeface="ＭＳ Ｐゴシック" pitchFamily="-84" charset="-128"/>
                <a:cs typeface="ＭＳ Ｐゴシック" pitchFamily="-84" charset="-128"/>
              </a:rPr>
              <a:t>Seconded: Lee Armstrong</a:t>
            </a:r>
          </a:p>
          <a:p>
            <a:pPr>
              <a:buFontTx/>
              <a:buNone/>
            </a:pPr>
            <a:endParaRPr lang="en-US" altLang="ja-JP" sz="1800" smtClean="0">
              <a:ea typeface="ＭＳ Ｐゴシック" pitchFamily="-84" charset="-128"/>
              <a:cs typeface="ＭＳ Ｐゴシック" pitchFamily="-84" charset="-128"/>
            </a:endParaRPr>
          </a:p>
          <a:p>
            <a:pPr>
              <a:buFontTx/>
              <a:buNone/>
            </a:pPr>
            <a:r>
              <a:rPr lang="en-US" altLang="ja-JP" sz="1800" smtClean="0">
                <a:ea typeface="ＭＳ Ｐゴシック" pitchFamily="-84" charset="-128"/>
                <a:cs typeface="ＭＳ Ｐゴシック" pitchFamily="-84" charset="-128"/>
              </a:rPr>
              <a:t>Yes: 17	No: 6  Abstain: 15</a:t>
            </a:r>
          </a:p>
          <a:p>
            <a:pPr>
              <a:buFontTx/>
              <a:buNone/>
            </a:pPr>
            <a:r>
              <a:rPr lang="en-US" altLang="ja-JP" sz="2000" smtClean="0">
                <a:ea typeface="ＭＳ Ｐゴシック" pitchFamily="-84" charset="-128"/>
                <a:cs typeface="ＭＳ Ｐゴシック" pitchFamily="-84" charset="-128"/>
              </a:rPr>
              <a:t>Motion failed</a:t>
            </a:r>
          </a:p>
          <a:p>
            <a:endParaRPr lang="en-US" altLang="ja-JP" sz="2000" smtClean="0">
              <a:ea typeface="ＭＳ Ｐゴシック" pitchFamily="-84" charset="-128"/>
              <a:cs typeface="ＭＳ Ｐゴシック" pitchFamily="-84" charset="-128"/>
            </a:endParaRPr>
          </a:p>
        </p:txBody>
      </p:sp>
      <p:sp>
        <p:nvSpPr>
          <p:cNvPr id="87044" name="Slide Number Placeholder 3"/>
          <p:cNvSpPr>
            <a:spLocks noGrp="1"/>
          </p:cNvSpPr>
          <p:nvPr>
            <p:ph type="sldNum" sz="quarter" idx="12"/>
          </p:nvPr>
        </p:nvSpPr>
        <p:spPr>
          <a:xfrm>
            <a:off x="696913" y="333375"/>
            <a:ext cx="877887" cy="276225"/>
          </a:xfrm>
          <a:noFill/>
        </p:spPr>
        <p:txBody>
          <a:bodyPr anchor="b"/>
          <a:lstStyle/>
          <a:p>
            <a:pPr algn="l"/>
            <a:r>
              <a:rPr lang="en-US" altLang="ja-JP" sz="1800" b="1" smtClean="0">
                <a:latin typeface="Times New Roman" pitchFamily="-84" charset="0"/>
              </a:rPr>
              <a:t>Slide </a:t>
            </a:r>
            <a:fld id="{E0CF0199-339F-8F45-B67F-DEFB2AEC65D8}" type="slidenum">
              <a:rPr lang="en-US" altLang="ja-JP" sz="1800" b="1" smtClean="0">
                <a:latin typeface="Times New Roman" pitchFamily="-84" charset="0"/>
              </a:rPr>
              <a:pPr algn="l"/>
              <a:t>46</a:t>
            </a:fld>
            <a:endParaRPr lang="en-US" altLang="ja-JP" sz="1800" b="1" smtClean="0">
              <a:latin typeface="Times New Roman" pitchFamily="-84" charset="0"/>
            </a:endParaRPr>
          </a:p>
        </p:txBody>
      </p:sp>
      <p:sp>
        <p:nvSpPr>
          <p:cNvPr id="87045" name="Footer Placeholder 5"/>
          <p:cNvSpPr>
            <a:spLocks noGrp="1" noChangeArrowheads="1"/>
          </p:cNvSpPr>
          <p:nvPr>
            <p:ph type="ftr" sz="quarter" idx="11"/>
          </p:nvPr>
        </p:nvSpPr>
        <p:spPr>
          <a:xfrm>
            <a:off x="6232525" y="6475413"/>
            <a:ext cx="2311400" cy="184150"/>
          </a:xfrm>
          <a:noFill/>
        </p:spPr>
        <p:txBody>
          <a:bodyPr/>
          <a:lstStyle/>
          <a:p>
            <a:r>
              <a:rPr lang="en-US" altLang="ja-JP" smtClean="0">
                <a:latin typeface="Times New Roman" pitchFamily="-84" charset="0"/>
              </a:rPr>
              <a:t>Hiroshi Mano (ATRD, Root, Lab)</a:t>
            </a:r>
          </a:p>
        </p:txBody>
      </p:sp>
      <p:sp>
        <p:nvSpPr>
          <p:cNvPr id="6" name="日付プレースホルダ 5"/>
          <p:cNvSpPr>
            <a:spLocks noGrp="1"/>
          </p:cNvSpPr>
          <p:nvPr>
            <p:ph type="dt" sz="half" idx="10"/>
          </p:nvPr>
        </p:nvSpPr>
        <p:spPr/>
        <p:txBody>
          <a:bodyPr/>
          <a:lstStyle/>
          <a:p>
            <a:pPr>
              <a:defRPr/>
            </a:pPr>
            <a:r>
              <a:rPr lang="en-US" smtClean="0"/>
              <a:t>Mar 2012</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Motion 17.1 Motions for Proposed Text for SFD</a:t>
            </a:r>
            <a:endParaRPr lang="en-US" dirty="0"/>
          </a:p>
        </p:txBody>
      </p:sp>
      <p:sp>
        <p:nvSpPr>
          <p:cNvPr id="3" name="Content Placeholder 2"/>
          <p:cNvSpPr>
            <a:spLocks noGrp="1"/>
          </p:cNvSpPr>
          <p:nvPr>
            <p:ph idx="1"/>
          </p:nvPr>
        </p:nvSpPr>
        <p:spPr>
          <a:xfrm>
            <a:off x="685800" y="1333500"/>
            <a:ext cx="7770813" cy="4760913"/>
          </a:xfrm>
        </p:spPr>
        <p:txBody>
          <a:bodyPr>
            <a:normAutofit fontScale="92500" lnSpcReduction="20000"/>
          </a:bodyPr>
          <a:lstStyle/>
          <a:p>
            <a:pPr>
              <a:spcAft>
                <a:spcPts val="600"/>
              </a:spcAft>
              <a:buFont typeface="Arial" pitchFamily="34" charset="0"/>
              <a:buChar char="•"/>
            </a:pPr>
            <a:r>
              <a:rPr lang="en-US" sz="2000" dirty="0" smtClean="0">
                <a:solidFill>
                  <a:schemeClr val="tx1"/>
                </a:solidFill>
              </a:rPr>
              <a:t>Motion-1: add a new section, called “Link Setup General Framework” to line 24, page 3, in the </a:t>
            </a:r>
            <a:r>
              <a:rPr lang="en-US" sz="2000" dirty="0" err="1" smtClean="0">
                <a:solidFill>
                  <a:schemeClr val="tx1"/>
                </a:solidFill>
              </a:rPr>
              <a:t>TGai</a:t>
            </a:r>
            <a:r>
              <a:rPr lang="en-US" sz="2000" dirty="0" smtClean="0">
                <a:solidFill>
                  <a:schemeClr val="tx1"/>
                </a:solidFill>
              </a:rPr>
              <a:t> SFD, 12/0151r3; and also change the section numbers accordingly for the sections after this newly proposed section, i.e., </a:t>
            </a:r>
          </a:p>
          <a:p>
            <a:pPr marL="457200" indent="-457200">
              <a:spcAft>
                <a:spcPts val="600"/>
              </a:spcAft>
            </a:pPr>
            <a:r>
              <a:rPr lang="en-US" sz="2000" u="sng" dirty="0" smtClean="0">
                <a:solidFill>
                  <a:srgbClr val="0000FF"/>
                </a:solidFill>
              </a:rPr>
              <a:t>3.  Link Setup General Framework</a:t>
            </a:r>
            <a:r>
              <a:rPr lang="en-US" sz="1800" u="sng" dirty="0" smtClean="0">
                <a:solidFill>
                  <a:srgbClr val="0000FF"/>
                </a:solidFill>
              </a:rPr>
              <a:t>  </a:t>
            </a:r>
          </a:p>
          <a:p>
            <a:pPr marL="457200" indent="-457200">
              <a:spcAft>
                <a:spcPts val="600"/>
              </a:spcAft>
            </a:pPr>
            <a:r>
              <a:rPr lang="en-US" sz="2000" strike="sngStrike" dirty="0" smtClean="0">
                <a:solidFill>
                  <a:srgbClr val="FF0000"/>
                </a:solidFill>
              </a:rPr>
              <a:t>3 </a:t>
            </a:r>
            <a:r>
              <a:rPr lang="en-US" sz="2000" dirty="0" smtClean="0">
                <a:solidFill>
                  <a:schemeClr val="tx1"/>
                </a:solidFill>
              </a:rPr>
              <a:t> </a:t>
            </a:r>
            <a:r>
              <a:rPr lang="en-US" sz="2000" u="sng" dirty="0" smtClean="0">
                <a:solidFill>
                  <a:srgbClr val="0000FF"/>
                </a:solidFill>
              </a:rPr>
              <a:t>4.  </a:t>
            </a:r>
            <a:r>
              <a:rPr lang="en-US" sz="2000" dirty="0" smtClean="0">
                <a:solidFill>
                  <a:schemeClr val="tx1"/>
                </a:solidFill>
              </a:rPr>
              <a:t>Security Framework </a:t>
            </a:r>
          </a:p>
          <a:p>
            <a:pPr marL="457200" indent="-457200">
              <a:spcAft>
                <a:spcPts val="600"/>
              </a:spcAft>
            </a:pPr>
            <a:r>
              <a:rPr lang="en-US" sz="2000" strike="sngStrike" dirty="0" smtClean="0">
                <a:solidFill>
                  <a:srgbClr val="FF0000"/>
                </a:solidFill>
              </a:rPr>
              <a:t>4</a:t>
            </a:r>
            <a:r>
              <a:rPr lang="en-US" sz="2000" dirty="0" smtClean="0">
                <a:solidFill>
                  <a:schemeClr val="tx1"/>
                </a:solidFill>
              </a:rPr>
              <a:t>  </a:t>
            </a:r>
            <a:r>
              <a:rPr lang="en-US" sz="2000" u="sng" dirty="0" smtClean="0">
                <a:solidFill>
                  <a:srgbClr val="0000FF"/>
                </a:solidFill>
              </a:rPr>
              <a:t>5. </a:t>
            </a:r>
            <a:r>
              <a:rPr lang="en-US" sz="2000" dirty="0" smtClean="0">
                <a:solidFill>
                  <a:schemeClr val="tx1"/>
                </a:solidFill>
              </a:rPr>
              <a:t>IP Address Assignment</a:t>
            </a:r>
          </a:p>
          <a:p>
            <a:pPr marL="457200" indent="-457200">
              <a:spcAft>
                <a:spcPts val="600"/>
              </a:spcAft>
            </a:pPr>
            <a:r>
              <a:rPr lang="en-US" sz="2000" strike="sngStrike" dirty="0" smtClean="0">
                <a:solidFill>
                  <a:srgbClr val="FF0000"/>
                </a:solidFill>
              </a:rPr>
              <a:t>5 </a:t>
            </a:r>
            <a:r>
              <a:rPr lang="en-US" sz="2000" dirty="0" smtClean="0">
                <a:solidFill>
                  <a:schemeClr val="tx1"/>
                </a:solidFill>
              </a:rPr>
              <a:t> </a:t>
            </a:r>
            <a:r>
              <a:rPr lang="en-US" sz="2000" u="sng" dirty="0" smtClean="0">
                <a:solidFill>
                  <a:srgbClr val="0000FF"/>
                </a:solidFill>
              </a:rPr>
              <a:t>6. </a:t>
            </a:r>
            <a:r>
              <a:rPr lang="en-US" sz="2000" dirty="0" smtClean="0">
                <a:solidFill>
                  <a:schemeClr val="tx1"/>
                </a:solidFill>
              </a:rPr>
              <a:t>Fast Network  Discovery</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Motion: move: Lei Wang</a:t>
            </a:r>
          </a:p>
          <a:p>
            <a:pPr>
              <a:spcAft>
                <a:spcPts val="600"/>
              </a:spcAft>
            </a:pPr>
            <a:r>
              <a:rPr lang="en-US" sz="2000" dirty="0" smtClean="0">
                <a:solidFill>
                  <a:schemeClr val="tx1"/>
                </a:solidFill>
              </a:rPr>
              <a:t>Second: Lee Armstrong </a:t>
            </a:r>
          </a:p>
          <a:p>
            <a:pPr>
              <a:spcAft>
                <a:spcPts val="600"/>
              </a:spcAft>
            </a:pPr>
            <a:r>
              <a:rPr lang="en-US" sz="2000" dirty="0" smtClean="0">
                <a:solidFill>
                  <a:schemeClr val="tx1"/>
                </a:solidFill>
              </a:rPr>
              <a:t>Result    Yes    16                  NO      2             Abstain  15</a:t>
            </a:r>
          </a:p>
          <a:p>
            <a:pPr>
              <a:spcAft>
                <a:spcPts val="600"/>
              </a:spcAft>
            </a:pPr>
            <a:r>
              <a:rPr lang="en-US" sz="2000" dirty="0" smtClean="0">
                <a:solidFill>
                  <a:schemeClr val="tx1"/>
                </a:solidFill>
              </a:rPr>
              <a:t>Passes.</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 2012</a:t>
            </a:r>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Motion 17.2  Motions for Proposed Text for SFD</a:t>
            </a:r>
            <a:endParaRPr lang="en-US" dirty="0"/>
          </a:p>
        </p:txBody>
      </p:sp>
      <p:sp>
        <p:nvSpPr>
          <p:cNvPr id="3" name="Content Placeholder 2"/>
          <p:cNvSpPr>
            <a:spLocks noGrp="1"/>
          </p:cNvSpPr>
          <p:nvPr>
            <p:ph idx="1"/>
          </p:nvPr>
        </p:nvSpPr>
        <p:spPr>
          <a:xfrm>
            <a:off x="685800" y="1333500"/>
            <a:ext cx="7770813" cy="4760913"/>
          </a:xfrm>
        </p:spPr>
        <p:txBody>
          <a:bodyPr>
            <a:normAutofit/>
          </a:bodyPr>
          <a:lstStyle/>
          <a:p>
            <a:pPr>
              <a:spcAft>
                <a:spcPts val="600"/>
              </a:spcAft>
              <a:buFont typeface="Arial" pitchFamily="34" charset="0"/>
              <a:buChar char="•"/>
            </a:pPr>
            <a:r>
              <a:rPr lang="en-US" sz="2000" dirty="0" smtClean="0">
                <a:solidFill>
                  <a:schemeClr val="tx1"/>
                </a:solidFill>
              </a:rPr>
              <a:t>Motion-2: add the follow text to the general framework section in the </a:t>
            </a:r>
            <a:r>
              <a:rPr lang="en-US" sz="2000" dirty="0" err="1" smtClean="0">
                <a:solidFill>
                  <a:schemeClr val="tx1"/>
                </a:solidFill>
              </a:rPr>
              <a:t>TGai</a:t>
            </a:r>
            <a:r>
              <a:rPr lang="en-US" sz="2000" dirty="0" smtClean="0">
                <a:solidFill>
                  <a:schemeClr val="tx1"/>
                </a:solidFill>
              </a:rPr>
              <a:t> SFD, 12/0151r3.</a:t>
            </a:r>
          </a:p>
          <a:p>
            <a:pPr>
              <a:spcAft>
                <a:spcPts val="600"/>
              </a:spcAft>
            </a:pPr>
            <a:endParaRPr lang="en-US" sz="1800" b="0" dirty="0" smtClean="0">
              <a:solidFill>
                <a:schemeClr val="tx1"/>
              </a:solidFill>
            </a:endParaRPr>
          </a:p>
          <a:p>
            <a:pPr>
              <a:spcAft>
                <a:spcPts val="600"/>
              </a:spcAft>
            </a:pPr>
            <a:r>
              <a:rPr lang="en-US" sz="1800" b="0" dirty="0" smtClean="0">
                <a:solidFill>
                  <a:schemeClr val="tx1"/>
                </a:solidFill>
              </a:rPr>
              <a:t>AP and STA may use pre-acquired knowledge to accelerate the link setup. </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Move: Lei Wang</a:t>
            </a:r>
          </a:p>
          <a:p>
            <a:pPr>
              <a:spcAft>
                <a:spcPts val="600"/>
              </a:spcAft>
            </a:pPr>
            <a:r>
              <a:rPr lang="en-US" sz="2000" dirty="0" smtClean="0">
                <a:solidFill>
                  <a:schemeClr val="tx1"/>
                </a:solidFill>
              </a:rPr>
              <a:t>Second: Lee Armstrong</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Yes      13                NO        6           Abstain 13</a:t>
            </a:r>
          </a:p>
          <a:p>
            <a:pPr>
              <a:spcAft>
                <a:spcPts val="600"/>
              </a:spcAft>
            </a:pPr>
            <a:r>
              <a:rPr lang="en-US" sz="2000" dirty="0" smtClean="0">
                <a:solidFill>
                  <a:schemeClr val="tx1"/>
                </a:solidFill>
              </a:rPr>
              <a:t>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 2012</a:t>
            </a:r>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Motion 17.3 Motions for Proposed Text for SFD – </a:t>
            </a:r>
            <a:r>
              <a:rPr lang="en-US" sz="2400" dirty="0" err="1" smtClean="0"/>
              <a:t>con’t</a:t>
            </a:r>
            <a:endParaRPr lang="en-US" dirty="0"/>
          </a:p>
        </p:txBody>
      </p:sp>
      <p:sp>
        <p:nvSpPr>
          <p:cNvPr id="3" name="Content Placeholder 2"/>
          <p:cNvSpPr>
            <a:spLocks noGrp="1"/>
          </p:cNvSpPr>
          <p:nvPr>
            <p:ph idx="1"/>
          </p:nvPr>
        </p:nvSpPr>
        <p:spPr>
          <a:xfrm>
            <a:off x="685800" y="1333500"/>
            <a:ext cx="7770813" cy="4760913"/>
          </a:xfrm>
        </p:spPr>
        <p:txBody>
          <a:bodyPr>
            <a:normAutofit/>
          </a:bodyPr>
          <a:lstStyle/>
          <a:p>
            <a:pPr>
              <a:spcAft>
                <a:spcPts val="600"/>
              </a:spcAft>
            </a:pPr>
            <a:endParaRPr lang="en-US" sz="2000" dirty="0" smtClean="0">
              <a:solidFill>
                <a:schemeClr val="tx1"/>
              </a:solidFill>
            </a:endParaRPr>
          </a:p>
          <a:p>
            <a:pPr>
              <a:spcAft>
                <a:spcPts val="600"/>
              </a:spcAft>
              <a:buFont typeface="Arial" pitchFamily="34" charset="0"/>
              <a:buChar char="•"/>
            </a:pPr>
            <a:r>
              <a:rPr lang="en-US" sz="2000" dirty="0" smtClean="0">
                <a:solidFill>
                  <a:schemeClr val="tx1"/>
                </a:solidFill>
              </a:rPr>
              <a:t>Motion-3: add the follow sentence to the general framework section of the </a:t>
            </a:r>
            <a:r>
              <a:rPr lang="en-US" sz="2000" dirty="0" err="1" smtClean="0">
                <a:solidFill>
                  <a:schemeClr val="tx1"/>
                </a:solidFill>
              </a:rPr>
              <a:t>TGai</a:t>
            </a:r>
            <a:r>
              <a:rPr lang="en-US" sz="2000" dirty="0" smtClean="0">
                <a:solidFill>
                  <a:schemeClr val="tx1"/>
                </a:solidFill>
              </a:rPr>
              <a:t> SFD, 12/0151r3</a:t>
            </a:r>
          </a:p>
          <a:p>
            <a:pPr>
              <a:spcAft>
                <a:spcPts val="600"/>
              </a:spcAft>
            </a:pPr>
            <a:endParaRPr lang="en-US" sz="2000" dirty="0" smtClean="0">
              <a:solidFill>
                <a:schemeClr val="tx1"/>
              </a:solidFill>
            </a:endParaRPr>
          </a:p>
          <a:p>
            <a:pPr>
              <a:spcAft>
                <a:spcPts val="600"/>
              </a:spcAft>
            </a:pPr>
            <a:r>
              <a:rPr lang="en-US" sz="1800" b="0" dirty="0" smtClean="0">
                <a:solidFill>
                  <a:schemeClr val="tx1"/>
                </a:solidFill>
              </a:rPr>
              <a:t>A </a:t>
            </a:r>
            <a:r>
              <a:rPr lang="en-US" sz="1800" b="0" dirty="0" err="1" smtClean="0">
                <a:solidFill>
                  <a:schemeClr val="tx1"/>
                </a:solidFill>
              </a:rPr>
              <a:t>TGai</a:t>
            </a:r>
            <a:r>
              <a:rPr lang="en-US" sz="1800" b="0" dirty="0" smtClean="0">
                <a:solidFill>
                  <a:schemeClr val="tx1"/>
                </a:solidFill>
              </a:rPr>
              <a:t> solution may allow AP and STA to initiate link setup optimizations.</a:t>
            </a: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Move: Lei Wang</a:t>
            </a:r>
          </a:p>
          <a:p>
            <a:pPr marL="6350" lvl="1" indent="-6350">
              <a:spcAft>
                <a:spcPts val="600"/>
              </a:spcAft>
            </a:pPr>
            <a:r>
              <a:rPr lang="en-US" b="1" dirty="0" smtClean="0">
                <a:solidFill>
                  <a:schemeClr val="tx1"/>
                </a:solidFill>
                <a:cs typeface="+mn-cs"/>
              </a:rPr>
              <a:t>Second: Phil </a:t>
            </a:r>
            <a:r>
              <a:rPr lang="en-US" b="1" dirty="0" err="1" smtClean="0">
                <a:solidFill>
                  <a:schemeClr val="tx1"/>
                </a:solidFill>
                <a:cs typeface="+mn-cs"/>
              </a:rPr>
              <a:t>Barbar</a:t>
            </a: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    Yes      13                NO         4          Abstain 13</a:t>
            </a:r>
          </a:p>
          <a:p>
            <a:pPr marL="6350" lvl="1" indent="-6350">
              <a:spcAft>
                <a:spcPts val="600"/>
              </a:spcAft>
            </a:pPr>
            <a:r>
              <a:rPr lang="en-US" b="1" dirty="0" smtClean="0">
                <a:solidFill>
                  <a:schemeClr val="tx1"/>
                </a:solidFill>
                <a:cs typeface="+mn-cs"/>
              </a:rPr>
              <a:t>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18</a:t>
            </a:r>
            <a:endParaRPr lang="ja-JP" altLang="en-US" dirty="0" smtClean="0">
              <a:ea typeface="ＭＳ Ｐゴシック" pitchFamily="-84" charset="-128"/>
              <a:cs typeface="ＭＳ Ｐゴシック" pitchFamily="-84" charset="-128"/>
            </a:endParaRPr>
          </a:p>
        </p:txBody>
      </p:sp>
      <p:sp>
        <p:nvSpPr>
          <p:cNvPr id="89091"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draft specification shall define a protocol for mutual authentication that is key generating and provides explicit key confirmation. </a:t>
            </a:r>
          </a:p>
          <a:p>
            <a:r>
              <a:rPr lang="en-GB" altLang="ja-JP" smtClean="0">
                <a:ea typeface="ＭＳ Ｐゴシック" pitchFamily="-84" charset="-128"/>
                <a:cs typeface="ＭＳ Ｐゴシック" pitchFamily="-84" charset="-128"/>
              </a:rPr>
              <a:t>Moved:Dan Harkins</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Seconded:Paul Lambert</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12</a:t>
            </a:r>
            <a:r>
              <a:rPr lang="en-GB" altLang="ja-JP" smtClean="0">
                <a:ea typeface="ＭＳ Ｐゴシック" pitchFamily="-84" charset="-128"/>
                <a:cs typeface="ＭＳ Ｐゴシック" pitchFamily="-84" charset="-128"/>
              </a:rPr>
              <a:t>	No:13	Abstain: 12</a:t>
            </a:r>
          </a:p>
          <a:p>
            <a:r>
              <a:rPr lang="en-GB" altLang="ja-JP" smtClean="0">
                <a:ea typeface="ＭＳ Ｐゴシック" pitchFamily="-84" charset="-128"/>
                <a:cs typeface="ＭＳ Ｐゴシック" pitchFamily="-84" charset="-128"/>
              </a:rPr>
              <a:t>Failed</a:t>
            </a:r>
            <a:endParaRPr lang="ja-JP" altLang="en-US" smtClean="0">
              <a:ea typeface="ＭＳ Ｐゴシック" pitchFamily="-84" charset="-128"/>
              <a:cs typeface="ＭＳ Ｐゴシック" pitchFamily="-84" charset="-128"/>
            </a:endParaRPr>
          </a:p>
          <a:p>
            <a:pPr lvl="1"/>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8909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8909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8909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D31FAB0-5F42-7E4E-9A2C-3D72F8A97151}" type="slidenum">
              <a:rPr lang="en-US" altLang="ja-JP" smtClean="0">
                <a:latin typeface="Times New Roman" pitchFamily="-84" charset="0"/>
              </a:rPr>
              <a:pPr/>
              <a:t>50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19</a:t>
            </a:r>
            <a:endParaRPr lang="ja-JP" altLang="en-US" dirty="0" smtClean="0">
              <a:ea typeface="ＭＳ Ｐゴシック" pitchFamily="-84" charset="-128"/>
              <a:cs typeface="ＭＳ Ｐゴシック" pitchFamily="-84" charset="-128"/>
            </a:endParaRPr>
          </a:p>
        </p:txBody>
      </p:sp>
      <p:sp>
        <p:nvSpPr>
          <p:cNvPr id="90115"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mutual authentication protocol in the draft shall be resistant to active and passive attack. If the pre-existing credential is a shared secret, then either:</a:t>
            </a:r>
          </a:p>
          <a:p>
            <a:pPr lvl="2"/>
            <a:r>
              <a:rPr lang="en-GB" altLang="ja-JP" smtClean="0">
                <a:ea typeface="ＭＳ Ｐゴシック" pitchFamily="-84" charset="-128"/>
              </a:rPr>
              <a:t> 1) the protocol shall be defined to require that the probability of guessing the secret shall be no more than 2</a:t>
            </a:r>
            <a:r>
              <a:rPr lang="en-GB" altLang="ja-JP" baseline="30000" smtClean="0">
                <a:ea typeface="ＭＳ Ｐゴシック" pitchFamily="-84" charset="-128"/>
              </a:rPr>
              <a:t>-80</a:t>
            </a:r>
            <a:r>
              <a:rPr lang="en-GB" altLang="ja-JP" smtClean="0">
                <a:ea typeface="ＭＳ Ｐゴシック" pitchFamily="-84" charset="-128"/>
              </a:rPr>
              <a:t> ; or, </a:t>
            </a:r>
          </a:p>
          <a:p>
            <a:pPr lvl="2"/>
            <a:r>
              <a:rPr lang="en-GB" altLang="ja-JP" smtClean="0">
                <a:ea typeface="ＭＳ Ｐゴシック" pitchFamily="-84" charset="-128"/>
              </a:rPr>
              <a:t>2) the protocol shall be resistant to dictionary attack. </a:t>
            </a:r>
            <a:endParaRPr lang="ja-JP" altLang="en-US" smtClean="0">
              <a:ea typeface="ＭＳ Ｐゴシック" pitchFamily="-84" charset="-128"/>
            </a:endParaRPr>
          </a:p>
          <a:p>
            <a:r>
              <a:rPr lang="en-GB" altLang="ja-JP" smtClean="0">
                <a:ea typeface="ＭＳ Ｐゴシック" pitchFamily="-84" charset="-128"/>
                <a:cs typeface="ＭＳ Ｐゴシック" pitchFamily="-84" charset="-128"/>
              </a:rPr>
              <a:t> Moved:Dan Harkins</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Seconded:Roger</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19</a:t>
            </a:r>
            <a:r>
              <a:rPr lang="en-GB" altLang="ja-JP" smtClean="0">
                <a:ea typeface="ＭＳ Ｐゴシック" pitchFamily="-84" charset="-128"/>
                <a:cs typeface="ＭＳ Ｐゴシック" pitchFamily="-84" charset="-128"/>
              </a:rPr>
              <a:t>	No:0	Abstain: 15</a:t>
            </a:r>
          </a:p>
          <a:p>
            <a:r>
              <a:rPr lang="en-GB" altLang="ja-JP" u="sng" smtClean="0">
                <a:ea typeface="ＭＳ Ｐゴシック" pitchFamily="-84" charset="-128"/>
                <a:cs typeface="ＭＳ Ｐゴシック" pitchFamily="-84" charset="-128"/>
              </a:rPr>
              <a:t>Passes</a:t>
            </a:r>
            <a:endParaRPr lang="ja-JP" altLang="en-US" u="sng"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011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011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011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412AAB6-071E-F442-A8CC-6C35DE881A42}" type="slidenum">
              <a:rPr lang="en-US" altLang="ja-JP" smtClean="0">
                <a:latin typeface="Times New Roman" pitchFamily="-84" charset="0"/>
              </a:rPr>
              <a:pPr/>
              <a:t>51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20</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91139"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Motion: Add the following text to Clause “Security” of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SFD, 12/0151</a:t>
            </a:r>
          </a:p>
          <a:p>
            <a:pPr lvl="1"/>
            <a:r>
              <a:rPr lang="en-GB" altLang="ja-JP" dirty="0" smtClean="0"/>
              <a:t>The mutual authentication protocol in the draft shall optionally support the feature that compromise of the pre-existing credential does not reveal data from past sessions.</a:t>
            </a:r>
          </a:p>
          <a:p>
            <a:r>
              <a:rPr lang="en-GB" altLang="ja-JP" dirty="0" err="1" smtClean="0">
                <a:ea typeface="ＭＳ Ｐゴシック" pitchFamily="-84" charset="-128"/>
                <a:cs typeface="ＭＳ Ｐゴシック" pitchFamily="-84" charset="-128"/>
              </a:rPr>
              <a:t>Moved:Dan</a:t>
            </a:r>
            <a:r>
              <a:rPr lang="en-GB" altLang="ja-JP" dirty="0" smtClean="0">
                <a:ea typeface="ＭＳ Ｐゴシック" pitchFamily="-84" charset="-128"/>
                <a:cs typeface="ＭＳ Ｐゴシック" pitchFamily="-84" charset="-128"/>
              </a:rPr>
              <a:t> Harkins	</a:t>
            </a:r>
            <a:endParaRPr lang="ja-JP" altLang="en-US" u="sng" dirty="0" smtClean="0">
              <a:ea typeface="ＭＳ Ｐゴシック" pitchFamily="-84" charset="-128"/>
              <a:cs typeface="ＭＳ Ｐゴシック" pitchFamily="-84" charset="-128"/>
            </a:endParaRPr>
          </a:p>
          <a:p>
            <a:r>
              <a:rPr lang="en-GB" altLang="ja-JP" dirty="0" err="1" smtClean="0">
                <a:ea typeface="ＭＳ Ｐゴシック" pitchFamily="-84" charset="-128"/>
                <a:cs typeface="ＭＳ Ｐゴシック" pitchFamily="-84" charset="-128"/>
              </a:rPr>
              <a:t>Seconded:Hiroki</a:t>
            </a:r>
            <a:r>
              <a:rPr lang="en-GB" altLang="ja-JP" dirty="0" smtClean="0">
                <a:ea typeface="ＭＳ Ｐゴシック" pitchFamily="-84" charset="-128"/>
                <a:cs typeface="ＭＳ Ｐゴシック" pitchFamily="-84" charset="-128"/>
              </a:rPr>
              <a:t> Nakano</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Yes:</a:t>
            </a:r>
            <a:r>
              <a:rPr lang="ja-JP" altLang="en-US"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8</a:t>
            </a:r>
            <a:r>
              <a:rPr lang="en-GB" altLang="ja-JP" dirty="0" smtClean="0">
                <a:ea typeface="ＭＳ Ｐゴシック" pitchFamily="-84" charset="-128"/>
                <a:cs typeface="ＭＳ Ｐゴシック" pitchFamily="-84" charset="-128"/>
              </a:rPr>
              <a:t>	No:30	Abstain: 5</a:t>
            </a:r>
          </a:p>
          <a:p>
            <a:r>
              <a:rPr lang="en-GB" altLang="ja-JP" u="sng" dirty="0" smtClean="0">
                <a:ea typeface="ＭＳ Ｐゴシック" pitchFamily="-84" charset="-128"/>
                <a:cs typeface="ＭＳ Ｐゴシック" pitchFamily="-84" charset="-128"/>
              </a:rPr>
              <a:t>Fail</a:t>
            </a:r>
            <a:endParaRPr lang="ja-JP" altLang="en-US" u="sng" dirty="0" smtClean="0">
              <a:ea typeface="ＭＳ Ｐゴシック" pitchFamily="-84" charset="-128"/>
              <a:cs typeface="ＭＳ Ｐゴシック" pitchFamily="-84" charset="-128"/>
            </a:endParaRPr>
          </a:p>
          <a:p>
            <a:pPr lvl="1"/>
            <a:endParaRPr lang="ja-JP" altLang="en-US" dirty="0" smtClean="0">
              <a:ea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9114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114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114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0050583B-DB5E-8D4E-94A2-522F50C2F4F0}" type="slidenum">
              <a:rPr lang="en-US" altLang="ja-JP" smtClean="0">
                <a:latin typeface="Times New Roman" pitchFamily="-84" charset="0"/>
              </a:rPr>
              <a:pPr/>
              <a:t>52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21</a:t>
            </a:r>
            <a:br>
              <a:rPr lang="en-US" altLang="ja-JP"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92163"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Motion: Add the following text to Clause “Security” of TGai SFD, 12/0151</a:t>
            </a:r>
          </a:p>
          <a:p>
            <a:pPr lvl="1"/>
            <a:r>
              <a:rPr lang="en-GB" altLang="ja-JP" smtClean="0"/>
              <a:t>The mutual authentication protocol in the draft shall optionally support the feature that compromise of the pre-existing credential does not reveal data from past sessions.</a:t>
            </a:r>
          </a:p>
          <a:p>
            <a:r>
              <a:rPr lang="en-GB" altLang="ja-JP" smtClean="0">
                <a:ea typeface="ＭＳ Ｐゴシック" pitchFamily="-84" charset="-128"/>
                <a:cs typeface="ＭＳ Ｐゴシック" pitchFamily="-84" charset="-128"/>
              </a:rPr>
              <a:t>Moved:Dan Harkins	</a:t>
            </a:r>
            <a:endParaRPr lang="ja-JP" altLang="en-US" u="sng"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Seconded:Hiroki Nakano</a:t>
            </a:r>
            <a:endParaRPr lang="ja-JP" altLang="en-US" smtClean="0">
              <a:ea typeface="ＭＳ Ｐゴシック" pitchFamily="-84" charset="-128"/>
              <a:cs typeface="ＭＳ Ｐゴシック" pitchFamily="-84" charset="-128"/>
            </a:endParaRPr>
          </a:p>
          <a:p>
            <a:r>
              <a:rPr lang="en-GB" altLang="ja-JP" smtClean="0">
                <a:ea typeface="ＭＳ Ｐゴシック" pitchFamily="-84" charset="-128"/>
                <a:cs typeface="ＭＳ Ｐゴシック" pitchFamily="-84" charset="-128"/>
              </a:rPr>
              <a:t>Yes:</a:t>
            </a:r>
            <a:r>
              <a:rPr lang="ja-JP" altLang="en-US" smtClean="0">
                <a:ea typeface="ＭＳ Ｐゴシック" pitchFamily="-84" charset="-128"/>
                <a:cs typeface="ＭＳ Ｐゴシック" pitchFamily="-84" charset="-128"/>
              </a:rPr>
              <a:t>　</a:t>
            </a:r>
            <a:r>
              <a:rPr lang="en-US" altLang="ja-JP" smtClean="0">
                <a:ea typeface="ＭＳ Ｐゴシック" pitchFamily="-84" charset="-128"/>
                <a:cs typeface="ＭＳ Ｐゴシック" pitchFamily="-84" charset="-128"/>
              </a:rPr>
              <a:t>8</a:t>
            </a:r>
            <a:r>
              <a:rPr lang="en-GB" altLang="ja-JP" smtClean="0">
                <a:ea typeface="ＭＳ Ｐゴシック" pitchFamily="-84" charset="-128"/>
                <a:cs typeface="ＭＳ Ｐゴシック" pitchFamily="-84" charset="-128"/>
              </a:rPr>
              <a:t>	No:30	Abstain: 5</a:t>
            </a:r>
          </a:p>
          <a:p>
            <a:r>
              <a:rPr lang="en-GB" altLang="ja-JP" u="sng" smtClean="0">
                <a:ea typeface="ＭＳ Ｐゴシック" pitchFamily="-84" charset="-128"/>
                <a:cs typeface="ＭＳ Ｐゴシック" pitchFamily="-84" charset="-128"/>
              </a:rPr>
              <a:t>Fails</a:t>
            </a:r>
            <a:endParaRPr lang="ja-JP" altLang="en-US" u="sng" smtClean="0">
              <a:ea typeface="ＭＳ Ｐゴシック" pitchFamily="-84" charset="-128"/>
              <a:cs typeface="ＭＳ Ｐゴシック" pitchFamily="-84" charset="-128"/>
            </a:endParaRPr>
          </a:p>
          <a:p>
            <a:pPr lvl="1"/>
            <a:endParaRPr lang="ja-JP" altLang="en-US" smtClean="0">
              <a:ea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2164"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2165"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2166"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C1FE3B4-4199-FD4A-990D-C93C6D66DB92}" type="slidenum">
              <a:rPr lang="en-US" altLang="ja-JP" smtClean="0">
                <a:latin typeface="Times New Roman" pitchFamily="-84" charset="0"/>
              </a:rPr>
              <a:pPr/>
              <a:t>53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23</a:t>
            </a:r>
            <a:endParaRPr lang="ja-JP" altLang="en-US" dirty="0" smtClean="0">
              <a:ea typeface="ＭＳ Ｐゴシック" pitchFamily="-84" charset="-128"/>
              <a:cs typeface="ＭＳ Ｐゴシック" pitchFamily="-84" charset="-128"/>
            </a:endParaRPr>
          </a:p>
        </p:txBody>
      </p:sp>
      <p:sp>
        <p:nvSpPr>
          <p:cNvPr id="93187"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Move to add the following statement to the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Spec Framework:</a:t>
            </a:r>
            <a:endParaRPr lang="ja-JP" altLang="en-US" dirty="0" smtClean="0">
              <a:ea typeface="ＭＳ Ｐゴシック" pitchFamily="-84" charset="-128"/>
              <a:cs typeface="ＭＳ Ｐゴシック" pitchFamily="-84" charset="-128"/>
            </a:endParaRPr>
          </a:p>
          <a:p>
            <a:pPr lvl="1"/>
            <a:r>
              <a:rPr lang="en-GB" altLang="ja-JP" dirty="0" smtClean="0"/>
              <a:t>R.3.A: The draft specification shall include support for</a:t>
            </a:r>
            <a:r>
              <a:rPr lang="en-US" altLang="ja-JP" dirty="0" smtClean="0"/>
              <a:t> the EAP-RP [as defined in IETF </a:t>
            </a:r>
            <a:r>
              <a:rPr lang="en-GB" altLang="ja-JP" dirty="0" smtClean="0"/>
              <a:t>RFC 5295/5296] </a:t>
            </a:r>
            <a:r>
              <a:rPr lang="en-US" altLang="ja-JP" dirty="0" smtClean="0"/>
              <a:t>for fast authentication by using a pre-established FILS context (EMSK, </a:t>
            </a:r>
            <a:r>
              <a:rPr lang="en-US" altLang="ja-JP" dirty="0" err="1" smtClean="0"/>
              <a:t>rRK</a:t>
            </a:r>
            <a:r>
              <a:rPr lang="en-US" altLang="ja-JP" dirty="0" smtClean="0"/>
              <a:t>, </a:t>
            </a:r>
            <a:r>
              <a:rPr lang="en-US" altLang="ja-JP" dirty="0" err="1" smtClean="0"/>
              <a:t>rIK</a:t>
            </a:r>
            <a:r>
              <a:rPr lang="en-US" altLang="ja-JP" dirty="0" smtClean="0"/>
              <a:t>) to improve the authentication time during association</a:t>
            </a:r>
            <a:endParaRPr lang="ja-JP" altLang="en-US" dirty="0" smtClean="0">
              <a:ea typeface="ＭＳ Ｐゴシック" pitchFamily="-84" charset="-128"/>
            </a:endParaRPr>
          </a:p>
          <a:p>
            <a:r>
              <a:rPr lang="en-US" altLang="ja-JP" dirty="0" smtClean="0">
                <a:ea typeface="ＭＳ Ｐゴシック" pitchFamily="-84" charset="-128"/>
                <a:cs typeface="ＭＳ Ｐゴシック" pitchFamily="-84" charset="-128"/>
              </a:rPr>
              <a:t>Move </a:t>
            </a:r>
            <a:r>
              <a:rPr lang="en-US" altLang="ja-JP" dirty="0" err="1" smtClean="0">
                <a:ea typeface="ＭＳ Ｐゴシック" pitchFamily="-84" charset="-128"/>
                <a:cs typeface="ＭＳ Ｐゴシック" pitchFamily="-84" charset="-128"/>
              </a:rPr>
              <a:t>Geroge</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Second Hitoshi</a:t>
            </a:r>
          </a:p>
          <a:p>
            <a:r>
              <a:rPr lang="en-US" altLang="ja-JP" dirty="0" smtClean="0">
                <a:ea typeface="ＭＳ Ｐゴシック" pitchFamily="-84" charset="-128"/>
                <a:cs typeface="ＭＳ Ｐゴシック" pitchFamily="-84" charset="-128"/>
              </a:rPr>
              <a:t>Y:24</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N:16</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 5</a:t>
            </a:r>
          </a:p>
          <a:p>
            <a:r>
              <a:rPr lang="en-US" altLang="ja-JP" dirty="0" smtClean="0">
                <a:ea typeface="ＭＳ Ｐゴシック" pitchFamily="-84" charset="-128"/>
                <a:cs typeface="ＭＳ Ｐゴシック" pitchFamily="-84" charset="-128"/>
              </a:rPr>
              <a:t>Fail</a:t>
            </a: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93188"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318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319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36653F2-1849-3B45-8F30-22272FA2A15F}" type="slidenum">
              <a:rPr lang="en-US" altLang="ja-JP" smtClean="0">
                <a:latin typeface="Times New Roman" pitchFamily="-84" charset="0"/>
              </a:rPr>
              <a:pPr/>
              <a:t>54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24</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ja-JP" altLang="en-US" dirty="0" smtClean="0">
              <a:ea typeface="ＭＳ Ｐゴシック" pitchFamily="-84" charset="-128"/>
              <a:cs typeface="ＭＳ Ｐゴシック" pitchFamily="-84" charset="-128"/>
            </a:endParaRPr>
          </a:p>
        </p:txBody>
      </p:sp>
      <p:sp>
        <p:nvSpPr>
          <p:cNvPr id="3" name="コンテンツ プレースホルダ 2"/>
          <p:cNvSpPr>
            <a:spLocks noGrp="1"/>
          </p:cNvSpPr>
          <p:nvPr>
            <p:ph idx="1"/>
          </p:nvPr>
        </p:nvSpPr>
        <p:spPr/>
        <p:txBody>
          <a:bodyPr>
            <a:normAutofit lnSpcReduction="10000"/>
          </a:bodyPr>
          <a:lstStyle/>
          <a:p>
            <a:pPr>
              <a:defRPr/>
            </a:pPr>
            <a:r>
              <a:rPr lang="en-US" dirty="0" smtClean="0"/>
              <a:t>Move to add the following statement to the </a:t>
            </a:r>
            <a:r>
              <a:rPr lang="en-US" dirty="0" err="1" smtClean="0"/>
              <a:t>TGai</a:t>
            </a:r>
            <a:r>
              <a:rPr lang="en-US" dirty="0" smtClean="0"/>
              <a:t> Spec Framework:</a:t>
            </a:r>
            <a:endParaRPr lang="ja-JP" altLang="en-US" dirty="0" smtClean="0"/>
          </a:p>
          <a:p>
            <a:pPr lvl="1">
              <a:defRPr/>
            </a:pPr>
            <a:r>
              <a:rPr lang="en-GB" dirty="0" smtClean="0"/>
              <a:t>R.3.B: The draft specification shall include support </a:t>
            </a:r>
            <a:r>
              <a:rPr lang="en-US" dirty="0" smtClean="0"/>
              <a:t>for the use of optimized EAP by concurrent association, authentication and key distribution to set up initial link and establish the FILS context.</a:t>
            </a:r>
          </a:p>
          <a:p>
            <a:pPr>
              <a:defRPr/>
            </a:pPr>
            <a:r>
              <a:rPr lang="en-US" altLang="ja-JP" dirty="0" smtClean="0"/>
              <a:t>Move: </a:t>
            </a:r>
            <a:r>
              <a:rPr lang="en-US" altLang="ja-JP" dirty="0" err="1" smtClean="0"/>
              <a:t>Geroge</a:t>
            </a:r>
            <a:endParaRPr lang="en-US" altLang="ja-JP" dirty="0" smtClean="0"/>
          </a:p>
          <a:p>
            <a:pPr>
              <a:defRPr/>
            </a:pPr>
            <a:r>
              <a:rPr lang="en-US" altLang="ja-JP" dirty="0" smtClean="0"/>
              <a:t>Second: Ping</a:t>
            </a:r>
            <a:endParaRPr lang="ja-JP" altLang="en-US" dirty="0" smtClean="0"/>
          </a:p>
          <a:p>
            <a:pPr>
              <a:defRPr/>
            </a:pPr>
            <a:r>
              <a:rPr lang="en-US" dirty="0" smtClean="0"/>
              <a:t>Y: 24</a:t>
            </a:r>
            <a:endParaRPr lang="ja-JP" altLang="en-US" dirty="0" smtClean="0"/>
          </a:p>
          <a:p>
            <a:pPr>
              <a:defRPr/>
            </a:pPr>
            <a:r>
              <a:rPr lang="en-US" dirty="0" smtClean="0"/>
              <a:t>N:22</a:t>
            </a:r>
          </a:p>
          <a:p>
            <a:pPr>
              <a:defRPr/>
            </a:pPr>
            <a:r>
              <a:rPr lang="en-US" dirty="0" smtClean="0"/>
              <a:t>A: 8</a:t>
            </a:r>
          </a:p>
          <a:p>
            <a:pPr>
              <a:defRPr/>
            </a:pPr>
            <a:r>
              <a:rPr lang="en-US" altLang="ja-JP" dirty="0" smtClean="0"/>
              <a:t>Fails</a:t>
            </a:r>
            <a:endParaRPr lang="ja-JP" altLang="en-US" dirty="0" smtClean="0"/>
          </a:p>
          <a:p>
            <a:pPr>
              <a:defRPr/>
            </a:pPr>
            <a:endParaRPr lang="ja-JP" altLang="en-US" dirty="0"/>
          </a:p>
        </p:txBody>
      </p:sp>
      <p:sp>
        <p:nvSpPr>
          <p:cNvPr id="94212"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421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421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6E2423CD-6193-BD49-95E5-BA2AC8A54E95}" type="slidenum">
              <a:rPr lang="en-US" altLang="ja-JP" smtClean="0">
                <a:latin typeface="Times New Roman" pitchFamily="-84" charset="0"/>
              </a:rPr>
              <a:pPr/>
              <a:t>55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25</a:t>
            </a:r>
            <a:endParaRPr lang="ja-JP" altLang="en-US" dirty="0" smtClean="0">
              <a:ea typeface="ＭＳ Ｐゴシック" pitchFamily="-84" charset="-128"/>
              <a:cs typeface="ＭＳ Ｐゴシック" pitchFamily="-84" charset="-128"/>
            </a:endParaRPr>
          </a:p>
        </p:txBody>
      </p:sp>
      <p:sp>
        <p:nvSpPr>
          <p:cNvPr id="95235" name="コンテンツ プレースホルダ 2"/>
          <p:cNvSpPr>
            <a:spLocks noGrp="1"/>
          </p:cNvSpPr>
          <p:nvPr>
            <p:ph idx="1"/>
          </p:nvPr>
        </p:nvSpPr>
        <p:spPr/>
        <p:txBody>
          <a:bodyPr/>
          <a:lstStyle/>
          <a:p>
            <a:r>
              <a:rPr lang="en-US" altLang="ja-JP" smtClean="0">
                <a:ea typeface="ＭＳ Ｐゴシック" pitchFamily="-84" charset="-128"/>
                <a:cs typeface="ＭＳ Ｐゴシック" pitchFamily="-84" charset="-128"/>
              </a:rPr>
              <a:t>Move to add the following statement to the TGai Spec Framework:</a:t>
            </a:r>
            <a:endParaRPr lang="ja-JP" altLang="en-US" smtClean="0">
              <a:ea typeface="ＭＳ Ｐゴシック" pitchFamily="-84" charset="-128"/>
              <a:cs typeface="ＭＳ Ｐゴシック" pitchFamily="-84" charset="-128"/>
            </a:endParaRPr>
          </a:p>
          <a:p>
            <a:pPr lvl="1"/>
            <a:r>
              <a:rPr lang="en-GB" altLang="ja-JP" smtClean="0"/>
              <a:t>R.3.C: The draft specification shall include support for </a:t>
            </a:r>
            <a:r>
              <a:rPr lang="en-US" altLang="ja-JP" smtClean="0"/>
              <a:t>exchanging authentication messages concurrently to 4-way handshake.</a:t>
            </a:r>
          </a:p>
          <a:p>
            <a:r>
              <a:rPr lang="en-US" altLang="ja-JP" smtClean="0">
                <a:ea typeface="ＭＳ Ｐゴシック" pitchFamily="-84" charset="-128"/>
                <a:cs typeface="ＭＳ Ｐゴシック" pitchFamily="-84" charset="-128"/>
              </a:rPr>
              <a:t>Moved: George</a:t>
            </a:r>
          </a:p>
          <a:p>
            <a:r>
              <a:rPr lang="en-US" altLang="ja-JP" smtClean="0">
                <a:ea typeface="ＭＳ Ｐゴシック" pitchFamily="-84" charset="-128"/>
                <a:cs typeface="ＭＳ Ｐゴシック" pitchFamily="-84" charset="-128"/>
              </a:rPr>
              <a:t>Seconded: Bo sun</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Y: 26</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N:18</a:t>
            </a:r>
            <a:endParaRPr lang="ja-JP" altLang="en-US"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A: 5</a:t>
            </a:r>
          </a:p>
          <a:p>
            <a:r>
              <a:rPr lang="en-US" altLang="ja-JP" smtClean="0">
                <a:ea typeface="ＭＳ Ｐゴシック" pitchFamily="-84" charset="-128"/>
                <a:cs typeface="ＭＳ Ｐゴシック" pitchFamily="-84" charset="-128"/>
              </a:rPr>
              <a:t>Faild</a:t>
            </a:r>
            <a:endParaRPr lang="ja-JP" altLang="en-US" smtClean="0">
              <a:ea typeface="ＭＳ Ｐゴシック" pitchFamily="-84" charset="-128"/>
              <a:cs typeface="ＭＳ Ｐゴシック" pitchFamily="-84" charset="-128"/>
            </a:endParaRPr>
          </a:p>
          <a:p>
            <a:endParaRPr lang="ja-JP" altLang="en-US" smtClean="0">
              <a:ea typeface="ＭＳ Ｐゴシック" pitchFamily="-84" charset="-128"/>
              <a:cs typeface="ＭＳ Ｐゴシック" pitchFamily="-84" charset="-128"/>
            </a:endParaRPr>
          </a:p>
        </p:txBody>
      </p:sp>
      <p:sp>
        <p:nvSpPr>
          <p:cNvPr id="95236"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9523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9523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05ED7239-428F-5E41-B3B0-56AF7C7447F9}" type="slidenum">
              <a:rPr lang="en-US" altLang="ja-JP" smtClean="0">
                <a:latin typeface="Times New Roman" pitchFamily="-84" charset="0"/>
              </a:rPr>
              <a:pPr/>
              <a:t>56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 </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2 of the specification framework document:</a:t>
            </a:r>
          </a:p>
          <a:p>
            <a:pPr>
              <a:buNone/>
            </a:pPr>
            <a:endParaRPr lang="en-US" dirty="0" smtClean="0"/>
          </a:p>
          <a:p>
            <a:pPr>
              <a:buNone/>
            </a:pPr>
            <a:r>
              <a:rPr lang="en-US" dirty="0" smtClean="0"/>
              <a:t>”</a:t>
            </a:r>
            <a:r>
              <a:rPr lang="en-GB" dirty="0" smtClean="0"/>
              <a:t> HLCF	Higher Layer Configuration Function (The nature of HLCF is TBD)”</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Lee Armstrong</a:t>
            </a:r>
          </a:p>
          <a:p>
            <a:pPr>
              <a:buNone/>
            </a:pPr>
            <a:endParaRPr lang="en-US" altLang="ja-JP" dirty="0" smtClean="0"/>
          </a:p>
          <a:p>
            <a:pPr>
              <a:buNone/>
            </a:pPr>
            <a:r>
              <a:rPr lang="en-US" altLang="ja-JP" dirty="0" smtClean="0"/>
              <a:t>Y/N/A: 20/2/16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57</a:t>
            </a:fld>
            <a:endParaRPr lang="en-US" altLang="ja-JP"/>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shall support IPv4 and IPv6.”</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Lee Armstrong</a:t>
            </a:r>
          </a:p>
          <a:p>
            <a:pPr>
              <a:buNone/>
            </a:pPr>
            <a:endParaRPr lang="en-US" altLang="ja-JP" dirty="0" smtClean="0"/>
          </a:p>
          <a:p>
            <a:pPr>
              <a:buNone/>
            </a:pPr>
            <a:r>
              <a:rPr lang="en-US" altLang="ja-JP" dirty="0" smtClean="0"/>
              <a:t>Y/N/A: 24/2/13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58</a:t>
            </a:fld>
            <a:endParaRPr lang="en-US" altLang="ja-JP"/>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lang="en-US" dirty="0" smtClean="0"/>
              <a:t>Move to add the following text to the clause 4 of the specification framework document:</a:t>
            </a:r>
          </a:p>
          <a:p>
            <a:pPr>
              <a:buNone/>
            </a:pPr>
            <a:endParaRPr lang="en-US" dirty="0" smtClean="0"/>
          </a:p>
          <a:p>
            <a:pPr>
              <a:buNone/>
            </a:pPr>
            <a:r>
              <a:rPr lang="en-GB" dirty="0" smtClean="0"/>
              <a:t>The HLCF shall be able to carry the following parameters.</a:t>
            </a:r>
            <a:endParaRPr lang="en-US" dirty="0" smtClean="0"/>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IP address and </a:t>
            </a:r>
            <a:r>
              <a:rPr lang="en-GB" sz="2323" dirty="0" err="1" smtClean="0"/>
              <a:t>netmask</a:t>
            </a:r>
            <a:r>
              <a:rPr lang="en-GB" sz="2323" dirty="0" smtClean="0"/>
              <a:t>/prefix length for the STA.</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Default gateway’s IP address.</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Default gateway’s MAC address.</a:t>
            </a:r>
          </a:p>
          <a:p>
            <a:pPr marL="800100" lvl="1" indent="-342900">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323" dirty="0" smtClean="0"/>
              <a:t>DNS servers’ IP addresses.</a:t>
            </a:r>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13/7/15	fail</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59</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smtClean="0">
                <a:ea typeface="ＭＳ Ｐゴシック" pitchFamily="-84" charset="-128"/>
                <a:cs typeface="ＭＳ Ｐゴシック" pitchFamily="-84" charset="-128"/>
              </a:rPr>
              <a:t>Plan for this week</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Waikoloa Mar 2012</a:t>
            </a:r>
          </a:p>
        </p:txBody>
      </p:sp>
      <p:sp>
        <p:nvSpPr>
          <p:cNvPr id="22531" name="Content Placeholder 2"/>
          <p:cNvSpPr>
            <a:spLocks noGrp="1"/>
          </p:cNvSpPr>
          <p:nvPr>
            <p:ph idx="1"/>
          </p:nvPr>
        </p:nvSpPr>
        <p:spPr>
          <a:xfrm>
            <a:off x="685800" y="1981200"/>
            <a:ext cx="8153400" cy="43434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AM1(Adhoc), PM1,PM2,EVE</a:t>
            </a:r>
          </a:p>
          <a:p>
            <a:pPr lvl="1">
              <a:defRPr/>
            </a:pPr>
            <a:r>
              <a:rPr lang="en-US" altLang="ja-JP" dirty="0" smtClean="0"/>
              <a:t>Tuesday AM2,PM2,EVE</a:t>
            </a:r>
          </a:p>
          <a:p>
            <a:pPr lvl="1">
              <a:defRPr/>
            </a:pPr>
            <a:r>
              <a:rPr lang="en-US" altLang="ja-JP" dirty="0" smtClean="0"/>
              <a:t>Wednesday AM1,PM1</a:t>
            </a:r>
          </a:p>
          <a:p>
            <a:pPr lvl="1">
              <a:defRPr/>
            </a:pPr>
            <a:r>
              <a:rPr lang="en-US" altLang="ja-JP" dirty="0" smtClean="0"/>
              <a:t>Thursday AM1,AM2,PM1</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defRPr/>
            </a:pPr>
            <a:r>
              <a:rPr lang="en-US" altLang="ja-JP" dirty="0" smtClean="0"/>
              <a:t>Goals for the  Meeting:</a:t>
            </a:r>
          </a:p>
          <a:p>
            <a:pPr lvl="1">
              <a:defRPr/>
            </a:pPr>
            <a:r>
              <a:rPr lang="en-US" altLang="ja-JP" dirty="0" smtClean="0"/>
              <a:t>Approve minutes of past meeting and teleconference</a:t>
            </a:r>
          </a:p>
          <a:p>
            <a:pPr lvl="1">
              <a:defRPr/>
            </a:pPr>
            <a:r>
              <a:rPr lang="en-US" altLang="ja-JP" dirty="0" smtClean="0"/>
              <a:t>Spec text for specification framework documentation</a:t>
            </a:r>
          </a:p>
          <a:p>
            <a:pPr lvl="1">
              <a:defRPr/>
            </a:pPr>
            <a:r>
              <a:rPr lang="en-US" altLang="ja-JP" dirty="0" smtClean="0"/>
              <a:t>Creating Spec framework documentation</a:t>
            </a:r>
          </a:p>
          <a:p>
            <a:pPr lvl="1">
              <a:defRPr/>
            </a:pPr>
            <a:r>
              <a:rPr lang="en-US" altLang="ja-JP" dirty="0" smtClean="0"/>
              <a:t>Approve Timeline</a:t>
            </a:r>
          </a:p>
          <a:p>
            <a:pPr lvl="1">
              <a:defRPr/>
            </a:pPr>
            <a:r>
              <a:rPr lang="en-US" altLang="ja-JP" dirty="0" smtClean="0"/>
              <a:t>Approve Teleconference schedule</a:t>
            </a:r>
          </a:p>
          <a:p>
            <a:pPr lvl="1">
              <a:defRPr/>
            </a:pPr>
            <a:r>
              <a:rPr lang="en-US" altLang="ja-JP" dirty="0" smtClean="0"/>
              <a:t>Approve Plan for May</a:t>
            </a:r>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shall be completed by 1-roundtrip frame exchange.”</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7/15/11	fail</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60</a:t>
            </a:fld>
            <a:endParaRPr lang="en-US" altLang="ja-JP"/>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pPr>
              <a:buNone/>
            </a:pPr>
            <a:r>
              <a:rPr lang="en-US" dirty="0" smtClean="0"/>
              <a:t>Move to add the following text to the clause 4 of the specification framework document:</a:t>
            </a:r>
          </a:p>
          <a:p>
            <a:pPr>
              <a:buNone/>
            </a:pPr>
            <a:endParaRPr lang="en-US" dirty="0" smtClean="0"/>
          </a:p>
          <a:p>
            <a:pPr>
              <a:buNone/>
            </a:pPr>
            <a:r>
              <a:rPr lang="en-US" dirty="0" smtClean="0"/>
              <a:t>”</a:t>
            </a:r>
            <a:r>
              <a:rPr lang="en-GB" dirty="0" smtClean="0"/>
              <a:t> The HLCF capability of the AP shall be indicated in Beacon and Probe Response.”</a:t>
            </a:r>
            <a:endParaRPr lang="en-US" dirty="0" smtClean="0"/>
          </a:p>
          <a:p>
            <a:pPr>
              <a:buNone/>
            </a:pPr>
            <a:endParaRPr lang="en-US" altLang="ja-JP" dirty="0" smtClean="0"/>
          </a:p>
          <a:p>
            <a:pPr>
              <a:buNone/>
            </a:pPr>
            <a:r>
              <a:rPr lang="en-US" altLang="ja-JP" dirty="0" smtClean="0"/>
              <a:t>Moved: Hitoshi Morioka</a:t>
            </a:r>
          </a:p>
          <a:p>
            <a:pPr>
              <a:buNone/>
            </a:pPr>
            <a:r>
              <a:rPr lang="en-US" altLang="ja-JP" dirty="0" smtClean="0"/>
              <a:t>Seconded: Gabor </a:t>
            </a:r>
            <a:r>
              <a:rPr lang="en-US" altLang="ja-JP" dirty="0" err="1" smtClean="0"/>
              <a:t>Bajko</a:t>
            </a:r>
            <a:endParaRPr lang="en-US" altLang="ja-JP" dirty="0" smtClean="0"/>
          </a:p>
          <a:p>
            <a:pPr>
              <a:buNone/>
            </a:pPr>
            <a:endParaRPr lang="en-US" altLang="ja-JP" dirty="0" smtClean="0"/>
          </a:p>
          <a:p>
            <a:pPr>
              <a:buNone/>
            </a:pPr>
            <a:r>
              <a:rPr lang="en-US" altLang="ja-JP" dirty="0" smtClean="0"/>
              <a:t>Y/N/A: 17/2/13	pass</a:t>
            </a:r>
            <a:endParaRPr lang="ja-JP" altLang="en-US" dirty="0"/>
          </a:p>
        </p:txBody>
      </p:sp>
      <p:sp>
        <p:nvSpPr>
          <p:cNvPr id="4" name="日付プレースホルダ 3"/>
          <p:cNvSpPr>
            <a:spLocks noGrp="1"/>
          </p:cNvSpPr>
          <p:nvPr>
            <p:ph type="dt" sz="half" idx="10"/>
          </p:nvPr>
        </p:nvSpPr>
        <p:spPr/>
        <p:txBody>
          <a:bodyPr/>
          <a:lstStyle/>
          <a:p>
            <a:r>
              <a:rPr lang="en-US" altLang="ja-JP" smtClean="0"/>
              <a:t>Mar 2012</a:t>
            </a:r>
            <a:endParaRPr lang="en-US" altLang="ja-JP"/>
          </a:p>
        </p:txBody>
      </p:sp>
      <p:sp>
        <p:nvSpPr>
          <p:cNvPr id="5" name="フッター プレースホルダ 4"/>
          <p:cNvSpPr>
            <a:spLocks noGrp="1"/>
          </p:cNvSpPr>
          <p:nvPr>
            <p:ph type="ftr" sz="quarter" idx="11"/>
          </p:nvPr>
        </p:nvSpPr>
        <p:spPr/>
        <p:txBody>
          <a:bodyPr/>
          <a:lstStyle/>
          <a:p>
            <a:r>
              <a:rPr lang="en-US" altLang="ja-JP" smtClean="0"/>
              <a:t>Hiroshi Mano (ATRD, Root, Lab)</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61</a:t>
            </a:fld>
            <a:endParaRPr lang="en-US" altLang="ja-JP"/>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ja-JP" smtClean="0"/>
              <a:t>Mar 2012</a:t>
            </a:r>
            <a:endParaRPr lang="en-US" altLang="ja-JP" dirty="0"/>
          </a:p>
        </p:txBody>
      </p:sp>
      <p:sp>
        <p:nvSpPr>
          <p:cNvPr id="5" name="页脚占位符 4"/>
          <p:cNvSpPr>
            <a:spLocks noGrp="1"/>
          </p:cNvSpPr>
          <p:nvPr>
            <p:ph type="ftr" sz="quarter" idx="11"/>
          </p:nvPr>
        </p:nvSpPr>
        <p:spPr/>
        <p:txBody>
          <a:bodyPr/>
          <a:lstStyle/>
          <a:p>
            <a:pPr>
              <a:defRPr/>
            </a:pPr>
            <a:r>
              <a:rPr lang="en-US" altLang="ja-JP" smtClean="0"/>
              <a:t>Hiroshi Mano (ATRD, Root, Lab)</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62</a:t>
            </a:fld>
            <a:endParaRPr lang="en-US" altLang="ja-JP"/>
          </a:p>
        </p:txBody>
      </p:sp>
      <p:sp>
        <p:nvSpPr>
          <p:cNvPr id="7" name="Title 1"/>
          <p:cNvSpPr>
            <a:spLocks noGrp="1"/>
          </p:cNvSpPr>
          <p:nvPr/>
        </p:nvSpPr>
        <p:spPr bwMode="auto">
          <a:xfrm>
            <a:off x="686593" y="724694"/>
            <a:ext cx="7770813" cy="533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r>
              <a:rPr lang="en-US" sz="2400" dirty="0" smtClean="0"/>
              <a:t>Motion 31 / proposed </a:t>
            </a:r>
            <a:r>
              <a:rPr lang="en-US" sz="2400" dirty="0"/>
              <a:t>t</a:t>
            </a:r>
            <a:r>
              <a:rPr lang="en-US" sz="2400" dirty="0" smtClean="0"/>
              <a:t>ext for SFD </a:t>
            </a:r>
            <a:endParaRPr lang="en-US" dirty="0"/>
          </a:p>
        </p:txBody>
      </p:sp>
      <p:sp>
        <p:nvSpPr>
          <p:cNvPr id="8" name="Content Placeholder 2"/>
          <p:cNvSpPr>
            <a:spLocks noGrp="1"/>
          </p:cNvSpPr>
          <p:nvPr/>
        </p:nvSpPr>
        <p:spPr bwMode="auto">
          <a:xfrm>
            <a:off x="686593" y="1372393"/>
            <a:ext cx="7770813" cy="47609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77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Aft>
                <a:spcPts val="600"/>
              </a:spcAft>
            </a:pPr>
            <a:endParaRPr lang="en-US" sz="2000" dirty="0" smtClean="0">
              <a:solidFill>
                <a:schemeClr val="tx1"/>
              </a:solidFill>
            </a:endParaRPr>
          </a:p>
          <a:p>
            <a:pPr>
              <a:spcAft>
                <a:spcPts val="600"/>
              </a:spcAft>
              <a:buFont typeface="Arial" pitchFamily="34" charset="0"/>
              <a:buChar char="•"/>
            </a:pPr>
            <a:r>
              <a:rPr lang="en-US" sz="2000" dirty="0">
                <a:solidFill>
                  <a:schemeClr val="tx1"/>
                </a:solidFill>
              </a:rPr>
              <a:t>Motion: Add the following </a:t>
            </a:r>
            <a:r>
              <a:rPr lang="en-US" sz="2000" dirty="0" smtClean="0">
                <a:solidFill>
                  <a:schemeClr val="tx1"/>
                </a:solidFill>
              </a:rPr>
              <a:t>text (proposed in 248r0 ) </a:t>
            </a:r>
            <a:r>
              <a:rPr lang="en-US" sz="2000" dirty="0">
                <a:solidFill>
                  <a:schemeClr val="tx1"/>
                </a:solidFill>
              </a:rPr>
              <a:t>to Clause </a:t>
            </a:r>
            <a:r>
              <a:rPr lang="en-US" sz="2000" dirty="0" smtClean="0">
                <a:solidFill>
                  <a:schemeClr val="tx1"/>
                </a:solidFill>
              </a:rPr>
              <a:t>3 “Security </a:t>
            </a:r>
            <a:r>
              <a:rPr lang="en-US" sz="2000" dirty="0">
                <a:solidFill>
                  <a:schemeClr val="tx1"/>
                </a:solidFill>
              </a:rPr>
              <a:t>Framework” of </a:t>
            </a:r>
            <a:r>
              <a:rPr lang="en-US" sz="2000" dirty="0" err="1">
                <a:solidFill>
                  <a:schemeClr val="tx1"/>
                </a:solidFill>
              </a:rPr>
              <a:t>TGai</a:t>
            </a:r>
            <a:r>
              <a:rPr lang="en-US" sz="2000" dirty="0">
                <a:solidFill>
                  <a:schemeClr val="tx1"/>
                </a:solidFill>
              </a:rPr>
              <a:t> SFD, 12/0151</a:t>
            </a:r>
          </a:p>
          <a:p>
            <a:pPr>
              <a:spcAft>
                <a:spcPts val="600"/>
              </a:spcAft>
              <a:buFont typeface="Arial" pitchFamily="34" charset="0"/>
              <a:buChar char="•"/>
            </a:pPr>
            <a:endParaRPr lang="en-US" sz="2000" b="1" dirty="0" smtClean="0">
              <a:solidFill>
                <a:schemeClr val="tx1"/>
              </a:solidFill>
              <a:cs typeface="+mn-cs"/>
            </a:endParaRPr>
          </a:p>
          <a:p>
            <a:pPr marL="0" indent="0">
              <a:spcAft>
                <a:spcPts val="600"/>
              </a:spcAft>
            </a:pPr>
            <a:r>
              <a:rPr lang="en-US" altLang="zh-CN" dirty="0" smtClean="0"/>
              <a:t> </a:t>
            </a:r>
            <a:r>
              <a:rPr lang="en-US" altLang="zh-CN" dirty="0"/>
              <a:t>The draft specification shall include support for </a:t>
            </a:r>
            <a:r>
              <a:rPr lang="en-US" altLang="zh-CN" dirty="0" smtClean="0"/>
              <a:t>a revised </a:t>
            </a:r>
            <a:r>
              <a:rPr lang="en-US" altLang="zh-CN" dirty="0"/>
              <a:t>802.11 </a:t>
            </a:r>
            <a:r>
              <a:rPr lang="en-US" altLang="zh-CN" dirty="0" smtClean="0"/>
              <a:t> </a:t>
            </a:r>
            <a:r>
              <a:rPr lang="en-US" altLang="zh-CN" dirty="0"/>
              <a:t>state machine to enable the FILS </a:t>
            </a:r>
            <a:r>
              <a:rPr lang="en-US" altLang="zh-CN" dirty="0" smtClean="0"/>
              <a:t>authentication and association</a:t>
            </a:r>
            <a:r>
              <a:rPr lang="en-US" dirty="0" smtClean="0"/>
              <a:t>.</a:t>
            </a:r>
          </a:p>
          <a:p>
            <a:pPr marL="0" indent="0">
              <a:spcAft>
                <a:spcPts val="600"/>
              </a:spcAft>
            </a:pPr>
            <a:endParaRPr lang="en-US" dirty="0" smtClean="0"/>
          </a:p>
          <a:p>
            <a:pPr marL="0" indent="0">
              <a:spcAft>
                <a:spcPts val="600"/>
              </a:spcAft>
            </a:pPr>
            <a:r>
              <a:rPr lang="en-US" dirty="0" smtClean="0"/>
              <a:t> The actual 802.11 FILS state machine is TBD.</a:t>
            </a:r>
          </a:p>
          <a:p>
            <a:pPr marL="0" indent="0">
              <a:spcAft>
                <a:spcPts val="600"/>
              </a:spcAft>
            </a:pPr>
            <a:endParaRPr lang="en-US" dirty="0"/>
          </a:p>
          <a:p>
            <a:pPr marL="0" indent="0">
              <a:spcAft>
                <a:spcPts val="600"/>
              </a:spcAft>
            </a:pPr>
            <a:r>
              <a:rPr lang="fi-FI" dirty="0" smtClean="0">
                <a:solidFill>
                  <a:schemeClr val="tx1"/>
                </a:solidFill>
              </a:rPr>
              <a:t>Moved: Rob Sun</a:t>
            </a:r>
            <a:endParaRPr lang="en-US" dirty="0" smtClean="0">
              <a:solidFill>
                <a:schemeClr val="tx1"/>
              </a:solidFill>
            </a:endParaRPr>
          </a:p>
          <a:p>
            <a:pPr marL="6350" lvl="1" indent="-6350">
              <a:spcAft>
                <a:spcPts val="600"/>
              </a:spcAft>
            </a:pPr>
            <a:r>
              <a:rPr lang="fi-FI" b="1" dirty="0" smtClean="0">
                <a:solidFill>
                  <a:schemeClr val="tx1"/>
                </a:solidFill>
                <a:cs typeface="+mn-cs"/>
              </a:rPr>
              <a:t>Seconded: Tom Siep</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Yes       39               No  1                 Abstain 2</a:t>
            </a:r>
          </a:p>
          <a:p>
            <a:pPr marL="6350" lvl="1" indent="-6350">
              <a:spcAft>
                <a:spcPts val="600"/>
              </a:spcAft>
            </a:pPr>
            <a:r>
              <a:rPr lang="en-US" b="1" dirty="0" smtClean="0">
                <a:solidFill>
                  <a:schemeClr val="tx1"/>
                </a:solidFill>
              </a:rPr>
              <a:t>Motion passed</a:t>
            </a: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29152892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pPr lvl="1"/>
            <a:r>
              <a:rPr lang="en-US" altLang="ja-JP" dirty="0" smtClean="0"/>
              <a:t>The draft should include an authentication scheme, where STA and AP derive a shared key (key agreement) and show that these have computed correctly (key confirmation), where both devices do not share a secret key, but each shares a distinct key with a mutually trusted third party AS.</a:t>
            </a:r>
          </a:p>
          <a:p>
            <a:r>
              <a:rPr lang="en-US" altLang="ja-JP" dirty="0" smtClean="0"/>
              <a:t>Moved: Roger Durand</a:t>
            </a:r>
          </a:p>
          <a:p>
            <a:r>
              <a:rPr lang="en-US" altLang="ja-JP" dirty="0" smtClean="0"/>
              <a:t>Seconded: Rob Sun</a:t>
            </a:r>
          </a:p>
          <a:p>
            <a:r>
              <a:rPr lang="en-US" altLang="ja-JP" dirty="0" smtClean="0"/>
              <a:t>Y/N/A: 14/2/3</a:t>
            </a:r>
          </a:p>
          <a:p>
            <a:r>
              <a:rPr lang="en-US" altLang="ja-JP" dirty="0" smtClean="0"/>
              <a:t>Passes</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 </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b="1" dirty="0" smtClean="0"/>
              <a:t>Move to include the following text in Security Section of the </a:t>
            </a:r>
            <a:r>
              <a:rPr lang="en-US" b="1" dirty="0" err="1" smtClean="0"/>
              <a:t>sfd</a:t>
            </a:r>
            <a:r>
              <a:rPr lang="en-US" b="1" dirty="0" smtClean="0"/>
              <a:t> document (12/151r5).</a:t>
            </a:r>
            <a:endParaRPr lang="ja-JP" altLang="en-US" dirty="0" smtClean="0"/>
          </a:p>
          <a:p>
            <a:pPr lvl="1"/>
            <a:r>
              <a:rPr lang="en-US" altLang="ja-JP" dirty="0" smtClean="0"/>
              <a:t>The draft should include an authentication scheme, where STA and AP derive a shared key (key agreement) and show that these have computed correctly (key confirmation), where both devices do have (access to) a certificate of their public key, issued by a trusted third party (certificate authority), and where AS may provide authorization service.</a:t>
            </a:r>
          </a:p>
          <a:p>
            <a:r>
              <a:rPr lang="en-US" altLang="ja-JP" dirty="0" smtClean="0"/>
              <a:t>Moved: Roger Durand</a:t>
            </a:r>
          </a:p>
          <a:p>
            <a:r>
              <a:rPr lang="en-US" altLang="ja-JP" dirty="0" smtClean="0"/>
              <a:t>Seconded: Lei Wang</a:t>
            </a:r>
          </a:p>
          <a:p>
            <a:r>
              <a:rPr lang="en-US" altLang="ja-JP" dirty="0" smtClean="0"/>
              <a:t>Y/N/A: 6/5/9</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a:xfrm>
            <a:off x="609600" y="1676400"/>
            <a:ext cx="7772400" cy="4724400"/>
          </a:xfrm>
        </p:spPr>
        <p:txBody>
          <a:bodyPr>
            <a:normAutofit fontScale="77500" lnSpcReduction="20000"/>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shall provide the following security properties:</a:t>
            </a:r>
          </a:p>
          <a:p>
            <a:pPr lvl="1"/>
            <a:r>
              <a:rPr lang="en-US" altLang="ja-JP" dirty="0" smtClean="0"/>
              <a:t>1.	Key establishment</a:t>
            </a:r>
          </a:p>
          <a:p>
            <a:pPr lvl="1"/>
            <a:r>
              <a:rPr lang="en-US" altLang="ja-JP" dirty="0" smtClean="0"/>
              <a:t>2.	Key Agreement</a:t>
            </a:r>
          </a:p>
          <a:p>
            <a:pPr lvl="1"/>
            <a:r>
              <a:rPr lang="en-US" altLang="ja-JP" dirty="0" smtClean="0"/>
              <a:t>3.	Implicit key authentication</a:t>
            </a:r>
          </a:p>
          <a:p>
            <a:pPr lvl="1"/>
            <a:r>
              <a:rPr lang="en-US" altLang="ja-JP" dirty="0" smtClean="0"/>
              <a:t>4.	Explicit key authentication</a:t>
            </a:r>
          </a:p>
          <a:p>
            <a:pPr lvl="1"/>
            <a:r>
              <a:rPr lang="en-US" altLang="ja-JP" dirty="0" smtClean="0"/>
              <a:t>5.	No unilateral key control</a:t>
            </a:r>
          </a:p>
          <a:p>
            <a:pPr lvl="1"/>
            <a:r>
              <a:rPr lang="en-US" altLang="ja-JP" dirty="0" smtClean="0"/>
              <a:t>6.	Entity authentication </a:t>
            </a:r>
          </a:p>
          <a:p>
            <a:pPr lvl="1"/>
            <a:r>
              <a:rPr lang="en-US" altLang="ja-JP" dirty="0" smtClean="0"/>
              <a:t>7.	Unknown Key Share Resilience</a:t>
            </a:r>
          </a:p>
          <a:p>
            <a:pPr lvl="1"/>
            <a:r>
              <a:rPr lang="en-US" altLang="ja-JP" dirty="0" smtClean="0"/>
              <a:t>Here, properties are provided mutually.</a:t>
            </a:r>
          </a:p>
          <a:p>
            <a:endParaRPr lang="en-US" altLang="ja-JP" dirty="0" smtClean="0"/>
          </a:p>
          <a:p>
            <a:r>
              <a:rPr lang="en-US" altLang="ja-JP" dirty="0" smtClean="0"/>
              <a:t>Moved: Roger Durand</a:t>
            </a:r>
          </a:p>
          <a:p>
            <a:r>
              <a:rPr lang="en-US" altLang="ja-JP" dirty="0" smtClean="0"/>
              <a:t>Seconded: Tom </a:t>
            </a:r>
            <a:r>
              <a:rPr lang="en-US" altLang="ja-JP" dirty="0" err="1" smtClean="0"/>
              <a:t>Siep</a:t>
            </a:r>
            <a:endParaRPr lang="en-US" altLang="ja-JP" dirty="0" smtClean="0"/>
          </a:p>
          <a:p>
            <a:r>
              <a:rPr lang="en-US" altLang="ja-JP" dirty="0" smtClean="0"/>
              <a:t>Y/N/A: 6/2/15</a:t>
            </a:r>
          </a:p>
          <a:p>
            <a:r>
              <a:rPr lang="en-US" altLang="ja-JP" dirty="0" smtClean="0"/>
              <a:t>Passes</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 </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provide forward secrecy.</a:t>
            </a:r>
          </a:p>
          <a:p>
            <a:endParaRPr lang="en-US" altLang="ja-JP" dirty="0" smtClean="0"/>
          </a:p>
          <a:p>
            <a:r>
              <a:rPr lang="en-US" altLang="ja-JP" dirty="0" smtClean="0"/>
              <a:t>Moved: Rob Sun</a:t>
            </a:r>
          </a:p>
          <a:p>
            <a:r>
              <a:rPr lang="en-US" altLang="ja-JP" dirty="0" smtClean="0"/>
              <a:t>Seconded: Roger Durand</a:t>
            </a:r>
          </a:p>
          <a:p>
            <a:r>
              <a:rPr lang="en-US" altLang="ja-JP" dirty="0" smtClean="0"/>
              <a:t>Y/N/A: 14/5/4</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36</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optionally provide for identity protection.</a:t>
            </a:r>
          </a:p>
          <a:p>
            <a:endParaRPr lang="en-US" altLang="ja-JP" dirty="0" smtClean="0"/>
          </a:p>
          <a:p>
            <a:r>
              <a:rPr lang="en-US" altLang="ja-JP" dirty="0" smtClean="0"/>
              <a:t>Moved: David </a:t>
            </a:r>
            <a:r>
              <a:rPr lang="en-US" altLang="ja-JP" dirty="0" err="1" smtClean="0"/>
              <a:t>Goodall</a:t>
            </a:r>
            <a:endParaRPr lang="en-US" altLang="ja-JP" dirty="0" smtClean="0"/>
          </a:p>
          <a:p>
            <a:r>
              <a:rPr lang="en-US" altLang="ja-JP" dirty="0" smtClean="0"/>
              <a:t>Seconded: Hiroki Nakano</a:t>
            </a:r>
          </a:p>
          <a:p>
            <a:r>
              <a:rPr lang="en-US" altLang="ja-JP" dirty="0" smtClean="0"/>
              <a:t>Y/N/A: 7/4/11</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shall be demonstrably free of known security weaknesses.</a:t>
            </a:r>
          </a:p>
          <a:p>
            <a:endParaRPr lang="en-US" altLang="ja-JP" dirty="0" smtClean="0"/>
          </a:p>
          <a:p>
            <a:r>
              <a:rPr lang="en-US" altLang="ja-JP" dirty="0" smtClean="0"/>
              <a:t>Moved: Peter Yee</a:t>
            </a:r>
          </a:p>
          <a:p>
            <a:r>
              <a:rPr lang="en-US" altLang="ja-JP" dirty="0" smtClean="0"/>
              <a:t>Seconded: </a:t>
            </a:r>
            <a:r>
              <a:rPr lang="en-US" altLang="ja-JP" dirty="0" err="1" smtClean="0"/>
              <a:t>Tero</a:t>
            </a:r>
            <a:r>
              <a:rPr lang="en-US" altLang="ja-JP" dirty="0" smtClean="0"/>
              <a:t> </a:t>
            </a:r>
            <a:r>
              <a:rPr lang="en-US" altLang="ja-JP" dirty="0" err="1" smtClean="0"/>
              <a:t>Kivinen</a:t>
            </a:r>
            <a:endParaRPr lang="en-US" altLang="ja-JP" dirty="0" smtClean="0"/>
          </a:p>
          <a:p>
            <a:r>
              <a:rPr lang="en-US" altLang="ja-JP" dirty="0" smtClean="0"/>
              <a:t>Y/N/A: 5/10/6</a:t>
            </a:r>
          </a:p>
          <a:p>
            <a:r>
              <a:rPr lang="en-US" altLang="ja-JP" dirty="0" smtClean="0"/>
              <a:t>Fail</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r>
              <a:rPr lang="en-CA" dirty="0" smtClean="0"/>
              <a:t> </a:t>
            </a:r>
            <a:endParaRPr lang="ja-JP" altLang="en-US" dirty="0" smtClean="0"/>
          </a:p>
          <a:p>
            <a:pPr lvl="1"/>
            <a:r>
              <a:rPr lang="en-CA" dirty="0" smtClean="0"/>
              <a:t>The authentication </a:t>
            </a:r>
            <a:r>
              <a:rPr lang="en-CA" dirty="0" err="1" smtClean="0"/>
              <a:t>scheme(s</a:t>
            </a:r>
            <a:r>
              <a:rPr lang="en-CA" dirty="0" smtClean="0"/>
              <a:t>) in the draft </a:t>
            </a:r>
            <a:r>
              <a:rPr lang="en-US" dirty="0" smtClean="0"/>
              <a:t>shall be well-studied by the cryptographic community.</a:t>
            </a:r>
            <a:endParaRPr lang="ja-JP" altLang="en-US" dirty="0" smtClean="0"/>
          </a:p>
          <a:p>
            <a:r>
              <a:rPr lang="en-CA" dirty="0" smtClean="0"/>
              <a:t> </a:t>
            </a:r>
            <a:endParaRPr lang="ja-JP" altLang="en-US" dirty="0" smtClean="0"/>
          </a:p>
          <a:p>
            <a:r>
              <a:rPr lang="en-US" dirty="0" smtClean="0"/>
              <a:t>Moved: NO MOVER</a:t>
            </a:r>
            <a:endParaRPr lang="ja-JP" altLang="en-US" dirty="0" smtClean="0"/>
          </a:p>
          <a:p>
            <a:r>
              <a:rPr lang="en-US" dirty="0" smtClean="0"/>
              <a:t>Seconded:</a:t>
            </a:r>
            <a:endParaRPr lang="ja-JP" altLang="en-US" dirty="0" smtClean="0"/>
          </a:p>
          <a:p>
            <a:r>
              <a:rPr lang="en-US" dirty="0" smtClean="0"/>
              <a:t>Y/N/A:</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1066800"/>
          </a:xfrm>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  2012 – 08:30-10:30</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(Adhoc)</a:t>
            </a:r>
          </a:p>
        </p:txBody>
      </p:sp>
      <p:sp>
        <p:nvSpPr>
          <p:cNvPr id="24579" name="Content Placeholder 2"/>
          <p:cNvSpPr>
            <a:spLocks noGrp="1"/>
          </p:cNvSpPr>
          <p:nvPr>
            <p:ph idx="1"/>
          </p:nvPr>
        </p:nvSpPr>
        <p:spPr>
          <a:xfrm>
            <a:off x="381000" y="1981200"/>
            <a:ext cx="8610600" cy="4343400"/>
          </a:xfrm>
        </p:spPr>
        <p:txBody>
          <a:bodyPr/>
          <a:lstStyle/>
          <a:p>
            <a:r>
              <a:rPr lang="en-US" altLang="ja-JP" smtClean="0">
                <a:ea typeface="ＭＳ Ｐゴシック" pitchFamily="-84" charset="-128"/>
                <a:cs typeface="ＭＳ Ｐゴシック" pitchFamily="-84" charset="-128"/>
              </a:rPr>
              <a:t>TGai MEETING CALLED TO ORDER</a:t>
            </a: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Plan for week</a:t>
            </a:r>
          </a:p>
          <a:p>
            <a:pPr marL="685800" lvl="3" indent="-342900"/>
            <a:r>
              <a:rPr lang="en-US" altLang="ja-JP" smtClean="0">
                <a:ea typeface="ＭＳ Ｐゴシック" pitchFamily="-84" charset="-128"/>
                <a:hlinkClick r:id="rId3"/>
              </a:rPr>
              <a:t>https://mentor.ieee.org/802.11/dcn/12/11-12-0286-02-00ai-tgai-submissions-list-for-hawaii-meeting.xls</a:t>
            </a:r>
            <a:endParaRPr lang="en-US" altLang="ja-JP" smtClean="0">
              <a:ea typeface="ＭＳ Ｐゴシック" pitchFamily="-84" charset="-128"/>
            </a:endParaRPr>
          </a:p>
          <a:p>
            <a:r>
              <a:rPr lang="en-US" altLang="ja-JP" smtClean="0">
                <a:ea typeface="ＭＳ Ｐゴシック" pitchFamily="-84" charset="-128"/>
                <a:cs typeface="ＭＳ Ｐゴシック" pitchFamily="-84" charset="-128"/>
              </a:rPr>
              <a:t>Straw polls for contribution of specification framework documentation.</a:t>
            </a:r>
          </a:p>
          <a:p>
            <a:r>
              <a:rPr lang="en-US" altLang="ja-JP" smtClean="0">
                <a:ea typeface="ＭＳ Ｐゴシック" pitchFamily="-84" charset="-128"/>
                <a:cs typeface="ＭＳ Ｐゴシック" pitchFamily="-84" charset="-128"/>
              </a:rPr>
              <a:t>Adjon adhoc</a:t>
            </a: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altLang="ja-JP" dirty="0" smtClean="0"/>
              <a:t>Move to include the following text in Security Section of the </a:t>
            </a:r>
            <a:r>
              <a:rPr lang="en-US" altLang="ja-JP" dirty="0" err="1" smtClean="0"/>
              <a:t>sfd</a:t>
            </a:r>
            <a:r>
              <a:rPr lang="en-US" altLang="ja-JP" dirty="0" smtClean="0"/>
              <a:t> document (12/151r5).</a:t>
            </a:r>
          </a:p>
          <a:p>
            <a:endParaRPr lang="en-US" altLang="ja-JP" dirty="0" smtClean="0"/>
          </a:p>
          <a:p>
            <a:pPr lvl="1"/>
            <a:r>
              <a:rPr lang="en-US" altLang="ja-JP" dirty="0" smtClean="0"/>
              <a:t>The authentication </a:t>
            </a:r>
            <a:r>
              <a:rPr lang="en-US" altLang="ja-JP" dirty="0" err="1" smtClean="0"/>
              <a:t>scheme(s</a:t>
            </a:r>
            <a:r>
              <a:rPr lang="en-US" altLang="ja-JP" dirty="0" smtClean="0"/>
              <a:t>) in the draft should be standardized via internationally accepted cryptographic standards (such as NIST/FIPS series, IETF, etc.).</a:t>
            </a:r>
          </a:p>
          <a:p>
            <a:endParaRPr lang="en-US" altLang="ja-JP" dirty="0" smtClean="0"/>
          </a:p>
          <a:p>
            <a:r>
              <a:rPr lang="en-US" altLang="ja-JP" dirty="0" smtClean="0"/>
              <a:t>Moved: NO MOVER</a:t>
            </a:r>
          </a:p>
          <a:p>
            <a:r>
              <a:rPr lang="en-US" altLang="ja-JP" dirty="0" smtClean="0"/>
              <a:t>Seconded:</a:t>
            </a:r>
          </a:p>
          <a:p>
            <a:r>
              <a:rPr lang="en-US" altLang="ja-JP" dirty="0" smtClean="0"/>
              <a:t>Y/N/A:</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CA" dirty="0" smtClean="0"/>
              <a:t>MOTION 40</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pPr>
              <a:buNone/>
            </a:pPr>
            <a:r>
              <a:rPr lang="en-CA" dirty="0" smtClean="0"/>
              <a:t> </a:t>
            </a:r>
            <a:endParaRPr lang="ja-JP" altLang="en-US" dirty="0" smtClean="0"/>
          </a:p>
          <a:p>
            <a:pPr lvl="1"/>
            <a:r>
              <a:rPr lang="en-CA" dirty="0" smtClean="0"/>
              <a:t>With the authentication </a:t>
            </a:r>
            <a:r>
              <a:rPr lang="en-CA" dirty="0" err="1" smtClean="0"/>
              <a:t>scheme(s</a:t>
            </a:r>
            <a:r>
              <a:rPr lang="en-CA" dirty="0" smtClean="0"/>
              <a:t>) in the draft, a</a:t>
            </a:r>
            <a:r>
              <a:rPr lang="en-US" dirty="0" err="1" smtClean="0"/>
              <a:t>uthorization</a:t>
            </a:r>
            <a:r>
              <a:rPr lang="en-US" dirty="0" smtClean="0"/>
              <a:t> of the STA may be provided by the third party AS. </a:t>
            </a:r>
            <a:endParaRPr lang="ja-JP" altLang="en-US" dirty="0" smtClean="0"/>
          </a:p>
          <a:p>
            <a:endParaRPr lang="ja-JP" altLang="en-US" dirty="0" smtClean="0"/>
          </a:p>
          <a:p>
            <a:r>
              <a:rPr lang="en-US" dirty="0" smtClean="0"/>
              <a:t>Moved: NO MOVER</a:t>
            </a:r>
            <a:endParaRPr lang="ja-JP" altLang="en-US" dirty="0" smtClean="0"/>
          </a:p>
          <a:p>
            <a:r>
              <a:rPr lang="en-US" dirty="0" smtClean="0"/>
              <a:t>Seconded:</a:t>
            </a:r>
            <a:endParaRPr lang="ja-JP" altLang="en-US" dirty="0" smtClean="0"/>
          </a:p>
          <a:p>
            <a:r>
              <a:rPr lang="en-US" dirty="0" smtClean="0"/>
              <a:t>Y/N/A:</a:t>
            </a:r>
            <a:r>
              <a:rPr lang="ja-JP" altLang="en-US" dirty="0" smtClean="0"/>
              <a:t> </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br>
              <a:rPr lang="en-US" altLang="ja-JP" dirty="0" smtClean="0"/>
            </a:br>
            <a:endParaRPr lang="ja-JP" altLang="en-US" dirty="0"/>
          </a:p>
        </p:txBody>
      </p:sp>
      <p:sp>
        <p:nvSpPr>
          <p:cNvPr id="3" name="コンテンツ プレースホルダ 2"/>
          <p:cNvSpPr>
            <a:spLocks noGrp="1"/>
          </p:cNvSpPr>
          <p:nvPr>
            <p:ph idx="1"/>
          </p:nvPr>
        </p:nvSpPr>
        <p:spPr/>
        <p:txBody>
          <a:bodyPr/>
          <a:lstStyle/>
          <a:p>
            <a:r>
              <a:rPr lang="en-US" dirty="0" smtClean="0"/>
              <a:t>Move to include the following text in Security Section of the </a:t>
            </a:r>
            <a:r>
              <a:rPr lang="en-US" dirty="0" err="1" smtClean="0"/>
              <a:t>sfd</a:t>
            </a:r>
            <a:r>
              <a:rPr lang="en-US" dirty="0" smtClean="0"/>
              <a:t> document (12/151r5).</a:t>
            </a:r>
            <a:endParaRPr lang="ja-JP" altLang="en-US" dirty="0" smtClean="0"/>
          </a:p>
          <a:p>
            <a:pPr lvl="1"/>
            <a:r>
              <a:rPr lang="en-US" altLang="ja-JP" dirty="0" smtClean="0"/>
              <a:t>The authentication </a:t>
            </a:r>
            <a:r>
              <a:rPr lang="en-US" altLang="ja-JP" dirty="0" err="1" smtClean="0"/>
              <a:t>scheme(s</a:t>
            </a:r>
            <a:r>
              <a:rPr lang="en-US" altLang="ja-JP" dirty="0" smtClean="0"/>
              <a:t>) in the draft SHALL have cryptographic strength of at least 80 bits and SHOULD have cryptographic strength of 128 bits. </a:t>
            </a:r>
          </a:p>
          <a:p>
            <a:endParaRPr lang="en-US" altLang="ja-JP" dirty="0" smtClean="0"/>
          </a:p>
          <a:p>
            <a:r>
              <a:rPr lang="en-US" altLang="ja-JP" dirty="0" smtClean="0"/>
              <a:t>Moved: Hiroki Nakano</a:t>
            </a:r>
          </a:p>
          <a:p>
            <a:r>
              <a:rPr lang="en-US" altLang="ja-JP" dirty="0" smtClean="0"/>
              <a:t>Seconded: Peter Yee</a:t>
            </a:r>
          </a:p>
          <a:p>
            <a:r>
              <a:rPr lang="en-US" altLang="ja-JP" dirty="0" smtClean="0"/>
              <a:t>Y/N/A: 19/0/5</a:t>
            </a:r>
          </a:p>
          <a:p>
            <a:r>
              <a:rPr lang="en-US" altLang="ja-JP" dirty="0" smtClean="0"/>
              <a:t>Passes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include the following text in Security Section of the </a:t>
            </a:r>
            <a:r>
              <a:rPr lang="en-US" altLang="ja-JP" dirty="0" err="1" smtClean="0"/>
              <a:t>sfd</a:t>
            </a:r>
            <a:r>
              <a:rPr lang="en-US" altLang="ja-JP" dirty="0" smtClean="0"/>
              <a:t> document (12/151r5).</a:t>
            </a:r>
          </a:p>
          <a:p>
            <a:pPr lvl="1"/>
            <a:r>
              <a:rPr lang="en-US" altLang="ja-JP" dirty="0" smtClean="0"/>
              <a:t>The authentication </a:t>
            </a:r>
            <a:r>
              <a:rPr lang="en-US" altLang="ja-JP" dirty="0" err="1" smtClean="0"/>
              <a:t>scheme(s</a:t>
            </a:r>
            <a:r>
              <a:rPr lang="en-US" altLang="ja-JP" dirty="0" smtClean="0"/>
              <a:t>) should provide for the optional inclusion of additional information in their protocol flows, so as to assist in conveying this information in parallel and logically tied to the protocol.</a:t>
            </a:r>
          </a:p>
          <a:p>
            <a:endParaRPr lang="en-US" altLang="ja-JP" dirty="0" smtClean="0"/>
          </a:p>
          <a:p>
            <a:r>
              <a:rPr lang="en-US" altLang="ja-JP" dirty="0" smtClean="0"/>
              <a:t>Moved: Hitoshi Morioka</a:t>
            </a:r>
          </a:p>
          <a:p>
            <a:r>
              <a:rPr lang="en-US" altLang="ja-JP" dirty="0" smtClean="0"/>
              <a:t>Seconded: Roger Durand</a:t>
            </a:r>
          </a:p>
          <a:p>
            <a:r>
              <a:rPr lang="en-US" altLang="ja-JP" dirty="0" smtClean="0"/>
              <a:t>Y/N/A: 14/1/7</a:t>
            </a:r>
          </a:p>
          <a:p>
            <a:r>
              <a:rPr lang="en-US" altLang="ja-JP" dirty="0" smtClean="0"/>
              <a:t>Passes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a:xfrm>
            <a:off x="609600" y="1447800"/>
            <a:ext cx="8534400" cy="5029200"/>
          </a:xfrm>
        </p:spPr>
        <p:txBody>
          <a:bodyPr/>
          <a:lstStyle/>
          <a:p>
            <a:r>
              <a:rPr lang="en-US" dirty="0" smtClean="0"/>
              <a:t>Move to add the following text to the </a:t>
            </a:r>
            <a:r>
              <a:rPr lang="en-US" dirty="0" err="1" smtClean="0"/>
              <a:t>TGai</a:t>
            </a:r>
            <a:r>
              <a:rPr lang="en-US" dirty="0" smtClean="0"/>
              <a:t> requirement document (11-11-0745r05 clause 2.5.2 before the notes) :</a:t>
            </a:r>
          </a:p>
          <a:p>
            <a:pPr lvl="1"/>
            <a:r>
              <a:rPr lang="en-US" altLang="ja-JP" dirty="0" smtClean="0"/>
              <a:t>The draft specification shall minimize the negative affect of the Network Discovery latency of legacy </a:t>
            </a:r>
            <a:r>
              <a:rPr lang="en-US" altLang="ja-JP" dirty="0" err="1" smtClean="0"/>
              <a:t>STAs</a:t>
            </a:r>
            <a:r>
              <a:rPr lang="en-US" altLang="ja-JP" dirty="0" smtClean="0"/>
              <a:t>.</a:t>
            </a:r>
          </a:p>
          <a:p>
            <a:pPr>
              <a:buNone/>
            </a:pPr>
            <a:r>
              <a:rPr lang="en-US" altLang="ja-JP" dirty="0" smtClean="0"/>
              <a:t>Moved: Chao-Chun Wang</a:t>
            </a:r>
          </a:p>
          <a:p>
            <a:pPr>
              <a:buNone/>
            </a:pPr>
            <a:r>
              <a:rPr lang="en-US" altLang="ja-JP" dirty="0" smtClean="0"/>
              <a:t>Seconded: Tom </a:t>
            </a:r>
            <a:r>
              <a:rPr lang="en-US" altLang="ja-JP" dirty="0" err="1" smtClean="0"/>
              <a:t>Siep</a:t>
            </a:r>
            <a:endParaRPr lang="en-US" altLang="ja-JP" dirty="0" smtClean="0"/>
          </a:p>
          <a:p>
            <a:pPr>
              <a:buNone/>
            </a:pPr>
            <a:r>
              <a:rPr lang="en-US" altLang="ja-JP" dirty="0" smtClean="0"/>
              <a:t>5/14/8: fail 	</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dirty="0" smtClean="0"/>
              <a:t>Move to add the following text to the clause “</a:t>
            </a:r>
            <a:r>
              <a:rPr lang="en-US" dirty="0" smtClean="0">
                <a:latin typeface="Times"/>
                <a:cs typeface="Times"/>
              </a:rPr>
              <a:t>AP Discovery”  </a:t>
            </a:r>
            <a:r>
              <a:rPr lang="en-US" dirty="0" smtClean="0"/>
              <a:t>of the specification framework document:</a:t>
            </a:r>
          </a:p>
          <a:p>
            <a:pPr lvl="1"/>
            <a:r>
              <a:rPr lang="en-US" altLang="ja-JP" dirty="0" smtClean="0"/>
              <a:t>The draft specification shall define a mechanism that improves  AP discovery latency via changes in AP to AP  protocol and minimize changes to non-AP STA.</a:t>
            </a:r>
          </a:p>
          <a:p>
            <a:pPr>
              <a:buNone/>
            </a:pPr>
            <a:r>
              <a:rPr lang="en-US" altLang="ja-JP" dirty="0" smtClean="0"/>
              <a:t>Moved: Chao-Chun Wang</a:t>
            </a:r>
          </a:p>
          <a:p>
            <a:pPr>
              <a:buNone/>
            </a:pPr>
            <a:r>
              <a:rPr lang="en-US" altLang="ja-JP" dirty="0" smtClean="0"/>
              <a:t>Seconded: Jing </a:t>
            </a:r>
            <a:r>
              <a:rPr lang="en-US" altLang="ja-JP" dirty="0" err="1" smtClean="0"/>
              <a:t>Rong</a:t>
            </a:r>
            <a:r>
              <a:rPr lang="en-US" altLang="ja-JP" dirty="0" smtClean="0"/>
              <a:t> Hsieh</a:t>
            </a:r>
          </a:p>
          <a:p>
            <a:pPr>
              <a:buNone/>
            </a:pPr>
            <a:r>
              <a:rPr lang="en-US" altLang="ja-JP" dirty="0" smtClean="0"/>
              <a:t>Y/N/A: 5/23 /7</a:t>
            </a:r>
          </a:p>
          <a:p>
            <a:pPr>
              <a:buNone/>
            </a:pPr>
            <a:r>
              <a:rPr lang="en-US" altLang="ja-JP" dirty="0" smtClean="0"/>
              <a:t>Fail </a:t>
            </a:r>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Motion 45</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dirty="0" smtClean="0"/>
              <a:t>Move to add the following statement to the </a:t>
            </a:r>
            <a:r>
              <a:rPr lang="en-US" dirty="0" err="1" smtClean="0"/>
              <a:t>TGai</a:t>
            </a:r>
            <a:r>
              <a:rPr lang="en-US" dirty="0" smtClean="0"/>
              <a:t> Spec Framework:</a:t>
            </a:r>
            <a:endParaRPr lang="ja-JP" altLang="en-US" dirty="0" smtClean="0"/>
          </a:p>
          <a:p>
            <a:pPr lvl="1"/>
            <a:r>
              <a:rPr lang="en-GB" dirty="0" smtClean="0"/>
              <a:t>R.3.A: 11ai should support </a:t>
            </a:r>
            <a:r>
              <a:rPr lang="en-US" dirty="0" smtClean="0"/>
              <a:t>faster authentication using pre-established security data setup between the STA and the </a:t>
            </a:r>
            <a:r>
              <a:rPr lang="en-US" dirty="0" smtClean="0"/>
              <a:t>network</a:t>
            </a:r>
            <a:endParaRPr lang="ja-JP" altLang="en-US" dirty="0" smtClean="0"/>
          </a:p>
          <a:p>
            <a:r>
              <a:rPr lang="en-US" dirty="0" smtClean="0"/>
              <a:t> </a:t>
            </a:r>
            <a:endParaRPr lang="ja-JP" altLang="en-US" dirty="0" smtClean="0"/>
          </a:p>
          <a:p>
            <a:r>
              <a:rPr lang="en-US" dirty="0" smtClean="0"/>
              <a:t>Moved: George</a:t>
            </a:r>
            <a:endParaRPr lang="ja-JP" altLang="en-US" dirty="0" smtClean="0"/>
          </a:p>
          <a:p>
            <a:r>
              <a:rPr lang="en-US" dirty="0" smtClean="0"/>
              <a:t>Seconded: Lei</a:t>
            </a:r>
            <a:endParaRPr lang="ja-JP" altLang="en-US" dirty="0" smtClean="0"/>
          </a:p>
          <a:p>
            <a:r>
              <a:rPr lang="en-US" dirty="0" smtClean="0"/>
              <a:t> </a:t>
            </a:r>
            <a:endParaRPr lang="ja-JP" altLang="en-US" dirty="0" smtClean="0"/>
          </a:p>
          <a:p>
            <a:r>
              <a:rPr lang="en-US" dirty="0" smtClean="0"/>
              <a:t>Y: 33</a:t>
            </a:r>
            <a:endParaRPr lang="ja-JP" altLang="en-US" dirty="0" smtClean="0"/>
          </a:p>
          <a:p>
            <a:r>
              <a:rPr lang="en-US" dirty="0" smtClean="0"/>
              <a:t>N: 0</a:t>
            </a:r>
            <a:endParaRPr lang="ja-JP" altLang="en-US" dirty="0" smtClean="0"/>
          </a:p>
          <a:p>
            <a:r>
              <a:rPr lang="en-US" dirty="0" smtClean="0"/>
              <a:t>A: 3</a:t>
            </a:r>
            <a:endParaRPr lang="ja-JP" altLang="en-US" dirty="0" smtClean="0"/>
          </a:p>
          <a:p>
            <a:r>
              <a:rPr lang="en-GB" dirty="0" smtClean="0"/>
              <a:t>Motion Passed</a:t>
            </a:r>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Motion 46 </a:t>
            </a:r>
            <a:r>
              <a:rPr lang="ja-JP" altLang="en-US" dirty="0" smtClean="0"/>
              <a:t/>
            </a:r>
            <a:br>
              <a:rPr lang="ja-JP" altLang="en-US" dirty="0" smtClean="0"/>
            </a:b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dirty="0" smtClean="0"/>
              <a:t>Move to add the following statement to the </a:t>
            </a:r>
            <a:r>
              <a:rPr lang="en-US" dirty="0" err="1" smtClean="0"/>
              <a:t>TGai</a:t>
            </a:r>
            <a:r>
              <a:rPr lang="en-US" dirty="0" smtClean="0"/>
              <a:t> Spec Framework:</a:t>
            </a:r>
            <a:endParaRPr lang="ja-JP" altLang="en-US" dirty="0" smtClean="0"/>
          </a:p>
          <a:p>
            <a:pPr lvl="1"/>
            <a:r>
              <a:rPr lang="en-GB" dirty="0" smtClean="0"/>
              <a:t>R.3.B: 11ai should support </a:t>
            </a:r>
            <a:r>
              <a:rPr lang="en-US" dirty="0" smtClean="0"/>
              <a:t>optimized message exchanging for association, authentication and key establishment.</a:t>
            </a:r>
            <a:endParaRPr lang="ja-JP" altLang="en-US" dirty="0" smtClean="0"/>
          </a:p>
          <a:p>
            <a:pPr>
              <a:buNone/>
            </a:pPr>
            <a:endParaRPr lang="ja-JP" altLang="en-US" dirty="0" smtClean="0"/>
          </a:p>
          <a:p>
            <a:r>
              <a:rPr lang="en-US" dirty="0" smtClean="0"/>
              <a:t>Moved: George</a:t>
            </a:r>
            <a:endParaRPr lang="ja-JP" altLang="en-US" dirty="0" smtClean="0"/>
          </a:p>
          <a:p>
            <a:r>
              <a:rPr lang="en-US" dirty="0" smtClean="0"/>
              <a:t>Seconded: Rob</a:t>
            </a:r>
            <a:endParaRPr lang="ja-JP" altLang="en-US" dirty="0" smtClean="0"/>
          </a:p>
          <a:p>
            <a:pPr>
              <a:buNone/>
            </a:pPr>
            <a:endParaRPr lang="ja-JP" altLang="en-US" dirty="0" smtClean="0"/>
          </a:p>
          <a:p>
            <a:r>
              <a:rPr lang="en-US" dirty="0" smtClean="0"/>
              <a:t>Y: 35</a:t>
            </a:r>
            <a:endParaRPr lang="ja-JP" altLang="en-US" dirty="0" smtClean="0"/>
          </a:p>
          <a:p>
            <a:r>
              <a:rPr lang="en-US" dirty="0" smtClean="0"/>
              <a:t>N: 0</a:t>
            </a:r>
            <a:endParaRPr lang="ja-JP" altLang="en-US" dirty="0" smtClean="0"/>
          </a:p>
          <a:p>
            <a:r>
              <a:rPr lang="en-US" dirty="0" smtClean="0"/>
              <a:t>A: 2</a:t>
            </a:r>
            <a:endParaRPr lang="ja-JP" altLang="en-US" dirty="0" smtClean="0"/>
          </a:p>
          <a:p>
            <a:r>
              <a:rPr lang="en-US" dirty="0" smtClean="0"/>
              <a:t>Motion Passed</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Mar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78</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47</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sz="2000" dirty="0" smtClean="0"/>
              <a:t>Moved: Jae </a:t>
            </a:r>
            <a:r>
              <a:rPr lang="en-US" sz="2000" dirty="0" err="1" smtClean="0"/>
              <a:t>Seung</a:t>
            </a:r>
            <a:endParaRPr lang="en-US" sz="2000" dirty="0" smtClean="0"/>
          </a:p>
          <a:p>
            <a:pPr marL="0" indent="0">
              <a:buNone/>
            </a:pPr>
            <a:r>
              <a:rPr lang="en-US" sz="2000" dirty="0" smtClean="0"/>
              <a:t>Seconded: </a:t>
            </a:r>
            <a:r>
              <a:rPr lang="en-US" sz="2000" dirty="0" err="1" smtClean="0"/>
              <a:t>Kiseon</a:t>
            </a:r>
            <a:endParaRPr lang="en-US" sz="2000" dirty="0" smtClean="0"/>
          </a:p>
          <a:p>
            <a:pPr marL="0" indent="0">
              <a:buNone/>
            </a:pPr>
            <a:endParaRPr lang="en-US" sz="2000" dirty="0" smtClean="0"/>
          </a:p>
          <a:p>
            <a:r>
              <a:rPr lang="en-US" dirty="0" smtClean="0"/>
              <a:t>Yes            11           </a:t>
            </a:r>
          </a:p>
          <a:p>
            <a:r>
              <a:rPr lang="en-US" dirty="0" smtClean="0"/>
              <a:t>No              4   </a:t>
            </a:r>
          </a:p>
          <a:p>
            <a:r>
              <a:rPr lang="en-US" dirty="0" smtClean="0"/>
              <a:t>Abstain     10   </a:t>
            </a:r>
            <a:r>
              <a:rPr lang="en-US" dirty="0" smtClean="0">
                <a:sym typeface="Wingdings" pitchFamily="2" charset="2"/>
              </a:rPr>
              <a:t> fails</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 2012</a:t>
            </a:r>
            <a:endParaRPr lang="en-US" dirty="0"/>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074258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79</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79</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79</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79</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48</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Update the spec framework document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dirty="0" smtClean="0"/>
              <a:t>Moved: Jae </a:t>
            </a:r>
            <a:r>
              <a:rPr lang="en-US" dirty="0" err="1" smtClean="0"/>
              <a:t>Seung</a:t>
            </a:r>
            <a:endParaRPr lang="en-US" dirty="0" smtClean="0"/>
          </a:p>
          <a:p>
            <a:pPr marL="0" indent="0">
              <a:buNone/>
            </a:pPr>
            <a:r>
              <a:rPr lang="en-US" dirty="0" smtClean="0"/>
              <a:t>Seconded: Gabor</a:t>
            </a:r>
            <a:endParaRPr lang="en-US" dirty="0"/>
          </a:p>
          <a:p>
            <a:r>
              <a:rPr lang="en-US" dirty="0" smtClean="0"/>
              <a:t>Yes             10</a:t>
            </a:r>
          </a:p>
          <a:p>
            <a:r>
              <a:rPr lang="en-US" dirty="0" smtClean="0"/>
              <a:t>No               4</a:t>
            </a:r>
          </a:p>
          <a:p>
            <a:r>
              <a:rPr lang="en-US" dirty="0" smtClean="0"/>
              <a:t>Abstain      15  </a:t>
            </a:r>
            <a:r>
              <a:rPr lang="en-US" dirty="0" smtClean="0">
                <a:sym typeface="Wingdings" pitchFamily="2" charset="2"/>
              </a:rPr>
              <a:t> fails</a:t>
            </a:r>
            <a:endParaRPr lang="ko-KR" altLang="ko-KR" b="1" dirty="0" smtClean="0"/>
          </a:p>
          <a:p>
            <a:pPr lvl="1"/>
            <a:endParaRPr lang="en-US" sz="1400" b="1" dirty="0" smtClean="0"/>
          </a:p>
          <a:p>
            <a:pPr marL="457200" lvl="1" indent="0">
              <a:buNone/>
            </a:pPr>
            <a:endParaRPr lang="en-US" sz="1400" b="1" dirty="0" smtClean="0"/>
          </a:p>
          <a:p>
            <a:pPr marL="0" indent="0">
              <a:buNone/>
            </a:pPr>
            <a:endParaRPr lang="en-GB" sz="1800"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 2012</a:t>
            </a:r>
            <a:endParaRPr lang="en-US" dirty="0"/>
          </a:p>
        </p:txBody>
      </p:sp>
      <p:sp>
        <p:nvSpPr>
          <p:cNvPr id="13" name="フッター プレースホルダ 12"/>
          <p:cNvSpPr>
            <a:spLocks noGrp="1"/>
          </p:cNvSpPr>
          <p:nvPr>
            <p:ph type="ftr" sz="quarter" idx="11"/>
          </p:nvPr>
        </p:nvSpPr>
        <p:spPr>
          <a:xfrm>
            <a:off x="8077200" y="6477000"/>
            <a:ext cx="466725" cy="182562"/>
          </a:xfrm>
        </p:spPr>
        <p:txBody>
          <a:bodyPr/>
          <a:lstStyle/>
          <a:p>
            <a:pPr>
              <a:defRPr/>
            </a:pPr>
            <a:r>
              <a:rPr lang="en-US" altLang="ja-JP" smtClean="0"/>
              <a:t>Hiroshi Mano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7708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smtClean="0">
                <a:ea typeface="ＭＳ Ｐゴシック" pitchFamily="-84" charset="-128"/>
                <a:cs typeface="ＭＳ Ｐゴシック" pitchFamily="-84" charset="-128"/>
              </a:rPr>
              <a:t>Agenda</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fontScale="850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Review and approve Jacksonville and Teleconference  meeting minutes.</a:t>
            </a:r>
          </a:p>
          <a:p>
            <a:pPr lvl="1">
              <a:defRPr/>
            </a:pPr>
            <a:r>
              <a:rPr lang="en-US" altLang="ja-JP" dirty="0" smtClean="0"/>
              <a:t>January  2012 Jacksonville Session Minutes</a:t>
            </a:r>
          </a:p>
          <a:p>
            <a:pPr lvl="2">
              <a:defRPr/>
            </a:pPr>
            <a:r>
              <a:rPr lang="en-US" altLang="ja-JP" dirty="0" smtClean="0">
                <a:hlinkClick r:id="rId3"/>
              </a:rPr>
              <a:t>https://mentor.ieee.org/802.11/dcn/12/11-12-0178-01-00ai-january-2012-jacksonville-session-minutes.doc</a:t>
            </a:r>
            <a:endParaRPr lang="ja-JP" altLang="en-US" dirty="0" smtClean="0"/>
          </a:p>
          <a:p>
            <a:pPr lvl="1">
              <a:defRPr/>
            </a:pPr>
            <a:r>
              <a:rPr lang="en-US" altLang="ja-JP" dirty="0" smtClean="0"/>
              <a:t>Jan-March Teleconference Minutes</a:t>
            </a:r>
          </a:p>
          <a:p>
            <a:pPr lvl="2">
              <a:defRPr/>
            </a:pPr>
            <a:r>
              <a:rPr lang="en-US" altLang="ja-JP" dirty="0" smtClean="0">
                <a:hlinkClick r:id="rId4"/>
              </a:rPr>
              <a:t>https://mentor.ieee.org/802.11/dcn/12/11-12-0194-05-00ai-jan-mar-teleconference-minutes.doc</a:t>
            </a:r>
            <a:endParaRPr lang="en-US" altLang="ja-JP" dirty="0" smtClean="0"/>
          </a:p>
          <a:p>
            <a:pPr>
              <a:defRPr/>
            </a:pPr>
            <a:r>
              <a:rPr lang="en-US" altLang="ja-JP" dirty="0" smtClean="0"/>
              <a:t>Summary of status of </a:t>
            </a:r>
            <a:r>
              <a:rPr lang="en-US" altLang="ja-JP" dirty="0" err="1" smtClean="0"/>
              <a:t>TGai</a:t>
            </a:r>
            <a:r>
              <a:rPr lang="en-US" altLang="ja-JP" dirty="0" smtClean="0"/>
              <a:t> for newcomers </a:t>
            </a:r>
          </a:p>
          <a:p>
            <a:pPr lvl="1">
              <a:defRPr/>
            </a:pPr>
            <a:r>
              <a:rPr lang="en-US" altLang="ja-JP" dirty="0" smtClean="0">
                <a:hlinkClick r:id="rId5"/>
              </a:rPr>
              <a:t>https://mentor.ieee.org/802.11/dcn/12/11-12-0151-03-00ai-proposed-specification-framework-for-tgai.docx</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Submissions-list-for-Hawaii</a:t>
            </a:r>
          </a:p>
          <a:p>
            <a:pPr lvl="2">
              <a:defRPr/>
            </a:pPr>
            <a:r>
              <a:rPr lang="en-US" altLang="ja-JP" dirty="0" smtClean="0">
                <a:hlinkClick r:id="rId6"/>
              </a:rPr>
              <a:t>https://mentor.ieee.org/802.11/dcn/12/11-12-0286-05-00ai-tgai-submissions-list-for-hawaii-meeting.xls</a:t>
            </a:r>
            <a:endParaRPr lang="en-US" altLang="ja-JP" dirty="0" smtClean="0"/>
          </a:p>
          <a:p>
            <a:pPr>
              <a:defRPr/>
            </a:pPr>
            <a:r>
              <a:rPr lang="en-US" altLang="ja-JP" dirty="0" smtClean="0"/>
              <a:t>Recess PM2</a:t>
            </a:r>
          </a:p>
          <a:p>
            <a:pPr>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49</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a:p>
          <a:p>
            <a:r>
              <a:rPr lang="en-US" dirty="0"/>
              <a:t>STAs may send GAS </a:t>
            </a:r>
            <a:r>
              <a:rPr lang="en-US" dirty="0" smtClean="0"/>
              <a:t>initial request </a:t>
            </a:r>
            <a:r>
              <a:rPr lang="en-US" dirty="0"/>
              <a:t>messages to broadcast </a:t>
            </a:r>
            <a:r>
              <a:rPr lang="en-US" dirty="0" smtClean="0"/>
              <a:t>addresses</a:t>
            </a:r>
            <a:br>
              <a:rPr lang="en-US" dirty="0" smtClean="0"/>
            </a:br>
            <a:endParaRPr lang="en-US" dirty="0"/>
          </a:p>
          <a:p>
            <a:pPr marL="0" indent="0">
              <a:buNone/>
            </a:pPr>
            <a:r>
              <a:rPr lang="en-US" dirty="0" smtClean="0"/>
              <a:t>Moved: Gabor Bajko	</a:t>
            </a:r>
          </a:p>
          <a:p>
            <a:pPr marL="0" indent="0">
              <a:buNone/>
            </a:pPr>
            <a:r>
              <a:rPr lang="en-US" dirty="0" smtClean="0"/>
              <a:t>Seconded: Jarkko Kneckt</a:t>
            </a:r>
          </a:p>
          <a:p>
            <a:pPr marL="0" indent="0">
              <a:buNone/>
            </a:pPr>
            <a:endParaRPr lang="en-US" dirty="0"/>
          </a:p>
          <a:p>
            <a:pPr marL="0" indent="0">
              <a:buNone/>
            </a:pPr>
            <a:r>
              <a:rPr lang="en-US" dirty="0" smtClean="0"/>
              <a:t>Result: 7/5/12, motion fails</a:t>
            </a:r>
            <a:endParaRPr lang="en-US" dirty="0"/>
          </a:p>
        </p:txBody>
      </p:sp>
      <p:sp>
        <p:nvSpPr>
          <p:cNvPr id="4" name="Date Placeholder 3"/>
          <p:cNvSpPr>
            <a:spLocks noGrp="1"/>
          </p:cNvSpPr>
          <p:nvPr>
            <p:ph type="dt" sz="half" idx="10"/>
          </p:nvPr>
        </p:nvSpPr>
        <p:spPr>
          <a:xfrm>
            <a:off x="696913" y="332601"/>
            <a:ext cx="750205" cy="276999"/>
          </a:xfrm>
        </p:spPr>
        <p:txBody>
          <a:bodyPr/>
          <a:lstStyle/>
          <a:p>
            <a:r>
              <a:rPr lang="en-US" smtClean="0">
                <a:solidFill>
                  <a:srgbClr val="000000"/>
                </a:solidFill>
              </a:rPr>
              <a:t>Mar 2012</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18211973-02D4-4B3F-BACF-FBCD6B3D1517}" type="slidenum">
              <a:rPr lang="en-US" smtClean="0">
                <a:solidFill>
                  <a:srgbClr val="000000"/>
                </a:solidFill>
              </a:rPr>
              <a:pPr/>
              <a:t>80</a:t>
            </a:fld>
            <a:endParaRPr lang="en-US">
              <a:solidFill>
                <a:srgbClr val="000000"/>
              </a:solidFill>
            </a:endParaRPr>
          </a:p>
        </p:txBody>
      </p:sp>
      <p:sp>
        <p:nvSpPr>
          <p:cNvPr id="7" name="フッター プレースホルダ 6"/>
          <p:cNvSpPr>
            <a:spLocks noGrp="1"/>
          </p:cNvSpPr>
          <p:nvPr>
            <p:ph type="ftr" sz="quarter" idx="11"/>
          </p:nvPr>
        </p:nvSpPr>
        <p:spPr>
          <a:xfrm>
            <a:off x="6096000" y="6476999"/>
            <a:ext cx="2447925" cy="180975"/>
          </a:xfrm>
        </p:spPr>
        <p:txBody>
          <a:bodyPr/>
          <a:lstStyle/>
          <a:p>
            <a:r>
              <a:rPr lang="en-US" altLang="ja-JP" smtClean="0">
                <a:solidFill>
                  <a:srgbClr val="000000"/>
                </a:solidFill>
                <a:latin typeface="Times New Roman" pitchFamily="18" charset="0"/>
              </a:rPr>
              <a:t>Hiroshi Mano (ATRD, Root, Lab)</a:t>
            </a:r>
            <a:endParaRPr lang="en-US" dirty="0">
              <a:solidFill>
                <a:srgbClr val="000000"/>
              </a:solidFill>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301329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Motion (agenda)</a:t>
            </a:r>
            <a:endParaRPr lang="ja-JP" altLang="en-US" dirty="0" smtClean="0">
              <a:ea typeface="ＭＳ Ｐゴシック" pitchFamily="-84" charset="-128"/>
              <a:cs typeface="ＭＳ Ｐゴシック" pitchFamily="-84" charset="-128"/>
            </a:endParaRPr>
          </a:p>
        </p:txBody>
      </p:sp>
      <p:sp>
        <p:nvSpPr>
          <p:cNvPr id="106499" name="コンテンツ プレースホルダ 2"/>
          <p:cNvSpPr>
            <a:spLocks noGrp="1"/>
          </p:cNvSpPr>
          <p:nvPr>
            <p:ph idx="1"/>
          </p:nvPr>
        </p:nvSpPr>
        <p:spPr/>
        <p:txBody>
          <a:bodyPr/>
          <a:lstStyle/>
          <a:p>
            <a:r>
              <a:rPr lang="en-US" altLang="ja-JP" dirty="0" smtClean="0">
                <a:ea typeface="ＭＳ Ｐゴシック" pitchFamily="-84" charset="-128"/>
                <a:cs typeface="ＭＳ Ｐゴシック" pitchFamily="-84" charset="-128"/>
              </a:rPr>
              <a:t>Move to have standing orders for Wednesday AM1 to vote on motion rising from 12-0315r1.</a:t>
            </a:r>
          </a:p>
          <a:p>
            <a:pPr lvl="1"/>
            <a:r>
              <a:rPr lang="en-US" altLang="ja-JP" dirty="0" smtClean="0">
                <a:ea typeface="ＭＳ Ｐゴシック" pitchFamily="-84" charset="-128"/>
                <a:cs typeface="ＭＳ Ｐゴシック" pitchFamily="-84" charset="-128"/>
              </a:rPr>
              <a:t>Mover: Dan Harkins</a:t>
            </a:r>
          </a:p>
          <a:p>
            <a:pPr lvl="1"/>
            <a:r>
              <a:rPr lang="en-US" altLang="ja-JP" dirty="0" err="1" smtClean="0">
                <a:ea typeface="ＭＳ Ｐゴシック" pitchFamily="-84" charset="-128"/>
                <a:cs typeface="ＭＳ Ｐゴシック" pitchFamily="-84" charset="-128"/>
              </a:rPr>
              <a:t>Second:</a:t>
            </a:r>
            <a:r>
              <a:rPr lang="en-US" altLang="ja-JP" dirty="0" err="1" smtClean="0"/>
              <a:t>Phillip</a:t>
            </a:r>
            <a:r>
              <a:rPr lang="en-US" altLang="ja-JP" dirty="0" smtClean="0"/>
              <a:t> Barber</a:t>
            </a:r>
          </a:p>
          <a:p>
            <a:r>
              <a:rPr lang="en-GB" altLang="ja-JP" dirty="0" smtClean="0"/>
              <a:t>Accepted unanimously</a:t>
            </a:r>
            <a:endParaRPr lang="en-US" altLang="ja-JP" dirty="0" smtClean="0"/>
          </a:p>
          <a:p>
            <a:endParaRPr lang="en-US" altLang="ja-JP" dirty="0" smtClean="0">
              <a:ea typeface="ＭＳ Ｐゴシック" pitchFamily="-84" charset="-128"/>
              <a:cs typeface="ＭＳ Ｐゴシック" pitchFamily="-84" charset="-128"/>
            </a:endParaRPr>
          </a:p>
          <a:p>
            <a:endParaRPr lang="en-US" altLang="ja-JP" dirty="0" smtClean="0">
              <a:ea typeface="ＭＳ Ｐゴシック" pitchFamily="-84" charset="-128"/>
              <a:cs typeface="ＭＳ Ｐゴシック" pitchFamily="-84" charset="-128"/>
            </a:endParaRPr>
          </a:p>
          <a:p>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106500" name="日付プレースホルダ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106501"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dirty="0" smtClean="0">
              <a:latin typeface="Times New Roman" pitchFamily="-84" charset="0"/>
            </a:endParaRPr>
          </a:p>
        </p:txBody>
      </p:sp>
      <p:sp>
        <p:nvSpPr>
          <p:cNvPr id="106502"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815B0D34-955C-6E44-9B14-A0B0F127F8B6}" type="slidenum">
              <a:rPr lang="en-US" altLang="ja-JP" smtClean="0">
                <a:latin typeface="Times New Roman" pitchFamily="-84" charset="0"/>
              </a:rPr>
              <a:pPr/>
              <a:t>81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Agenda </a:t>
            </a:r>
            <a:br>
              <a:rPr lang="en-US" altLang="ja-JP" smtClean="0">
                <a:ea typeface="ＭＳ Ｐゴシック" pitchFamily="-84" charset="-128"/>
                <a:cs typeface="ＭＳ Ｐゴシック" pitchFamily="-84" charset="-128"/>
              </a:rPr>
            </a:br>
            <a:r>
              <a:rPr lang="en-US" altLang="ja-JP" smtClean="0">
                <a:ea typeface="ＭＳ Ｐゴシック" pitchFamily="-84" charset="-128"/>
                <a:cs typeface="ＭＳ Ｐゴシック" pitchFamily="-84" charset="-128"/>
              </a:rPr>
              <a:t>Monday, Mar 12</a:t>
            </a:r>
            <a:r>
              <a:rPr lang="en-US" altLang="ja-JP" baseline="30000" smtClean="0">
                <a:ea typeface="ＭＳ Ｐゴシック" pitchFamily="-84" charset="-128"/>
                <a:cs typeface="ＭＳ Ｐゴシック" pitchFamily="-84" charset="-128"/>
              </a:rPr>
              <a:t>nd</a:t>
            </a:r>
            <a:r>
              <a:rPr lang="en-US" altLang="ja-JP" smtClean="0">
                <a:ea typeface="ＭＳ Ｐゴシック" pitchFamily="-84" charset="-128"/>
                <a:cs typeface="ＭＳ Ｐゴシック" pitchFamily="-84" charset="-128"/>
              </a:rPr>
              <a:t>,  2012 – 16:00-18:00</a:t>
            </a:r>
          </a:p>
        </p:txBody>
      </p:sp>
      <p:sp>
        <p:nvSpPr>
          <p:cNvPr id="28675" name="Content Placeholder 2"/>
          <p:cNvSpPr>
            <a:spLocks noGrp="1"/>
          </p:cNvSpPr>
          <p:nvPr>
            <p:ph idx="1"/>
          </p:nvPr>
        </p:nvSpPr>
        <p:spPr>
          <a:xfrm>
            <a:off x="685800" y="1981200"/>
            <a:ext cx="7924800" cy="4648200"/>
          </a:xfrm>
        </p:spPr>
        <p:txBody>
          <a:bodyPr/>
          <a:lstStyle/>
          <a:p>
            <a:r>
              <a:rPr lang="en-US" altLang="ja-JP" smtClean="0">
                <a:ea typeface="ＭＳ Ｐゴシック" pitchFamily="-84" charset="-128"/>
                <a:cs typeface="ＭＳ Ｐゴシック" pitchFamily="-84" charset="-128"/>
              </a:rPr>
              <a:t>MEETING CALLED TO ORDER</a:t>
            </a:r>
            <a:r>
              <a:rPr lang="ja-JP" altLang="en-US" smtClean="0">
                <a:ea typeface="ＭＳ Ｐゴシック" pitchFamily="-84" charset="-128"/>
                <a:cs typeface="ＭＳ Ｐゴシック" pitchFamily="-84" charset="-128"/>
              </a:rPr>
              <a:t> </a:t>
            </a:r>
            <a:endParaRPr lang="en-US" altLang="ja-JP" smtClean="0">
              <a:ea typeface="ＭＳ Ｐゴシック" pitchFamily="-84" charset="-128"/>
              <a:cs typeface="ＭＳ Ｐゴシック" pitchFamily="-84" charset="-128"/>
            </a:endParaRPr>
          </a:p>
          <a:p>
            <a:r>
              <a:rPr lang="en-US" altLang="ja-JP" smtClean="0">
                <a:ea typeface="ＭＳ Ｐゴシック" pitchFamily="-84" charset="-128"/>
                <a:cs typeface="ＭＳ Ｐゴシック" pitchFamily="-84" charset="-128"/>
              </a:rPr>
              <a:t>CALL FOR ESSENTIAL PATENTS AND POLICIES &amp; PROCEDURES REMINDER</a:t>
            </a:r>
          </a:p>
          <a:p>
            <a:r>
              <a:rPr lang="en-US" altLang="ja-JP" smtClean="0">
                <a:ea typeface="ＭＳ Ｐゴシック" pitchFamily="-84" charset="-128"/>
                <a:cs typeface="ＭＳ Ｐゴシック" pitchFamily="-84" charset="-128"/>
              </a:rPr>
              <a:t>Modify and/or Approve Agenda</a:t>
            </a:r>
          </a:p>
          <a:p>
            <a:r>
              <a:rPr lang="en-US" altLang="ja-JP" smtClean="0">
                <a:ea typeface="ＭＳ Ｐゴシック" pitchFamily="-84" charset="-128"/>
                <a:cs typeface="ＭＳ Ｐゴシック" pitchFamily="-84" charset="-128"/>
              </a:rPr>
              <a:t>Presentation</a:t>
            </a:r>
          </a:p>
          <a:p>
            <a:pPr lvl="1"/>
            <a:r>
              <a:rPr lang="en-US" altLang="ja-JP" smtClean="0"/>
              <a:t>Submission of specification framework documentation</a:t>
            </a:r>
          </a:p>
          <a:p>
            <a:pPr lvl="1"/>
            <a:r>
              <a:rPr lang="en-US" altLang="ja-JP" smtClean="0"/>
              <a:t>General submission</a:t>
            </a:r>
          </a:p>
          <a:p>
            <a:pPr lvl="1"/>
            <a:r>
              <a:rPr lang="en-US" altLang="ja-JP" smtClean="0">
                <a:hlinkClick r:id="rId3"/>
              </a:rPr>
              <a:t>https://mentor.ieee.org/802.11/dcn/12/11-12-0286-05-00ai-tgai-submissions-list-for-hawaii-meeting.xls</a:t>
            </a:r>
            <a:endParaRPr lang="en-US" altLang="ja-JP" smtClean="0"/>
          </a:p>
          <a:p>
            <a:pPr lvl="1"/>
            <a:r>
              <a:rPr lang="en-US" altLang="ja-JP" smtClean="0">
                <a:ea typeface="ＭＳ Ｐゴシック" pitchFamily="-84" charset="-128"/>
                <a:cs typeface="ＭＳ Ｐゴシック" pitchFamily="-84" charset="-128"/>
              </a:rPr>
              <a:t>Recess until EVE</a:t>
            </a:r>
          </a:p>
        </p:txBody>
      </p:sp>
      <p:sp>
        <p:nvSpPr>
          <p:cNvPr id="28676" name="Date Placeholder 3"/>
          <p:cNvSpPr>
            <a:spLocks noGrp="1"/>
          </p:cNvSpPr>
          <p:nvPr>
            <p:ph type="dt" sz="quarter" idx="10"/>
          </p:nvPr>
        </p:nvSpPr>
        <p:spPr>
          <a:noFill/>
        </p:spPr>
        <p:txBody>
          <a:bodyPr/>
          <a:lstStyle/>
          <a:p>
            <a:r>
              <a:rPr lang="en-US" altLang="ja-JP" smtClean="0">
                <a:latin typeface="Times New Roman" pitchFamily="-84" charset="0"/>
              </a:rPr>
              <a:t>Mar 2012</a:t>
            </a:r>
          </a:p>
        </p:txBody>
      </p:sp>
      <p:sp>
        <p:nvSpPr>
          <p:cNvPr id="2867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867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0CEECAC-468F-CA44-B75D-D58D2E8868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http://schemas.openxmlformats.org/drawingml/2006/main"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18258</TotalTime>
  <Words>8533</Words>
  <Application>Microsoft Macintosh PowerPoint</Application>
  <PresentationFormat>画面に合わせる (4:3)</PresentationFormat>
  <Paragraphs>1138</Paragraphs>
  <Slides>81</Slides>
  <Notes>29</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81</vt:i4>
      </vt:variant>
    </vt:vector>
  </HeadingPairs>
  <TitlesOfParts>
    <vt:vector size="83" baseType="lpstr">
      <vt:lpstr>802-11-Submission</vt:lpstr>
      <vt:lpstr>1_802-11-Submission</vt:lpstr>
      <vt:lpstr>IEEE 802.11ai Fast Initial Link Setup  Agenda for Mar 2012 Waikoloa</vt:lpstr>
      <vt:lpstr>Abstract</vt:lpstr>
      <vt:lpstr>Meeting Protocol</vt:lpstr>
      <vt:lpstr>Attendance</vt:lpstr>
      <vt:lpstr>Attendance, Voting &amp; Document Status</vt:lpstr>
      <vt:lpstr>Plan for this week Waikoloa Mar 2012</vt:lpstr>
      <vt:lpstr>Agenda Monday, Mar 12nd ,  2012 – 08:30-10:30 (Adhoc)</vt:lpstr>
      <vt:lpstr>Agenda Monday, Mar 12nd ,  2012 – 13:30-15:30</vt:lpstr>
      <vt:lpstr>Agenda  Monday, Mar 12nd,  2012 – 16:00-18:00</vt:lpstr>
      <vt:lpstr>Agenda  Monday, Mar 12nd,  2012 – 19:30-21:30</vt:lpstr>
      <vt:lpstr>Agenda  Tuesday, Mar 13rd,  2012 – 10:30-12:30</vt:lpstr>
      <vt:lpstr>Agenda  Tuesday, Mar 13rd,  2012 – 16:00-18:00</vt:lpstr>
      <vt:lpstr>Agenda  Tuesday, Mar 13rd,  2012 – 19:30-21:30</vt:lpstr>
      <vt:lpstr>Agenda  Wednesday, Mar 14th,  2012 – 08:00-10:00</vt:lpstr>
      <vt:lpstr>Agenda  Wednesday, Mar 14th,  2012 – 13:30-15:30</vt:lpstr>
      <vt:lpstr>Agenda  Thursday, Mar 15th,  2012 – 08:00-10:00</vt:lpstr>
      <vt:lpstr>Agenda  Thursday, Mar 15th,  2012 – 10:30-12:30</vt:lpstr>
      <vt:lpstr>Agenda Thursday , Mar 15th,  2012 – 13:30-15:30</vt:lpstr>
      <vt:lpstr>Administrative Items</vt:lpstr>
      <vt:lpstr>Participants, Patents, and Duty to Inform</vt:lpstr>
      <vt:lpstr>Patent Related Links</vt:lpstr>
      <vt:lpstr>Call for Potentially Essential Patents</vt:lpstr>
      <vt:lpstr>Other Guidelines for IEEE WG Meetings</vt:lpstr>
      <vt:lpstr>Approve TGai meeting minutes of  Jacsonville face-to-face meeting. </vt:lpstr>
      <vt:lpstr>Approve TGai teleconference meeting minutes of Jacksonville to Waikoloa meeting. </vt:lpstr>
      <vt:lpstr>Teleconference Schedule </vt:lpstr>
      <vt:lpstr>Time line of TGai</vt:lpstr>
      <vt:lpstr>Plan for May </vt:lpstr>
      <vt:lpstr>Requirement of contribution for SFD</vt:lpstr>
      <vt:lpstr>Motion 1</vt:lpstr>
      <vt:lpstr>Motion 2. </vt:lpstr>
      <vt:lpstr>Motion 3 </vt:lpstr>
      <vt:lpstr>Motion 4</vt:lpstr>
      <vt:lpstr>Motion 5</vt:lpstr>
      <vt:lpstr>Motion 6</vt:lpstr>
      <vt:lpstr>Motion 7</vt:lpstr>
      <vt:lpstr>Motion 8</vt:lpstr>
      <vt:lpstr>Motion 9</vt:lpstr>
      <vt:lpstr>Motion 10</vt:lpstr>
      <vt:lpstr>Motion 11</vt:lpstr>
      <vt:lpstr>Motion 12</vt:lpstr>
      <vt:lpstr>スライド 42</vt:lpstr>
      <vt:lpstr>スライド 43</vt:lpstr>
      <vt:lpstr>スライド 44</vt:lpstr>
      <vt:lpstr>スライド 45</vt:lpstr>
      <vt:lpstr>Motion 17 </vt:lpstr>
      <vt:lpstr>Motion 17.1 Motions for Proposed Text for SFD</vt:lpstr>
      <vt:lpstr>Motion 17.2  Motions for Proposed Text for SFD</vt:lpstr>
      <vt:lpstr>Motion 17.3 Motions for Proposed Text for SFD – con’t</vt:lpstr>
      <vt:lpstr>Motion 18</vt:lpstr>
      <vt:lpstr>Motion 19</vt:lpstr>
      <vt:lpstr>Motion 20 </vt:lpstr>
      <vt:lpstr>Motion 21 </vt:lpstr>
      <vt:lpstr>Motion 23</vt:lpstr>
      <vt:lpstr>Motion 24 </vt:lpstr>
      <vt:lpstr>Motion 25</vt:lpstr>
      <vt:lpstr>Motion 26 </vt:lpstr>
      <vt:lpstr>Motion 27</vt:lpstr>
      <vt:lpstr>Motion 28</vt:lpstr>
      <vt:lpstr>Motion 29</vt:lpstr>
      <vt:lpstr>Motion 30</vt:lpstr>
      <vt:lpstr>スライド 62</vt:lpstr>
      <vt:lpstr>Motion 32</vt:lpstr>
      <vt:lpstr>MOTION 33  </vt:lpstr>
      <vt:lpstr>Motion 34</vt:lpstr>
      <vt:lpstr>MOTION 35  </vt:lpstr>
      <vt:lpstr>MOTION 36 </vt:lpstr>
      <vt:lpstr>MOTION 37 </vt:lpstr>
      <vt:lpstr>Motion 38</vt:lpstr>
      <vt:lpstr>MOTION 39 </vt:lpstr>
      <vt:lpstr>MOTION 40 </vt:lpstr>
      <vt:lpstr>MOTION 41 </vt:lpstr>
      <vt:lpstr>MOTION 42</vt:lpstr>
      <vt:lpstr>Motion 43</vt:lpstr>
      <vt:lpstr>Motion 44</vt:lpstr>
      <vt:lpstr>Motion 45 </vt:lpstr>
      <vt:lpstr>Motion 46  </vt:lpstr>
      <vt:lpstr>スライド 78</vt:lpstr>
      <vt:lpstr>スライド 79</vt:lpstr>
      <vt:lpstr>Motion 49</vt:lpstr>
      <vt:lpstr>Motion (agenda)</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404</cp:revision>
  <cp:lastPrinted>1998-02-10T13:28:06Z</cp:lastPrinted>
  <dcterms:created xsi:type="dcterms:W3CDTF">2012-03-27T05:08:40Z</dcterms:created>
  <dcterms:modified xsi:type="dcterms:W3CDTF">2012-03-27T05:12:19Z</dcterms:modified>
  <cp:category/>
</cp:coreProperties>
</file>