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448" r:id="rId2"/>
    <p:sldId id="449" r:id="rId3"/>
    <p:sldId id="450" r:id="rId4"/>
    <p:sldId id="451" r:id="rId5"/>
    <p:sldId id="452" r:id="rId6"/>
    <p:sldId id="453" r:id="rId7"/>
    <p:sldId id="454" r:id="rId8"/>
    <p:sldId id="455" r:id="rId9"/>
    <p:sldId id="457" r:id="rId10"/>
    <p:sldId id="456" r:id="rId11"/>
    <p:sldId id="458" r:id="rId12"/>
    <p:sldId id="459" r:id="rId13"/>
    <p:sldId id="460" r:id="rId14"/>
    <p:sldId id="461" r:id="rId15"/>
    <p:sldId id="462" r:id="rId16"/>
    <p:sldId id="483" r:id="rId17"/>
    <p:sldId id="484" r:id="rId18"/>
    <p:sldId id="479" r:id="rId19"/>
    <p:sldId id="480" r:id="rId20"/>
    <p:sldId id="463" r:id="rId21"/>
    <p:sldId id="464" r:id="rId22"/>
    <p:sldId id="476" r:id="rId23"/>
    <p:sldId id="478" r:id="rId24"/>
    <p:sldId id="466" r:id="rId25"/>
    <p:sldId id="467" r:id="rId26"/>
    <p:sldId id="486" r:id="rId27"/>
    <p:sldId id="487" r:id="rId28"/>
    <p:sldId id="485" r:id="rId29"/>
    <p:sldId id="482" r:id="rId30"/>
    <p:sldId id="470" r:id="rId31"/>
    <p:sldId id="475"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419" autoAdjust="0"/>
    <p:restoredTop sz="94761" autoAdjust="0"/>
  </p:normalViewPr>
  <p:slideViewPr>
    <p:cSldViewPr>
      <p:cViewPr varScale="1">
        <p:scale>
          <a:sx n="86" d="100"/>
          <a:sy n="86" d="100"/>
        </p:scale>
        <p:origin x="-176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2460"/>
    </p:cViewPr>
  </p:sorterViewPr>
  <p:notesViewPr>
    <p:cSldViewPr>
      <p:cViewPr>
        <p:scale>
          <a:sx n="100" d="100"/>
          <a:sy n="100" d="100"/>
        </p:scale>
        <p:origin x="-1608" y="88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Eldad Perahia, Intel Corporation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Eldad Perahia, Intel Corporation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
        <p:nvSpPr>
          <p:cNvPr id="10"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
        <p:nvSpPr>
          <p:cNvPr id="6"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
        <p:nvSpPr>
          <p:cNvPr id="5" name="Date Placeholder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Eldad Perahia,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802.11-12/0356r2</a:t>
            </a:r>
            <a:endParaRPr 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5240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2012-03-12</a:t>
            </a:r>
          </a:p>
        </p:txBody>
      </p:sp>
      <p:graphicFrame>
        <p:nvGraphicFramePr>
          <p:cNvPr id="10" name="Object 11"/>
          <p:cNvGraphicFramePr>
            <a:graphicFrameLocks noChangeAspect="1"/>
          </p:cNvGraphicFramePr>
          <p:nvPr/>
        </p:nvGraphicFramePr>
        <p:xfrm>
          <a:off x="457200" y="2286000"/>
          <a:ext cx="8061325" cy="2490788"/>
        </p:xfrm>
        <a:graphic>
          <a:graphicData uri="http://schemas.openxmlformats.org/presentationml/2006/ole">
            <p:oleObj spid="_x0000_s15362" name="Document" r:id="rId3" imgW="8243394" imgH="2552211" progId="Word.Document.8">
              <p:embed/>
            </p:oleObj>
          </a:graphicData>
        </a:graphic>
      </p:graphicFrame>
      <p:sp>
        <p:nvSpPr>
          <p:cNvPr id="1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2" name="Rectangle 2"/>
          <p:cNvSpPr txBox="1">
            <a:spLocks noChangeArrowheads="1"/>
          </p:cNvSpPr>
          <p:nvPr/>
        </p:nvSpPr>
        <p:spPr>
          <a:xfrm>
            <a:off x="685800" y="685800"/>
            <a:ext cx="7772400" cy="1066800"/>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TGad March 2012 Report</a:t>
            </a:r>
          </a:p>
        </p:txBody>
      </p:sp>
      <p:sp>
        <p:nvSpPr>
          <p:cNvPr id="13"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10</a:t>
            </a:fld>
            <a:endParaRPr lang="en-US"/>
          </a:p>
        </p:txBody>
      </p:sp>
      <p:sp>
        <p:nvSpPr>
          <p:cNvPr id="5" name="Rectangle 2"/>
          <p:cNvSpPr txBox="1">
            <a:spLocks noChangeArrowheads="1"/>
          </p:cNvSpPr>
          <p:nvPr/>
        </p:nvSpPr>
        <p:spPr>
          <a:xfrm>
            <a:off x="685800" y="685800"/>
            <a:ext cx="7772400" cy="609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Other Guidelines for IEEE WG Meetings</a:t>
            </a:r>
          </a:p>
        </p:txBody>
      </p:sp>
      <p:sp>
        <p:nvSpPr>
          <p:cNvPr id="6" name="Rectangle 4"/>
          <p:cNvSpPr>
            <a:spLocks noChangeArrowheads="1"/>
          </p:cNvSpPr>
          <p:nvPr/>
        </p:nvSpPr>
        <p:spPr bwMode="auto">
          <a:xfrm>
            <a:off x="533400" y="1371600"/>
            <a:ext cx="8229600" cy="45720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b="1" u="sng">
              <a:solidFill>
                <a:srgbClr val="FF0000"/>
              </a:solidFill>
            </a:endParaRPr>
          </a:p>
          <a:p>
            <a:pPr marL="230188" indent="-230188">
              <a:lnSpc>
                <a:spcPct val="80000"/>
              </a:lnSpc>
              <a:spcBef>
                <a:spcPct val="20000"/>
              </a:spcBef>
              <a:spcAft>
                <a:spcPct val="40000"/>
              </a:spcAft>
              <a:buFontTx/>
              <a:buChar char="•"/>
            </a:pPr>
            <a:r>
              <a:rPr lang="en-US" sz="200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interpretation, validity, or essentiality of patents/patent claims.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specific license rates, terms, or conditions.</a:t>
            </a:r>
          </a:p>
          <a:p>
            <a:pPr marL="1143000" lvl="2" indent="-228600">
              <a:lnSpc>
                <a:spcPct val="80000"/>
              </a:lnSpc>
              <a:spcBef>
                <a:spcPct val="20000"/>
              </a:spcBef>
              <a:spcAft>
                <a:spcPct val="40000"/>
              </a:spcAft>
              <a:buFontTx/>
              <a:buChar char="•"/>
            </a:pPr>
            <a:r>
              <a:rPr lang="en-US" sz="16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600"/>
              <a:t>Technical considerations remain primary focus</a:t>
            </a:r>
            <a:endParaRPr lang="en-US" sz="1600"/>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status or substance of ongoing or threatened litigation.</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be silent if inappropriate topics are discussed </a:t>
            </a:r>
            <a:r>
              <a:rPr lang="en-US" sz="1800" b="1">
                <a:latin typeface="Arial" charset="0"/>
              </a:rPr>
              <a:t>…</a:t>
            </a:r>
            <a:r>
              <a:rPr lang="en-US" sz="1800" b="1"/>
              <a:t> do formally object.</a:t>
            </a:r>
          </a:p>
          <a:p>
            <a:pPr marL="230188" indent="-230188" algn="ctr">
              <a:lnSpc>
                <a:spcPct val="80000"/>
              </a:lnSpc>
              <a:spcBef>
                <a:spcPct val="20000"/>
              </a:spcBef>
            </a:pPr>
            <a:r>
              <a:rPr lang="en-US"/>
              <a:t>---------------------------------------------------------------   </a:t>
            </a:r>
            <a:endParaRPr lang="en-US" sz="1400"/>
          </a:p>
          <a:p>
            <a:pPr marL="230188" indent="-230188" algn="ctr">
              <a:lnSpc>
                <a:spcPct val="80000"/>
              </a:lnSpc>
              <a:spcBef>
                <a:spcPct val="20000"/>
              </a:spcBef>
            </a:pPr>
            <a:r>
              <a:rPr lang="en-US" sz="1400"/>
              <a:t>See </a:t>
            </a:r>
            <a:r>
              <a:rPr lang="en-US" sz="1400" i="1"/>
              <a:t>IEEE-SA Standards Board Operations Manual</a:t>
            </a:r>
            <a:r>
              <a:rPr lang="en-US" sz="1400"/>
              <a:t>, clause 5.3.10 and </a:t>
            </a:r>
            <a:r>
              <a:rPr lang="en-GB" sz="1400"/>
              <a:t>“Promoting Competition and Innovation: What You Need to Know about the IEEE Standards Association's Antitrust and Competition Policy”</a:t>
            </a:r>
            <a:r>
              <a:rPr lang="en-US" sz="1400"/>
              <a:t> for more details.</a:t>
            </a:r>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8"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r>
              <a:rPr lang="en-US" sz="2000" dirty="0" smtClean="0"/>
              <a:t>Call for secretary</a:t>
            </a:r>
          </a:p>
          <a:p>
            <a:r>
              <a:rPr lang="en-US" sz="2000" dirty="0" smtClean="0"/>
              <a:t>Set agenda for the week</a:t>
            </a:r>
          </a:p>
          <a:p>
            <a:r>
              <a:rPr lang="en-US" sz="2000" dirty="0" smtClean="0"/>
              <a:t>Review from January</a:t>
            </a:r>
          </a:p>
          <a:p>
            <a:r>
              <a:rPr lang="en-US" sz="2000" dirty="0" smtClean="0"/>
              <a:t>Approve minutes from January</a:t>
            </a:r>
          </a:p>
          <a:p>
            <a:r>
              <a:rPr lang="en-US" sz="2000" dirty="0" smtClean="0"/>
              <a:t>Review conference calls</a:t>
            </a:r>
          </a:p>
          <a:p>
            <a:r>
              <a:rPr lang="en-US" sz="2000" dirty="0" smtClean="0"/>
              <a:t>Approve minutes from conference calls</a:t>
            </a:r>
          </a:p>
          <a:p>
            <a:r>
              <a:rPr lang="en-US" sz="2000" dirty="0" smtClean="0"/>
              <a:t>Editor Report</a:t>
            </a:r>
          </a:p>
          <a:p>
            <a:r>
              <a:rPr lang="en-US" sz="2000" dirty="0" smtClean="0"/>
              <a:t>Comment resolution from initial sponsor ballot  (on D5.0), motions on resolutions, motion for recirculation ballot</a:t>
            </a:r>
          </a:p>
          <a:p>
            <a:r>
              <a:rPr lang="en-US" sz="2000" dirty="0" smtClean="0"/>
              <a:t>Planning for May</a:t>
            </a:r>
          </a:p>
          <a:p>
            <a:r>
              <a:rPr lang="en-US" sz="2000" dirty="0" smtClean="0"/>
              <a:t>Other presentations</a:t>
            </a:r>
          </a:p>
          <a:p>
            <a:pPr>
              <a:buNone/>
            </a:pPr>
            <a:endParaRPr lang="en-US" sz="2000"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11</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pPr>
              <a:lnSpc>
                <a:spcPct val="80000"/>
              </a:lnSpc>
            </a:pPr>
            <a:r>
              <a:rPr lang="en-US" dirty="0" smtClean="0"/>
              <a:t>Comment Resolution</a:t>
            </a:r>
          </a:p>
          <a:p>
            <a:pPr lvl="1">
              <a:lnSpc>
                <a:spcPct val="80000"/>
              </a:lnSpc>
            </a:pPr>
            <a:r>
              <a:rPr lang="en-GB" dirty="0" smtClean="0"/>
              <a:t>11-12/0020r14</a:t>
            </a:r>
            <a:r>
              <a:rPr lang="en-US" dirty="0" smtClean="0"/>
              <a:t>, </a:t>
            </a:r>
            <a:r>
              <a:rPr lang="en-US" dirty="0" smtClean="0"/>
              <a:t>Comment Database, Carlos Cordeiro</a:t>
            </a:r>
          </a:p>
          <a:p>
            <a:endParaRPr lang="en-US" dirty="0" smtClean="0"/>
          </a:p>
          <a:p>
            <a:pPr lvl="1">
              <a:lnSpc>
                <a:spcPct val="80000"/>
              </a:lnSpc>
            </a:pPr>
            <a:endParaRPr lang="en-US" dirty="0" smtClean="0"/>
          </a:p>
          <a:p>
            <a:pPr>
              <a:lnSpc>
                <a:spcPct val="80000"/>
              </a:lnSpc>
            </a:pPr>
            <a:r>
              <a:rPr lang="en-US" dirty="0" smtClean="0"/>
              <a:t>Other</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12</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Tentative TGad Agenda for the Week</a:t>
            </a:r>
            <a:endParaRPr lang="en-US" dirty="0"/>
          </a:p>
        </p:txBody>
      </p:sp>
      <p:sp>
        <p:nvSpPr>
          <p:cNvPr id="3" name="Content Placeholder 2"/>
          <p:cNvSpPr>
            <a:spLocks noGrp="1"/>
          </p:cNvSpPr>
          <p:nvPr>
            <p:ph sz="half" idx="1"/>
          </p:nvPr>
        </p:nvSpPr>
        <p:spPr>
          <a:xfrm>
            <a:off x="685800" y="1676400"/>
            <a:ext cx="3810000" cy="4419600"/>
          </a:xfrm>
        </p:spPr>
        <p:txBody>
          <a:bodyPr/>
          <a:lstStyle/>
          <a:p>
            <a:pPr>
              <a:lnSpc>
                <a:spcPct val="90000"/>
              </a:lnSpc>
            </a:pPr>
            <a:r>
              <a:rPr lang="en-US" sz="1800" dirty="0" smtClean="0"/>
              <a:t>Monday Mar 12</a:t>
            </a:r>
            <a:r>
              <a:rPr lang="en-US" sz="1800" baseline="30000" dirty="0" smtClean="0"/>
              <a:t>th</a:t>
            </a:r>
            <a:r>
              <a:rPr lang="en-US" sz="1800" dirty="0" smtClean="0"/>
              <a:t>, 8:30 – 10:3</a:t>
            </a:r>
            <a:r>
              <a:rPr lang="en-US" sz="1800" dirty="0" smtClean="0">
                <a:sym typeface="Wingdings" pitchFamily="2" charset="2"/>
              </a:rPr>
              <a:t>0</a:t>
            </a:r>
          </a:p>
          <a:p>
            <a:pPr lvl="1"/>
            <a:r>
              <a:rPr lang="en-US" sz="1600" dirty="0" smtClean="0"/>
              <a:t>Call for secretary</a:t>
            </a:r>
          </a:p>
          <a:p>
            <a:pPr lvl="1"/>
            <a:r>
              <a:rPr lang="en-US" sz="1600" dirty="0" smtClean="0"/>
              <a:t>Review agenda for week</a:t>
            </a:r>
          </a:p>
          <a:p>
            <a:pPr lvl="1"/>
            <a:r>
              <a:rPr lang="en-US" sz="1600" dirty="0" smtClean="0"/>
              <a:t>Comment resolution from initial sponsor ballot  (on D5.0)</a:t>
            </a:r>
          </a:p>
          <a:p>
            <a:pPr>
              <a:lnSpc>
                <a:spcPct val="90000"/>
              </a:lnSpc>
            </a:pPr>
            <a:r>
              <a:rPr lang="en-US" sz="1800" dirty="0" smtClean="0"/>
              <a:t>Monday Mar 12</a:t>
            </a:r>
            <a:r>
              <a:rPr lang="en-US" sz="1800" baseline="30000" dirty="0" smtClean="0"/>
              <a:t>th</a:t>
            </a:r>
            <a:r>
              <a:rPr lang="en-US" sz="1800" dirty="0" smtClean="0"/>
              <a:t>, 16:00 – 18:0</a:t>
            </a:r>
            <a:r>
              <a:rPr lang="en-US" sz="1800" dirty="0" smtClean="0">
                <a:sym typeface="Wingdings" pitchFamily="2" charset="2"/>
              </a:rPr>
              <a:t>0</a:t>
            </a:r>
          </a:p>
          <a:p>
            <a:pPr lvl="1"/>
            <a:r>
              <a:rPr lang="en-US" sz="1600" dirty="0" smtClean="0"/>
              <a:t>Call for secretary</a:t>
            </a:r>
          </a:p>
          <a:p>
            <a:pPr lvl="1"/>
            <a:r>
              <a:rPr lang="en-US" sz="1600" dirty="0" smtClean="0"/>
              <a:t>Set agenda for the week</a:t>
            </a:r>
          </a:p>
          <a:p>
            <a:pPr lvl="1"/>
            <a:r>
              <a:rPr lang="en-US" sz="1600" dirty="0" smtClean="0"/>
              <a:t>Review from January</a:t>
            </a:r>
          </a:p>
          <a:p>
            <a:pPr lvl="1"/>
            <a:r>
              <a:rPr lang="en-US" sz="1600" dirty="0" smtClean="0"/>
              <a:t>Approve minutes from January</a:t>
            </a:r>
          </a:p>
          <a:p>
            <a:pPr lvl="1"/>
            <a:r>
              <a:rPr lang="en-US" sz="1600" dirty="0" smtClean="0"/>
              <a:t>Review conference calls</a:t>
            </a:r>
          </a:p>
          <a:p>
            <a:pPr lvl="1"/>
            <a:r>
              <a:rPr lang="en-US" sz="1600" dirty="0" smtClean="0"/>
              <a:t>Approve minutes from conference calls</a:t>
            </a:r>
          </a:p>
        </p:txBody>
      </p:sp>
      <p:sp>
        <p:nvSpPr>
          <p:cNvPr id="4" name="Content Placeholder 3"/>
          <p:cNvSpPr>
            <a:spLocks noGrp="1"/>
          </p:cNvSpPr>
          <p:nvPr>
            <p:ph sz="half" idx="2"/>
          </p:nvPr>
        </p:nvSpPr>
        <p:spPr>
          <a:xfrm>
            <a:off x="4648200" y="1752600"/>
            <a:ext cx="3810000" cy="4343400"/>
          </a:xfrm>
        </p:spPr>
        <p:txBody>
          <a:bodyPr/>
          <a:lstStyle/>
          <a:p>
            <a:pPr lvl="1"/>
            <a:r>
              <a:rPr lang="en-US" sz="1600" dirty="0" smtClean="0"/>
              <a:t>Editor Report</a:t>
            </a:r>
          </a:p>
          <a:p>
            <a:pPr lvl="1"/>
            <a:r>
              <a:rPr lang="en-US" sz="1600" dirty="0" smtClean="0"/>
              <a:t>motions on resolutions from conference call</a:t>
            </a:r>
          </a:p>
          <a:p>
            <a:pPr lvl="1"/>
            <a:r>
              <a:rPr lang="en-US" sz="1600" dirty="0" smtClean="0"/>
              <a:t>Comment resolution from initial sponsor ballot  (on D5.0)</a:t>
            </a:r>
            <a:endParaRPr lang="en-US" sz="1800" dirty="0" smtClean="0"/>
          </a:p>
          <a:p>
            <a:pPr>
              <a:lnSpc>
                <a:spcPct val="90000"/>
              </a:lnSpc>
            </a:pPr>
            <a:r>
              <a:rPr lang="en-US" sz="1800" dirty="0" smtClean="0"/>
              <a:t>Tuesday Mar 13</a:t>
            </a:r>
            <a:r>
              <a:rPr lang="en-US" sz="1800" baseline="30000" dirty="0" smtClean="0"/>
              <a:t>th</a:t>
            </a:r>
            <a:r>
              <a:rPr lang="en-US" sz="1800" dirty="0" smtClean="0"/>
              <a:t>, 13:30 – 15:3</a:t>
            </a:r>
            <a:r>
              <a:rPr lang="en-US" sz="1800" dirty="0" smtClean="0">
                <a:sym typeface="Wingdings" pitchFamily="2" charset="2"/>
              </a:rPr>
              <a:t>0</a:t>
            </a:r>
          </a:p>
          <a:p>
            <a:pPr lvl="1"/>
            <a:r>
              <a:rPr lang="en-US" sz="1600" dirty="0" smtClean="0"/>
              <a:t>Comment resolution from initial sponsor ballot  (on D5.0)</a:t>
            </a:r>
          </a:p>
          <a:p>
            <a:pPr lvl="1"/>
            <a:r>
              <a:rPr lang="en-US" sz="1600" dirty="0" smtClean="0"/>
              <a:t>motions on resolutions</a:t>
            </a:r>
          </a:p>
          <a:p>
            <a:pPr lvl="1"/>
            <a:r>
              <a:rPr lang="en-US" sz="1600" dirty="0" smtClean="0"/>
              <a:t>motion for recirculation ballot</a:t>
            </a:r>
          </a:p>
          <a:p>
            <a:pPr lvl="1"/>
            <a:r>
              <a:rPr lang="en-US" sz="1600" dirty="0" smtClean="0"/>
              <a:t>Planning for May</a:t>
            </a:r>
          </a:p>
          <a:p>
            <a:pPr>
              <a:lnSpc>
                <a:spcPct val="90000"/>
              </a:lnSpc>
            </a:pPr>
            <a:r>
              <a:rPr lang="en-US" sz="1800" dirty="0" smtClean="0"/>
              <a:t>Tuesday Mar 13</a:t>
            </a:r>
            <a:r>
              <a:rPr lang="en-US" sz="1800" baseline="30000" dirty="0" smtClean="0"/>
              <a:t>th</a:t>
            </a:r>
            <a:r>
              <a:rPr lang="en-US" sz="1800" dirty="0" smtClean="0"/>
              <a:t>, 19:30 – 21:3</a:t>
            </a:r>
            <a:r>
              <a:rPr lang="en-US" sz="1800" dirty="0" smtClean="0">
                <a:sym typeface="Wingdings" pitchFamily="2" charset="2"/>
              </a:rPr>
              <a:t>0</a:t>
            </a:r>
          </a:p>
          <a:p>
            <a:pPr>
              <a:lnSpc>
                <a:spcPct val="90000"/>
              </a:lnSpc>
            </a:pPr>
            <a:r>
              <a:rPr lang="en-US" sz="1800" dirty="0" smtClean="0"/>
              <a:t>Wednesday Mar 14</a:t>
            </a:r>
            <a:r>
              <a:rPr lang="en-US" sz="1800" baseline="30000" dirty="0" smtClean="0"/>
              <a:t>th</a:t>
            </a:r>
            <a:r>
              <a:rPr lang="en-US" sz="1800" dirty="0" smtClean="0"/>
              <a:t>, 16:00 – 18:0</a:t>
            </a:r>
            <a:r>
              <a:rPr lang="en-US" sz="1800" dirty="0" smtClean="0">
                <a:sym typeface="Wingdings" pitchFamily="2" charset="2"/>
              </a:rPr>
              <a:t>0</a:t>
            </a:r>
          </a:p>
          <a:p>
            <a:pPr>
              <a:lnSpc>
                <a:spcPct val="90000"/>
              </a:lnSpc>
            </a:pPr>
            <a:r>
              <a:rPr lang="en-US" sz="1800" dirty="0" smtClean="0"/>
              <a:t>Thursday Mar 15</a:t>
            </a:r>
            <a:r>
              <a:rPr lang="en-US" sz="1800" baseline="30000" dirty="0" smtClean="0"/>
              <a:t>th</a:t>
            </a:r>
            <a:r>
              <a:rPr lang="en-US" sz="1800" dirty="0" smtClean="0"/>
              <a:t>, 8:00 – 10:0</a:t>
            </a:r>
            <a:r>
              <a:rPr lang="en-US" sz="1800" dirty="0" smtClean="0">
                <a:sym typeface="Wingdings" pitchFamily="2" charset="2"/>
              </a:rPr>
              <a:t>0</a:t>
            </a:r>
          </a:p>
          <a:p>
            <a:pPr lvl="1">
              <a:lnSpc>
                <a:spcPct val="90000"/>
              </a:lnSpc>
            </a:pPr>
            <a:endParaRPr lang="en-US" sz="1600" dirty="0" smtClean="0"/>
          </a:p>
          <a:p>
            <a:pPr>
              <a:lnSpc>
                <a:spcPct val="90000"/>
              </a:lnSpc>
            </a:pPr>
            <a:endParaRPr lang="en-US" sz="1800" dirty="0" smtClean="0">
              <a:sym typeface="Wingdings" pitchFamily="2" charset="2"/>
            </a:endParaRPr>
          </a:p>
          <a:p>
            <a:pPr>
              <a:lnSpc>
                <a:spcPct val="90000"/>
              </a:lnSpc>
            </a:pPr>
            <a:endParaRPr lang="en-US" sz="1800" dirty="0" smtClean="0">
              <a:sym typeface="Wingdings" pitchFamily="2" charset="2"/>
            </a:endParaRPr>
          </a:p>
        </p:txBody>
      </p:sp>
      <p:sp>
        <p:nvSpPr>
          <p:cNvPr id="6" name="Footer Placeholder 5"/>
          <p:cNvSpPr>
            <a:spLocks noGrp="1"/>
          </p:cNvSpPr>
          <p:nvPr>
            <p:ph type="ftr" sz="quarter" idx="11"/>
          </p:nvPr>
        </p:nvSpPr>
        <p:spPr/>
        <p:txBody>
          <a:bodyPr/>
          <a:lstStyle/>
          <a:p>
            <a:pPr>
              <a:defRPr/>
            </a:pPr>
            <a:r>
              <a:rPr lang="en-US" smtClean="0"/>
              <a:t>Eldad Perahia, Intel Corporation</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13</a:t>
            </a:fld>
            <a:endParaRPr lang="en-US"/>
          </a:p>
        </p:txBody>
      </p:sp>
      <p:sp>
        <p:nvSpPr>
          <p:cNvPr id="9"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90000"/>
              </a:lnSpc>
            </a:pPr>
            <a:r>
              <a:rPr lang="en-US" dirty="0" smtClean="0"/>
              <a:t>Agenda for Monday March 12</a:t>
            </a:r>
            <a:r>
              <a:rPr lang="en-US" baseline="30000" dirty="0" smtClean="0"/>
              <a:t>th</a:t>
            </a:r>
            <a:r>
              <a:rPr lang="en-US" dirty="0" smtClean="0"/>
              <a:t>, 8:30 – 10:3</a:t>
            </a:r>
            <a:r>
              <a:rPr lang="en-US" dirty="0" smtClean="0">
                <a:sym typeface="Wingdings" pitchFamily="2" charset="2"/>
              </a:rPr>
              <a:t>0</a:t>
            </a:r>
          </a:p>
        </p:txBody>
      </p:sp>
      <p:sp>
        <p:nvSpPr>
          <p:cNvPr id="3" name="Content Placeholder 2"/>
          <p:cNvSpPr>
            <a:spLocks noGrp="1"/>
          </p:cNvSpPr>
          <p:nvPr>
            <p:ph idx="1"/>
          </p:nvPr>
        </p:nvSpPr>
        <p:spPr/>
        <p:txBody>
          <a:bodyPr/>
          <a:lstStyle/>
          <a:p>
            <a:r>
              <a:rPr lang="en-US" dirty="0" smtClean="0"/>
              <a:t>Comment resolution from initial sponsor ballot  (on D5.0)</a:t>
            </a:r>
          </a:p>
          <a:p>
            <a:endParaRPr lang="en-US" dirty="0" smtClean="0"/>
          </a:p>
          <a:p>
            <a:endParaRPr lang="en-US" sz="2000"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14</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Monday March 12</a:t>
            </a:r>
            <a:r>
              <a:rPr lang="en-US" baseline="30000" dirty="0" smtClean="0"/>
              <a:t>th</a:t>
            </a:r>
            <a:r>
              <a:rPr lang="en-US" dirty="0" smtClean="0"/>
              <a:t>, 8:30 – 10:3</a:t>
            </a:r>
            <a:r>
              <a:rPr lang="en-US" dirty="0" smtClean="0">
                <a:sym typeface="Wingdings" pitchFamily="2" charset="2"/>
              </a:rPr>
              <a:t>0</a:t>
            </a:r>
            <a:endParaRPr lang="en-US" dirty="0"/>
          </a:p>
        </p:txBody>
      </p:sp>
      <p:sp>
        <p:nvSpPr>
          <p:cNvPr id="3" name="Content Placeholder 2"/>
          <p:cNvSpPr>
            <a:spLocks noGrp="1"/>
          </p:cNvSpPr>
          <p:nvPr>
            <p:ph sz="half" idx="1"/>
          </p:nvPr>
        </p:nvSpPr>
        <p:spPr/>
        <p:txBody>
          <a:bodyPr/>
          <a:lstStyle/>
          <a:p>
            <a:r>
              <a:rPr lang="en-US" sz="1400" dirty="0" smtClean="0"/>
              <a:t>CID 6285</a:t>
            </a:r>
          </a:p>
          <a:p>
            <a:pPr lvl="1"/>
            <a:r>
              <a:rPr lang="en-US" sz="1200" dirty="0" smtClean="0"/>
              <a:t>Rejected</a:t>
            </a:r>
          </a:p>
          <a:p>
            <a:pPr lvl="1"/>
            <a:r>
              <a:rPr lang="en-US" sz="1200" dirty="0" smtClean="0"/>
              <a:t>Is acronym OSA used in draft?</a:t>
            </a:r>
          </a:p>
          <a:p>
            <a:pPr lvl="2"/>
            <a:r>
              <a:rPr lang="en-US" sz="1100" dirty="0" smtClean="0"/>
              <a:t>No, used only by commenter</a:t>
            </a:r>
          </a:p>
          <a:p>
            <a:pPr lvl="1"/>
            <a:r>
              <a:rPr lang="en-US" sz="1200" dirty="0" smtClean="0"/>
              <a:t>No objection</a:t>
            </a:r>
          </a:p>
          <a:p>
            <a:r>
              <a:rPr lang="en-US" sz="1400" dirty="0" smtClean="0"/>
              <a:t>6497</a:t>
            </a:r>
          </a:p>
          <a:p>
            <a:pPr lvl="1"/>
            <a:r>
              <a:rPr lang="en-US" sz="1200" dirty="0" smtClean="0"/>
              <a:t>Revised</a:t>
            </a:r>
          </a:p>
          <a:p>
            <a:pPr lvl="1"/>
            <a:r>
              <a:rPr lang="en-US" sz="1200" dirty="0" smtClean="0"/>
              <a:t>Modified resolution text for security protocols to be generic to bands</a:t>
            </a:r>
          </a:p>
          <a:p>
            <a:pPr lvl="1"/>
            <a:r>
              <a:rPr lang="en-US" sz="1200" dirty="0" smtClean="0"/>
              <a:t>No objection</a:t>
            </a:r>
          </a:p>
          <a:p>
            <a:r>
              <a:rPr lang="en-US" sz="1400" dirty="0" smtClean="0"/>
              <a:t>6498</a:t>
            </a:r>
          </a:p>
          <a:p>
            <a:pPr lvl="1"/>
            <a:r>
              <a:rPr lang="en-US" sz="1200" dirty="0" smtClean="0"/>
              <a:t>Reject; No comment/no objection</a:t>
            </a:r>
          </a:p>
          <a:p>
            <a:r>
              <a:rPr lang="en-US" sz="1400" dirty="0" smtClean="0"/>
              <a:t>6176</a:t>
            </a:r>
          </a:p>
          <a:p>
            <a:pPr lvl="1"/>
            <a:r>
              <a:rPr lang="en-US" sz="1100" dirty="0" smtClean="0"/>
              <a:t>Accepted; No comment/no objection</a:t>
            </a:r>
          </a:p>
          <a:p>
            <a:r>
              <a:rPr lang="en-US" sz="1400" dirty="0" smtClean="0"/>
              <a:t>6177</a:t>
            </a:r>
          </a:p>
          <a:p>
            <a:pPr lvl="1"/>
            <a:r>
              <a:rPr lang="en-US" sz="1100" dirty="0" smtClean="0"/>
              <a:t>Accepted; No comment/no objection</a:t>
            </a:r>
          </a:p>
          <a:p>
            <a:r>
              <a:rPr lang="en-US" sz="1400" dirty="0" smtClean="0"/>
              <a:t>6183</a:t>
            </a:r>
          </a:p>
          <a:p>
            <a:pPr lvl="1"/>
            <a:r>
              <a:rPr lang="en-US" sz="1200" dirty="0" smtClean="0"/>
              <a:t>Accepted; No comment/no objection</a:t>
            </a:r>
          </a:p>
          <a:p>
            <a:endParaRPr lang="en-US" sz="1600" dirty="0"/>
          </a:p>
        </p:txBody>
      </p:sp>
      <p:sp>
        <p:nvSpPr>
          <p:cNvPr id="9" name="Content Placeholder 8"/>
          <p:cNvSpPr>
            <a:spLocks noGrp="1"/>
          </p:cNvSpPr>
          <p:nvPr>
            <p:ph sz="half" idx="2"/>
          </p:nvPr>
        </p:nvSpPr>
        <p:spPr/>
        <p:txBody>
          <a:bodyPr/>
          <a:lstStyle/>
          <a:p>
            <a:r>
              <a:rPr lang="en-US" sz="1400" dirty="0" smtClean="0"/>
              <a:t>6181</a:t>
            </a:r>
          </a:p>
          <a:p>
            <a:pPr lvl="1"/>
            <a:r>
              <a:rPr lang="en-US" sz="1200" dirty="0" smtClean="0"/>
              <a:t>Changed to revise (accept in principle)</a:t>
            </a:r>
          </a:p>
          <a:p>
            <a:pPr lvl="1"/>
            <a:r>
              <a:rPr lang="en-US" sz="1200" dirty="0" err="1" smtClean="0"/>
              <a:t>Dband</a:t>
            </a:r>
            <a:r>
              <a:rPr lang="en-US" sz="1200" dirty="0" smtClean="0"/>
              <a:t> will be changed to DMG</a:t>
            </a:r>
          </a:p>
          <a:p>
            <a:pPr lvl="1"/>
            <a:r>
              <a:rPr lang="en-US" sz="1200" dirty="0" smtClean="0"/>
              <a:t>Modify resolution text to remove </a:t>
            </a:r>
            <a:r>
              <a:rPr lang="en-US" sz="1200" smtClean="0"/>
              <a:t>“establish”</a:t>
            </a:r>
            <a:endParaRPr lang="en-US" sz="1200" dirty="0" smtClean="0"/>
          </a:p>
          <a:p>
            <a:pPr lvl="1"/>
            <a:r>
              <a:rPr lang="en-US" sz="1200" dirty="0" smtClean="0"/>
              <a:t>no objection</a:t>
            </a:r>
          </a:p>
          <a:p>
            <a:r>
              <a:rPr lang="en-US" sz="1400" dirty="0" smtClean="0"/>
              <a:t>6184</a:t>
            </a:r>
          </a:p>
          <a:p>
            <a:pPr lvl="1"/>
            <a:r>
              <a:rPr lang="en-US" sz="1200" dirty="0" smtClean="0"/>
              <a:t>Changed to revise; No comment/no objection</a:t>
            </a:r>
          </a:p>
          <a:p>
            <a:r>
              <a:rPr lang="en-US" sz="1400" dirty="0" smtClean="0"/>
              <a:t>6246</a:t>
            </a:r>
          </a:p>
          <a:p>
            <a:pPr lvl="1"/>
            <a:r>
              <a:rPr lang="en-US" sz="1200" dirty="0" smtClean="0"/>
              <a:t>Accepted; No comment/no objection</a:t>
            </a:r>
          </a:p>
          <a:p>
            <a:r>
              <a:rPr lang="en-US" sz="1400" dirty="0" smtClean="0"/>
              <a:t>6191</a:t>
            </a:r>
          </a:p>
          <a:p>
            <a:pPr lvl="1"/>
            <a:r>
              <a:rPr lang="en-US" sz="1200" dirty="0" smtClean="0"/>
              <a:t>Accepted; No comment/no objection</a:t>
            </a:r>
          </a:p>
          <a:p>
            <a:r>
              <a:rPr lang="en-US" sz="1400" dirty="0" smtClean="0"/>
              <a:t>6193</a:t>
            </a:r>
          </a:p>
          <a:p>
            <a:pPr lvl="1"/>
            <a:r>
              <a:rPr lang="en-US" sz="1200" dirty="0" smtClean="0"/>
              <a:t>Reject; No comment/no objection</a:t>
            </a:r>
          </a:p>
          <a:p>
            <a:r>
              <a:rPr lang="en-US" sz="1400" dirty="0" smtClean="0"/>
              <a:t>6194</a:t>
            </a:r>
          </a:p>
          <a:p>
            <a:pPr lvl="1"/>
            <a:r>
              <a:rPr lang="en-US" sz="1200" dirty="0" smtClean="0"/>
              <a:t>Accepted; No comment/no objection</a:t>
            </a:r>
          </a:p>
          <a:p>
            <a:r>
              <a:rPr lang="en-US" sz="1400" dirty="0" smtClean="0"/>
              <a:t>6449</a:t>
            </a:r>
          </a:p>
          <a:p>
            <a:pPr lvl="1"/>
            <a:r>
              <a:rPr lang="en-US" sz="1200" dirty="0" smtClean="0"/>
              <a:t>Revised</a:t>
            </a:r>
          </a:p>
          <a:p>
            <a:pPr lvl="1"/>
            <a:r>
              <a:rPr lang="en-US" sz="1200" dirty="0" smtClean="0"/>
              <a:t>Modified resolution text for additional clarity</a:t>
            </a:r>
            <a:endParaRPr lang="en-US" sz="800" dirty="0" smtClean="0"/>
          </a:p>
          <a:p>
            <a:pPr lvl="1"/>
            <a:r>
              <a:rPr lang="en-US" sz="1200" dirty="0" smtClean="0"/>
              <a:t>No comment/no objection</a:t>
            </a:r>
          </a:p>
          <a:p>
            <a:pPr lvl="1"/>
            <a:endParaRPr lang="en-US" sz="1200" dirty="0" smtClean="0"/>
          </a:p>
          <a:p>
            <a:pPr lvl="1"/>
            <a:endParaRPr lang="en-US" sz="1200" dirty="0" smtClean="0"/>
          </a:p>
          <a:p>
            <a:pPr lvl="1"/>
            <a:endParaRPr lang="en-US" sz="1200" dirty="0" smtClean="0"/>
          </a:p>
          <a:p>
            <a:pPr lvl="1"/>
            <a:endParaRPr lang="en-US" sz="1200"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15</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r>
              <a:rPr lang="en-US" sz="1400" dirty="0" smtClean="0"/>
              <a:t>6196</a:t>
            </a:r>
          </a:p>
          <a:p>
            <a:pPr lvl="1"/>
            <a:r>
              <a:rPr lang="en-US" sz="1200" dirty="0" smtClean="0"/>
              <a:t>Accepted; No comment/no objection</a:t>
            </a:r>
          </a:p>
          <a:p>
            <a:r>
              <a:rPr lang="en-US" sz="1400" dirty="0" smtClean="0"/>
              <a:t>6197</a:t>
            </a:r>
          </a:p>
          <a:p>
            <a:pPr lvl="1"/>
            <a:r>
              <a:rPr lang="en-US" sz="1200" dirty="0" smtClean="0"/>
              <a:t>Rejected</a:t>
            </a:r>
          </a:p>
          <a:p>
            <a:pPr lvl="1"/>
            <a:r>
              <a:rPr lang="en-US" sz="1200" dirty="0" smtClean="0"/>
              <a:t>Discussion</a:t>
            </a:r>
          </a:p>
          <a:p>
            <a:pPr lvl="2"/>
            <a:r>
              <a:rPr lang="en-US" sz="1200" dirty="0" smtClean="0"/>
              <a:t>multiple stations sharing same resources</a:t>
            </a:r>
          </a:p>
          <a:p>
            <a:pPr lvl="2"/>
            <a:r>
              <a:rPr lang="en-US" sz="1200" dirty="0" smtClean="0"/>
              <a:t>CCA busy </a:t>
            </a:r>
            <a:r>
              <a:rPr lang="en-US" sz="1200" dirty="0" err="1" smtClean="0"/>
              <a:t>vs</a:t>
            </a:r>
            <a:r>
              <a:rPr lang="en-US" sz="1200" dirty="0" smtClean="0"/>
              <a:t> PHY busy</a:t>
            </a:r>
          </a:p>
          <a:p>
            <a:pPr lvl="2"/>
            <a:r>
              <a:rPr lang="en-US" sz="1200" dirty="0" smtClean="0"/>
              <a:t>Add resolution text regarding CCA</a:t>
            </a:r>
          </a:p>
          <a:p>
            <a:pPr lvl="1"/>
            <a:r>
              <a:rPr lang="en-US" sz="1200" dirty="0" smtClean="0"/>
              <a:t>no objection</a:t>
            </a:r>
          </a:p>
          <a:p>
            <a:r>
              <a:rPr lang="en-US" sz="1400" dirty="0" smtClean="0"/>
              <a:t>6141</a:t>
            </a:r>
          </a:p>
          <a:p>
            <a:pPr lvl="1"/>
            <a:r>
              <a:rPr lang="en-US" sz="1200" dirty="0" smtClean="0"/>
              <a:t>Rejected; No comment/no objection</a:t>
            </a:r>
          </a:p>
          <a:p>
            <a:r>
              <a:rPr lang="en-US" sz="1400" dirty="0" smtClean="0"/>
              <a:t>6304</a:t>
            </a:r>
          </a:p>
          <a:p>
            <a:pPr lvl="1"/>
            <a:r>
              <a:rPr lang="en-US" sz="1200" dirty="0" smtClean="0"/>
              <a:t>Revised; No comment/no objection</a:t>
            </a:r>
          </a:p>
          <a:p>
            <a:r>
              <a:rPr lang="en-US" sz="1400" dirty="0" smtClean="0"/>
              <a:t>6305</a:t>
            </a:r>
          </a:p>
          <a:p>
            <a:pPr lvl="1"/>
            <a:r>
              <a:rPr lang="en-US" sz="1200" dirty="0" smtClean="0"/>
              <a:t>Rejected; No comment/no objection</a:t>
            </a:r>
          </a:p>
          <a:p>
            <a:endParaRPr lang="en-US" sz="1600" dirty="0" smtClean="0"/>
          </a:p>
          <a:p>
            <a:pPr lvl="1"/>
            <a:endParaRPr lang="en-US" sz="1200" dirty="0" smtClean="0"/>
          </a:p>
          <a:p>
            <a:endParaRPr lang="en-US" dirty="0"/>
          </a:p>
        </p:txBody>
      </p:sp>
      <p:sp>
        <p:nvSpPr>
          <p:cNvPr id="4" name="Content Placeholder 3"/>
          <p:cNvSpPr>
            <a:spLocks noGrp="1"/>
          </p:cNvSpPr>
          <p:nvPr>
            <p:ph sz="half" idx="2"/>
          </p:nvPr>
        </p:nvSpPr>
        <p:spPr/>
        <p:txBody>
          <a:bodyPr/>
          <a:lstStyle/>
          <a:p>
            <a:r>
              <a:rPr lang="en-US" sz="1400" dirty="0" smtClean="0"/>
              <a:t>6467</a:t>
            </a:r>
          </a:p>
          <a:p>
            <a:pPr lvl="1"/>
            <a:r>
              <a:rPr lang="en-US" sz="1200" dirty="0" smtClean="0"/>
              <a:t>Revised; </a:t>
            </a:r>
          </a:p>
          <a:p>
            <a:pPr lvl="1"/>
            <a:r>
              <a:rPr lang="en-US" sz="1200" dirty="0" smtClean="0"/>
              <a:t>Discussion</a:t>
            </a:r>
          </a:p>
          <a:p>
            <a:pPr lvl="2"/>
            <a:r>
              <a:rPr lang="en-US" sz="1200" dirty="0" smtClean="0"/>
              <a:t>Provide reference to TDLS section</a:t>
            </a:r>
          </a:p>
          <a:p>
            <a:pPr lvl="2"/>
            <a:r>
              <a:rPr lang="en-US" sz="1200" dirty="0" smtClean="0"/>
              <a:t>Discussion on byte ordering for TDLS</a:t>
            </a:r>
          </a:p>
          <a:p>
            <a:pPr lvl="2"/>
            <a:r>
              <a:rPr lang="en-US" sz="1200" dirty="0" smtClean="0"/>
              <a:t>Add resolution text on byte ordering</a:t>
            </a:r>
          </a:p>
          <a:p>
            <a:pPr lvl="1"/>
            <a:r>
              <a:rPr lang="en-US" sz="1200" dirty="0" smtClean="0"/>
              <a:t>no objection</a:t>
            </a:r>
          </a:p>
          <a:p>
            <a:r>
              <a:rPr lang="en-US" sz="1400" dirty="0" smtClean="0">
                <a:solidFill>
                  <a:srgbClr val="FF0000"/>
                </a:solidFill>
              </a:rPr>
              <a:t>6236</a:t>
            </a:r>
          </a:p>
          <a:p>
            <a:pPr lvl="1"/>
            <a:r>
              <a:rPr lang="en-US" sz="1200" dirty="0" smtClean="0"/>
              <a:t>Revised; </a:t>
            </a:r>
          </a:p>
          <a:p>
            <a:pPr lvl="1"/>
            <a:r>
              <a:rPr lang="en-US" sz="1200" dirty="0" smtClean="0"/>
              <a:t>Discussion</a:t>
            </a:r>
          </a:p>
          <a:p>
            <a:pPr lvl="2"/>
            <a:r>
              <a:rPr lang="en-US" sz="1200" dirty="0" err="1" smtClean="0"/>
              <a:t>REVmb</a:t>
            </a:r>
            <a:r>
              <a:rPr lang="en-US" sz="1200" dirty="0" smtClean="0"/>
              <a:t> text has changed, need to re-edit</a:t>
            </a:r>
          </a:p>
          <a:p>
            <a:pPr lvl="1"/>
            <a:r>
              <a:rPr lang="en-US" sz="1200" dirty="0" smtClean="0">
                <a:solidFill>
                  <a:srgbClr val="FF0000"/>
                </a:solidFill>
              </a:rPr>
              <a:t>Defer</a:t>
            </a:r>
          </a:p>
          <a:p>
            <a:r>
              <a:rPr lang="en-US" sz="1400" dirty="0" smtClean="0"/>
              <a:t>6237</a:t>
            </a:r>
          </a:p>
          <a:p>
            <a:pPr lvl="1"/>
            <a:r>
              <a:rPr lang="en-US" sz="1200" dirty="0" smtClean="0"/>
              <a:t>revised; No comment/no objection</a:t>
            </a:r>
          </a:p>
          <a:p>
            <a:r>
              <a:rPr lang="en-US" sz="1400" dirty="0" smtClean="0"/>
              <a:t>6238</a:t>
            </a:r>
          </a:p>
          <a:p>
            <a:pPr lvl="1"/>
            <a:r>
              <a:rPr lang="en-US" sz="1200" dirty="0" smtClean="0"/>
              <a:t>revised; </a:t>
            </a:r>
          </a:p>
          <a:p>
            <a:pPr lvl="1"/>
            <a:r>
              <a:rPr lang="en-US" sz="1200" dirty="0" smtClean="0"/>
              <a:t>Discussion</a:t>
            </a:r>
          </a:p>
          <a:p>
            <a:pPr lvl="2"/>
            <a:r>
              <a:rPr lang="en-US" sz="1200" dirty="0" smtClean="0"/>
              <a:t>Clarification of where the normative change went in the draft</a:t>
            </a:r>
          </a:p>
          <a:p>
            <a:pPr lvl="1"/>
            <a:r>
              <a:rPr lang="en-US" sz="1200" dirty="0" smtClean="0"/>
              <a:t>no objection</a:t>
            </a:r>
          </a:p>
          <a:p>
            <a:pPr lvl="1"/>
            <a:endParaRPr lang="en-US" sz="1200" dirty="0" smtClean="0"/>
          </a:p>
          <a:p>
            <a:pPr lvl="1"/>
            <a:endParaRPr lang="en-US" sz="1200" dirty="0" smtClean="0"/>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3B9A4B-4D42-4642-8694-CB378EB0C873}" type="slidenum">
              <a:rPr lang="en-US" smtClean="0"/>
              <a:pPr>
                <a:defRPr/>
              </a:pPr>
              <a:t>16</a:t>
            </a:fld>
            <a:endParaRPr lang="en-US"/>
          </a:p>
        </p:txBody>
      </p:sp>
      <p:sp>
        <p:nvSpPr>
          <p:cNvPr id="7" name="Date Placeholder 6"/>
          <p:cNvSpPr>
            <a:spLocks noGrp="1"/>
          </p:cNvSpPr>
          <p:nvPr>
            <p:ph type="dt" sz="half" idx="13"/>
          </p:nvPr>
        </p:nvSpPr>
        <p:spPr>
          <a:xfrm>
            <a:off x="696913" y="332601"/>
            <a:ext cx="1182055" cy="276999"/>
          </a:xfrm>
        </p:spPr>
        <p:txBody>
          <a:body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r>
              <a:rPr lang="en-US" sz="1400" dirty="0" smtClean="0"/>
              <a:t>6239</a:t>
            </a:r>
          </a:p>
          <a:p>
            <a:pPr lvl="1"/>
            <a:r>
              <a:rPr lang="en-US" sz="1200" dirty="0" smtClean="0"/>
              <a:t>accepted; No comment/no objection</a:t>
            </a:r>
          </a:p>
          <a:p>
            <a:r>
              <a:rPr lang="en-US" sz="1400" dirty="0" smtClean="0"/>
              <a:t>6244</a:t>
            </a:r>
          </a:p>
          <a:p>
            <a:pPr lvl="1"/>
            <a:r>
              <a:rPr lang="en-US" sz="1200" dirty="0" smtClean="0"/>
              <a:t>Revised</a:t>
            </a:r>
          </a:p>
          <a:p>
            <a:pPr lvl="1"/>
            <a:r>
              <a:rPr lang="en-US" sz="1200" dirty="0" smtClean="0"/>
              <a:t>discussion</a:t>
            </a:r>
          </a:p>
          <a:p>
            <a:pPr lvl="2"/>
            <a:r>
              <a:rPr lang="en-US" sz="1200" dirty="0" smtClean="0"/>
              <a:t>Clarify language in subsequent sentence</a:t>
            </a:r>
          </a:p>
          <a:p>
            <a:pPr lvl="1"/>
            <a:r>
              <a:rPr lang="en-US" sz="1200" dirty="0" smtClean="0"/>
              <a:t>no objection</a:t>
            </a:r>
          </a:p>
          <a:p>
            <a:r>
              <a:rPr lang="en-US" sz="1400" dirty="0" smtClean="0"/>
              <a:t>6248</a:t>
            </a:r>
          </a:p>
          <a:p>
            <a:pPr lvl="1"/>
            <a:r>
              <a:rPr lang="en-US" sz="1200" dirty="0" smtClean="0"/>
              <a:t>revised; No comment/no objection</a:t>
            </a:r>
          </a:p>
          <a:p>
            <a:r>
              <a:rPr lang="en-US" sz="1400" dirty="0" smtClean="0"/>
              <a:t>6252</a:t>
            </a:r>
          </a:p>
          <a:p>
            <a:pPr lvl="1"/>
            <a:r>
              <a:rPr lang="en-US" sz="1200" dirty="0" smtClean="0"/>
              <a:t>accepted; No comment/no objection</a:t>
            </a:r>
          </a:p>
          <a:p>
            <a:r>
              <a:rPr lang="en-US" sz="1400" dirty="0" smtClean="0"/>
              <a:t>6253</a:t>
            </a:r>
          </a:p>
          <a:p>
            <a:pPr lvl="1"/>
            <a:r>
              <a:rPr lang="en-US" sz="1200" dirty="0" smtClean="0"/>
              <a:t>accepted; No comment/no objection</a:t>
            </a:r>
          </a:p>
          <a:p>
            <a:r>
              <a:rPr lang="en-US" sz="1400" dirty="0" smtClean="0"/>
              <a:t>6107</a:t>
            </a:r>
          </a:p>
          <a:p>
            <a:pPr lvl="1"/>
            <a:r>
              <a:rPr lang="en-US" sz="1200" dirty="0" smtClean="0"/>
              <a:t>Revised</a:t>
            </a:r>
          </a:p>
          <a:p>
            <a:pPr lvl="1"/>
            <a:r>
              <a:rPr lang="en-US" sz="1200" dirty="0" smtClean="0"/>
              <a:t>Discussion</a:t>
            </a:r>
          </a:p>
          <a:p>
            <a:pPr lvl="2"/>
            <a:r>
              <a:rPr lang="en-US" sz="1200" dirty="0" smtClean="0"/>
              <a:t>CID 6398 also addresses this paragraph</a:t>
            </a:r>
          </a:p>
          <a:p>
            <a:pPr lvl="2"/>
            <a:r>
              <a:rPr lang="en-US" sz="1200" dirty="0" smtClean="0"/>
              <a:t>Modify resolution text</a:t>
            </a:r>
          </a:p>
          <a:p>
            <a:pPr lvl="1"/>
            <a:r>
              <a:rPr lang="en-US" sz="1200" dirty="0" smtClean="0"/>
              <a:t>no objection</a:t>
            </a:r>
          </a:p>
          <a:p>
            <a:pPr lvl="1"/>
            <a:endParaRPr lang="en-US" sz="1200" dirty="0" smtClean="0"/>
          </a:p>
          <a:p>
            <a:pPr lvl="1"/>
            <a:endParaRPr lang="en-US" sz="1200" dirty="0" smtClean="0"/>
          </a:p>
          <a:p>
            <a:pPr lvl="1"/>
            <a:endParaRPr lang="en-US" sz="1200" dirty="0" smtClean="0"/>
          </a:p>
          <a:p>
            <a:pPr lvl="1"/>
            <a:endParaRPr lang="en-US" sz="1200" dirty="0" smtClean="0"/>
          </a:p>
          <a:p>
            <a:endParaRPr lang="en-US" dirty="0"/>
          </a:p>
        </p:txBody>
      </p:sp>
      <p:sp>
        <p:nvSpPr>
          <p:cNvPr id="4" name="Content Placeholder 3"/>
          <p:cNvSpPr>
            <a:spLocks noGrp="1"/>
          </p:cNvSpPr>
          <p:nvPr>
            <p:ph sz="half" idx="2"/>
          </p:nvPr>
        </p:nvSpPr>
        <p:spPr/>
        <p:txBody>
          <a:bodyPr/>
          <a:lstStyle/>
          <a:p>
            <a:r>
              <a:rPr lang="en-US" sz="1400" dirty="0" smtClean="0"/>
              <a:t>6509</a:t>
            </a:r>
          </a:p>
          <a:p>
            <a:pPr lvl="1"/>
            <a:r>
              <a:rPr lang="en-US" sz="1200" dirty="0" smtClean="0"/>
              <a:t>revised; No comment/no objection</a:t>
            </a:r>
          </a:p>
          <a:p>
            <a:r>
              <a:rPr lang="en-US" sz="1400" dirty="0" smtClean="0"/>
              <a:t>6422</a:t>
            </a:r>
          </a:p>
          <a:p>
            <a:pPr lvl="1"/>
            <a:r>
              <a:rPr lang="en-US" sz="1200" dirty="0" smtClean="0"/>
              <a:t>accepted; No comment/no objection</a:t>
            </a:r>
          </a:p>
          <a:p>
            <a:r>
              <a:rPr lang="en-US" sz="1400" dirty="0" smtClean="0"/>
              <a:t>6255</a:t>
            </a:r>
          </a:p>
          <a:p>
            <a:pPr lvl="1"/>
            <a:r>
              <a:rPr lang="en-US" sz="1200" dirty="0" smtClean="0"/>
              <a:t>revised; No comment/no objection</a:t>
            </a:r>
          </a:p>
          <a:p>
            <a:pPr lvl="1"/>
            <a:endParaRPr lang="en-US" sz="1200" dirty="0" smtClean="0"/>
          </a:p>
          <a:p>
            <a:pPr lvl="1"/>
            <a:endParaRPr lang="en-US" sz="1200" dirty="0" smtClean="0"/>
          </a:p>
          <a:p>
            <a:pPr lvl="1"/>
            <a:endParaRPr lang="en-US" sz="1200" dirty="0" smtClean="0"/>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3B9A4B-4D42-4642-8694-CB378EB0C873}" type="slidenum">
              <a:rPr lang="en-US" smtClean="0"/>
              <a:pPr>
                <a:defRPr/>
              </a:pPr>
              <a:t>17</a:t>
            </a:fld>
            <a:endParaRPr lang="en-US"/>
          </a:p>
        </p:txBody>
      </p:sp>
      <p:sp>
        <p:nvSpPr>
          <p:cNvPr id="7" name="Date Placeholder 6"/>
          <p:cNvSpPr>
            <a:spLocks noGrp="1"/>
          </p:cNvSpPr>
          <p:nvPr>
            <p:ph type="dt" sz="half" idx="13"/>
          </p:nvPr>
        </p:nvSpPr>
        <p:spPr>
          <a:xfrm>
            <a:off x="696913" y="332601"/>
            <a:ext cx="1182055" cy="276999"/>
          </a:xfrm>
        </p:spPr>
        <p:txBody>
          <a:body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90000"/>
              </a:lnSpc>
            </a:pPr>
            <a:r>
              <a:rPr lang="en-US" dirty="0" smtClean="0"/>
              <a:t>Agenda for Monday March 12</a:t>
            </a:r>
            <a:r>
              <a:rPr lang="en-US" baseline="30000" dirty="0" smtClean="0"/>
              <a:t>th</a:t>
            </a:r>
            <a:r>
              <a:rPr lang="en-US" dirty="0" smtClean="0"/>
              <a:t>, 16:00 – 18:0</a:t>
            </a:r>
            <a:r>
              <a:rPr lang="en-US" dirty="0" smtClean="0">
                <a:sym typeface="Wingdings" pitchFamily="2" charset="2"/>
              </a:rPr>
              <a:t>0</a:t>
            </a:r>
          </a:p>
        </p:txBody>
      </p:sp>
      <p:sp>
        <p:nvSpPr>
          <p:cNvPr id="3" name="Content Placeholder 2"/>
          <p:cNvSpPr>
            <a:spLocks noGrp="1"/>
          </p:cNvSpPr>
          <p:nvPr>
            <p:ph idx="1"/>
          </p:nvPr>
        </p:nvSpPr>
        <p:spPr/>
        <p:txBody>
          <a:bodyPr/>
          <a:lstStyle/>
          <a:p>
            <a:r>
              <a:rPr lang="en-US" dirty="0" smtClean="0"/>
              <a:t>Call for secretary</a:t>
            </a:r>
          </a:p>
          <a:p>
            <a:r>
              <a:rPr lang="en-US" dirty="0" smtClean="0"/>
              <a:t>Set agenda for the week</a:t>
            </a:r>
          </a:p>
          <a:p>
            <a:r>
              <a:rPr lang="en-US" dirty="0" smtClean="0"/>
              <a:t>Review from January</a:t>
            </a:r>
          </a:p>
          <a:p>
            <a:r>
              <a:rPr lang="en-US" dirty="0" smtClean="0"/>
              <a:t>Approve minutes from January</a:t>
            </a:r>
          </a:p>
          <a:p>
            <a:r>
              <a:rPr lang="en-US" dirty="0" smtClean="0"/>
              <a:t>Review conference calls</a:t>
            </a:r>
          </a:p>
          <a:p>
            <a:r>
              <a:rPr lang="en-US" dirty="0" smtClean="0"/>
              <a:t>Approve minutes from conference calls</a:t>
            </a:r>
          </a:p>
          <a:p>
            <a:r>
              <a:rPr lang="en-US" dirty="0" smtClean="0"/>
              <a:t>Editor Report</a:t>
            </a:r>
          </a:p>
          <a:p>
            <a:r>
              <a:rPr lang="en-US" dirty="0" smtClean="0"/>
              <a:t>Comment resolution from initial sponsor ballot  (on D5.0) &amp; motions on resolutions</a:t>
            </a:r>
          </a:p>
          <a:p>
            <a:endParaRPr lang="en-US" dirty="0" smtClean="0"/>
          </a:p>
          <a:p>
            <a:endParaRPr lang="en-US" sz="2000"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18</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Monday March 12</a:t>
            </a:r>
            <a:r>
              <a:rPr lang="en-US" baseline="30000" dirty="0" smtClean="0"/>
              <a:t>th</a:t>
            </a:r>
            <a:r>
              <a:rPr lang="en-US" dirty="0" smtClean="0"/>
              <a:t>, 16:00 – 18:0</a:t>
            </a:r>
            <a:r>
              <a:rPr lang="en-US" dirty="0" smtClean="0">
                <a:sym typeface="Wingdings" pitchFamily="2" charset="2"/>
              </a:rPr>
              <a:t>0</a:t>
            </a:r>
            <a:endParaRPr lang="en-US" dirty="0"/>
          </a:p>
        </p:txBody>
      </p:sp>
      <p:sp>
        <p:nvSpPr>
          <p:cNvPr id="3" name="Content Placeholder 2"/>
          <p:cNvSpPr>
            <a:spLocks noGrp="1"/>
          </p:cNvSpPr>
          <p:nvPr>
            <p:ph sz="half" idx="1"/>
          </p:nvPr>
        </p:nvSpPr>
        <p:spPr/>
        <p:txBody>
          <a:bodyPr/>
          <a:lstStyle/>
          <a:p>
            <a:r>
              <a:rPr lang="en-US" sz="1400" dirty="0" smtClean="0"/>
              <a:t>6236</a:t>
            </a:r>
            <a:endParaRPr lang="en-US" sz="1400" dirty="0" smtClean="0"/>
          </a:p>
          <a:p>
            <a:pPr lvl="1"/>
            <a:r>
              <a:rPr lang="en-US" sz="1200" dirty="0" smtClean="0"/>
              <a:t>Revisit from morning session, with modified resolution</a:t>
            </a:r>
          </a:p>
          <a:p>
            <a:pPr lvl="1"/>
            <a:r>
              <a:rPr lang="en-US" sz="1200" dirty="0" smtClean="0"/>
              <a:t>Harmonized text with baseline</a:t>
            </a:r>
            <a:endParaRPr lang="en-US" sz="1200" dirty="0" smtClean="0"/>
          </a:p>
          <a:p>
            <a:pPr lvl="1"/>
            <a:r>
              <a:rPr lang="en-US" sz="1200" dirty="0" smtClean="0"/>
              <a:t>No </a:t>
            </a:r>
            <a:r>
              <a:rPr lang="en-US" sz="1200" dirty="0" smtClean="0"/>
              <a:t>comment/no </a:t>
            </a:r>
            <a:r>
              <a:rPr lang="en-US" sz="1200" dirty="0" smtClean="0"/>
              <a:t>objection</a:t>
            </a:r>
          </a:p>
          <a:p>
            <a:r>
              <a:rPr lang="en-US" sz="1400" dirty="0" smtClean="0"/>
              <a:t>6013</a:t>
            </a:r>
            <a:endParaRPr lang="en-US" sz="1400" dirty="0" smtClean="0"/>
          </a:p>
          <a:p>
            <a:pPr lvl="1"/>
            <a:r>
              <a:rPr lang="en-US" sz="1200" dirty="0" smtClean="0"/>
              <a:t>Rejected</a:t>
            </a:r>
          </a:p>
          <a:p>
            <a:pPr lvl="1"/>
            <a:r>
              <a:rPr lang="en-US" sz="1200" dirty="0" smtClean="0"/>
              <a:t>Modified resolution text</a:t>
            </a:r>
          </a:p>
          <a:p>
            <a:pPr lvl="1"/>
            <a:r>
              <a:rPr lang="en-US" sz="1200" dirty="0" smtClean="0"/>
              <a:t>no objection</a:t>
            </a:r>
          </a:p>
          <a:p>
            <a:r>
              <a:rPr lang="en-US" sz="1400" dirty="0" smtClean="0"/>
              <a:t>6295</a:t>
            </a:r>
            <a:endParaRPr lang="en-US" sz="1400" dirty="0" smtClean="0"/>
          </a:p>
          <a:p>
            <a:pPr lvl="1"/>
            <a:r>
              <a:rPr lang="en-US" sz="1200" dirty="0" smtClean="0"/>
              <a:t>accepted; No comment/no </a:t>
            </a:r>
            <a:r>
              <a:rPr lang="en-US" sz="1200" dirty="0" smtClean="0"/>
              <a:t>objection</a:t>
            </a:r>
          </a:p>
          <a:p>
            <a:r>
              <a:rPr lang="en-US" sz="1400" dirty="0" smtClean="0"/>
              <a:t>6050</a:t>
            </a:r>
            <a:endParaRPr lang="en-US" sz="1400" dirty="0" smtClean="0"/>
          </a:p>
          <a:p>
            <a:pPr lvl="1"/>
            <a:r>
              <a:rPr lang="en-US" sz="1200" dirty="0" smtClean="0"/>
              <a:t>revised; </a:t>
            </a:r>
            <a:r>
              <a:rPr lang="en-US" sz="1200" dirty="0" smtClean="0"/>
              <a:t>No comment/no </a:t>
            </a:r>
            <a:r>
              <a:rPr lang="en-US" sz="1200" dirty="0" smtClean="0"/>
              <a:t>objection</a:t>
            </a:r>
          </a:p>
          <a:p>
            <a:r>
              <a:rPr lang="en-US" sz="1400" dirty="0" smtClean="0"/>
              <a:t>6012</a:t>
            </a:r>
            <a:endParaRPr lang="en-US" sz="1400" dirty="0" smtClean="0"/>
          </a:p>
          <a:p>
            <a:pPr lvl="1"/>
            <a:r>
              <a:rPr lang="en-US" sz="1200" dirty="0" smtClean="0"/>
              <a:t>accepted; No comment/no objection</a:t>
            </a:r>
          </a:p>
          <a:p>
            <a:pPr lvl="1"/>
            <a:endParaRPr lang="en-US" sz="1200" dirty="0" smtClean="0"/>
          </a:p>
          <a:p>
            <a:pPr lvl="1"/>
            <a:endParaRPr lang="en-US" sz="1200" dirty="0" smtClean="0"/>
          </a:p>
          <a:p>
            <a:pPr lvl="1"/>
            <a:endParaRPr lang="en-US" sz="1200" dirty="0" smtClean="0"/>
          </a:p>
          <a:p>
            <a:pPr lvl="1"/>
            <a:endParaRPr lang="en-US" sz="1200" dirty="0" smtClean="0"/>
          </a:p>
          <a:p>
            <a:pPr lvl="1"/>
            <a:endParaRPr lang="en-US" sz="1200" dirty="0" smtClean="0"/>
          </a:p>
        </p:txBody>
      </p:sp>
      <p:sp>
        <p:nvSpPr>
          <p:cNvPr id="8" name="Content Placeholder 7"/>
          <p:cNvSpPr>
            <a:spLocks noGrp="1"/>
          </p:cNvSpPr>
          <p:nvPr>
            <p:ph sz="half" idx="2"/>
          </p:nvPr>
        </p:nvSpPr>
        <p:spPr/>
        <p:txBody>
          <a:bodyPr/>
          <a:lstStyle/>
          <a:p>
            <a:endParaRPr lang="en-US"/>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19</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Meeting Protocol</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3200" b="1" i="0" u="none" strike="noStrike" kern="0" cap="none" spc="0" normalizeH="0" baseline="0" noProof="0" smtClean="0">
                <a:ln>
                  <a:noFill/>
                </a:ln>
                <a:solidFill>
                  <a:schemeClr val="tx1"/>
                </a:solidFill>
                <a:effectLst/>
                <a:uLnTx/>
                <a:uFillTx/>
                <a:latin typeface="+mn-lt"/>
                <a:ea typeface="+mn-ea"/>
                <a:cs typeface="+mn-cs"/>
              </a:rPr>
              <a:t>Please announce your affiliation when you first address the group during a meeting slot</a:t>
            </a: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from January</a:t>
            </a:r>
            <a:endParaRPr lang="en-US" dirty="0"/>
          </a:p>
        </p:txBody>
      </p:sp>
      <p:sp>
        <p:nvSpPr>
          <p:cNvPr id="3" name="Content Placeholder 2"/>
          <p:cNvSpPr>
            <a:spLocks noGrp="1"/>
          </p:cNvSpPr>
          <p:nvPr>
            <p:ph idx="1"/>
          </p:nvPr>
        </p:nvSpPr>
        <p:spPr/>
        <p:txBody>
          <a:bodyPr/>
          <a:lstStyle/>
          <a:p>
            <a:r>
              <a:rPr lang="en-US" dirty="0" smtClean="0"/>
              <a:t>Comment resolution on initial sponsor ballot</a:t>
            </a:r>
          </a:p>
          <a:p>
            <a:pPr lvl="1"/>
            <a:r>
              <a:rPr lang="en-US" dirty="0" smtClean="0"/>
              <a:t>Resolved 154 comments (out of 341 non-editorial comments)</a:t>
            </a:r>
          </a:p>
          <a:p>
            <a:r>
              <a:rPr lang="en-US" dirty="0" smtClean="0"/>
              <a:t>Resolution approved to change terminology from </a:t>
            </a:r>
            <a:r>
              <a:rPr lang="en-US" dirty="0" err="1" smtClean="0"/>
              <a:t>Dband</a:t>
            </a:r>
            <a:r>
              <a:rPr lang="en-US" dirty="0" smtClean="0"/>
              <a:t>/</a:t>
            </a:r>
            <a:r>
              <a:rPr lang="en-US" dirty="0" err="1" smtClean="0"/>
              <a:t>Oband</a:t>
            </a:r>
            <a:r>
              <a:rPr lang="en-US" dirty="0" smtClean="0"/>
              <a:t> to DMG and non-DMG</a:t>
            </a:r>
          </a:p>
          <a:p>
            <a:pPr lvl="1"/>
            <a:r>
              <a:rPr lang="en-US" dirty="0" smtClean="0"/>
              <a:t>DMG: directional multi-gigabit</a:t>
            </a:r>
          </a:p>
          <a:p>
            <a:r>
              <a:rPr lang="en-US" dirty="0" smtClean="0"/>
              <a:t>Topics deferred to upcoming conference calls to allow for more time for consideration</a:t>
            </a:r>
          </a:p>
          <a:p>
            <a:pPr lvl="1"/>
            <a:r>
              <a:rPr lang="en-US" dirty="0" smtClean="0"/>
              <a:t>Should GCR (</a:t>
            </a:r>
            <a:r>
              <a:rPr lang="en-US" dirty="0" err="1" smtClean="0"/>
              <a:t>groupcast</a:t>
            </a:r>
            <a:r>
              <a:rPr lang="en-US" dirty="0" smtClean="0"/>
              <a:t> with retries) be supported by DMG STA? (CID 6083)</a:t>
            </a:r>
          </a:p>
          <a:p>
            <a:pPr lvl="1"/>
            <a:r>
              <a:rPr lang="en-US" dirty="0" smtClean="0"/>
              <a:t>Architecture</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20</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January Minutes</a:t>
            </a:r>
            <a:endParaRPr lang="en-US" dirty="0"/>
          </a:p>
        </p:txBody>
      </p:sp>
      <p:sp>
        <p:nvSpPr>
          <p:cNvPr id="3" name="Content Placeholder 2"/>
          <p:cNvSpPr>
            <a:spLocks noGrp="1"/>
          </p:cNvSpPr>
          <p:nvPr>
            <p:ph idx="1"/>
          </p:nvPr>
        </p:nvSpPr>
        <p:spPr/>
        <p:txBody>
          <a:bodyPr/>
          <a:lstStyle/>
          <a:p>
            <a:r>
              <a:rPr lang="en-US" dirty="0" smtClean="0"/>
              <a:t>Motion to approve </a:t>
            </a:r>
            <a:r>
              <a:rPr lang="en-US" dirty="0" smtClean="0"/>
              <a:t>January‘12 </a:t>
            </a:r>
            <a:r>
              <a:rPr lang="en-US" dirty="0" smtClean="0"/>
              <a:t>TGad minutes as contained in 11-12-0088r0</a:t>
            </a:r>
          </a:p>
          <a:p>
            <a:endParaRPr lang="en-US" dirty="0" smtClean="0"/>
          </a:p>
          <a:p>
            <a:r>
              <a:rPr lang="en-US" dirty="0" smtClean="0"/>
              <a:t>Move</a:t>
            </a:r>
            <a:r>
              <a:rPr lang="en-US" dirty="0" smtClean="0"/>
              <a:t>: Chris</a:t>
            </a:r>
            <a:endParaRPr lang="en-US" dirty="0" smtClean="0"/>
          </a:p>
          <a:p>
            <a:r>
              <a:rPr lang="en-US" dirty="0" smtClean="0"/>
              <a:t>Second: Sai</a:t>
            </a:r>
          </a:p>
          <a:p>
            <a:r>
              <a:rPr lang="en-US" dirty="0" smtClean="0"/>
              <a:t>Motion passes by unanimous consent</a:t>
            </a:r>
            <a:endParaRPr lang="en-US" dirty="0" smtClean="0"/>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21</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 (1/2)</a:t>
            </a:r>
            <a:endParaRPr lang="en-US" dirty="0"/>
          </a:p>
        </p:txBody>
      </p:sp>
      <p:sp>
        <p:nvSpPr>
          <p:cNvPr id="3" name="Content Placeholder 2"/>
          <p:cNvSpPr>
            <a:spLocks noGrp="1"/>
          </p:cNvSpPr>
          <p:nvPr>
            <p:ph idx="1"/>
          </p:nvPr>
        </p:nvSpPr>
        <p:spPr/>
        <p:txBody>
          <a:bodyPr/>
          <a:lstStyle/>
          <a:p>
            <a:r>
              <a:rPr lang="en-US" dirty="0" smtClean="0"/>
              <a:t>Conference call minutes from 2012 contained in </a:t>
            </a:r>
          </a:p>
          <a:p>
            <a:pPr lvl="1"/>
            <a:r>
              <a:rPr lang="en-US" dirty="0" smtClean="0"/>
              <a:t>12/0007r8</a:t>
            </a:r>
          </a:p>
          <a:p>
            <a:r>
              <a:rPr lang="en-US" dirty="0" smtClean="0"/>
              <a:t>Comment resolution</a:t>
            </a:r>
          </a:p>
          <a:p>
            <a:pPr lvl="1"/>
            <a:r>
              <a:rPr lang="en-US" dirty="0" smtClean="0"/>
              <a:t>152 comments reviewed</a:t>
            </a:r>
          </a:p>
          <a:p>
            <a:pPr lvl="1"/>
            <a:r>
              <a:rPr lang="en-US" dirty="0" smtClean="0"/>
              <a:t>127 of these motioned</a:t>
            </a:r>
          </a:p>
          <a:p>
            <a:pPr lvl="1"/>
            <a:r>
              <a:rPr lang="en-US" dirty="0" smtClean="0"/>
              <a:t>25 of these ready for motion</a:t>
            </a:r>
          </a:p>
          <a:p>
            <a:pPr lvl="1"/>
            <a:r>
              <a:rPr lang="en-US" dirty="0" smtClean="0"/>
              <a:t>Specific topics</a:t>
            </a:r>
          </a:p>
          <a:p>
            <a:pPr lvl="2"/>
            <a:r>
              <a:rPr lang="en-US" dirty="0" smtClean="0"/>
              <a:t>FST/architecture comments resolved</a:t>
            </a:r>
          </a:p>
          <a:p>
            <a:pPr lvl="2"/>
            <a:r>
              <a:rPr lang="en-US" dirty="0" smtClean="0"/>
              <a:t>GCR topic reviewed</a:t>
            </a:r>
          </a:p>
          <a:p>
            <a:pPr lvl="2"/>
            <a:r>
              <a:rPr lang="en-US" dirty="0" smtClean="0"/>
              <a:t>Relay comments resolved</a:t>
            </a:r>
          </a:p>
          <a:p>
            <a:pPr lvl="2"/>
            <a:r>
              <a:rPr lang="en-US" dirty="0" smtClean="0"/>
              <a:t>Cluster comments resolved</a:t>
            </a:r>
          </a:p>
          <a:p>
            <a:pPr lvl="2"/>
            <a:r>
              <a:rPr lang="en-US" dirty="0" smtClean="0"/>
              <a:t>QAB comments resolved</a:t>
            </a: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22</a:t>
            </a:fld>
            <a:endParaRPr lang="en-US"/>
          </a:p>
        </p:txBody>
      </p:sp>
      <p:sp>
        <p:nvSpPr>
          <p:cNvPr id="6" name="Date Placeholder 5"/>
          <p:cNvSpPr>
            <a:spLocks noGrp="1"/>
          </p:cNvSpPr>
          <p:nvPr>
            <p:ph type="dt" sz="half" idx="2"/>
          </p:nvPr>
        </p:nvSpPr>
        <p:spPr>
          <a:xfrm>
            <a:off x="696913" y="332601"/>
            <a:ext cx="1182055" cy="276999"/>
          </a:xfrm>
        </p:spPr>
        <p:txBody>
          <a:body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 (2/2)</a:t>
            </a:r>
            <a:endParaRPr lang="en-US" dirty="0"/>
          </a:p>
        </p:txBody>
      </p:sp>
      <p:sp>
        <p:nvSpPr>
          <p:cNvPr id="3" name="Content Placeholder 2"/>
          <p:cNvSpPr>
            <a:spLocks noGrp="1"/>
          </p:cNvSpPr>
          <p:nvPr>
            <p:ph idx="1"/>
          </p:nvPr>
        </p:nvSpPr>
        <p:spPr/>
        <p:txBody>
          <a:bodyPr/>
          <a:lstStyle/>
          <a:p>
            <a:r>
              <a:rPr lang="en-US" dirty="0" smtClean="0"/>
              <a:t>Motion to approve TGad conference call minutes as contained in 11-12-0007r8</a:t>
            </a:r>
          </a:p>
          <a:p>
            <a:r>
              <a:rPr lang="en-US" dirty="0" smtClean="0"/>
              <a:t>Move</a:t>
            </a:r>
            <a:r>
              <a:rPr lang="en-US" dirty="0" smtClean="0"/>
              <a:t>: Sai</a:t>
            </a:r>
            <a:endParaRPr lang="en-US" dirty="0" smtClean="0"/>
          </a:p>
          <a:p>
            <a:r>
              <a:rPr lang="en-US" dirty="0" smtClean="0"/>
              <a:t>Second</a:t>
            </a:r>
            <a:r>
              <a:rPr lang="en-US" dirty="0" smtClean="0"/>
              <a:t>: Chris</a:t>
            </a:r>
          </a:p>
          <a:p>
            <a:r>
              <a:rPr lang="en-US" dirty="0" smtClean="0"/>
              <a:t>Motion passes by unanimous consent</a:t>
            </a:r>
          </a:p>
          <a:p>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23</a:t>
            </a:fld>
            <a:endParaRPr lang="en-US"/>
          </a:p>
        </p:txBody>
      </p:sp>
      <p:sp>
        <p:nvSpPr>
          <p:cNvPr id="6" name="Date Placeholder 5"/>
          <p:cNvSpPr>
            <a:spLocks noGrp="1"/>
          </p:cNvSpPr>
          <p:nvPr>
            <p:ph type="dt" sz="half" idx="2"/>
          </p:nvPr>
        </p:nvSpPr>
        <p:spPr>
          <a:xfrm>
            <a:off x="696913" y="332601"/>
            <a:ext cx="1182055" cy="276999"/>
          </a:xfrm>
        </p:spPr>
        <p:txBody>
          <a:body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endParaRPr lang="en-US"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24</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Motion #88</a:t>
            </a:r>
            <a:endParaRPr lang="en-US" dirty="0"/>
          </a:p>
        </p:txBody>
      </p:sp>
      <p:sp>
        <p:nvSpPr>
          <p:cNvPr id="6" name="Content Placeholder 5"/>
          <p:cNvSpPr>
            <a:spLocks noGrp="1"/>
          </p:cNvSpPr>
          <p:nvPr>
            <p:ph idx="1"/>
          </p:nvPr>
        </p:nvSpPr>
        <p:spPr/>
        <p:txBody>
          <a:bodyPr/>
          <a:lstStyle/>
          <a:p>
            <a:r>
              <a:rPr lang="en-US" sz="2000" dirty="0" smtClean="0"/>
              <a:t>Move to approve resolution of comments:</a:t>
            </a:r>
          </a:p>
          <a:p>
            <a:pPr lvl="1"/>
            <a:r>
              <a:rPr lang="en-US" sz="1800" dirty="0" smtClean="0"/>
              <a:t>CID 6330 in 12/0289r0</a:t>
            </a:r>
          </a:p>
          <a:p>
            <a:pPr lvl="1"/>
            <a:r>
              <a:rPr lang="en-US" sz="1800" dirty="0" smtClean="0"/>
              <a:t>CID 6501, 6516 in 12/0242r0</a:t>
            </a:r>
          </a:p>
          <a:p>
            <a:pPr lvl="1"/>
            <a:r>
              <a:rPr lang="en-US" sz="1800" dirty="0" smtClean="0"/>
              <a:t>CID 6214, 6303, 6140, 6139, 6099, 6506, 6085, 6084, 6086, 6225, 6159, 6167, 6453, 6135, 6403, 6329, 6267, 6243, 6170, 6174, 6229, 6083 in 12/0020r13</a:t>
            </a:r>
          </a:p>
          <a:p>
            <a:endParaRPr lang="en-US" sz="1800" dirty="0" smtClean="0"/>
          </a:p>
          <a:p>
            <a:pPr lvl="1"/>
            <a:r>
              <a:rPr lang="en-US" sz="1800" i="1" dirty="0" smtClean="0"/>
              <a:t>No objection to resolutions during Thursday March  8th,  8:00-10:00  ET conference call</a:t>
            </a:r>
          </a:p>
          <a:p>
            <a:r>
              <a:rPr lang="en-US" sz="2000" dirty="0" smtClean="0"/>
              <a:t>Move/Second: </a:t>
            </a:r>
            <a:r>
              <a:rPr lang="en-US" sz="2000" dirty="0" smtClean="0"/>
              <a:t>Brian/Carlos</a:t>
            </a:r>
            <a:endParaRPr lang="en-US" sz="2000" dirty="0" smtClean="0"/>
          </a:p>
          <a:p>
            <a:pPr>
              <a:buNone/>
            </a:pPr>
            <a:r>
              <a:rPr lang="en-US" sz="2000" dirty="0" smtClean="0"/>
              <a:t>Motion passes by unanimous consent</a:t>
            </a:r>
          </a:p>
          <a:p>
            <a:pPr>
              <a:buNone/>
            </a:pPr>
            <a:endParaRPr lang="en-US" sz="2000" dirty="0" smtClean="0"/>
          </a:p>
          <a:p>
            <a:endParaRPr lang="en-US" sz="2000" dirty="0" smtClean="0"/>
          </a:p>
          <a:p>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25</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Tuesday </a:t>
            </a:r>
            <a:r>
              <a:rPr lang="en-US" dirty="0" smtClean="0"/>
              <a:t>March </a:t>
            </a:r>
            <a:r>
              <a:rPr lang="en-US" dirty="0" smtClean="0"/>
              <a:t>13</a:t>
            </a:r>
            <a:r>
              <a:rPr lang="en-US" baseline="30000" dirty="0" smtClean="0"/>
              <a:t>th</a:t>
            </a:r>
            <a:r>
              <a:rPr lang="en-US" dirty="0" smtClean="0"/>
              <a:t>, 13:30 – </a:t>
            </a:r>
            <a:r>
              <a:rPr lang="en-US" dirty="0" smtClean="0"/>
              <a:t>15:3</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r>
              <a:rPr lang="en-US" dirty="0" smtClean="0"/>
              <a:t>Comment resolution from initial sponsor ballot  (on D5.0)</a:t>
            </a:r>
          </a:p>
          <a:p>
            <a:r>
              <a:rPr lang="en-US" dirty="0" smtClean="0"/>
              <a:t>motions on resolutions</a:t>
            </a:r>
          </a:p>
          <a:p>
            <a:r>
              <a:rPr lang="en-US" dirty="0" smtClean="0"/>
              <a:t>motion for recirculation ballot</a:t>
            </a:r>
          </a:p>
          <a:p>
            <a:r>
              <a:rPr lang="en-US" dirty="0" smtClean="0"/>
              <a:t>Planning for May</a:t>
            </a: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26</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a:t>
            </a:r>
            <a:r>
              <a:rPr lang="en-US" dirty="0" smtClean="0"/>
              <a:t>Tuesday March 13</a:t>
            </a:r>
            <a:r>
              <a:rPr lang="en-US" baseline="30000" dirty="0" smtClean="0"/>
              <a:t>th</a:t>
            </a:r>
            <a:r>
              <a:rPr lang="en-US" dirty="0" smtClean="0"/>
              <a:t>, 13:30 – 15:3</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27</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89</a:t>
            </a:r>
            <a:endParaRPr lang="en-US" dirty="0"/>
          </a:p>
        </p:txBody>
      </p:sp>
      <p:sp>
        <p:nvSpPr>
          <p:cNvPr id="3" name="Content Placeholder 2"/>
          <p:cNvSpPr>
            <a:spLocks noGrp="1"/>
          </p:cNvSpPr>
          <p:nvPr>
            <p:ph idx="1"/>
          </p:nvPr>
        </p:nvSpPr>
        <p:spPr/>
        <p:txBody>
          <a:bodyPr/>
          <a:lstStyle/>
          <a:p>
            <a:r>
              <a:rPr lang="en-US" sz="2000" dirty="0" smtClean="0"/>
              <a:t>Move to approve resolution of comments:</a:t>
            </a:r>
          </a:p>
          <a:p>
            <a:pPr lvl="1"/>
            <a:r>
              <a:rPr lang="en-US" sz="1800" dirty="0" smtClean="0"/>
              <a:t>CID 6285,  6497,  6498,  6176,  6177,  6183,  6181,  6184,  6246,  6191,  6193,  6194,  6449,  6196,  6197,  6141,  6304,  6305,  6467,  6236,  6237,  6238,  6239,  6244,  6248,  6252,  6253,  6107,  6509,  6422,  6255,  6013,  6295,  6050,  6012 in 12/0020r15</a:t>
            </a:r>
          </a:p>
          <a:p>
            <a:endParaRPr lang="en-US" sz="1800" dirty="0" smtClean="0"/>
          </a:p>
          <a:p>
            <a:r>
              <a:rPr lang="en-US" sz="2000" dirty="0" smtClean="0"/>
              <a:t>Move/Second:</a:t>
            </a:r>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28</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Motion for recirculation sponsor ballot</a:t>
            </a:r>
            <a:endParaRPr lang="en-US" dirty="0"/>
          </a:p>
        </p:txBody>
      </p:sp>
      <p:sp>
        <p:nvSpPr>
          <p:cNvPr id="8" name="Content Placeholder 7"/>
          <p:cNvSpPr>
            <a:spLocks noGrp="1"/>
          </p:cNvSpPr>
          <p:nvPr>
            <p:ph idx="1"/>
          </p:nvPr>
        </p:nvSpPr>
        <p:spPr/>
        <p:txBody>
          <a:bodyPr/>
          <a:lstStyle/>
          <a:p>
            <a:pPr lvl="0"/>
            <a:r>
              <a:rPr lang="en-US" dirty="0" smtClean="0"/>
              <a:t>Having approved comment resolutions for all of the comments received from the Initial Sponsor Ballot on P802.11ad D5.0 as contained in document </a:t>
            </a:r>
            <a:r>
              <a:rPr lang="en-US" dirty="0" smtClean="0"/>
              <a:t>802.11-12/0020r15,</a:t>
            </a:r>
            <a:endParaRPr lang="en-US" dirty="0" smtClean="0"/>
          </a:p>
          <a:p>
            <a:pPr lvl="0"/>
            <a:r>
              <a:rPr lang="en-US" dirty="0" smtClean="0"/>
              <a:t>Instruct </a:t>
            </a:r>
            <a:r>
              <a:rPr lang="en-US" dirty="0" smtClean="0"/>
              <a:t>the editor to prepare Draft 6.0 incorporating these resolutions and</a:t>
            </a:r>
            <a:r>
              <a:rPr lang="en-US" dirty="0" smtClean="0"/>
              <a:t>,</a:t>
            </a:r>
            <a:endParaRPr lang="en-US" dirty="0" smtClean="0"/>
          </a:p>
          <a:p>
            <a:pPr lvl="0"/>
            <a:r>
              <a:rPr lang="en-US" dirty="0" smtClean="0"/>
              <a:t>Approve a 15 day Sponsor Recirculation Ballot asking the question “Should P802.11ad D6.0 be forwarded to </a:t>
            </a:r>
            <a:r>
              <a:rPr lang="en-US" dirty="0" err="1" smtClean="0"/>
              <a:t>RevCom</a:t>
            </a:r>
            <a:r>
              <a:rPr lang="en-US" dirty="0" smtClean="0"/>
              <a:t>?”</a:t>
            </a:r>
          </a:p>
          <a:p>
            <a:r>
              <a:rPr lang="en-US" dirty="0" smtClean="0"/>
              <a:t> </a:t>
            </a:r>
          </a:p>
          <a:p>
            <a:pPr lvl="0"/>
            <a:r>
              <a:rPr lang="en-GB" dirty="0" smtClean="0"/>
              <a:t>[Moved: &lt;name&gt;,  Seconded: &lt;name&gt;, Result: y-n-a]</a:t>
            </a:r>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93EFE6D4-15D6-44B7-889D-1EDC2778CCE8}" type="slidenum">
              <a:rPr lang="en-US" smtClean="0"/>
              <a:pPr>
                <a:defRPr/>
              </a:pPr>
              <a:t>29</a:t>
            </a:fld>
            <a:endParaRPr lang="en-US"/>
          </a:p>
        </p:txBody>
      </p:sp>
      <p:sp>
        <p:nvSpPr>
          <p:cNvPr id="6" name="Date Placeholder 5"/>
          <p:cNvSpPr>
            <a:spLocks noGrp="1"/>
          </p:cNvSpPr>
          <p:nvPr>
            <p:ph type="dt" sz="half" idx="2"/>
          </p:nvPr>
        </p:nvSpPr>
        <p:spPr>
          <a:xfrm>
            <a:off x="696913" y="332601"/>
            <a:ext cx="1182055" cy="276999"/>
          </a:xfrm>
        </p:spPr>
        <p:txBody>
          <a:bodyPr/>
          <a:lstStyle/>
          <a:p>
            <a:pPr>
              <a:defRPr/>
            </a:pPr>
            <a:r>
              <a:rPr lang="en-US" dirty="0" smtClean="0"/>
              <a:t>March 2012</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3</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a:t>
            </a:r>
          </a:p>
        </p:txBody>
      </p:sp>
      <p:sp>
        <p:nvSpPr>
          <p:cNvPr id="6" name="Rectangle 3"/>
          <p:cNvSpPr txBox="1">
            <a:spLocks noChangeArrowheads="1"/>
          </p:cNvSpPr>
          <p:nvPr/>
        </p:nvSpPr>
        <p:spPr bwMode="auto">
          <a:xfrm>
            <a:off x="381000" y="1600200"/>
            <a:ext cx="8077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457200" marR="0" lvl="0" indent="-4572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hlinkClick r:id="rId2"/>
              </a:rPr>
              <a:t>https://murphy.events.ieee.org/imat/attendance/index</a:t>
            </a: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Char char="•"/>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Register</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Indicate attendance</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smtClean="0">
                <a:ln>
                  <a:noFill/>
                </a:ln>
                <a:solidFill>
                  <a:schemeClr val="tx1"/>
                </a:solidFill>
                <a:effectLst/>
                <a:uLnTx/>
                <a:uFillTx/>
                <a:latin typeface="+mn-lt"/>
                <a:ea typeface="+mn-ea"/>
                <a:cs typeface="+mn-cs"/>
              </a:rPr>
              <a:t>See document 11-09-0517r0  for more details</a:t>
            </a:r>
            <a:r>
              <a:rPr kumimoji="0" lang="en-US" sz="3200" b="1" i="0" u="none" strike="noStrike" kern="0" cap="none" spc="0" normalizeH="0" baseline="0" noProof="0" smtClean="0">
                <a:ln>
                  <a:noFill/>
                </a:ln>
                <a:solidFill>
                  <a:schemeClr val="tx1"/>
                </a:solidFill>
                <a:effectLst/>
                <a:uLnTx/>
                <a:uFillTx/>
                <a:latin typeface="+mn-lt"/>
                <a:ea typeface="+mn-ea"/>
                <a:cs typeface="+mn-cs"/>
              </a:rPr>
              <a:t> </a:t>
            </a:r>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May</a:t>
            </a:r>
            <a:endParaRPr lang="en-US" dirty="0"/>
          </a:p>
        </p:txBody>
      </p:sp>
      <p:sp>
        <p:nvSpPr>
          <p:cNvPr id="3" name="Content Placeholder 2"/>
          <p:cNvSpPr>
            <a:spLocks noGrp="1"/>
          </p:cNvSpPr>
          <p:nvPr>
            <p:ph idx="1"/>
          </p:nvPr>
        </p:nvSpPr>
        <p:spPr/>
        <p:txBody>
          <a:bodyPr/>
          <a:lstStyle/>
          <a:p>
            <a:r>
              <a:rPr lang="en-US" dirty="0" smtClean="0"/>
              <a:t>Comment resolution on first recirculation sponsor ballot</a:t>
            </a:r>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30</a:t>
            </a:fld>
            <a:endParaRPr lang="en-US"/>
          </a:p>
        </p:txBody>
      </p:sp>
      <p:sp>
        <p:nvSpPr>
          <p:cNvPr id="7"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 times</a:t>
            </a:r>
            <a:endParaRPr lang="en-US" dirty="0"/>
          </a:p>
        </p:txBody>
      </p:sp>
      <p:sp>
        <p:nvSpPr>
          <p:cNvPr id="3" name="Content Placeholder 2"/>
          <p:cNvSpPr>
            <a:spLocks noGrp="1"/>
          </p:cNvSpPr>
          <p:nvPr>
            <p:ph sz="half" idx="1"/>
          </p:nvPr>
        </p:nvSpPr>
        <p:spPr/>
        <p:txBody>
          <a:bodyPr/>
          <a:lstStyle/>
          <a:p>
            <a:r>
              <a:rPr lang="en-US" dirty="0" smtClean="0"/>
              <a:t>Previously approved conference calls</a:t>
            </a:r>
          </a:p>
          <a:p>
            <a:pPr lvl="1"/>
            <a:r>
              <a:rPr lang="en-US" sz="1800" dirty="0" smtClean="0"/>
              <a:t>Feb 23, Mar 8, Mar 29, Apr 12</a:t>
            </a:r>
          </a:p>
          <a:p>
            <a:pPr lvl="2"/>
            <a:r>
              <a:rPr lang="en-US" sz="1600" dirty="0" smtClean="0"/>
              <a:t>10:00 – 12:00 ET</a:t>
            </a:r>
          </a:p>
          <a:p>
            <a:pPr lvl="1"/>
            <a:r>
              <a:rPr lang="en-US" sz="1800" dirty="0" smtClean="0"/>
              <a:t>Mar 1, Mar 22, Apr 5</a:t>
            </a:r>
          </a:p>
          <a:p>
            <a:pPr lvl="2"/>
            <a:r>
              <a:rPr lang="en-US" sz="1600" dirty="0" smtClean="0"/>
              <a:t>20:00-22:00 ET</a:t>
            </a:r>
            <a:endParaRPr lang="en-US" dirty="0" smtClean="0"/>
          </a:p>
        </p:txBody>
      </p:sp>
      <p:sp>
        <p:nvSpPr>
          <p:cNvPr id="4" name="Content Placeholder 3"/>
          <p:cNvSpPr>
            <a:spLocks noGrp="1"/>
          </p:cNvSpPr>
          <p:nvPr>
            <p:ph sz="half" idx="2"/>
          </p:nvPr>
        </p:nvSpPr>
        <p:spPr/>
        <p:txBody>
          <a:bodyPr/>
          <a:lstStyle/>
          <a:p>
            <a:r>
              <a:rPr lang="en-US" dirty="0" smtClean="0"/>
              <a:t>New conference calls</a:t>
            </a:r>
          </a:p>
          <a:p>
            <a:pPr lvl="1"/>
            <a:r>
              <a:rPr lang="en-US" sz="1800" dirty="0" smtClean="0"/>
              <a:t>Not overlap with TGac</a:t>
            </a:r>
          </a:p>
          <a:p>
            <a:pPr lvl="1"/>
            <a:r>
              <a:rPr lang="en-US" sz="1800" dirty="0" smtClean="0"/>
              <a:t>Apr 26, May 10, May 31,</a:t>
            </a:r>
          </a:p>
          <a:p>
            <a:pPr lvl="2"/>
            <a:r>
              <a:rPr lang="en-US" sz="1600" dirty="0" smtClean="0"/>
              <a:t>10:00 – 12:00 ET</a:t>
            </a:r>
          </a:p>
          <a:p>
            <a:pPr lvl="1"/>
            <a:r>
              <a:rPr lang="en-US" sz="1800" dirty="0" smtClean="0"/>
              <a:t>Apr 19, May 3, May 24, June 7</a:t>
            </a:r>
          </a:p>
          <a:p>
            <a:pPr lvl="2"/>
            <a:r>
              <a:rPr lang="en-US" sz="1600" dirty="0" smtClean="0"/>
              <a:t>20:00-22:00 ET</a:t>
            </a:r>
            <a:endParaRPr lang="en-US" dirty="0" smtClean="0"/>
          </a:p>
          <a:p>
            <a:endParaRPr lang="en-US" dirty="0"/>
          </a:p>
        </p:txBody>
      </p:sp>
      <p:sp>
        <p:nvSpPr>
          <p:cNvPr id="6" name="Footer Placeholder 5"/>
          <p:cNvSpPr>
            <a:spLocks noGrp="1"/>
          </p:cNvSpPr>
          <p:nvPr>
            <p:ph type="ftr" sz="quarter" idx="11"/>
          </p:nvPr>
        </p:nvSpPr>
        <p:spPr/>
        <p:txBody>
          <a:bodyPr/>
          <a:lstStyle/>
          <a:p>
            <a:pPr>
              <a:defRPr/>
            </a:pPr>
            <a:r>
              <a:rPr lang="en-US" dirty="0" smtClean="0"/>
              <a:t>Eldad Perahia, Intel Corporation</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31</a:t>
            </a:fld>
            <a:endParaRPr lang="en-US"/>
          </a:p>
        </p:txBody>
      </p:sp>
      <p:sp>
        <p:nvSpPr>
          <p:cNvPr id="8"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4</a:t>
            </a:fld>
            <a:endParaRPr lang="en-US"/>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 Voting &amp; Document Status</a:t>
            </a:r>
          </a:p>
        </p:txBody>
      </p:sp>
      <p:sp>
        <p:nvSpPr>
          <p:cNvPr id="6" name="Rectangle 3"/>
          <p:cNvSpPr txBox="1">
            <a:spLocks noChangeArrowheads="1"/>
          </p:cNvSpPr>
          <p:nvPr/>
        </p:nvSpPr>
        <p:spPr bwMode="auto">
          <a:xfrm>
            <a:off x="304800" y="1371600"/>
            <a:ext cx="8686800" cy="472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Make sure your badges are correct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If you plan to make a submission be sure it does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Questions on Voting status, Ballot pool, Access to Reflector, Documentation,  member’s area</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smtClean="0">
                <a:ln>
                  <a:noFill/>
                </a:ln>
                <a:solidFill>
                  <a:schemeClr val="tx1"/>
                </a:solidFill>
                <a:effectLst/>
                <a:uLnTx/>
                <a:uFillTx/>
                <a:latin typeface="+mn-lt"/>
              </a:rPr>
              <a:t>see Adrian Stephens –  adrian.p.stephens@intel.com</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Cell Phones Silent or Off</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5</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Following 5 slides</a:t>
            </a: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6</a:t>
            </a:fld>
            <a:endParaRPr lang="en-US"/>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sng" strike="noStrike" kern="0" cap="none" spc="0" normalizeH="0" baseline="0" noProof="0" smtClean="0">
                <a:ln>
                  <a:noFill/>
                </a:ln>
                <a:solidFill>
                  <a:schemeClr val="tx2"/>
                </a:solidFill>
                <a:effectLst/>
                <a:uLnTx/>
                <a:uFillTx/>
                <a:latin typeface="+mj-lt"/>
                <a:ea typeface="+mj-ea"/>
                <a:cs typeface="+mj-cs"/>
              </a:rPr>
              <a:t>Instructions for the WG Chair</a:t>
            </a:r>
          </a:p>
        </p:txBody>
      </p:sp>
      <p:sp>
        <p:nvSpPr>
          <p:cNvPr id="6" name="Rectangle 3"/>
          <p:cNvSpPr txBox="1">
            <a:spLocks noChangeArrowheads="1"/>
          </p:cNvSpPr>
          <p:nvPr/>
        </p:nvSpPr>
        <p:spPr bwMode="auto">
          <a:xfrm>
            <a:off x="152400" y="1066800"/>
            <a:ext cx="8610600" cy="4876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800" b="0" i="0" u="none" strike="noStrike" kern="0" cap="none" spc="0" normalizeH="0" baseline="0" noProof="0" smtClean="0">
                <a:ln>
                  <a:noFill/>
                </a:ln>
                <a:solidFill>
                  <a:schemeClr val="tx1"/>
                </a:solidFill>
                <a:effectLst/>
                <a:uLnTx/>
                <a:uFillTx/>
                <a:latin typeface="+mn-lt"/>
                <a:ea typeface="+mn-ea"/>
                <a:cs typeface="+mn-cs"/>
              </a:rPr>
              <a:t>	</a:t>
            </a:r>
            <a:r>
              <a:rPr kumimoji="0" lang="en-US" sz="1400" b="0" i="0" u="none" strike="noStrike" kern="0" cap="none" spc="0" normalizeH="0" baseline="0" noProof="0" smtClean="0">
                <a:ln>
                  <a:noFill/>
                </a:ln>
                <a:solidFill>
                  <a:schemeClr val="tx1"/>
                </a:solidFill>
                <a:effectLst/>
                <a:uLnTx/>
                <a:uFillTx/>
                <a:latin typeface="+mn-lt"/>
                <a:ea typeface="+mn-ea"/>
                <a:cs typeface="+mn-cs"/>
              </a:rPr>
              <a:t>The IEEE-SA strongly recommends that at each WG meeting the chair or a designee:</a:t>
            </a:r>
            <a:endParaRPr kumimoji="0" lang="en-US" sz="1400" b="1" i="0" u="none" strike="noStrike" kern="0" cap="none" spc="0" normalizeH="0" baseline="0" noProof="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Show slides #1 through #4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Advise the WG attendees that:</a:t>
            </a:r>
            <a:r>
              <a:rPr kumimoji="0" lang="en-US" sz="14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IEEE’s patent policy is consistent with the ANSI patent policy and is described in Clause 6 of the </a:t>
            </a:r>
            <a:r>
              <a:rPr kumimoji="0" lang="en-US" sz="1400" b="0" i="1" u="none" strike="noStrike" kern="0" cap="none" spc="0" normalizeH="0" baseline="0" noProof="0" smtClean="0">
                <a:ln>
                  <a:noFill/>
                </a:ln>
                <a:solidFill>
                  <a:schemeClr val="tx1"/>
                </a:solidFill>
                <a:effectLst/>
                <a:uLnTx/>
                <a:uFillTx/>
                <a:latin typeface="+mn-lt"/>
              </a:rPr>
              <a:t>IEEE-SA Standards Board Bylaws</a:t>
            </a:r>
            <a:r>
              <a:rPr kumimoji="0" lang="en-US" sz="1400" b="0" i="0" u="none" strike="noStrike" kern="0" cap="none" spc="0" normalizeH="0" baseline="0" noProof="0" smtClean="0">
                <a:ln>
                  <a:noFill/>
                </a:ln>
                <a:solidFill>
                  <a:schemeClr val="tx1"/>
                </a:solidFill>
                <a:effectLst/>
                <a:uLnTx/>
                <a:uFillTx/>
                <a:latin typeface="+mn-lt"/>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smtClean="0">
                <a:ln>
                  <a:noFill/>
                </a:ln>
                <a:solidFill>
                  <a:schemeClr val="tx1"/>
                </a:solidFill>
                <a:effectLst/>
                <a:uLnTx/>
                <a:uFillTx/>
                <a:latin typeface="+mn-lt"/>
              </a:rPr>
            </a:br>
            <a:endParaRPr kumimoji="0" lang="en-US" sz="14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Instruct the WG Secretary to record in the minutes of the relevant WG meeting:</a:t>
            </a:r>
            <a:r>
              <a:rPr kumimoji="0" lang="en-US" sz="7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7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It is recommended that the WG chair review the guidance in </a:t>
            </a:r>
            <a:r>
              <a:rPr kumimoji="0" lang="en-US" sz="1400" b="0" i="1" u="none" strike="noStrike" kern="0" cap="none" spc="0" normalizeH="0" baseline="0" noProof="0" smtClean="0">
                <a:ln>
                  <a:noFill/>
                </a:ln>
                <a:solidFill>
                  <a:schemeClr val="tx1"/>
                </a:solidFill>
                <a:effectLst/>
                <a:uLnTx/>
                <a:uFillTx/>
                <a:latin typeface="+mn-lt"/>
              </a:rPr>
              <a:t>IEEE-SA Standards Board Operations Manual</a:t>
            </a:r>
            <a:r>
              <a:rPr kumimoji="0" lang="en-US" sz="1400" b="0" i="0" u="none" strike="noStrike" kern="0" cap="none" spc="0" normalizeH="0" baseline="0" noProof="0" smtClean="0">
                <a:ln>
                  <a:noFill/>
                </a:ln>
                <a:solidFill>
                  <a:schemeClr val="tx1"/>
                </a:solidFill>
                <a:effectLst/>
                <a:uLnTx/>
                <a:uFillTx/>
                <a:latin typeface="+mn-lt"/>
              </a:rPr>
              <a:t> 6.3.5 and in FAQs 12 and 12a on inclusion of potential Essential Patent Claims by incorporation or by reference.</a:t>
            </a:r>
            <a:r>
              <a:rPr kumimoji="0" lang="en-US" sz="1400" b="0" i="0" u="none" strike="noStrike" kern="0" cap="none" spc="0" normalizeH="0" baseline="0" noProof="0" smtClean="0">
                <a:ln>
                  <a:noFill/>
                </a:ln>
                <a:solidFill>
                  <a:srgbClr val="FF3300"/>
                </a:solidFill>
                <a:effectLst/>
                <a:uLnTx/>
                <a:uFillTx/>
                <a:latin typeface="+mn-lt"/>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smtClean="0">
                <a:ln>
                  <a:noFill/>
                </a:ln>
                <a:solidFill>
                  <a:schemeClr val="tx1"/>
                </a:solidFill>
                <a:effectLst/>
                <a:uLnTx/>
                <a:uFillTx/>
                <a:latin typeface="+mn-lt"/>
              </a:rPr>
              <a:t>	Note: </a:t>
            </a:r>
            <a:r>
              <a:rPr kumimoji="0" lang="en-US" sz="1200" b="1" i="0" u="none" strike="noStrike" kern="0" cap="none" spc="0" normalizeH="0" baseline="0" noProof="0" smtClean="0">
                <a:ln>
                  <a:noFill/>
                </a:ln>
                <a:solidFill>
                  <a:schemeClr val="tx1"/>
                </a:solidFill>
                <a:effectLst/>
                <a:uLnTx/>
                <a:uFillTx/>
                <a:latin typeface="+mn-lt"/>
              </a:rPr>
              <a:t>WG</a:t>
            </a:r>
            <a:r>
              <a:rPr kumimoji="0" lang="en-US" sz="1200" b="0" i="0" u="none" strike="noStrike" kern="0" cap="none" spc="0" normalizeH="0" baseline="0" noProof="0" smtClean="0">
                <a:ln>
                  <a:noFill/>
                </a:ln>
                <a:solidFill>
                  <a:schemeClr val="tx1"/>
                </a:solidFill>
                <a:effectLst/>
                <a:uLnTx/>
                <a:uFillTx/>
                <a:latin typeface="+mn-lt"/>
              </a:rPr>
              <a:t> includes Working Groups, Task Groups, and other standards-developing committees with a PAR approved by the IEEE-SA Standards Board.</a:t>
            </a:r>
          </a:p>
        </p:txBody>
      </p:sp>
      <p:sp>
        <p:nvSpPr>
          <p:cNvPr id="7" name="Text Box 5"/>
          <p:cNvSpPr txBox="1">
            <a:spLocks noChangeArrowheads="1"/>
          </p:cNvSpPr>
          <p:nvPr/>
        </p:nvSpPr>
        <p:spPr bwMode="auto">
          <a:xfrm>
            <a:off x="0" y="61722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7</a:t>
            </a:fld>
            <a:endParaRPr lang="en-US"/>
          </a:p>
        </p:txBody>
      </p:sp>
      <p:sp>
        <p:nvSpPr>
          <p:cNvPr id="5" name="Rectangle 2"/>
          <p:cNvSpPr txBox="1">
            <a:spLocks noChangeArrowheads="1"/>
          </p:cNvSpPr>
          <p:nvPr/>
        </p:nvSpPr>
        <p:spPr>
          <a:xfrm>
            <a:off x="685800" y="685800"/>
            <a:ext cx="7772400" cy="381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Participants, Patents, and Duty to Inform</a:t>
            </a:r>
          </a:p>
        </p:txBody>
      </p:sp>
      <p:sp>
        <p:nvSpPr>
          <p:cNvPr id="6"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400" b="1" u="sng">
              <a:solidFill>
                <a:srgbClr val="FF0000"/>
              </a:solidFill>
            </a:endParaRPr>
          </a:p>
          <a:p>
            <a:pPr marL="230188" indent="-230188">
              <a:spcBef>
                <a:spcPct val="20000"/>
              </a:spcBef>
            </a:pPr>
            <a:r>
              <a:rPr lang="en-US"/>
              <a:t>	</a:t>
            </a:r>
            <a:r>
              <a:rPr lang="en-US" sz="1600"/>
              <a:t>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b="1"/>
              <a:t>		Quoted text excerpted from IEEE-SA Standards Board Bylaws subclause 6.2</a:t>
            </a:r>
            <a:endParaRPr lang="en-US" sz="1600" b="1"/>
          </a:p>
          <a:p>
            <a:pPr marL="230188" indent="-230188">
              <a:spcBef>
                <a:spcPct val="20000"/>
              </a:spcBef>
              <a:buFontTx/>
              <a:buChar char="•"/>
            </a:pPr>
            <a:r>
              <a:rPr lang="en-US" sz="1600"/>
              <a:t>Early identification of holders of potential Essential Patent Claims is strongly encouraged</a:t>
            </a:r>
          </a:p>
          <a:p>
            <a:pPr marL="230188" indent="-230188">
              <a:spcBef>
                <a:spcPct val="20000"/>
              </a:spcBef>
              <a:buFontTx/>
              <a:buChar char="•"/>
            </a:pPr>
            <a:r>
              <a:rPr lang="en-US" sz="1600"/>
              <a:t>No duty to perform a patent search</a:t>
            </a:r>
            <a:endParaRPr lang="en-GB" sz="160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8"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8</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200" b="1" i="0" u="sng" strike="noStrike" kern="0" cap="none" spc="0" normalizeH="0" baseline="0" noProof="0" smtClean="0">
                <a:ln>
                  <a:noFill/>
                </a:ln>
                <a:solidFill>
                  <a:schemeClr val="tx2"/>
                </a:solidFill>
                <a:effectLst/>
                <a:uLnTx/>
                <a:uFillTx/>
                <a:latin typeface="+mj-lt"/>
                <a:ea typeface="+mj-ea"/>
                <a:cs typeface="+mj-cs"/>
              </a:rPr>
              <a:t>Patent Related Links</a:t>
            </a:r>
            <a:endParaRPr kumimoji="0" lang="en-US" sz="3200" b="1" i="0" u="sng" strike="noStrike" kern="0" cap="none" spc="0" normalizeH="0" baseline="0" noProof="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0" y="1676400"/>
            <a:ext cx="8991600" cy="3505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800" b="0" i="0" u="none" strike="noStrike" kern="0" cap="none" spc="0" normalizeH="0" baseline="0" noProof="0" smtClean="0">
                <a:ln>
                  <a:noFill/>
                </a:ln>
                <a:solidFill>
                  <a:schemeClr val="tx1"/>
                </a:solidFill>
                <a:effectLst/>
                <a:uLnTx/>
                <a:uFillTx/>
                <a:latin typeface="+mn-lt"/>
                <a:cs typeface="Times New Roman" pitchFamily="18" charset="0"/>
              </a:rPr>
              <a:t>	</a:t>
            </a: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All participants should be familiar with their obligations under the IEEE-SA Policies &amp; Procedures for standards development.</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Patent Policy is stated in these sources: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Boards Bylaws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9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http://standards.ieee.org/guides/bylaws/sect6-7.html#6</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 Operations Manual</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http://standards.ieee.org/guides/opman/sect6.html#6.3</a:t>
            </a:r>
            <a:endParaRPr kumimoji="0" lang="en-US" sz="20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Material about the patent policy is available at</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http://standards.ieee.org/board/pat/pat-material.html</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8"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9"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9</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Call for Potentially Essential Patents</a:t>
            </a:r>
          </a:p>
        </p:txBody>
      </p:sp>
      <p:sp>
        <p:nvSpPr>
          <p:cNvPr id="6" name="Rectangle 3"/>
          <p:cNvSpPr txBox="1">
            <a:spLocks noChangeArrowheads="1"/>
          </p:cNvSpPr>
          <p:nvPr/>
        </p:nvSpPr>
        <p:spPr bwMode="auto">
          <a:xfrm>
            <a:off x="7620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smtClean="0">
                <a:ln>
                  <a:noFill/>
                </a:ln>
                <a:solidFill>
                  <a:schemeClr val="tx1"/>
                </a:solidFill>
                <a:effectLst/>
                <a:uLnTx/>
                <a:uFillTx/>
                <a:latin typeface="+mn-lt"/>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Either speak up now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Provide the chair of this group with the identity of the holder(s) of any and all such claims as soon as possible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Cause an LOA to be submitted</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#3</a:t>
            </a:r>
          </a:p>
        </p:txBody>
      </p:sp>
      <p:sp>
        <p:nvSpPr>
          <p:cNvPr id="8" name="Rectangle 4"/>
          <p:cNvSpPr txBox="1">
            <a:spLocks noChangeArrowheads="1"/>
          </p:cNvSpPr>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2012</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80825</TotalTime>
  <Words>1804</Words>
  <Application>Microsoft Office PowerPoint</Application>
  <PresentationFormat>On-screen Show (4:3)</PresentationFormat>
  <Paragraphs>425</Paragraphs>
  <Slides>31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802-11-Submission</vt:lpstr>
      <vt:lpstr>Document</vt:lpstr>
      <vt:lpstr>Slide 1</vt:lpstr>
      <vt:lpstr>Slide 2</vt:lpstr>
      <vt:lpstr>Slide 3</vt:lpstr>
      <vt:lpstr>Slide 4</vt:lpstr>
      <vt:lpstr>Slide 5</vt:lpstr>
      <vt:lpstr>Slide 6</vt:lpstr>
      <vt:lpstr>Slide 7</vt:lpstr>
      <vt:lpstr>Slide 8</vt:lpstr>
      <vt:lpstr>Slide 9</vt:lpstr>
      <vt:lpstr>Slide 10</vt:lpstr>
      <vt:lpstr>Agenda Items for the Week</vt:lpstr>
      <vt:lpstr>Submissions</vt:lpstr>
      <vt:lpstr>Tentative TGad Agenda for the Week</vt:lpstr>
      <vt:lpstr>Agenda for Monday March 12th, 8:30 – 10:30</vt:lpstr>
      <vt:lpstr>Notes for Monday March 12th, 8:30 – 10:30</vt:lpstr>
      <vt:lpstr>Slide 16</vt:lpstr>
      <vt:lpstr>Slide 17</vt:lpstr>
      <vt:lpstr>Agenda for Monday March 12th, 16:00 – 18:00</vt:lpstr>
      <vt:lpstr>Notes for Monday March 12th, 16:00 – 18:00</vt:lpstr>
      <vt:lpstr>Review from January</vt:lpstr>
      <vt:lpstr>January Minutes</vt:lpstr>
      <vt:lpstr>Review of Conference Calls (1/2)</vt:lpstr>
      <vt:lpstr>Review of Conference Calls (2/2)</vt:lpstr>
      <vt:lpstr>Editor Report</vt:lpstr>
      <vt:lpstr>Motion #88</vt:lpstr>
      <vt:lpstr>Agenda for Tuesday March 13th, 13:30 – 15:30</vt:lpstr>
      <vt:lpstr>Notes for Tuesday March 13th, 13:30 – 15:30</vt:lpstr>
      <vt:lpstr>Motion #89</vt:lpstr>
      <vt:lpstr>Motion for recirculation sponsor ballot</vt:lpstr>
      <vt:lpstr>Goals for May</vt:lpstr>
      <vt:lpstr>Conference call times</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May 2011 Report</dc:title>
  <dc:creator>Eldad Perahia</dc:creator>
  <cp:keywords>July 2011</cp:keywords>
  <cp:lastModifiedBy>Eldad Perahia</cp:lastModifiedBy>
  <cp:revision>2676</cp:revision>
  <cp:lastPrinted>1998-02-10T13:28:06Z</cp:lastPrinted>
  <dcterms:created xsi:type="dcterms:W3CDTF">2007-04-17T18:10:23Z</dcterms:created>
  <dcterms:modified xsi:type="dcterms:W3CDTF">2012-03-13T02:54:04Z</dcterms:modified>
</cp:coreProperties>
</file>