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448" r:id="rId2"/>
    <p:sldId id="449" r:id="rId3"/>
    <p:sldId id="450" r:id="rId4"/>
    <p:sldId id="451" r:id="rId5"/>
    <p:sldId id="452" r:id="rId6"/>
    <p:sldId id="453" r:id="rId7"/>
    <p:sldId id="454" r:id="rId8"/>
    <p:sldId id="455" r:id="rId9"/>
    <p:sldId id="457" r:id="rId10"/>
    <p:sldId id="456" r:id="rId11"/>
    <p:sldId id="458" r:id="rId12"/>
    <p:sldId id="459" r:id="rId13"/>
    <p:sldId id="460" r:id="rId14"/>
    <p:sldId id="461" r:id="rId15"/>
    <p:sldId id="462" r:id="rId16"/>
    <p:sldId id="483" r:id="rId17"/>
    <p:sldId id="484" r:id="rId18"/>
    <p:sldId id="479" r:id="rId19"/>
    <p:sldId id="480" r:id="rId20"/>
    <p:sldId id="463" r:id="rId21"/>
    <p:sldId id="464" r:id="rId22"/>
    <p:sldId id="476" r:id="rId23"/>
    <p:sldId id="478" r:id="rId24"/>
    <p:sldId id="466" r:id="rId25"/>
    <p:sldId id="467" r:id="rId26"/>
    <p:sldId id="481" r:id="rId27"/>
    <p:sldId id="482" r:id="rId28"/>
    <p:sldId id="470" r:id="rId29"/>
    <p:sldId id="475"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419" autoAdjust="0"/>
    <p:restoredTop sz="94761" autoAdjust="0"/>
  </p:normalViewPr>
  <p:slideViewPr>
    <p:cSldViewPr>
      <p:cViewPr varScale="1">
        <p:scale>
          <a:sx n="86" d="100"/>
          <a:sy n="86" d="100"/>
        </p:scale>
        <p:origin x="-176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2460"/>
    </p:cViewPr>
  </p:sorterViewPr>
  <p:notesViewPr>
    <p:cSldViewPr>
      <p:cViewPr>
        <p:scale>
          <a:sx n="100" d="100"/>
          <a:sy n="100" d="100"/>
        </p:scale>
        <p:origin x="-1608" y="88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Eldad Perahia, Intel Corporation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Eldad Perahia, Intel Corporation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
        <p:nvSpPr>
          <p:cNvPr id="10"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
        <p:nvSpPr>
          <p:cNvPr id="6"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
        <p:nvSpPr>
          <p:cNvPr id="5" name="Date Placeholder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Eldad Perahia,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802.11-12/0356r1</a:t>
            </a:r>
            <a:endParaRPr 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5240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2012-03-12</a:t>
            </a:r>
          </a:p>
        </p:txBody>
      </p:sp>
      <p:graphicFrame>
        <p:nvGraphicFramePr>
          <p:cNvPr id="10" name="Object 11"/>
          <p:cNvGraphicFramePr>
            <a:graphicFrameLocks noChangeAspect="1"/>
          </p:cNvGraphicFramePr>
          <p:nvPr/>
        </p:nvGraphicFramePr>
        <p:xfrm>
          <a:off x="457200" y="2286000"/>
          <a:ext cx="8061325" cy="2490788"/>
        </p:xfrm>
        <a:graphic>
          <a:graphicData uri="http://schemas.openxmlformats.org/presentationml/2006/ole">
            <p:oleObj spid="_x0000_s15362" name="Document" r:id="rId3" imgW="8243394" imgH="2552211" progId="Word.Document.8">
              <p:embed/>
            </p:oleObj>
          </a:graphicData>
        </a:graphic>
      </p:graphicFrame>
      <p:sp>
        <p:nvSpPr>
          <p:cNvPr id="1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2" name="Rectangle 2"/>
          <p:cNvSpPr txBox="1">
            <a:spLocks noChangeArrowheads="1"/>
          </p:cNvSpPr>
          <p:nvPr/>
        </p:nvSpPr>
        <p:spPr>
          <a:xfrm>
            <a:off x="685800" y="685800"/>
            <a:ext cx="7772400" cy="1066800"/>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TGad March 2012 Report</a:t>
            </a:r>
          </a:p>
        </p:txBody>
      </p:sp>
      <p:sp>
        <p:nvSpPr>
          <p:cNvPr id="13"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10</a:t>
            </a:fld>
            <a:endParaRPr lang="en-US"/>
          </a:p>
        </p:txBody>
      </p:sp>
      <p:sp>
        <p:nvSpPr>
          <p:cNvPr id="5" name="Rectangle 2"/>
          <p:cNvSpPr txBox="1">
            <a:spLocks noChangeArrowheads="1"/>
          </p:cNvSpPr>
          <p:nvPr/>
        </p:nvSpPr>
        <p:spPr>
          <a:xfrm>
            <a:off x="685800" y="685800"/>
            <a:ext cx="7772400" cy="609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Other Guidelines for IEEE WG Meetings</a:t>
            </a:r>
          </a:p>
        </p:txBody>
      </p:sp>
      <p:sp>
        <p:nvSpPr>
          <p:cNvPr id="6" name="Rectangle 4"/>
          <p:cNvSpPr>
            <a:spLocks noChangeArrowheads="1"/>
          </p:cNvSpPr>
          <p:nvPr/>
        </p:nvSpPr>
        <p:spPr bwMode="auto">
          <a:xfrm>
            <a:off x="533400" y="1371600"/>
            <a:ext cx="8229600" cy="45720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b="1" u="sng">
              <a:solidFill>
                <a:srgbClr val="FF0000"/>
              </a:solidFill>
            </a:endParaRPr>
          </a:p>
          <a:p>
            <a:pPr marL="230188" indent="-230188">
              <a:lnSpc>
                <a:spcPct val="80000"/>
              </a:lnSpc>
              <a:spcBef>
                <a:spcPct val="20000"/>
              </a:spcBef>
              <a:spcAft>
                <a:spcPct val="40000"/>
              </a:spcAft>
              <a:buFontTx/>
              <a:buChar char="•"/>
            </a:pPr>
            <a:r>
              <a:rPr lang="en-US" sz="200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interpretation, validity, or essentiality of patents/patent claims.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specific license rates, terms, or conditions.</a:t>
            </a:r>
          </a:p>
          <a:p>
            <a:pPr marL="1143000" lvl="2" indent="-228600">
              <a:lnSpc>
                <a:spcPct val="80000"/>
              </a:lnSpc>
              <a:spcBef>
                <a:spcPct val="20000"/>
              </a:spcBef>
              <a:spcAft>
                <a:spcPct val="40000"/>
              </a:spcAft>
              <a:buFontTx/>
              <a:buChar char="•"/>
            </a:pPr>
            <a:r>
              <a:rPr lang="en-US" sz="16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600"/>
              <a:t>Technical considerations remain primary focus</a:t>
            </a:r>
            <a:endParaRPr lang="en-US" sz="1600"/>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status or substance of ongoing or threatened litigation.</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be silent if inappropriate topics are discussed </a:t>
            </a:r>
            <a:r>
              <a:rPr lang="en-US" sz="1800" b="1">
                <a:latin typeface="Arial" charset="0"/>
              </a:rPr>
              <a:t>…</a:t>
            </a:r>
            <a:r>
              <a:rPr lang="en-US" sz="1800" b="1"/>
              <a:t> do formally object.</a:t>
            </a:r>
          </a:p>
          <a:p>
            <a:pPr marL="230188" indent="-230188" algn="ctr">
              <a:lnSpc>
                <a:spcPct val="80000"/>
              </a:lnSpc>
              <a:spcBef>
                <a:spcPct val="20000"/>
              </a:spcBef>
            </a:pPr>
            <a:r>
              <a:rPr lang="en-US"/>
              <a:t>---------------------------------------------------------------   </a:t>
            </a:r>
            <a:endParaRPr lang="en-US" sz="1400"/>
          </a:p>
          <a:p>
            <a:pPr marL="230188" indent="-230188" algn="ctr">
              <a:lnSpc>
                <a:spcPct val="80000"/>
              </a:lnSpc>
              <a:spcBef>
                <a:spcPct val="20000"/>
              </a:spcBef>
            </a:pPr>
            <a:r>
              <a:rPr lang="en-US" sz="1400"/>
              <a:t>See </a:t>
            </a:r>
            <a:r>
              <a:rPr lang="en-US" sz="1400" i="1"/>
              <a:t>IEEE-SA Standards Board Operations Manual</a:t>
            </a:r>
            <a:r>
              <a:rPr lang="en-US" sz="1400"/>
              <a:t>, clause 5.3.10 and </a:t>
            </a:r>
            <a:r>
              <a:rPr lang="en-GB" sz="1400"/>
              <a:t>“Promoting Competition and Innovation: What You Need to Know about the IEEE Standards Association's Antitrust and Competition Policy”</a:t>
            </a:r>
            <a:r>
              <a:rPr lang="en-US" sz="1400"/>
              <a:t> for more details.</a:t>
            </a:r>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8"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r>
              <a:rPr lang="en-US" sz="2000" dirty="0" smtClean="0"/>
              <a:t>Call for secretary</a:t>
            </a:r>
          </a:p>
          <a:p>
            <a:r>
              <a:rPr lang="en-US" sz="2000" dirty="0" smtClean="0"/>
              <a:t>Set agenda for the week</a:t>
            </a:r>
          </a:p>
          <a:p>
            <a:r>
              <a:rPr lang="en-US" sz="2000" dirty="0" smtClean="0"/>
              <a:t>Review from January</a:t>
            </a:r>
          </a:p>
          <a:p>
            <a:r>
              <a:rPr lang="en-US" sz="2000" dirty="0" smtClean="0"/>
              <a:t>Approve minutes from January</a:t>
            </a:r>
          </a:p>
          <a:p>
            <a:r>
              <a:rPr lang="en-US" sz="2000" dirty="0" smtClean="0"/>
              <a:t>Review conference calls</a:t>
            </a:r>
          </a:p>
          <a:p>
            <a:r>
              <a:rPr lang="en-US" sz="2000" dirty="0" smtClean="0"/>
              <a:t>Approve minutes from conference calls</a:t>
            </a:r>
          </a:p>
          <a:p>
            <a:r>
              <a:rPr lang="en-US" sz="2000" dirty="0" smtClean="0"/>
              <a:t>Editor Report</a:t>
            </a:r>
          </a:p>
          <a:p>
            <a:r>
              <a:rPr lang="en-US" sz="2000" dirty="0" smtClean="0"/>
              <a:t>Comment resolution from initial sponsor ballot  (on D5.0), motions on resolutions, motion for recirculation ballot</a:t>
            </a:r>
          </a:p>
          <a:p>
            <a:r>
              <a:rPr lang="en-US" sz="2000" dirty="0" smtClean="0"/>
              <a:t>Planning for May</a:t>
            </a:r>
          </a:p>
          <a:p>
            <a:r>
              <a:rPr lang="en-US" sz="2000" dirty="0" smtClean="0"/>
              <a:t>Other presentations</a:t>
            </a:r>
          </a:p>
          <a:p>
            <a:pPr>
              <a:buNone/>
            </a:pPr>
            <a:endParaRPr lang="en-US" sz="2000"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11</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pPr>
              <a:lnSpc>
                <a:spcPct val="80000"/>
              </a:lnSpc>
            </a:pPr>
            <a:r>
              <a:rPr lang="en-US" dirty="0" smtClean="0"/>
              <a:t>Comment Resolution</a:t>
            </a:r>
          </a:p>
          <a:p>
            <a:pPr lvl="1">
              <a:lnSpc>
                <a:spcPct val="80000"/>
              </a:lnSpc>
            </a:pPr>
            <a:r>
              <a:rPr lang="en-GB" dirty="0" smtClean="0"/>
              <a:t>11-12/0020r13</a:t>
            </a:r>
            <a:r>
              <a:rPr lang="en-US" dirty="0" smtClean="0"/>
              <a:t>, Comment Database, Carlos Cordeiro</a:t>
            </a:r>
          </a:p>
          <a:p>
            <a:endParaRPr lang="en-US" dirty="0" smtClean="0"/>
          </a:p>
          <a:p>
            <a:pPr lvl="1">
              <a:lnSpc>
                <a:spcPct val="80000"/>
              </a:lnSpc>
            </a:pPr>
            <a:endParaRPr lang="en-US" dirty="0" smtClean="0"/>
          </a:p>
          <a:p>
            <a:pPr>
              <a:lnSpc>
                <a:spcPct val="80000"/>
              </a:lnSpc>
            </a:pPr>
            <a:r>
              <a:rPr lang="en-US" dirty="0" smtClean="0"/>
              <a:t>Other</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12</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Tentative TGad Agenda for the Week</a:t>
            </a:r>
            <a:endParaRPr lang="en-US" dirty="0"/>
          </a:p>
        </p:txBody>
      </p:sp>
      <p:sp>
        <p:nvSpPr>
          <p:cNvPr id="3" name="Content Placeholder 2"/>
          <p:cNvSpPr>
            <a:spLocks noGrp="1"/>
          </p:cNvSpPr>
          <p:nvPr>
            <p:ph sz="half" idx="1"/>
          </p:nvPr>
        </p:nvSpPr>
        <p:spPr>
          <a:xfrm>
            <a:off x="685800" y="1676400"/>
            <a:ext cx="3810000" cy="4419600"/>
          </a:xfrm>
        </p:spPr>
        <p:txBody>
          <a:bodyPr/>
          <a:lstStyle/>
          <a:p>
            <a:pPr>
              <a:lnSpc>
                <a:spcPct val="90000"/>
              </a:lnSpc>
            </a:pPr>
            <a:r>
              <a:rPr lang="en-US" sz="1800" dirty="0" smtClean="0"/>
              <a:t>Monday Mar 12</a:t>
            </a:r>
            <a:r>
              <a:rPr lang="en-US" sz="1800" baseline="30000" dirty="0" smtClean="0"/>
              <a:t>th</a:t>
            </a:r>
            <a:r>
              <a:rPr lang="en-US" sz="1800" dirty="0" smtClean="0"/>
              <a:t>, 8:30 – 10:3</a:t>
            </a:r>
            <a:r>
              <a:rPr lang="en-US" sz="1800" dirty="0" smtClean="0">
                <a:sym typeface="Wingdings" pitchFamily="2" charset="2"/>
              </a:rPr>
              <a:t>0</a:t>
            </a:r>
          </a:p>
          <a:p>
            <a:pPr lvl="1"/>
            <a:r>
              <a:rPr lang="en-US" sz="1600" dirty="0" smtClean="0"/>
              <a:t>Call for secretary</a:t>
            </a:r>
          </a:p>
          <a:p>
            <a:pPr lvl="1"/>
            <a:r>
              <a:rPr lang="en-US" sz="1600" dirty="0" smtClean="0"/>
              <a:t>Review agenda for week</a:t>
            </a:r>
          </a:p>
          <a:p>
            <a:pPr lvl="1"/>
            <a:r>
              <a:rPr lang="en-US" sz="1600" dirty="0" smtClean="0"/>
              <a:t>Comment resolution from initial sponsor ballot  (on D5.0)</a:t>
            </a:r>
          </a:p>
          <a:p>
            <a:pPr>
              <a:lnSpc>
                <a:spcPct val="90000"/>
              </a:lnSpc>
            </a:pPr>
            <a:r>
              <a:rPr lang="en-US" sz="1800" dirty="0" smtClean="0"/>
              <a:t>Monday Mar 12</a:t>
            </a:r>
            <a:r>
              <a:rPr lang="en-US" sz="1800" baseline="30000" dirty="0" smtClean="0"/>
              <a:t>th</a:t>
            </a:r>
            <a:r>
              <a:rPr lang="en-US" sz="1800" dirty="0" smtClean="0"/>
              <a:t>, 16:00 – 18:0</a:t>
            </a:r>
            <a:r>
              <a:rPr lang="en-US" sz="1800" dirty="0" smtClean="0">
                <a:sym typeface="Wingdings" pitchFamily="2" charset="2"/>
              </a:rPr>
              <a:t>0</a:t>
            </a:r>
          </a:p>
          <a:p>
            <a:pPr lvl="1"/>
            <a:r>
              <a:rPr lang="en-US" sz="1600" dirty="0" smtClean="0"/>
              <a:t>Call for secretary</a:t>
            </a:r>
          </a:p>
          <a:p>
            <a:pPr lvl="1"/>
            <a:r>
              <a:rPr lang="en-US" sz="1600" dirty="0" smtClean="0"/>
              <a:t>Set agenda for the week</a:t>
            </a:r>
          </a:p>
          <a:p>
            <a:pPr lvl="1"/>
            <a:r>
              <a:rPr lang="en-US" sz="1600" dirty="0" smtClean="0"/>
              <a:t>Review from January</a:t>
            </a:r>
          </a:p>
          <a:p>
            <a:pPr lvl="1"/>
            <a:r>
              <a:rPr lang="en-US" sz="1600" dirty="0" smtClean="0"/>
              <a:t>Approve minutes from January</a:t>
            </a:r>
          </a:p>
          <a:p>
            <a:pPr lvl="1"/>
            <a:r>
              <a:rPr lang="en-US" sz="1600" dirty="0" smtClean="0"/>
              <a:t>Review conference calls</a:t>
            </a:r>
          </a:p>
          <a:p>
            <a:pPr lvl="1"/>
            <a:r>
              <a:rPr lang="en-US" sz="1600" dirty="0" smtClean="0"/>
              <a:t>Approve minutes from conference calls</a:t>
            </a:r>
          </a:p>
        </p:txBody>
      </p:sp>
      <p:sp>
        <p:nvSpPr>
          <p:cNvPr id="4" name="Content Placeholder 3"/>
          <p:cNvSpPr>
            <a:spLocks noGrp="1"/>
          </p:cNvSpPr>
          <p:nvPr>
            <p:ph sz="half" idx="2"/>
          </p:nvPr>
        </p:nvSpPr>
        <p:spPr>
          <a:xfrm>
            <a:off x="4648200" y="1752600"/>
            <a:ext cx="3810000" cy="4343400"/>
          </a:xfrm>
        </p:spPr>
        <p:txBody>
          <a:bodyPr/>
          <a:lstStyle/>
          <a:p>
            <a:pPr lvl="1"/>
            <a:r>
              <a:rPr lang="en-US" sz="1600" dirty="0" smtClean="0"/>
              <a:t>Editor Report</a:t>
            </a:r>
          </a:p>
          <a:p>
            <a:pPr lvl="1"/>
            <a:r>
              <a:rPr lang="en-US" sz="1600" dirty="0" smtClean="0"/>
              <a:t>motions on resolutions from conference call</a:t>
            </a:r>
          </a:p>
          <a:p>
            <a:pPr lvl="1"/>
            <a:r>
              <a:rPr lang="en-US" sz="1600" dirty="0" smtClean="0"/>
              <a:t>Comment resolution from initial sponsor ballot  (on D5.0)</a:t>
            </a:r>
            <a:endParaRPr lang="en-US" sz="1800" dirty="0" smtClean="0"/>
          </a:p>
          <a:p>
            <a:pPr>
              <a:lnSpc>
                <a:spcPct val="90000"/>
              </a:lnSpc>
            </a:pPr>
            <a:r>
              <a:rPr lang="en-US" sz="1800" dirty="0" smtClean="0"/>
              <a:t>Tuesday Mar 13</a:t>
            </a:r>
            <a:r>
              <a:rPr lang="en-US" sz="1800" baseline="30000" dirty="0" smtClean="0"/>
              <a:t>th</a:t>
            </a:r>
            <a:r>
              <a:rPr lang="en-US" sz="1800" dirty="0" smtClean="0"/>
              <a:t>, 13:30 – 15:3</a:t>
            </a:r>
            <a:r>
              <a:rPr lang="en-US" sz="1800" dirty="0" smtClean="0">
                <a:sym typeface="Wingdings" pitchFamily="2" charset="2"/>
              </a:rPr>
              <a:t>0</a:t>
            </a:r>
          </a:p>
          <a:p>
            <a:pPr lvl="1"/>
            <a:r>
              <a:rPr lang="en-US" sz="1600" dirty="0" smtClean="0"/>
              <a:t>Comment resolution from initial sponsor ballot  (on D5.0)</a:t>
            </a:r>
          </a:p>
          <a:p>
            <a:pPr lvl="1"/>
            <a:r>
              <a:rPr lang="en-US" sz="1600" dirty="0" smtClean="0"/>
              <a:t>motions on resolutions</a:t>
            </a:r>
          </a:p>
          <a:p>
            <a:pPr lvl="1"/>
            <a:r>
              <a:rPr lang="en-US" sz="1600" dirty="0" smtClean="0"/>
              <a:t>motion for recirculation ballot</a:t>
            </a:r>
          </a:p>
          <a:p>
            <a:pPr lvl="1"/>
            <a:r>
              <a:rPr lang="en-US" sz="1600" dirty="0" smtClean="0"/>
              <a:t>Planning for May</a:t>
            </a:r>
          </a:p>
          <a:p>
            <a:pPr>
              <a:lnSpc>
                <a:spcPct val="90000"/>
              </a:lnSpc>
            </a:pPr>
            <a:r>
              <a:rPr lang="en-US" sz="1800" dirty="0" smtClean="0"/>
              <a:t>Tuesday Mar 13</a:t>
            </a:r>
            <a:r>
              <a:rPr lang="en-US" sz="1800" baseline="30000" dirty="0" smtClean="0"/>
              <a:t>th</a:t>
            </a:r>
            <a:r>
              <a:rPr lang="en-US" sz="1800" dirty="0" smtClean="0"/>
              <a:t>, 19:30 – 21:3</a:t>
            </a:r>
            <a:r>
              <a:rPr lang="en-US" sz="1800" dirty="0" smtClean="0">
                <a:sym typeface="Wingdings" pitchFamily="2" charset="2"/>
              </a:rPr>
              <a:t>0</a:t>
            </a:r>
          </a:p>
          <a:p>
            <a:pPr>
              <a:lnSpc>
                <a:spcPct val="90000"/>
              </a:lnSpc>
            </a:pPr>
            <a:r>
              <a:rPr lang="en-US" sz="1800" dirty="0" smtClean="0"/>
              <a:t>Wednesday Mar 14</a:t>
            </a:r>
            <a:r>
              <a:rPr lang="en-US" sz="1800" baseline="30000" dirty="0" smtClean="0"/>
              <a:t>th</a:t>
            </a:r>
            <a:r>
              <a:rPr lang="en-US" sz="1800" dirty="0" smtClean="0"/>
              <a:t>, 16:00 – 18:0</a:t>
            </a:r>
            <a:r>
              <a:rPr lang="en-US" sz="1800" dirty="0" smtClean="0">
                <a:sym typeface="Wingdings" pitchFamily="2" charset="2"/>
              </a:rPr>
              <a:t>0</a:t>
            </a:r>
          </a:p>
          <a:p>
            <a:pPr>
              <a:lnSpc>
                <a:spcPct val="90000"/>
              </a:lnSpc>
            </a:pPr>
            <a:r>
              <a:rPr lang="en-US" sz="1800" dirty="0" smtClean="0"/>
              <a:t>Thursday Mar 15</a:t>
            </a:r>
            <a:r>
              <a:rPr lang="en-US" sz="1800" baseline="30000" dirty="0" smtClean="0"/>
              <a:t>th</a:t>
            </a:r>
            <a:r>
              <a:rPr lang="en-US" sz="1800" dirty="0" smtClean="0"/>
              <a:t>, 8:00 – 10:0</a:t>
            </a:r>
            <a:r>
              <a:rPr lang="en-US" sz="1800" dirty="0" smtClean="0">
                <a:sym typeface="Wingdings" pitchFamily="2" charset="2"/>
              </a:rPr>
              <a:t>0</a:t>
            </a:r>
          </a:p>
          <a:p>
            <a:pPr lvl="1">
              <a:lnSpc>
                <a:spcPct val="90000"/>
              </a:lnSpc>
            </a:pPr>
            <a:endParaRPr lang="en-US" sz="1600" dirty="0" smtClean="0"/>
          </a:p>
          <a:p>
            <a:pPr>
              <a:lnSpc>
                <a:spcPct val="90000"/>
              </a:lnSpc>
            </a:pPr>
            <a:endParaRPr lang="en-US" sz="1800" dirty="0" smtClean="0">
              <a:sym typeface="Wingdings" pitchFamily="2" charset="2"/>
            </a:endParaRPr>
          </a:p>
          <a:p>
            <a:pPr>
              <a:lnSpc>
                <a:spcPct val="90000"/>
              </a:lnSpc>
            </a:pPr>
            <a:endParaRPr lang="en-US" sz="1800" dirty="0" smtClean="0">
              <a:sym typeface="Wingdings" pitchFamily="2" charset="2"/>
            </a:endParaRPr>
          </a:p>
        </p:txBody>
      </p:sp>
      <p:sp>
        <p:nvSpPr>
          <p:cNvPr id="6" name="Footer Placeholder 5"/>
          <p:cNvSpPr>
            <a:spLocks noGrp="1"/>
          </p:cNvSpPr>
          <p:nvPr>
            <p:ph type="ftr" sz="quarter" idx="11"/>
          </p:nvPr>
        </p:nvSpPr>
        <p:spPr/>
        <p:txBody>
          <a:bodyPr/>
          <a:lstStyle/>
          <a:p>
            <a:pPr>
              <a:defRPr/>
            </a:pPr>
            <a:r>
              <a:rPr lang="en-US" smtClean="0"/>
              <a:t>Eldad Perahia, Intel Corporation</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13</a:t>
            </a:fld>
            <a:endParaRPr lang="en-US"/>
          </a:p>
        </p:txBody>
      </p:sp>
      <p:sp>
        <p:nvSpPr>
          <p:cNvPr id="9"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90000"/>
              </a:lnSpc>
            </a:pPr>
            <a:r>
              <a:rPr lang="en-US" dirty="0" smtClean="0"/>
              <a:t>Agenda for Monday March 12</a:t>
            </a:r>
            <a:r>
              <a:rPr lang="en-US" baseline="30000" dirty="0" smtClean="0"/>
              <a:t>th</a:t>
            </a:r>
            <a:r>
              <a:rPr lang="en-US" dirty="0" smtClean="0"/>
              <a:t>, 8:30 – 10:3</a:t>
            </a:r>
            <a:r>
              <a:rPr lang="en-US" dirty="0" smtClean="0">
                <a:sym typeface="Wingdings" pitchFamily="2" charset="2"/>
              </a:rPr>
              <a:t>0</a:t>
            </a:r>
          </a:p>
        </p:txBody>
      </p:sp>
      <p:sp>
        <p:nvSpPr>
          <p:cNvPr id="3" name="Content Placeholder 2"/>
          <p:cNvSpPr>
            <a:spLocks noGrp="1"/>
          </p:cNvSpPr>
          <p:nvPr>
            <p:ph idx="1"/>
          </p:nvPr>
        </p:nvSpPr>
        <p:spPr/>
        <p:txBody>
          <a:bodyPr/>
          <a:lstStyle/>
          <a:p>
            <a:r>
              <a:rPr lang="en-US" dirty="0" smtClean="0"/>
              <a:t>Comment resolution from initial sponsor ballot  (on D5.0)</a:t>
            </a:r>
          </a:p>
          <a:p>
            <a:endParaRPr lang="en-US" dirty="0" smtClean="0"/>
          </a:p>
          <a:p>
            <a:endParaRPr lang="en-US" sz="2000"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14</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Monday March 12</a:t>
            </a:r>
            <a:r>
              <a:rPr lang="en-US" baseline="30000" dirty="0" smtClean="0"/>
              <a:t>th</a:t>
            </a:r>
            <a:r>
              <a:rPr lang="en-US" dirty="0" smtClean="0"/>
              <a:t>, 8:30 – 10:3</a:t>
            </a:r>
            <a:r>
              <a:rPr lang="en-US" dirty="0" smtClean="0">
                <a:sym typeface="Wingdings" pitchFamily="2" charset="2"/>
              </a:rPr>
              <a:t>0</a:t>
            </a:r>
            <a:endParaRPr lang="en-US" dirty="0"/>
          </a:p>
        </p:txBody>
      </p:sp>
      <p:sp>
        <p:nvSpPr>
          <p:cNvPr id="3" name="Content Placeholder 2"/>
          <p:cNvSpPr>
            <a:spLocks noGrp="1"/>
          </p:cNvSpPr>
          <p:nvPr>
            <p:ph sz="half" idx="1"/>
          </p:nvPr>
        </p:nvSpPr>
        <p:spPr/>
        <p:txBody>
          <a:bodyPr/>
          <a:lstStyle/>
          <a:p>
            <a:r>
              <a:rPr lang="en-US" sz="1400" dirty="0" smtClean="0"/>
              <a:t>CID 6285</a:t>
            </a:r>
          </a:p>
          <a:p>
            <a:pPr lvl="1"/>
            <a:r>
              <a:rPr lang="en-US" sz="1200" dirty="0" smtClean="0"/>
              <a:t>Rejected</a:t>
            </a:r>
          </a:p>
          <a:p>
            <a:pPr lvl="1"/>
            <a:r>
              <a:rPr lang="en-US" sz="1200" dirty="0" smtClean="0"/>
              <a:t>Is acronym OSA used in draft?</a:t>
            </a:r>
          </a:p>
          <a:p>
            <a:pPr lvl="2"/>
            <a:r>
              <a:rPr lang="en-US" sz="1100" dirty="0" smtClean="0"/>
              <a:t>No, used only by commenter</a:t>
            </a:r>
          </a:p>
          <a:p>
            <a:pPr lvl="1"/>
            <a:r>
              <a:rPr lang="en-US" sz="1200" dirty="0" smtClean="0"/>
              <a:t>No objection</a:t>
            </a:r>
          </a:p>
          <a:p>
            <a:r>
              <a:rPr lang="en-US" sz="1400" dirty="0" smtClean="0"/>
              <a:t>6497</a:t>
            </a:r>
          </a:p>
          <a:p>
            <a:pPr lvl="1"/>
            <a:r>
              <a:rPr lang="en-US" sz="1200" dirty="0" smtClean="0"/>
              <a:t>Revised</a:t>
            </a:r>
          </a:p>
          <a:p>
            <a:pPr lvl="1"/>
            <a:r>
              <a:rPr lang="en-US" sz="1200" dirty="0" smtClean="0"/>
              <a:t>Modified resolution text for security protocols to be generic to bands</a:t>
            </a:r>
          </a:p>
          <a:p>
            <a:pPr lvl="1"/>
            <a:r>
              <a:rPr lang="en-US" sz="1200" dirty="0" smtClean="0"/>
              <a:t>No objection</a:t>
            </a:r>
          </a:p>
          <a:p>
            <a:r>
              <a:rPr lang="en-US" sz="1400" dirty="0" smtClean="0"/>
              <a:t>6498</a:t>
            </a:r>
          </a:p>
          <a:p>
            <a:pPr lvl="1"/>
            <a:r>
              <a:rPr lang="en-US" sz="1200" dirty="0" smtClean="0"/>
              <a:t>Reject; No comment/no objection</a:t>
            </a:r>
          </a:p>
          <a:p>
            <a:r>
              <a:rPr lang="en-US" sz="1400" dirty="0" smtClean="0"/>
              <a:t>6176</a:t>
            </a:r>
          </a:p>
          <a:p>
            <a:pPr lvl="1"/>
            <a:r>
              <a:rPr lang="en-US" sz="1100" dirty="0" smtClean="0"/>
              <a:t>Accepted; No comment/no objection</a:t>
            </a:r>
          </a:p>
          <a:p>
            <a:r>
              <a:rPr lang="en-US" sz="1400" dirty="0" smtClean="0"/>
              <a:t>6177</a:t>
            </a:r>
          </a:p>
          <a:p>
            <a:pPr lvl="1"/>
            <a:r>
              <a:rPr lang="en-US" sz="1100" dirty="0" smtClean="0"/>
              <a:t>Accepted; No comment/no objection</a:t>
            </a:r>
          </a:p>
          <a:p>
            <a:r>
              <a:rPr lang="en-US" sz="1400" dirty="0" smtClean="0"/>
              <a:t>6183</a:t>
            </a:r>
          </a:p>
          <a:p>
            <a:pPr lvl="1"/>
            <a:r>
              <a:rPr lang="en-US" sz="1200" dirty="0" smtClean="0"/>
              <a:t>Accepted; No comment/no objection</a:t>
            </a:r>
          </a:p>
          <a:p>
            <a:endParaRPr lang="en-US" sz="1600" dirty="0"/>
          </a:p>
        </p:txBody>
      </p:sp>
      <p:sp>
        <p:nvSpPr>
          <p:cNvPr id="9" name="Content Placeholder 8"/>
          <p:cNvSpPr>
            <a:spLocks noGrp="1"/>
          </p:cNvSpPr>
          <p:nvPr>
            <p:ph sz="half" idx="2"/>
          </p:nvPr>
        </p:nvSpPr>
        <p:spPr/>
        <p:txBody>
          <a:bodyPr/>
          <a:lstStyle/>
          <a:p>
            <a:r>
              <a:rPr lang="en-US" sz="1400" dirty="0" smtClean="0"/>
              <a:t>6181</a:t>
            </a:r>
          </a:p>
          <a:p>
            <a:pPr lvl="1"/>
            <a:r>
              <a:rPr lang="en-US" sz="1200" dirty="0" smtClean="0"/>
              <a:t>Changed to revise (accept in principle)</a:t>
            </a:r>
          </a:p>
          <a:p>
            <a:pPr lvl="1"/>
            <a:r>
              <a:rPr lang="en-US" sz="1200" dirty="0" err="1" smtClean="0"/>
              <a:t>Dband</a:t>
            </a:r>
            <a:r>
              <a:rPr lang="en-US" sz="1200" dirty="0" smtClean="0"/>
              <a:t> will be changed to DMG</a:t>
            </a:r>
          </a:p>
          <a:p>
            <a:pPr lvl="1"/>
            <a:r>
              <a:rPr lang="en-US" sz="1200" dirty="0" smtClean="0"/>
              <a:t>Modify resolution text to remove </a:t>
            </a:r>
            <a:r>
              <a:rPr lang="en-US" sz="1200" smtClean="0"/>
              <a:t>“establish”</a:t>
            </a:r>
            <a:endParaRPr lang="en-US" sz="1200" dirty="0" smtClean="0"/>
          </a:p>
          <a:p>
            <a:pPr lvl="1"/>
            <a:r>
              <a:rPr lang="en-US" sz="1200" dirty="0" smtClean="0"/>
              <a:t>no objection</a:t>
            </a:r>
          </a:p>
          <a:p>
            <a:r>
              <a:rPr lang="en-US" sz="1400" dirty="0" smtClean="0"/>
              <a:t>6184</a:t>
            </a:r>
          </a:p>
          <a:p>
            <a:pPr lvl="1"/>
            <a:r>
              <a:rPr lang="en-US" sz="1200" dirty="0" smtClean="0"/>
              <a:t>Changed to revise; No comment/no objection</a:t>
            </a:r>
          </a:p>
          <a:p>
            <a:r>
              <a:rPr lang="en-US" sz="1400" dirty="0" smtClean="0"/>
              <a:t>6246</a:t>
            </a:r>
          </a:p>
          <a:p>
            <a:pPr lvl="1"/>
            <a:r>
              <a:rPr lang="en-US" sz="1200" dirty="0" smtClean="0"/>
              <a:t>Accepted; No comment/no objection</a:t>
            </a:r>
          </a:p>
          <a:p>
            <a:r>
              <a:rPr lang="en-US" sz="1400" dirty="0" smtClean="0"/>
              <a:t>6191</a:t>
            </a:r>
          </a:p>
          <a:p>
            <a:pPr lvl="1"/>
            <a:r>
              <a:rPr lang="en-US" sz="1200" dirty="0" smtClean="0"/>
              <a:t>Accepted; No comment/no objection</a:t>
            </a:r>
          </a:p>
          <a:p>
            <a:r>
              <a:rPr lang="en-US" sz="1400" dirty="0" smtClean="0"/>
              <a:t>6193</a:t>
            </a:r>
          </a:p>
          <a:p>
            <a:pPr lvl="1"/>
            <a:r>
              <a:rPr lang="en-US" sz="1200" dirty="0" smtClean="0"/>
              <a:t>Reject; No comment/no objection</a:t>
            </a:r>
          </a:p>
          <a:p>
            <a:r>
              <a:rPr lang="en-US" sz="1400" dirty="0" smtClean="0"/>
              <a:t>6194</a:t>
            </a:r>
          </a:p>
          <a:p>
            <a:pPr lvl="1"/>
            <a:r>
              <a:rPr lang="en-US" sz="1200" dirty="0" smtClean="0"/>
              <a:t>Accepted; No comment/no objection</a:t>
            </a:r>
          </a:p>
          <a:p>
            <a:r>
              <a:rPr lang="en-US" sz="1400" dirty="0" smtClean="0"/>
              <a:t>6449</a:t>
            </a:r>
          </a:p>
          <a:p>
            <a:pPr lvl="1"/>
            <a:r>
              <a:rPr lang="en-US" sz="1200" dirty="0" smtClean="0"/>
              <a:t>Revised</a:t>
            </a:r>
          </a:p>
          <a:p>
            <a:pPr lvl="1"/>
            <a:r>
              <a:rPr lang="en-US" sz="1200" dirty="0" smtClean="0"/>
              <a:t>Modified resolution text for additional clarity</a:t>
            </a:r>
            <a:endParaRPr lang="en-US" sz="800" dirty="0" smtClean="0"/>
          </a:p>
          <a:p>
            <a:pPr lvl="1"/>
            <a:r>
              <a:rPr lang="en-US" sz="1200" dirty="0" smtClean="0"/>
              <a:t>No comment/no objection</a:t>
            </a:r>
          </a:p>
          <a:p>
            <a:pPr lvl="1"/>
            <a:endParaRPr lang="en-US" sz="1200" dirty="0" smtClean="0"/>
          </a:p>
          <a:p>
            <a:pPr lvl="1"/>
            <a:endParaRPr lang="en-US" sz="1200" dirty="0" smtClean="0"/>
          </a:p>
          <a:p>
            <a:pPr lvl="1"/>
            <a:endParaRPr lang="en-US" sz="1200" dirty="0" smtClean="0"/>
          </a:p>
          <a:p>
            <a:pPr lvl="1"/>
            <a:endParaRPr lang="en-US" sz="1200"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15</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r>
              <a:rPr lang="en-US" sz="1400" dirty="0" smtClean="0"/>
              <a:t>6196</a:t>
            </a:r>
          </a:p>
          <a:p>
            <a:pPr lvl="1"/>
            <a:r>
              <a:rPr lang="en-US" sz="1200" dirty="0" smtClean="0"/>
              <a:t>Accepted; No comment/no objection</a:t>
            </a:r>
          </a:p>
          <a:p>
            <a:r>
              <a:rPr lang="en-US" sz="1400" dirty="0" smtClean="0"/>
              <a:t>6197</a:t>
            </a:r>
          </a:p>
          <a:p>
            <a:pPr lvl="1"/>
            <a:r>
              <a:rPr lang="en-US" sz="1200" dirty="0" smtClean="0"/>
              <a:t>Rejected</a:t>
            </a:r>
          </a:p>
          <a:p>
            <a:pPr lvl="1"/>
            <a:r>
              <a:rPr lang="en-US" sz="1200" dirty="0" smtClean="0"/>
              <a:t>Discussion</a:t>
            </a:r>
          </a:p>
          <a:p>
            <a:pPr lvl="2"/>
            <a:r>
              <a:rPr lang="en-US" sz="1200" dirty="0" smtClean="0"/>
              <a:t>multiple stations sharing same resources</a:t>
            </a:r>
          </a:p>
          <a:p>
            <a:pPr lvl="2"/>
            <a:r>
              <a:rPr lang="en-US" sz="1200" dirty="0" smtClean="0"/>
              <a:t>CCA busy </a:t>
            </a:r>
            <a:r>
              <a:rPr lang="en-US" sz="1200" dirty="0" err="1" smtClean="0"/>
              <a:t>vs</a:t>
            </a:r>
            <a:r>
              <a:rPr lang="en-US" sz="1200" dirty="0" smtClean="0"/>
              <a:t> PHY busy</a:t>
            </a:r>
          </a:p>
          <a:p>
            <a:pPr lvl="2"/>
            <a:r>
              <a:rPr lang="en-US" sz="1200" dirty="0" smtClean="0"/>
              <a:t>Add resolution text regarding CCA</a:t>
            </a:r>
          </a:p>
          <a:p>
            <a:pPr lvl="1"/>
            <a:r>
              <a:rPr lang="en-US" sz="1200" dirty="0" smtClean="0"/>
              <a:t>no objection</a:t>
            </a:r>
          </a:p>
          <a:p>
            <a:r>
              <a:rPr lang="en-US" sz="1400" dirty="0" smtClean="0"/>
              <a:t>6141</a:t>
            </a:r>
          </a:p>
          <a:p>
            <a:pPr lvl="1"/>
            <a:r>
              <a:rPr lang="en-US" sz="1200" dirty="0" smtClean="0"/>
              <a:t>Rejected; No comment/no objection</a:t>
            </a:r>
          </a:p>
          <a:p>
            <a:r>
              <a:rPr lang="en-US" sz="1400" dirty="0" smtClean="0"/>
              <a:t>6304</a:t>
            </a:r>
          </a:p>
          <a:p>
            <a:pPr lvl="1"/>
            <a:r>
              <a:rPr lang="en-US" sz="1200" dirty="0" smtClean="0"/>
              <a:t>Revised; No comment/no objection</a:t>
            </a:r>
          </a:p>
          <a:p>
            <a:r>
              <a:rPr lang="en-US" sz="1400" dirty="0" smtClean="0"/>
              <a:t>6305</a:t>
            </a:r>
          </a:p>
          <a:p>
            <a:pPr lvl="1"/>
            <a:r>
              <a:rPr lang="en-US" sz="1200" dirty="0" smtClean="0"/>
              <a:t>Rejected; No comment/no objection</a:t>
            </a:r>
          </a:p>
          <a:p>
            <a:endParaRPr lang="en-US" sz="1600" dirty="0" smtClean="0"/>
          </a:p>
          <a:p>
            <a:pPr lvl="1"/>
            <a:endParaRPr lang="en-US" sz="1200" dirty="0" smtClean="0"/>
          </a:p>
          <a:p>
            <a:endParaRPr lang="en-US" dirty="0"/>
          </a:p>
        </p:txBody>
      </p:sp>
      <p:sp>
        <p:nvSpPr>
          <p:cNvPr id="4" name="Content Placeholder 3"/>
          <p:cNvSpPr>
            <a:spLocks noGrp="1"/>
          </p:cNvSpPr>
          <p:nvPr>
            <p:ph sz="half" idx="2"/>
          </p:nvPr>
        </p:nvSpPr>
        <p:spPr/>
        <p:txBody>
          <a:bodyPr/>
          <a:lstStyle/>
          <a:p>
            <a:r>
              <a:rPr lang="en-US" sz="1400" dirty="0" smtClean="0"/>
              <a:t>6467</a:t>
            </a:r>
          </a:p>
          <a:p>
            <a:pPr lvl="1"/>
            <a:r>
              <a:rPr lang="en-US" sz="1200" dirty="0" smtClean="0"/>
              <a:t>Revised; </a:t>
            </a:r>
          </a:p>
          <a:p>
            <a:pPr lvl="1"/>
            <a:r>
              <a:rPr lang="en-US" sz="1200" dirty="0" smtClean="0"/>
              <a:t>Discussion</a:t>
            </a:r>
          </a:p>
          <a:p>
            <a:pPr lvl="2"/>
            <a:r>
              <a:rPr lang="en-US" sz="1200" dirty="0" smtClean="0"/>
              <a:t>Provide reference to TDLS section</a:t>
            </a:r>
          </a:p>
          <a:p>
            <a:pPr lvl="2"/>
            <a:r>
              <a:rPr lang="en-US" sz="1200" dirty="0" smtClean="0"/>
              <a:t>Discussion on byte ordering for TDLS</a:t>
            </a:r>
          </a:p>
          <a:p>
            <a:pPr lvl="2"/>
            <a:r>
              <a:rPr lang="en-US" sz="1200" dirty="0" smtClean="0"/>
              <a:t>Add resolution text on byte ordering</a:t>
            </a:r>
          </a:p>
          <a:p>
            <a:pPr lvl="1"/>
            <a:r>
              <a:rPr lang="en-US" sz="1200" dirty="0" smtClean="0"/>
              <a:t>no objection</a:t>
            </a:r>
          </a:p>
          <a:p>
            <a:r>
              <a:rPr lang="en-US" sz="1400" dirty="0" smtClean="0">
                <a:solidFill>
                  <a:srgbClr val="FF0000"/>
                </a:solidFill>
              </a:rPr>
              <a:t>6236</a:t>
            </a:r>
          </a:p>
          <a:p>
            <a:pPr lvl="1"/>
            <a:r>
              <a:rPr lang="en-US" sz="1200" dirty="0" smtClean="0"/>
              <a:t>Revised; </a:t>
            </a:r>
          </a:p>
          <a:p>
            <a:pPr lvl="1"/>
            <a:r>
              <a:rPr lang="en-US" sz="1200" dirty="0" smtClean="0"/>
              <a:t>Discussion</a:t>
            </a:r>
          </a:p>
          <a:p>
            <a:pPr lvl="2"/>
            <a:r>
              <a:rPr lang="en-US" sz="1200" dirty="0" err="1" smtClean="0"/>
              <a:t>REVmb</a:t>
            </a:r>
            <a:r>
              <a:rPr lang="en-US" sz="1200" dirty="0" smtClean="0"/>
              <a:t> text has changed, need to re-edit</a:t>
            </a:r>
          </a:p>
          <a:p>
            <a:pPr lvl="1"/>
            <a:r>
              <a:rPr lang="en-US" sz="1200" dirty="0" smtClean="0">
                <a:solidFill>
                  <a:srgbClr val="FF0000"/>
                </a:solidFill>
              </a:rPr>
              <a:t>Defer</a:t>
            </a:r>
          </a:p>
          <a:p>
            <a:r>
              <a:rPr lang="en-US" sz="1400" dirty="0" smtClean="0"/>
              <a:t>6237</a:t>
            </a:r>
          </a:p>
          <a:p>
            <a:pPr lvl="1"/>
            <a:r>
              <a:rPr lang="en-US" sz="1200" dirty="0" smtClean="0"/>
              <a:t>revised; No comment/no objection</a:t>
            </a:r>
          </a:p>
          <a:p>
            <a:r>
              <a:rPr lang="en-US" sz="1400" dirty="0" smtClean="0"/>
              <a:t>6238</a:t>
            </a:r>
          </a:p>
          <a:p>
            <a:pPr lvl="1"/>
            <a:r>
              <a:rPr lang="en-US" sz="1200" dirty="0" smtClean="0"/>
              <a:t>revised; </a:t>
            </a:r>
          </a:p>
          <a:p>
            <a:pPr lvl="1"/>
            <a:r>
              <a:rPr lang="en-US" sz="1200" dirty="0" smtClean="0"/>
              <a:t>Discussion</a:t>
            </a:r>
          </a:p>
          <a:p>
            <a:pPr lvl="2"/>
            <a:r>
              <a:rPr lang="en-US" sz="1200" dirty="0" smtClean="0"/>
              <a:t>Clarification of where the normative change went in the draft</a:t>
            </a:r>
          </a:p>
          <a:p>
            <a:pPr lvl="1"/>
            <a:r>
              <a:rPr lang="en-US" sz="1200" dirty="0" smtClean="0"/>
              <a:t>no objection</a:t>
            </a:r>
          </a:p>
          <a:p>
            <a:pPr lvl="1"/>
            <a:endParaRPr lang="en-US" sz="1200" dirty="0" smtClean="0"/>
          </a:p>
          <a:p>
            <a:pPr lvl="1"/>
            <a:endParaRPr lang="en-US" sz="1200" dirty="0" smtClean="0"/>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3B9A4B-4D42-4642-8694-CB378EB0C873}" type="slidenum">
              <a:rPr lang="en-US" smtClean="0"/>
              <a:pPr>
                <a:defRPr/>
              </a:pPr>
              <a:t>16</a:t>
            </a:fld>
            <a:endParaRPr lang="en-US"/>
          </a:p>
        </p:txBody>
      </p:sp>
      <p:sp>
        <p:nvSpPr>
          <p:cNvPr id="7" name="Date Placeholder 6"/>
          <p:cNvSpPr>
            <a:spLocks noGrp="1"/>
          </p:cNvSpPr>
          <p:nvPr>
            <p:ph type="dt" sz="half" idx="13"/>
          </p:nvPr>
        </p:nvSpPr>
        <p:spPr>
          <a:xfrm>
            <a:off x="696913" y="332601"/>
            <a:ext cx="1182055" cy="276999"/>
          </a:xfrm>
        </p:spPr>
        <p:txBody>
          <a:bodyPr/>
          <a:lstStyle/>
          <a:p>
            <a:pPr>
              <a:defRPr/>
            </a:pPr>
            <a:r>
              <a:rPr lang="en-US" dirty="0" smtClean="0"/>
              <a:t>March 2012</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r>
              <a:rPr lang="en-US" sz="1400" dirty="0" smtClean="0"/>
              <a:t>6239</a:t>
            </a:r>
          </a:p>
          <a:p>
            <a:pPr lvl="1"/>
            <a:r>
              <a:rPr lang="en-US" sz="1200" dirty="0" smtClean="0"/>
              <a:t>accepted; No comment/no objection</a:t>
            </a:r>
          </a:p>
          <a:p>
            <a:r>
              <a:rPr lang="en-US" sz="1400" dirty="0" smtClean="0"/>
              <a:t>6244</a:t>
            </a:r>
          </a:p>
          <a:p>
            <a:pPr lvl="1"/>
            <a:r>
              <a:rPr lang="en-US" sz="1200" dirty="0" smtClean="0"/>
              <a:t>Revised</a:t>
            </a:r>
          </a:p>
          <a:p>
            <a:pPr lvl="1"/>
            <a:r>
              <a:rPr lang="en-US" sz="1200" dirty="0" smtClean="0"/>
              <a:t>discussion</a:t>
            </a:r>
          </a:p>
          <a:p>
            <a:pPr lvl="2"/>
            <a:r>
              <a:rPr lang="en-US" sz="1200" dirty="0" smtClean="0"/>
              <a:t>Clarify language in subsequent sentence</a:t>
            </a:r>
          </a:p>
          <a:p>
            <a:pPr lvl="1"/>
            <a:r>
              <a:rPr lang="en-US" sz="1200" dirty="0" smtClean="0"/>
              <a:t>no objection</a:t>
            </a:r>
          </a:p>
          <a:p>
            <a:r>
              <a:rPr lang="en-US" sz="1400" dirty="0" smtClean="0"/>
              <a:t>6248</a:t>
            </a:r>
          </a:p>
          <a:p>
            <a:pPr lvl="1"/>
            <a:r>
              <a:rPr lang="en-US" sz="1200" dirty="0" smtClean="0"/>
              <a:t>revised; No comment/no objection</a:t>
            </a:r>
          </a:p>
          <a:p>
            <a:r>
              <a:rPr lang="en-US" sz="1400" dirty="0" smtClean="0"/>
              <a:t>6252</a:t>
            </a:r>
          </a:p>
          <a:p>
            <a:pPr lvl="1"/>
            <a:r>
              <a:rPr lang="en-US" sz="1200" dirty="0" smtClean="0"/>
              <a:t>accepted; No comment/no objection</a:t>
            </a:r>
          </a:p>
          <a:p>
            <a:r>
              <a:rPr lang="en-US" sz="1400" dirty="0" smtClean="0"/>
              <a:t>6253</a:t>
            </a:r>
          </a:p>
          <a:p>
            <a:pPr lvl="1"/>
            <a:r>
              <a:rPr lang="en-US" sz="1200" dirty="0" smtClean="0"/>
              <a:t>accepted; No comment/no objection</a:t>
            </a:r>
          </a:p>
          <a:p>
            <a:r>
              <a:rPr lang="en-US" sz="1400" dirty="0" smtClean="0"/>
              <a:t>6107</a:t>
            </a:r>
          </a:p>
          <a:p>
            <a:pPr lvl="1"/>
            <a:r>
              <a:rPr lang="en-US" sz="1200" dirty="0" smtClean="0"/>
              <a:t>Revised</a:t>
            </a:r>
          </a:p>
          <a:p>
            <a:pPr lvl="1"/>
            <a:r>
              <a:rPr lang="en-US" sz="1200" dirty="0" smtClean="0"/>
              <a:t>Discussion</a:t>
            </a:r>
          </a:p>
          <a:p>
            <a:pPr lvl="2"/>
            <a:r>
              <a:rPr lang="en-US" sz="1200" dirty="0" smtClean="0"/>
              <a:t>CID 6398 also addresses this paragraph</a:t>
            </a:r>
          </a:p>
          <a:p>
            <a:pPr lvl="2"/>
            <a:r>
              <a:rPr lang="en-US" sz="1200" dirty="0" smtClean="0"/>
              <a:t>Modify resolution text</a:t>
            </a:r>
          </a:p>
          <a:p>
            <a:pPr lvl="1"/>
            <a:r>
              <a:rPr lang="en-US" sz="1200" dirty="0" smtClean="0"/>
              <a:t>no objection</a:t>
            </a:r>
          </a:p>
          <a:p>
            <a:pPr lvl="1"/>
            <a:endParaRPr lang="en-US" sz="1200" dirty="0" smtClean="0"/>
          </a:p>
          <a:p>
            <a:pPr lvl="1"/>
            <a:endParaRPr lang="en-US" sz="1200" dirty="0" smtClean="0"/>
          </a:p>
          <a:p>
            <a:pPr lvl="1"/>
            <a:endParaRPr lang="en-US" sz="1200" dirty="0" smtClean="0"/>
          </a:p>
          <a:p>
            <a:pPr lvl="1"/>
            <a:endParaRPr lang="en-US" sz="1200" dirty="0" smtClean="0"/>
          </a:p>
          <a:p>
            <a:endParaRPr lang="en-US" dirty="0"/>
          </a:p>
        </p:txBody>
      </p:sp>
      <p:sp>
        <p:nvSpPr>
          <p:cNvPr id="4" name="Content Placeholder 3"/>
          <p:cNvSpPr>
            <a:spLocks noGrp="1"/>
          </p:cNvSpPr>
          <p:nvPr>
            <p:ph sz="half" idx="2"/>
          </p:nvPr>
        </p:nvSpPr>
        <p:spPr/>
        <p:txBody>
          <a:bodyPr/>
          <a:lstStyle/>
          <a:p>
            <a:r>
              <a:rPr lang="en-US" sz="1400" dirty="0" smtClean="0"/>
              <a:t>6509</a:t>
            </a:r>
          </a:p>
          <a:p>
            <a:pPr lvl="1"/>
            <a:r>
              <a:rPr lang="en-US" sz="1200" dirty="0" smtClean="0"/>
              <a:t>revised; No comment/no objection</a:t>
            </a:r>
          </a:p>
          <a:p>
            <a:r>
              <a:rPr lang="en-US" sz="1400" dirty="0" smtClean="0"/>
              <a:t>6422</a:t>
            </a:r>
          </a:p>
          <a:p>
            <a:pPr lvl="1"/>
            <a:r>
              <a:rPr lang="en-US" sz="1200" dirty="0" smtClean="0"/>
              <a:t>accepted; No comment/no objection</a:t>
            </a:r>
          </a:p>
          <a:p>
            <a:r>
              <a:rPr lang="en-US" sz="1400" dirty="0" smtClean="0"/>
              <a:t>6255</a:t>
            </a:r>
          </a:p>
          <a:p>
            <a:pPr lvl="1"/>
            <a:r>
              <a:rPr lang="en-US" sz="1200" dirty="0" smtClean="0"/>
              <a:t>revised; No comment/no objection</a:t>
            </a:r>
          </a:p>
          <a:p>
            <a:pPr lvl="1"/>
            <a:endParaRPr lang="en-US" sz="1200" dirty="0" smtClean="0"/>
          </a:p>
          <a:p>
            <a:pPr lvl="1"/>
            <a:endParaRPr lang="en-US" sz="1200" dirty="0" smtClean="0"/>
          </a:p>
          <a:p>
            <a:pPr lvl="1"/>
            <a:endParaRPr lang="en-US" sz="1200" dirty="0" smtClean="0"/>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3B9A4B-4D42-4642-8694-CB378EB0C873}" type="slidenum">
              <a:rPr lang="en-US" smtClean="0"/>
              <a:pPr>
                <a:defRPr/>
              </a:pPr>
              <a:t>17</a:t>
            </a:fld>
            <a:endParaRPr lang="en-US"/>
          </a:p>
        </p:txBody>
      </p:sp>
      <p:sp>
        <p:nvSpPr>
          <p:cNvPr id="7" name="Date Placeholder 6"/>
          <p:cNvSpPr>
            <a:spLocks noGrp="1"/>
          </p:cNvSpPr>
          <p:nvPr>
            <p:ph type="dt" sz="half" idx="13"/>
          </p:nvPr>
        </p:nvSpPr>
        <p:spPr>
          <a:xfrm>
            <a:off x="696913" y="332601"/>
            <a:ext cx="1182055" cy="276999"/>
          </a:xfrm>
        </p:spPr>
        <p:txBody>
          <a:bodyPr/>
          <a:lstStyle/>
          <a:p>
            <a:pPr>
              <a:defRPr/>
            </a:pPr>
            <a:r>
              <a:rPr lang="en-US" dirty="0" smtClean="0"/>
              <a:t>March 2012</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90000"/>
              </a:lnSpc>
            </a:pPr>
            <a:r>
              <a:rPr lang="en-US" dirty="0" smtClean="0"/>
              <a:t>Agenda for Monday March 12</a:t>
            </a:r>
            <a:r>
              <a:rPr lang="en-US" baseline="30000" dirty="0" smtClean="0"/>
              <a:t>th</a:t>
            </a:r>
            <a:r>
              <a:rPr lang="en-US" dirty="0" smtClean="0"/>
              <a:t>, 16:00 – 18:0</a:t>
            </a:r>
            <a:r>
              <a:rPr lang="en-US" dirty="0" smtClean="0">
                <a:sym typeface="Wingdings" pitchFamily="2" charset="2"/>
              </a:rPr>
              <a:t>0</a:t>
            </a:r>
          </a:p>
        </p:txBody>
      </p:sp>
      <p:sp>
        <p:nvSpPr>
          <p:cNvPr id="3" name="Content Placeholder 2"/>
          <p:cNvSpPr>
            <a:spLocks noGrp="1"/>
          </p:cNvSpPr>
          <p:nvPr>
            <p:ph idx="1"/>
          </p:nvPr>
        </p:nvSpPr>
        <p:spPr/>
        <p:txBody>
          <a:bodyPr/>
          <a:lstStyle/>
          <a:p>
            <a:r>
              <a:rPr lang="en-US" dirty="0" smtClean="0"/>
              <a:t>Call for secretary</a:t>
            </a:r>
          </a:p>
          <a:p>
            <a:r>
              <a:rPr lang="en-US" dirty="0" smtClean="0"/>
              <a:t>Set agenda for the week</a:t>
            </a:r>
          </a:p>
          <a:p>
            <a:r>
              <a:rPr lang="en-US" dirty="0" smtClean="0"/>
              <a:t>Review from January</a:t>
            </a:r>
          </a:p>
          <a:p>
            <a:r>
              <a:rPr lang="en-US" dirty="0" smtClean="0"/>
              <a:t>Approve minutes from January</a:t>
            </a:r>
          </a:p>
          <a:p>
            <a:r>
              <a:rPr lang="en-US" dirty="0" smtClean="0"/>
              <a:t>Review conference calls</a:t>
            </a:r>
          </a:p>
          <a:p>
            <a:r>
              <a:rPr lang="en-US" dirty="0" smtClean="0"/>
              <a:t>Approve minutes from conference calls</a:t>
            </a:r>
          </a:p>
          <a:p>
            <a:r>
              <a:rPr lang="en-US" dirty="0" smtClean="0"/>
              <a:t>Editor Report</a:t>
            </a:r>
          </a:p>
          <a:p>
            <a:r>
              <a:rPr lang="en-US" dirty="0" smtClean="0"/>
              <a:t>Comment resolution from initial sponsor ballot  (on D5.0) &amp; motions on resolutions</a:t>
            </a:r>
          </a:p>
          <a:p>
            <a:endParaRPr lang="en-US" dirty="0" smtClean="0"/>
          </a:p>
          <a:p>
            <a:endParaRPr lang="en-US" sz="2000"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18</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Monday March 12</a:t>
            </a:r>
            <a:r>
              <a:rPr lang="en-US" baseline="30000" dirty="0" smtClean="0"/>
              <a:t>th</a:t>
            </a:r>
            <a:r>
              <a:rPr lang="en-US" dirty="0" smtClean="0"/>
              <a:t>, 16:00 – 18:0</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19</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Meeting Protocol</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1" i="0" u="none" strike="noStrike" kern="0" cap="none" spc="0" normalizeH="0" baseline="0" noProof="0" smtClean="0">
                <a:ln>
                  <a:noFill/>
                </a:ln>
                <a:solidFill>
                  <a:schemeClr val="tx1"/>
                </a:solidFill>
                <a:effectLst/>
                <a:uLnTx/>
                <a:uFillTx/>
                <a:latin typeface="+mn-lt"/>
                <a:ea typeface="+mn-ea"/>
                <a:cs typeface="+mn-cs"/>
              </a:rPr>
              <a:t>Please announce your affiliation when you first address the group during a meeting slot</a:t>
            </a: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from January</a:t>
            </a:r>
            <a:endParaRPr lang="en-US" dirty="0"/>
          </a:p>
        </p:txBody>
      </p:sp>
      <p:sp>
        <p:nvSpPr>
          <p:cNvPr id="3" name="Content Placeholder 2"/>
          <p:cNvSpPr>
            <a:spLocks noGrp="1"/>
          </p:cNvSpPr>
          <p:nvPr>
            <p:ph idx="1"/>
          </p:nvPr>
        </p:nvSpPr>
        <p:spPr/>
        <p:txBody>
          <a:bodyPr/>
          <a:lstStyle/>
          <a:p>
            <a:r>
              <a:rPr lang="en-US" dirty="0" smtClean="0"/>
              <a:t>Comment resolution on initial sponsor ballot</a:t>
            </a:r>
          </a:p>
          <a:p>
            <a:pPr lvl="1"/>
            <a:r>
              <a:rPr lang="en-US" dirty="0" smtClean="0"/>
              <a:t>Resolved 154 comments (out of 341 non-editorial comments)</a:t>
            </a:r>
          </a:p>
          <a:p>
            <a:r>
              <a:rPr lang="en-US" dirty="0" smtClean="0"/>
              <a:t>Resolution approved to change terminology from </a:t>
            </a:r>
            <a:r>
              <a:rPr lang="en-US" dirty="0" err="1" smtClean="0"/>
              <a:t>Dband</a:t>
            </a:r>
            <a:r>
              <a:rPr lang="en-US" dirty="0" smtClean="0"/>
              <a:t>/</a:t>
            </a:r>
            <a:r>
              <a:rPr lang="en-US" dirty="0" err="1" smtClean="0"/>
              <a:t>Oband</a:t>
            </a:r>
            <a:r>
              <a:rPr lang="en-US" dirty="0" smtClean="0"/>
              <a:t> to DMG and non-DMG</a:t>
            </a:r>
          </a:p>
          <a:p>
            <a:pPr lvl="1"/>
            <a:r>
              <a:rPr lang="en-US" dirty="0" smtClean="0"/>
              <a:t>DMG: directional multi-gigabit</a:t>
            </a:r>
          </a:p>
          <a:p>
            <a:r>
              <a:rPr lang="en-US" dirty="0" smtClean="0"/>
              <a:t>Topics deferred to upcoming conference calls to allow for more time for consideration</a:t>
            </a:r>
          </a:p>
          <a:p>
            <a:pPr lvl="1"/>
            <a:r>
              <a:rPr lang="en-US" dirty="0" smtClean="0"/>
              <a:t>Should GCR (</a:t>
            </a:r>
            <a:r>
              <a:rPr lang="en-US" dirty="0" err="1" smtClean="0"/>
              <a:t>groupcast</a:t>
            </a:r>
            <a:r>
              <a:rPr lang="en-US" dirty="0" smtClean="0"/>
              <a:t> with retries) be supported by DMG STA? (CID 6083)</a:t>
            </a:r>
          </a:p>
          <a:p>
            <a:pPr lvl="1"/>
            <a:r>
              <a:rPr lang="en-US" dirty="0" smtClean="0"/>
              <a:t>Architecture</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20</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January Minutes</a:t>
            </a:r>
            <a:endParaRPr lang="en-US" dirty="0"/>
          </a:p>
        </p:txBody>
      </p:sp>
      <p:sp>
        <p:nvSpPr>
          <p:cNvPr id="3" name="Content Placeholder 2"/>
          <p:cNvSpPr>
            <a:spLocks noGrp="1"/>
          </p:cNvSpPr>
          <p:nvPr>
            <p:ph idx="1"/>
          </p:nvPr>
        </p:nvSpPr>
        <p:spPr/>
        <p:txBody>
          <a:bodyPr/>
          <a:lstStyle/>
          <a:p>
            <a:r>
              <a:rPr lang="en-US" dirty="0" smtClean="0"/>
              <a:t>Motion to approve January‘11 TGad minutes as contained in 11-12-0088r0</a:t>
            </a:r>
          </a:p>
          <a:p>
            <a:endParaRPr lang="en-US" dirty="0" smtClean="0"/>
          </a:p>
          <a:p>
            <a:r>
              <a:rPr lang="en-US" dirty="0" smtClean="0"/>
              <a:t>Move:</a:t>
            </a:r>
          </a:p>
          <a:p>
            <a:r>
              <a:rPr lang="en-US" dirty="0" smtClean="0"/>
              <a:t>Second:</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21</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 (1/2)</a:t>
            </a:r>
            <a:endParaRPr lang="en-US" dirty="0"/>
          </a:p>
        </p:txBody>
      </p:sp>
      <p:sp>
        <p:nvSpPr>
          <p:cNvPr id="3" name="Content Placeholder 2"/>
          <p:cNvSpPr>
            <a:spLocks noGrp="1"/>
          </p:cNvSpPr>
          <p:nvPr>
            <p:ph idx="1"/>
          </p:nvPr>
        </p:nvSpPr>
        <p:spPr/>
        <p:txBody>
          <a:bodyPr/>
          <a:lstStyle/>
          <a:p>
            <a:r>
              <a:rPr lang="en-US" dirty="0" smtClean="0"/>
              <a:t>Conference call minutes from 2012 contained in </a:t>
            </a:r>
          </a:p>
          <a:p>
            <a:pPr lvl="1"/>
            <a:r>
              <a:rPr lang="en-US" dirty="0" smtClean="0"/>
              <a:t>12/0007r8</a:t>
            </a:r>
          </a:p>
          <a:p>
            <a:r>
              <a:rPr lang="en-US" dirty="0" smtClean="0"/>
              <a:t>Comment resolution</a:t>
            </a:r>
          </a:p>
          <a:p>
            <a:pPr lvl="1"/>
            <a:r>
              <a:rPr lang="en-US" dirty="0" smtClean="0"/>
              <a:t>152 comments reviewed</a:t>
            </a:r>
          </a:p>
          <a:p>
            <a:pPr lvl="1"/>
            <a:r>
              <a:rPr lang="en-US" dirty="0" smtClean="0"/>
              <a:t>127 of these motioned</a:t>
            </a:r>
          </a:p>
          <a:p>
            <a:pPr lvl="1"/>
            <a:r>
              <a:rPr lang="en-US" dirty="0" smtClean="0"/>
              <a:t>25 of these ready for motion</a:t>
            </a:r>
          </a:p>
          <a:p>
            <a:pPr lvl="1"/>
            <a:r>
              <a:rPr lang="en-US" dirty="0" smtClean="0"/>
              <a:t>Specific topics</a:t>
            </a:r>
          </a:p>
          <a:p>
            <a:pPr lvl="2"/>
            <a:r>
              <a:rPr lang="en-US" dirty="0" smtClean="0"/>
              <a:t>FST/architecture comments resolved</a:t>
            </a:r>
          </a:p>
          <a:p>
            <a:pPr lvl="2"/>
            <a:r>
              <a:rPr lang="en-US" dirty="0" smtClean="0"/>
              <a:t>GCR topic reviewed</a:t>
            </a:r>
          </a:p>
          <a:p>
            <a:pPr lvl="2"/>
            <a:r>
              <a:rPr lang="en-US" dirty="0" smtClean="0"/>
              <a:t>Relay comments resolved</a:t>
            </a:r>
          </a:p>
          <a:p>
            <a:pPr lvl="2"/>
            <a:r>
              <a:rPr lang="en-US" dirty="0" smtClean="0"/>
              <a:t>Cluster comments resolved</a:t>
            </a:r>
          </a:p>
          <a:p>
            <a:pPr lvl="2"/>
            <a:r>
              <a:rPr lang="en-US" dirty="0" smtClean="0"/>
              <a:t>QAB comments resolved</a:t>
            </a: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22</a:t>
            </a:fld>
            <a:endParaRPr lang="en-US"/>
          </a:p>
        </p:txBody>
      </p:sp>
      <p:sp>
        <p:nvSpPr>
          <p:cNvPr id="6" name="Date Placeholder 5"/>
          <p:cNvSpPr>
            <a:spLocks noGrp="1"/>
          </p:cNvSpPr>
          <p:nvPr>
            <p:ph type="dt" sz="half" idx="2"/>
          </p:nvPr>
        </p:nvSpPr>
        <p:spPr>
          <a:xfrm>
            <a:off x="696913" y="332601"/>
            <a:ext cx="1182055" cy="276999"/>
          </a:xfrm>
        </p:spPr>
        <p:txBody>
          <a:body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 (2/2)</a:t>
            </a:r>
            <a:endParaRPr lang="en-US" dirty="0"/>
          </a:p>
        </p:txBody>
      </p:sp>
      <p:sp>
        <p:nvSpPr>
          <p:cNvPr id="3" name="Content Placeholder 2"/>
          <p:cNvSpPr>
            <a:spLocks noGrp="1"/>
          </p:cNvSpPr>
          <p:nvPr>
            <p:ph idx="1"/>
          </p:nvPr>
        </p:nvSpPr>
        <p:spPr/>
        <p:txBody>
          <a:bodyPr/>
          <a:lstStyle/>
          <a:p>
            <a:r>
              <a:rPr lang="en-US" dirty="0" smtClean="0"/>
              <a:t>Motion to approve TGad conference call </a:t>
            </a:r>
            <a:r>
              <a:rPr lang="en-US" smtClean="0"/>
              <a:t>minutes as </a:t>
            </a:r>
            <a:r>
              <a:rPr lang="en-US" dirty="0" smtClean="0"/>
              <a:t>contained in 11-12-0007r8</a:t>
            </a:r>
          </a:p>
          <a:p>
            <a:r>
              <a:rPr lang="en-US" dirty="0" smtClean="0"/>
              <a:t>Move:</a:t>
            </a:r>
          </a:p>
          <a:p>
            <a:r>
              <a:rPr lang="en-US" dirty="0" smtClean="0"/>
              <a:t>Second:</a:t>
            </a: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23</a:t>
            </a:fld>
            <a:endParaRPr lang="en-US"/>
          </a:p>
        </p:txBody>
      </p:sp>
      <p:sp>
        <p:nvSpPr>
          <p:cNvPr id="6" name="Date Placeholder 5"/>
          <p:cNvSpPr>
            <a:spLocks noGrp="1"/>
          </p:cNvSpPr>
          <p:nvPr>
            <p:ph type="dt" sz="half" idx="2"/>
          </p:nvPr>
        </p:nvSpPr>
        <p:spPr>
          <a:xfrm>
            <a:off x="696913" y="332601"/>
            <a:ext cx="1182055" cy="276999"/>
          </a:xfrm>
        </p:spPr>
        <p:txBody>
          <a:body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endParaRPr lang="en-US"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24</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Motion #88</a:t>
            </a:r>
            <a:endParaRPr lang="en-US" dirty="0"/>
          </a:p>
        </p:txBody>
      </p:sp>
      <p:sp>
        <p:nvSpPr>
          <p:cNvPr id="6" name="Content Placeholder 5"/>
          <p:cNvSpPr>
            <a:spLocks noGrp="1"/>
          </p:cNvSpPr>
          <p:nvPr>
            <p:ph idx="1"/>
          </p:nvPr>
        </p:nvSpPr>
        <p:spPr/>
        <p:txBody>
          <a:bodyPr/>
          <a:lstStyle/>
          <a:p>
            <a:r>
              <a:rPr lang="en-US" sz="2000" dirty="0" smtClean="0"/>
              <a:t>Move to approve resolution of comments:</a:t>
            </a:r>
          </a:p>
          <a:p>
            <a:pPr lvl="1"/>
            <a:r>
              <a:rPr lang="en-US" sz="1800" dirty="0" smtClean="0"/>
              <a:t>CID 6330 in 12/0289r0</a:t>
            </a:r>
          </a:p>
          <a:p>
            <a:pPr lvl="1"/>
            <a:r>
              <a:rPr lang="en-US" sz="1800" dirty="0" smtClean="0"/>
              <a:t>CID 6501, 6516 in 12/0242r0</a:t>
            </a:r>
          </a:p>
          <a:p>
            <a:pPr lvl="1"/>
            <a:r>
              <a:rPr lang="en-US" sz="1800" dirty="0" smtClean="0"/>
              <a:t>CID 6214, 6303, 6140, 6139, 6099, 6506, 6085, 6084, 6086, 6225, 6159, 6167, 6453, 6135, 6403, 6329, 6267, 6243, 6170, 6174, 6229, 6083 in 12/0020r13</a:t>
            </a:r>
          </a:p>
          <a:p>
            <a:endParaRPr lang="en-US" sz="1800" dirty="0" smtClean="0"/>
          </a:p>
          <a:p>
            <a:pPr lvl="1"/>
            <a:r>
              <a:rPr lang="en-US" sz="1800" i="1" dirty="0" smtClean="0"/>
              <a:t>No objection to resolutions during Thursday March  8th,  8:00-10:00  ET conference call</a:t>
            </a:r>
          </a:p>
          <a:p>
            <a:r>
              <a:rPr lang="en-US" sz="2000" dirty="0" smtClean="0"/>
              <a:t>Move/Second: </a:t>
            </a:r>
          </a:p>
          <a:p>
            <a:pPr>
              <a:buNone/>
            </a:pPr>
            <a:endParaRPr lang="en-US" sz="2000" dirty="0" smtClean="0"/>
          </a:p>
          <a:p>
            <a:endParaRPr lang="en-US" sz="2000" dirty="0" smtClean="0"/>
          </a:p>
          <a:p>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25</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Text Placeholder 2"/>
          <p:cNvSpPr>
            <a:spLocks noGrp="1"/>
          </p:cNvSpPr>
          <p:nvPr>
            <p:ph type="body"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93EFE6D4-15D6-44B7-889D-1EDC2778CCE8}" type="slidenum">
              <a:rPr lang="en-US" smtClean="0"/>
              <a:pPr>
                <a:defRPr/>
              </a:pPr>
              <a:t>26</a:t>
            </a:fld>
            <a:endParaRPr lang="en-US"/>
          </a:p>
        </p:txBody>
      </p:sp>
      <p:sp>
        <p:nvSpPr>
          <p:cNvPr id="6" name="Date Placeholder 5"/>
          <p:cNvSpPr>
            <a:spLocks noGrp="1"/>
          </p:cNvSpPr>
          <p:nvPr>
            <p:ph type="dt" sz="half" idx="2"/>
          </p:nvPr>
        </p:nvSpPr>
        <p:spPr>
          <a:xfrm>
            <a:off x="696913" y="332601"/>
            <a:ext cx="1182055" cy="276999"/>
          </a:xfrm>
        </p:spPr>
        <p:txBody>
          <a:bodyPr/>
          <a:lstStyle/>
          <a:p>
            <a:pPr>
              <a:defRPr/>
            </a:pPr>
            <a:r>
              <a:rPr lang="en-US" dirty="0" smtClean="0"/>
              <a:t>March 2012</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Motion for recirculation sponsor ballot</a:t>
            </a:r>
            <a:endParaRPr lang="en-US" dirty="0"/>
          </a:p>
        </p:txBody>
      </p:sp>
      <p:sp>
        <p:nvSpPr>
          <p:cNvPr id="8" name="Content Placeholder 7"/>
          <p:cNvSpPr>
            <a:spLocks noGrp="1"/>
          </p:cNvSpPr>
          <p:nvPr>
            <p:ph idx="1"/>
          </p:nvPr>
        </p:nvSpPr>
        <p:spPr/>
        <p:txBody>
          <a:bodyPr/>
          <a:lstStyle/>
          <a:p>
            <a:pPr lvl="0"/>
            <a:r>
              <a:rPr lang="en-US" dirty="0" smtClean="0"/>
              <a:t>Having approved comment resolutions for all of the comments received from the Initial Sponsor Ballot on P802.11ad D5.0 as contained in document 802.11-12/0020rXY,</a:t>
            </a:r>
          </a:p>
          <a:p>
            <a:pPr lvl="0"/>
            <a:r>
              <a:rPr lang="en-US" dirty="0" smtClean="0"/>
              <a:t>[Instruct the editor to prepare Draft 6.0 incorporating these resolutions and,]</a:t>
            </a:r>
          </a:p>
          <a:p>
            <a:pPr lvl="0"/>
            <a:r>
              <a:rPr lang="en-US" dirty="0" smtClean="0"/>
              <a:t>Approve a 15 day Sponsor Recirculation Ballot asking the question “Should P802.11ad D6.0 be forwarded to </a:t>
            </a:r>
            <a:r>
              <a:rPr lang="en-US" dirty="0" err="1" smtClean="0"/>
              <a:t>RevCom</a:t>
            </a:r>
            <a:r>
              <a:rPr lang="en-US" dirty="0" smtClean="0"/>
              <a:t>?”</a:t>
            </a:r>
          </a:p>
          <a:p>
            <a:r>
              <a:rPr lang="en-US" dirty="0" smtClean="0"/>
              <a:t> </a:t>
            </a:r>
          </a:p>
          <a:p>
            <a:pPr lvl="0"/>
            <a:r>
              <a:rPr lang="en-GB" dirty="0" smtClean="0"/>
              <a:t>[Moved: &lt;name&gt;,  Seconded: &lt;name&gt;, Result: y-n-a]</a:t>
            </a:r>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93EFE6D4-15D6-44B7-889D-1EDC2778CCE8}" type="slidenum">
              <a:rPr lang="en-US" smtClean="0"/>
              <a:pPr>
                <a:defRPr/>
              </a:pPr>
              <a:t>27</a:t>
            </a:fld>
            <a:endParaRPr lang="en-US"/>
          </a:p>
        </p:txBody>
      </p:sp>
      <p:sp>
        <p:nvSpPr>
          <p:cNvPr id="6" name="Date Placeholder 5"/>
          <p:cNvSpPr>
            <a:spLocks noGrp="1"/>
          </p:cNvSpPr>
          <p:nvPr>
            <p:ph type="dt" sz="half" idx="2"/>
          </p:nvPr>
        </p:nvSpPr>
        <p:spPr>
          <a:xfrm>
            <a:off x="696913" y="332601"/>
            <a:ext cx="1182055" cy="276999"/>
          </a:xfrm>
        </p:spPr>
        <p:txBody>
          <a:bodyPr/>
          <a:lstStyle/>
          <a:p>
            <a:pPr>
              <a:defRPr/>
            </a:pPr>
            <a:r>
              <a:rPr lang="en-US" dirty="0" smtClean="0"/>
              <a:t>March 2012</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May</a:t>
            </a:r>
            <a:endParaRPr lang="en-US" dirty="0"/>
          </a:p>
        </p:txBody>
      </p:sp>
      <p:sp>
        <p:nvSpPr>
          <p:cNvPr id="3" name="Content Placeholder 2"/>
          <p:cNvSpPr>
            <a:spLocks noGrp="1"/>
          </p:cNvSpPr>
          <p:nvPr>
            <p:ph idx="1"/>
          </p:nvPr>
        </p:nvSpPr>
        <p:spPr/>
        <p:txBody>
          <a:bodyPr/>
          <a:lstStyle/>
          <a:p>
            <a:r>
              <a:rPr lang="en-US" dirty="0" smtClean="0"/>
              <a:t>Comment resolution on first recirculation sponsor ballot</a:t>
            </a:r>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28</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 times</a:t>
            </a:r>
            <a:endParaRPr lang="en-US" dirty="0"/>
          </a:p>
        </p:txBody>
      </p:sp>
      <p:sp>
        <p:nvSpPr>
          <p:cNvPr id="3" name="Content Placeholder 2"/>
          <p:cNvSpPr>
            <a:spLocks noGrp="1"/>
          </p:cNvSpPr>
          <p:nvPr>
            <p:ph sz="half" idx="1"/>
          </p:nvPr>
        </p:nvSpPr>
        <p:spPr/>
        <p:txBody>
          <a:bodyPr/>
          <a:lstStyle/>
          <a:p>
            <a:r>
              <a:rPr lang="en-US" dirty="0" smtClean="0"/>
              <a:t>Previously approved conference calls</a:t>
            </a:r>
          </a:p>
          <a:p>
            <a:pPr lvl="1"/>
            <a:r>
              <a:rPr lang="en-US" sz="1800" dirty="0" smtClean="0"/>
              <a:t>Feb 23, Mar 8, Mar 29, Apr 12</a:t>
            </a:r>
          </a:p>
          <a:p>
            <a:pPr lvl="2"/>
            <a:r>
              <a:rPr lang="en-US" sz="1600" dirty="0" smtClean="0"/>
              <a:t>10:00 – 12:00 ET</a:t>
            </a:r>
          </a:p>
          <a:p>
            <a:pPr lvl="1"/>
            <a:r>
              <a:rPr lang="en-US" sz="1800" dirty="0" smtClean="0"/>
              <a:t>Mar 1, Mar 22, Apr 5</a:t>
            </a:r>
          </a:p>
          <a:p>
            <a:pPr lvl="2"/>
            <a:r>
              <a:rPr lang="en-US" sz="1600" dirty="0" smtClean="0"/>
              <a:t>20:00-22:00 ET</a:t>
            </a:r>
            <a:endParaRPr lang="en-US" dirty="0" smtClean="0"/>
          </a:p>
        </p:txBody>
      </p:sp>
      <p:sp>
        <p:nvSpPr>
          <p:cNvPr id="4" name="Content Placeholder 3"/>
          <p:cNvSpPr>
            <a:spLocks noGrp="1"/>
          </p:cNvSpPr>
          <p:nvPr>
            <p:ph sz="half" idx="2"/>
          </p:nvPr>
        </p:nvSpPr>
        <p:spPr/>
        <p:txBody>
          <a:bodyPr/>
          <a:lstStyle/>
          <a:p>
            <a:r>
              <a:rPr lang="en-US" dirty="0" smtClean="0"/>
              <a:t>New conference calls</a:t>
            </a:r>
          </a:p>
          <a:p>
            <a:pPr lvl="1"/>
            <a:r>
              <a:rPr lang="en-US" sz="1800" dirty="0" smtClean="0"/>
              <a:t>Not overlap with TGac</a:t>
            </a:r>
          </a:p>
          <a:p>
            <a:pPr lvl="1"/>
            <a:r>
              <a:rPr lang="en-US" sz="1800" dirty="0" smtClean="0"/>
              <a:t>Apr 26, May 10, May 31,</a:t>
            </a:r>
          </a:p>
          <a:p>
            <a:pPr lvl="2"/>
            <a:r>
              <a:rPr lang="en-US" sz="1600" dirty="0" smtClean="0"/>
              <a:t>10:00 – 12:00 ET</a:t>
            </a:r>
          </a:p>
          <a:p>
            <a:pPr lvl="1"/>
            <a:r>
              <a:rPr lang="en-US" sz="1800" dirty="0" smtClean="0"/>
              <a:t>Apr 19, May 3, May 24, June 7</a:t>
            </a:r>
          </a:p>
          <a:p>
            <a:pPr lvl="2"/>
            <a:r>
              <a:rPr lang="en-US" sz="1600" dirty="0" smtClean="0"/>
              <a:t>20:00-22:00 ET</a:t>
            </a:r>
            <a:endParaRPr lang="en-US" dirty="0" smtClean="0"/>
          </a:p>
          <a:p>
            <a:endParaRPr lang="en-US" dirty="0"/>
          </a:p>
        </p:txBody>
      </p:sp>
      <p:sp>
        <p:nvSpPr>
          <p:cNvPr id="6" name="Footer Placeholder 5"/>
          <p:cNvSpPr>
            <a:spLocks noGrp="1"/>
          </p:cNvSpPr>
          <p:nvPr>
            <p:ph type="ftr" sz="quarter" idx="11"/>
          </p:nvPr>
        </p:nvSpPr>
        <p:spPr/>
        <p:txBody>
          <a:bodyPr/>
          <a:lstStyle/>
          <a:p>
            <a:pPr>
              <a:defRPr/>
            </a:pPr>
            <a:r>
              <a:rPr lang="en-US" dirty="0" smtClean="0"/>
              <a:t>Eldad Perahia, Intel Corporation</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29</a:t>
            </a:fld>
            <a:endParaRPr lang="en-US"/>
          </a:p>
        </p:txBody>
      </p:sp>
      <p:sp>
        <p:nvSpPr>
          <p:cNvPr id="8"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3</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a:t>
            </a:r>
          </a:p>
        </p:txBody>
      </p:sp>
      <p:sp>
        <p:nvSpPr>
          <p:cNvPr id="6" name="Rectangle 3"/>
          <p:cNvSpPr txBox="1">
            <a:spLocks noChangeArrowheads="1"/>
          </p:cNvSpPr>
          <p:nvPr/>
        </p:nvSpPr>
        <p:spPr bwMode="auto">
          <a:xfrm>
            <a:off x="381000" y="1600200"/>
            <a:ext cx="8077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457200" marR="0" lvl="0" indent="-4572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hlinkClick r:id="rId2"/>
              </a:rPr>
              <a:t>https://murphy.events.ieee.org/imat/attendance/index</a:t>
            </a: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Char char="•"/>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Register</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Indicate attendance</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smtClean="0">
                <a:ln>
                  <a:noFill/>
                </a:ln>
                <a:solidFill>
                  <a:schemeClr val="tx1"/>
                </a:solidFill>
                <a:effectLst/>
                <a:uLnTx/>
                <a:uFillTx/>
                <a:latin typeface="+mn-lt"/>
                <a:ea typeface="+mn-ea"/>
                <a:cs typeface="+mn-cs"/>
              </a:rPr>
              <a:t>See document 11-09-0517r0  for more details</a:t>
            </a:r>
            <a:r>
              <a:rPr kumimoji="0" lang="en-US" sz="3200" b="1" i="0" u="none" strike="noStrike" kern="0" cap="none" spc="0" normalizeH="0" baseline="0" noProof="0" smtClean="0">
                <a:ln>
                  <a:noFill/>
                </a:ln>
                <a:solidFill>
                  <a:schemeClr val="tx1"/>
                </a:solidFill>
                <a:effectLst/>
                <a:uLnTx/>
                <a:uFillTx/>
                <a:latin typeface="+mn-lt"/>
                <a:ea typeface="+mn-ea"/>
                <a:cs typeface="+mn-cs"/>
              </a:rPr>
              <a:t> </a:t>
            </a:r>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4</a:t>
            </a:fld>
            <a:endParaRPr lang="en-US"/>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 Voting &amp; Document Status</a:t>
            </a:r>
          </a:p>
        </p:txBody>
      </p:sp>
      <p:sp>
        <p:nvSpPr>
          <p:cNvPr id="6" name="Rectangle 3"/>
          <p:cNvSpPr txBox="1">
            <a:spLocks noChangeArrowheads="1"/>
          </p:cNvSpPr>
          <p:nvPr/>
        </p:nvSpPr>
        <p:spPr bwMode="auto">
          <a:xfrm>
            <a:off x="304800" y="1371600"/>
            <a:ext cx="8686800" cy="472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Make sure your badges are correct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If you plan to make a submission be sure it does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Questions on Voting status, Ballot pool, Access to Reflector, Documentation,  member’s area</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smtClean="0">
                <a:ln>
                  <a:noFill/>
                </a:ln>
                <a:solidFill>
                  <a:schemeClr val="tx1"/>
                </a:solidFill>
                <a:effectLst/>
                <a:uLnTx/>
                <a:uFillTx/>
                <a:latin typeface="+mn-lt"/>
              </a:rPr>
              <a:t>see Adrian Stephens –  adrian.p.stephens@intel.com</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Cell Phones Silent or Off</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5</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Following 5 slides</a:t>
            </a: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6</a:t>
            </a:fld>
            <a:endParaRPr lang="en-US"/>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sng" strike="noStrike" kern="0" cap="none" spc="0" normalizeH="0" baseline="0" noProof="0" smtClean="0">
                <a:ln>
                  <a:noFill/>
                </a:ln>
                <a:solidFill>
                  <a:schemeClr val="tx2"/>
                </a:solidFill>
                <a:effectLst/>
                <a:uLnTx/>
                <a:uFillTx/>
                <a:latin typeface="+mj-lt"/>
                <a:ea typeface="+mj-ea"/>
                <a:cs typeface="+mj-cs"/>
              </a:rPr>
              <a:t>Instructions for the WG Chair</a:t>
            </a:r>
          </a:p>
        </p:txBody>
      </p:sp>
      <p:sp>
        <p:nvSpPr>
          <p:cNvPr id="6" name="Rectangle 3"/>
          <p:cNvSpPr txBox="1">
            <a:spLocks noChangeArrowheads="1"/>
          </p:cNvSpPr>
          <p:nvPr/>
        </p:nvSpPr>
        <p:spPr bwMode="auto">
          <a:xfrm>
            <a:off x="152400" y="1066800"/>
            <a:ext cx="8610600" cy="4876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800" b="0" i="0" u="none" strike="noStrike" kern="0" cap="none" spc="0" normalizeH="0" baseline="0" noProof="0" smtClean="0">
                <a:ln>
                  <a:noFill/>
                </a:ln>
                <a:solidFill>
                  <a:schemeClr val="tx1"/>
                </a:solidFill>
                <a:effectLst/>
                <a:uLnTx/>
                <a:uFillTx/>
                <a:latin typeface="+mn-lt"/>
                <a:ea typeface="+mn-ea"/>
                <a:cs typeface="+mn-cs"/>
              </a:rPr>
              <a:t>	</a:t>
            </a:r>
            <a:r>
              <a:rPr kumimoji="0" lang="en-US" sz="1400" b="0" i="0" u="none" strike="noStrike" kern="0" cap="none" spc="0" normalizeH="0" baseline="0" noProof="0" smtClean="0">
                <a:ln>
                  <a:noFill/>
                </a:ln>
                <a:solidFill>
                  <a:schemeClr val="tx1"/>
                </a:solidFill>
                <a:effectLst/>
                <a:uLnTx/>
                <a:uFillTx/>
                <a:latin typeface="+mn-lt"/>
                <a:ea typeface="+mn-ea"/>
                <a:cs typeface="+mn-cs"/>
              </a:rPr>
              <a:t>The IEEE-SA strongly recommends that at each WG meeting the chair or a designee:</a:t>
            </a:r>
            <a:endParaRPr kumimoji="0" lang="en-US" sz="1400" b="1" i="0" u="none" strike="noStrike" kern="0" cap="none" spc="0" normalizeH="0" baseline="0" noProof="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Show slides #1 through #4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Advise the WG attendees that:</a:t>
            </a:r>
            <a:r>
              <a:rPr kumimoji="0" lang="en-US" sz="14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IEEE’s patent policy is consistent with the ANSI patent policy and is described in Clause 6 of the </a:t>
            </a:r>
            <a:r>
              <a:rPr kumimoji="0" lang="en-US" sz="1400" b="0" i="1" u="none" strike="noStrike" kern="0" cap="none" spc="0" normalizeH="0" baseline="0" noProof="0" smtClean="0">
                <a:ln>
                  <a:noFill/>
                </a:ln>
                <a:solidFill>
                  <a:schemeClr val="tx1"/>
                </a:solidFill>
                <a:effectLst/>
                <a:uLnTx/>
                <a:uFillTx/>
                <a:latin typeface="+mn-lt"/>
              </a:rPr>
              <a:t>IEEE-SA Standards Board Bylaws</a:t>
            </a:r>
            <a:r>
              <a:rPr kumimoji="0" lang="en-US" sz="1400" b="0" i="0" u="none" strike="noStrike" kern="0" cap="none" spc="0" normalizeH="0" baseline="0" noProof="0" smtClean="0">
                <a:ln>
                  <a:noFill/>
                </a:ln>
                <a:solidFill>
                  <a:schemeClr val="tx1"/>
                </a:solidFill>
                <a:effectLst/>
                <a:uLnTx/>
                <a:uFillTx/>
                <a:latin typeface="+mn-lt"/>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smtClean="0">
                <a:ln>
                  <a:noFill/>
                </a:ln>
                <a:solidFill>
                  <a:schemeClr val="tx1"/>
                </a:solidFill>
                <a:effectLst/>
                <a:uLnTx/>
                <a:uFillTx/>
                <a:latin typeface="+mn-lt"/>
              </a:rPr>
            </a:br>
            <a:endParaRPr kumimoji="0" lang="en-US" sz="14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Instruct the WG Secretary to record in the minutes of the relevant WG meeting:</a:t>
            </a:r>
            <a:r>
              <a:rPr kumimoji="0" lang="en-US" sz="7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7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It is recommended that the WG chair review the guidance in </a:t>
            </a:r>
            <a:r>
              <a:rPr kumimoji="0" lang="en-US" sz="1400" b="0" i="1" u="none" strike="noStrike" kern="0" cap="none" spc="0" normalizeH="0" baseline="0" noProof="0" smtClean="0">
                <a:ln>
                  <a:noFill/>
                </a:ln>
                <a:solidFill>
                  <a:schemeClr val="tx1"/>
                </a:solidFill>
                <a:effectLst/>
                <a:uLnTx/>
                <a:uFillTx/>
                <a:latin typeface="+mn-lt"/>
              </a:rPr>
              <a:t>IEEE-SA Standards Board Operations Manual</a:t>
            </a:r>
            <a:r>
              <a:rPr kumimoji="0" lang="en-US" sz="1400" b="0" i="0" u="none" strike="noStrike" kern="0" cap="none" spc="0" normalizeH="0" baseline="0" noProof="0" smtClean="0">
                <a:ln>
                  <a:noFill/>
                </a:ln>
                <a:solidFill>
                  <a:schemeClr val="tx1"/>
                </a:solidFill>
                <a:effectLst/>
                <a:uLnTx/>
                <a:uFillTx/>
                <a:latin typeface="+mn-lt"/>
              </a:rPr>
              <a:t> 6.3.5 and in FAQs 12 and 12a on inclusion of potential Essential Patent Claims by incorporation or by reference.</a:t>
            </a:r>
            <a:r>
              <a:rPr kumimoji="0" lang="en-US" sz="1400" b="0" i="0" u="none" strike="noStrike" kern="0" cap="none" spc="0" normalizeH="0" baseline="0" noProof="0" smtClean="0">
                <a:ln>
                  <a:noFill/>
                </a:ln>
                <a:solidFill>
                  <a:srgbClr val="FF3300"/>
                </a:solidFill>
                <a:effectLst/>
                <a:uLnTx/>
                <a:uFillTx/>
                <a:latin typeface="+mn-lt"/>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smtClean="0">
                <a:ln>
                  <a:noFill/>
                </a:ln>
                <a:solidFill>
                  <a:schemeClr val="tx1"/>
                </a:solidFill>
                <a:effectLst/>
                <a:uLnTx/>
                <a:uFillTx/>
                <a:latin typeface="+mn-lt"/>
              </a:rPr>
              <a:t>	Note: </a:t>
            </a:r>
            <a:r>
              <a:rPr kumimoji="0" lang="en-US" sz="1200" b="1" i="0" u="none" strike="noStrike" kern="0" cap="none" spc="0" normalizeH="0" baseline="0" noProof="0" smtClean="0">
                <a:ln>
                  <a:noFill/>
                </a:ln>
                <a:solidFill>
                  <a:schemeClr val="tx1"/>
                </a:solidFill>
                <a:effectLst/>
                <a:uLnTx/>
                <a:uFillTx/>
                <a:latin typeface="+mn-lt"/>
              </a:rPr>
              <a:t>WG</a:t>
            </a:r>
            <a:r>
              <a:rPr kumimoji="0" lang="en-US" sz="1200" b="0" i="0" u="none" strike="noStrike" kern="0" cap="none" spc="0" normalizeH="0" baseline="0" noProof="0" smtClean="0">
                <a:ln>
                  <a:noFill/>
                </a:ln>
                <a:solidFill>
                  <a:schemeClr val="tx1"/>
                </a:solidFill>
                <a:effectLst/>
                <a:uLnTx/>
                <a:uFillTx/>
                <a:latin typeface="+mn-lt"/>
              </a:rPr>
              <a:t> includes Working Groups, Task Groups, and other standards-developing committees with a PAR approved by the IEEE-SA Standards Board.</a:t>
            </a:r>
          </a:p>
        </p:txBody>
      </p:sp>
      <p:sp>
        <p:nvSpPr>
          <p:cNvPr id="7" name="Text Box 5"/>
          <p:cNvSpPr txBox="1">
            <a:spLocks noChangeArrowheads="1"/>
          </p:cNvSpPr>
          <p:nvPr/>
        </p:nvSpPr>
        <p:spPr bwMode="auto">
          <a:xfrm>
            <a:off x="0" y="61722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7</a:t>
            </a:fld>
            <a:endParaRPr lang="en-US"/>
          </a:p>
        </p:txBody>
      </p:sp>
      <p:sp>
        <p:nvSpPr>
          <p:cNvPr id="5" name="Rectangle 2"/>
          <p:cNvSpPr txBox="1">
            <a:spLocks noChangeArrowheads="1"/>
          </p:cNvSpPr>
          <p:nvPr/>
        </p:nvSpPr>
        <p:spPr>
          <a:xfrm>
            <a:off x="685800" y="685800"/>
            <a:ext cx="7772400" cy="381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Participants, Patents, and Duty to Inform</a:t>
            </a:r>
          </a:p>
        </p:txBody>
      </p:sp>
      <p:sp>
        <p:nvSpPr>
          <p:cNvPr id="6"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400" b="1" u="sng">
              <a:solidFill>
                <a:srgbClr val="FF0000"/>
              </a:solidFill>
            </a:endParaRPr>
          </a:p>
          <a:p>
            <a:pPr marL="230188" indent="-230188">
              <a:spcBef>
                <a:spcPct val="20000"/>
              </a:spcBef>
            </a:pPr>
            <a:r>
              <a:rPr lang="en-US"/>
              <a:t>	</a:t>
            </a:r>
            <a:r>
              <a:rPr lang="en-US" sz="1600"/>
              <a:t>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b="1"/>
              <a:t>		Quoted text excerpted from IEEE-SA Standards Board Bylaws subclause 6.2</a:t>
            </a:r>
            <a:endParaRPr lang="en-US" sz="1600" b="1"/>
          </a:p>
          <a:p>
            <a:pPr marL="230188" indent="-230188">
              <a:spcBef>
                <a:spcPct val="20000"/>
              </a:spcBef>
              <a:buFontTx/>
              <a:buChar char="•"/>
            </a:pPr>
            <a:r>
              <a:rPr lang="en-US" sz="1600"/>
              <a:t>Early identification of holders of potential Essential Patent Claims is strongly encouraged</a:t>
            </a:r>
          </a:p>
          <a:p>
            <a:pPr marL="230188" indent="-230188">
              <a:spcBef>
                <a:spcPct val="20000"/>
              </a:spcBef>
              <a:buFontTx/>
              <a:buChar char="•"/>
            </a:pPr>
            <a:r>
              <a:rPr lang="en-US" sz="1600"/>
              <a:t>No duty to perform a patent search</a:t>
            </a:r>
            <a:endParaRPr lang="en-GB" sz="160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8"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8</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200" b="1" i="0" u="sng" strike="noStrike" kern="0" cap="none" spc="0" normalizeH="0" baseline="0" noProof="0" smtClean="0">
                <a:ln>
                  <a:noFill/>
                </a:ln>
                <a:solidFill>
                  <a:schemeClr val="tx2"/>
                </a:solidFill>
                <a:effectLst/>
                <a:uLnTx/>
                <a:uFillTx/>
                <a:latin typeface="+mj-lt"/>
                <a:ea typeface="+mj-ea"/>
                <a:cs typeface="+mj-cs"/>
              </a:rPr>
              <a:t>Patent Related Links</a:t>
            </a:r>
            <a:endParaRPr kumimoji="0" lang="en-US" sz="3200" b="1" i="0" u="sng" strike="noStrike" kern="0" cap="none" spc="0" normalizeH="0" baseline="0" noProof="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0" y="1676400"/>
            <a:ext cx="8991600" cy="3505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800" b="0" i="0" u="none" strike="noStrike" kern="0" cap="none" spc="0" normalizeH="0" baseline="0" noProof="0" smtClean="0">
                <a:ln>
                  <a:noFill/>
                </a:ln>
                <a:solidFill>
                  <a:schemeClr val="tx1"/>
                </a:solidFill>
                <a:effectLst/>
                <a:uLnTx/>
                <a:uFillTx/>
                <a:latin typeface="+mn-lt"/>
                <a:cs typeface="Times New Roman" pitchFamily="18" charset="0"/>
              </a:rPr>
              <a:t>	</a:t>
            </a: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All participants should be familiar with their obligations under the IEEE-SA Policies &amp; Procedures for standards development.</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Patent Policy is stated in these sources: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Boards Bylaws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9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http://standards.ieee.org/guides/bylaws/sect6-7.html#6</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 Operations Manual</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http://standards.ieee.org/guides/opman/sect6.html#6.3</a:t>
            </a:r>
            <a:endParaRPr kumimoji="0" lang="en-US" sz="20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Material about the patent policy is available at</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http://standards.ieee.org/board/pat/pat-material.html</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8"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9"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9</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Call for Potentially Essential Patents</a:t>
            </a:r>
          </a:p>
        </p:txBody>
      </p:sp>
      <p:sp>
        <p:nvSpPr>
          <p:cNvPr id="6" name="Rectangle 3"/>
          <p:cNvSpPr txBox="1">
            <a:spLocks noChangeArrowheads="1"/>
          </p:cNvSpPr>
          <p:nvPr/>
        </p:nvSpPr>
        <p:spPr bwMode="auto">
          <a:xfrm>
            <a:off x="7620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smtClean="0">
                <a:ln>
                  <a:noFill/>
                </a:ln>
                <a:solidFill>
                  <a:schemeClr val="tx1"/>
                </a:solidFill>
                <a:effectLst/>
                <a:uLnTx/>
                <a:uFillTx/>
                <a:latin typeface="+mn-lt"/>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Either speak up now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Provide the chair of this group with the identity of the holder(s) of any and all such claims as soon as possible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Cause an LOA to be submitted</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#3</a:t>
            </a:r>
          </a:p>
        </p:txBody>
      </p:sp>
      <p:sp>
        <p:nvSpPr>
          <p:cNvPr id="8"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80768</TotalTime>
  <Words>1605</Words>
  <Application>Microsoft Office PowerPoint</Application>
  <PresentationFormat>On-screen Show (4:3)</PresentationFormat>
  <Paragraphs>389</Paragraphs>
  <Slides>29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802-11-Submission</vt:lpstr>
      <vt:lpstr>Document</vt:lpstr>
      <vt:lpstr>Slide 1</vt:lpstr>
      <vt:lpstr>Slide 2</vt:lpstr>
      <vt:lpstr>Slide 3</vt:lpstr>
      <vt:lpstr>Slide 4</vt:lpstr>
      <vt:lpstr>Slide 5</vt:lpstr>
      <vt:lpstr>Slide 6</vt:lpstr>
      <vt:lpstr>Slide 7</vt:lpstr>
      <vt:lpstr>Slide 8</vt:lpstr>
      <vt:lpstr>Slide 9</vt:lpstr>
      <vt:lpstr>Slide 10</vt:lpstr>
      <vt:lpstr>Agenda Items for the Week</vt:lpstr>
      <vt:lpstr>Submissions</vt:lpstr>
      <vt:lpstr>Tentative TGad Agenda for the Week</vt:lpstr>
      <vt:lpstr>Agenda for Monday March 12th, 8:30 – 10:30</vt:lpstr>
      <vt:lpstr>Notes for Monday March 12th, 8:30 – 10:30</vt:lpstr>
      <vt:lpstr>Slide 16</vt:lpstr>
      <vt:lpstr>Slide 17</vt:lpstr>
      <vt:lpstr>Agenda for Monday March 12th, 16:00 – 18:00</vt:lpstr>
      <vt:lpstr>Notes for Monday March 12th, 16:00 – 18:00</vt:lpstr>
      <vt:lpstr>Review from January</vt:lpstr>
      <vt:lpstr>January Minutes</vt:lpstr>
      <vt:lpstr>Review of Conference Calls (1/2)</vt:lpstr>
      <vt:lpstr>Review of Conference Calls (2/2)</vt:lpstr>
      <vt:lpstr>Editor Report</vt:lpstr>
      <vt:lpstr>Motion #88</vt:lpstr>
      <vt:lpstr>Backup</vt:lpstr>
      <vt:lpstr>Motion for recirculation sponsor ballot</vt:lpstr>
      <vt:lpstr>Goals for May</vt:lpstr>
      <vt:lpstr>Conference call times</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May 2011 Report</dc:title>
  <dc:creator>Eldad Perahia</dc:creator>
  <cp:keywords>July 2011</cp:keywords>
  <cp:lastModifiedBy>Eldad Perahia</cp:lastModifiedBy>
  <cp:revision>2655</cp:revision>
  <cp:lastPrinted>1998-02-10T13:28:06Z</cp:lastPrinted>
  <dcterms:created xsi:type="dcterms:W3CDTF">2007-04-17T18:10:23Z</dcterms:created>
  <dcterms:modified xsi:type="dcterms:W3CDTF">2012-03-12T20:34:33Z</dcterms:modified>
</cp:coreProperties>
</file>