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96" r:id="rId3"/>
    <p:sldId id="316" r:id="rId4"/>
    <p:sldId id="257" r:id="rId5"/>
    <p:sldId id="306" r:id="rId6"/>
    <p:sldId id="307" r:id="rId7"/>
    <p:sldId id="315" r:id="rId8"/>
    <p:sldId id="309" r:id="rId9"/>
    <p:sldId id="310" r:id="rId10"/>
    <p:sldId id="311" r:id="rId11"/>
    <p:sldId id="312" r:id="rId12"/>
    <p:sldId id="314" r:id="rId13"/>
    <p:sldId id="313" r:id="rId1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27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5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802.11-12/0308r1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March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Revisit 2MHz SIG Field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066800" y="2133600"/>
          <a:ext cx="7010400" cy="3970337"/>
        </p:xfrm>
        <a:graphic>
          <a:graphicData uri="http://schemas.openxmlformats.org/presentationml/2006/ole">
            <p:oleObj spid="_x0000_s2102" name="Document" r:id="rId4" imgW="9682749" imgH="5232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[1] 11/1483 r2 “11ah preamble for 2MHz and beyond”.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Motion-1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524000"/>
          </a:xfrm>
        </p:spPr>
        <p:txBody>
          <a:bodyPr/>
          <a:lstStyle/>
          <a:p>
            <a:r>
              <a:rPr lang="en-US" sz="2000" dirty="0" smtClean="0"/>
              <a:t>Move to make </a:t>
            </a:r>
            <a:r>
              <a:rPr lang="en-US" sz="2000" dirty="0" smtClean="0"/>
              <a:t>the following text change in section R.3.2.1.1.A of the spec framework?</a:t>
            </a:r>
          </a:p>
          <a:p>
            <a:pPr lvl="1"/>
            <a:r>
              <a:rPr lang="en-GB" sz="1800" b="0" dirty="0" smtClean="0"/>
              <a:t>“SIG Field</a:t>
            </a:r>
            <a:endParaRPr lang="en-US" sz="1800" dirty="0" smtClean="0"/>
          </a:p>
          <a:p>
            <a:pPr lvl="2"/>
            <a:r>
              <a:rPr lang="en-GB" sz="1600" dirty="0" smtClean="0"/>
              <a:t>2 symbols, each modulated using Q-BPSK, same as in 11n green field preamble.</a:t>
            </a:r>
            <a:endParaRPr lang="en-US" sz="1600" dirty="0" smtClean="0"/>
          </a:p>
          <a:p>
            <a:pPr lvl="2"/>
            <a:r>
              <a:rPr lang="en-US" sz="1600" strike="sngStrike" dirty="0" smtClean="0"/>
              <a:t>52</a:t>
            </a:r>
            <a:r>
              <a:rPr lang="en-US" sz="1600" dirty="0" smtClean="0"/>
              <a:t> </a:t>
            </a:r>
            <a:r>
              <a:rPr lang="en-US" sz="1600" u="sng" dirty="0" smtClean="0">
                <a:solidFill>
                  <a:srgbClr val="FF0000"/>
                </a:solidFill>
              </a:rPr>
              <a:t> 48</a:t>
            </a:r>
            <a:r>
              <a:rPr lang="en-US" sz="1600" dirty="0" smtClean="0"/>
              <a:t> data tones </a:t>
            </a:r>
            <a:r>
              <a:rPr lang="en-US" sz="1600" u="sng" dirty="0" smtClean="0">
                <a:solidFill>
                  <a:srgbClr val="FF0000"/>
                </a:solidFill>
              </a:rPr>
              <a:t>occupying tones {-26:26} within each 2MHz </a:t>
            </a:r>
            <a:r>
              <a:rPr lang="en-US" sz="1600" u="sng" dirty="0" err="1" smtClean="0">
                <a:solidFill>
                  <a:srgbClr val="FF0000"/>
                </a:solidFill>
              </a:rPr>
              <a:t>subband</a:t>
            </a:r>
            <a:r>
              <a:rPr lang="en-US" sz="1600" u="sng" dirty="0" smtClean="0">
                <a:solidFill>
                  <a:srgbClr val="FF0000"/>
                </a:solidFill>
              </a:rPr>
              <a:t>, and </a:t>
            </a:r>
            <a:r>
              <a:rPr lang="en-US" sz="1600" dirty="0" smtClean="0"/>
              <a:t>modulated using 11n/11ac MCS0.</a:t>
            </a:r>
          </a:p>
          <a:p>
            <a:pPr lvl="3"/>
            <a:r>
              <a:rPr lang="en-US" sz="1400" strike="sngStrike" dirty="0" smtClean="0"/>
              <a:t>Note that 11n HTSIG uses 48 data tones.</a:t>
            </a:r>
            <a:r>
              <a:rPr lang="en-US" dirty="0" smtClean="0"/>
              <a:t>..”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Motion-2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en-US" sz="2000" dirty="0" smtClean="0"/>
              <a:t>Do you agree to make the following change in section R.3.2.1.1.E of the spec framework?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….</a:t>
            </a:r>
          </a:p>
          <a:p>
            <a:pPr lvl="1"/>
            <a:r>
              <a:rPr lang="en-US" sz="1600" dirty="0" err="1" smtClean="0"/>
              <a:t>i</a:t>
            </a:r>
            <a:r>
              <a:rPr lang="en-US" sz="1600" dirty="0" smtClean="0"/>
              <a:t>. PAID: </a:t>
            </a:r>
            <a:r>
              <a:rPr lang="en-US" sz="1600" strike="sngStrike" dirty="0" smtClean="0"/>
              <a:t>12</a:t>
            </a:r>
            <a:r>
              <a:rPr lang="en-US" sz="1600" u="sng" dirty="0" smtClean="0">
                <a:solidFill>
                  <a:srgbClr val="FF0000"/>
                </a:solidFill>
              </a:rPr>
              <a:t> 9</a:t>
            </a:r>
            <a:r>
              <a:rPr lang="en-US" sz="1600" dirty="0" smtClean="0"/>
              <a:t> bits PAID </a:t>
            </a:r>
            <a:r>
              <a:rPr lang="en-US" sz="1600" strike="sngStrike" dirty="0" smtClean="0"/>
              <a:t>to accommodate more clients than 11ac</a:t>
            </a:r>
            <a:r>
              <a:rPr lang="en-US" sz="1600" dirty="0" smtClean="0"/>
              <a:t>, not needed for MU.</a:t>
            </a:r>
          </a:p>
          <a:p>
            <a:pPr lvl="1">
              <a:buNone/>
            </a:pPr>
            <a:r>
              <a:rPr lang="en-US" sz="1600" dirty="0" smtClean="0"/>
              <a:t> </a:t>
            </a:r>
            <a:endParaRPr lang="en-US" sz="1200" dirty="0" smtClean="0"/>
          </a:p>
        </p:txBody>
      </p:sp>
      <p:graphicFrame>
        <p:nvGraphicFramePr>
          <p:cNvPr id="21" name="Group 92"/>
          <p:cNvGraphicFramePr>
            <a:graphicFrameLocks noGrp="1"/>
          </p:cNvGraphicFramePr>
          <p:nvPr/>
        </p:nvGraphicFramePr>
        <p:xfrm>
          <a:off x="1219200" y="2181990"/>
          <a:ext cx="6781800" cy="3456810"/>
        </p:xfrm>
        <a:graphic>
          <a:graphicData uri="http://schemas.openxmlformats.org/drawingml/2006/table">
            <a:tbl>
              <a:tblPr/>
              <a:tblGrid>
                <a:gridCol w="2497138"/>
                <a:gridCol w="1989137"/>
                <a:gridCol w="229552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Length / Duration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MCS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BW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Aggregation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STBC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Coding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SGI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GID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Nsts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PAID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9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Reserved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</a:rPr>
                        <a:t>10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Tail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52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48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48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Connector 7"/>
          <p:cNvCxnSpPr>
            <a:cxnSpLocks noChangeShapeType="1"/>
          </p:cNvCxnSpPr>
          <p:nvPr/>
        </p:nvCxnSpPr>
        <p:spPr bwMode="auto">
          <a:xfrm>
            <a:off x="4419600" y="4618803"/>
            <a:ext cx="381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3" name="Straight Connector 8"/>
          <p:cNvCxnSpPr>
            <a:cxnSpLocks noChangeShapeType="1"/>
          </p:cNvCxnSpPr>
          <p:nvPr/>
        </p:nvCxnSpPr>
        <p:spPr bwMode="auto">
          <a:xfrm>
            <a:off x="4191000" y="5533203"/>
            <a:ext cx="45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4" name="Straight Connector 10"/>
          <p:cNvCxnSpPr>
            <a:cxnSpLocks noChangeShapeType="1"/>
          </p:cNvCxnSpPr>
          <p:nvPr/>
        </p:nvCxnSpPr>
        <p:spPr bwMode="auto">
          <a:xfrm>
            <a:off x="6477000" y="5533203"/>
            <a:ext cx="381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5" name="Straight Connector 11"/>
          <p:cNvCxnSpPr>
            <a:cxnSpLocks noChangeShapeType="1"/>
          </p:cNvCxnSpPr>
          <p:nvPr/>
        </p:nvCxnSpPr>
        <p:spPr bwMode="auto">
          <a:xfrm>
            <a:off x="4419600" y="4847403"/>
            <a:ext cx="3048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6553200" y="4800600"/>
            <a:ext cx="3048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Straw Poll-3 (Pre-Motion)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remove the following sub-bullet in R.3.2.1.1.D of the spec framework?</a:t>
            </a:r>
          </a:p>
          <a:p>
            <a:endParaRPr lang="en-US" sz="2000" b="0" dirty="0" smtClean="0"/>
          </a:p>
          <a:p>
            <a:pPr lvl="1"/>
            <a:r>
              <a:rPr lang="en-US" sz="1600" b="0" dirty="0" smtClean="0"/>
              <a:t>“ …. </a:t>
            </a:r>
          </a:p>
          <a:p>
            <a:pPr lvl="1">
              <a:buNone/>
            </a:pPr>
            <a:r>
              <a:rPr lang="en-US" sz="1600" b="0" dirty="0" smtClean="0"/>
              <a:t>      </a:t>
            </a:r>
            <a:r>
              <a:rPr lang="en-US" sz="1600" b="0" strike="sngStrike" dirty="0" smtClean="0"/>
              <a:t>b. </a:t>
            </a:r>
            <a:r>
              <a:rPr lang="en-US" sz="1600" strike="sngStrike" dirty="0" smtClean="0"/>
              <a:t>LTF signs in the tones of each 2MHz </a:t>
            </a:r>
            <a:r>
              <a:rPr lang="en-US" sz="1600" strike="sngStrike" dirty="0" err="1" smtClean="0"/>
              <a:t>subband</a:t>
            </a:r>
            <a:r>
              <a:rPr lang="en-US" sz="1600" strike="sngStrike" dirty="0" smtClean="0"/>
              <a:t>, when overlapping with the tones with a stand-alone 2MHz LTF, have the same values as the corresponding signs in 2MHz LTF.</a:t>
            </a:r>
          </a:p>
          <a:p>
            <a:pPr lvl="1">
              <a:buNone/>
            </a:pPr>
            <a:r>
              <a:rPr lang="en-US" sz="1600" dirty="0" smtClean="0"/>
              <a:t>      ….”</a:t>
            </a:r>
          </a:p>
          <a:p>
            <a:pPr lvl="1"/>
            <a:endParaRPr lang="en-US" sz="1600" b="0" dirty="0" smtClean="0"/>
          </a:p>
          <a:p>
            <a:endParaRPr lang="en-US" sz="2000" b="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6800" y="1371600"/>
          <a:ext cx="6908800" cy="4978400"/>
        </p:xfrm>
        <a:graphic>
          <a:graphicData uri="http://schemas.openxmlformats.org/presentationml/2006/ole">
            <p:oleObj spid="_x0000_s16386" name="Document" r:id="rId4" imgW="10480489" imgH="7478240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914400" y="1219200"/>
          <a:ext cx="7145337" cy="5156200"/>
        </p:xfrm>
        <a:graphic>
          <a:graphicData uri="http://schemas.openxmlformats.org/presentationml/2006/ole">
            <p:oleObj spid="_x0000_s18434" name="Document" r:id="rId3" imgW="9490673" imgH="6750139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fixes a bug in the &gt;=2MHz SIG field in current </a:t>
            </a:r>
            <a:r>
              <a:rPr lang="en-US" sz="2800" b="0" dirty="0" err="1" smtClean="0"/>
              <a:t>TGah</a:t>
            </a:r>
            <a:r>
              <a:rPr lang="en-US" sz="2800" b="0" dirty="0" smtClean="0"/>
              <a:t> spec framework.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>
                <a:cs typeface="Arial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2667000"/>
          </a:xfrm>
        </p:spPr>
        <p:txBody>
          <a:bodyPr/>
          <a:lstStyle/>
          <a:p>
            <a:pPr>
              <a:defRPr/>
            </a:pPr>
            <a:r>
              <a:rPr lang="en-US" sz="1600" b="0" dirty="0" smtClean="0"/>
              <a:t>In TGah, for 4/8/16MHz BWs, the 2MHz SIG is repeated in each 2MHz sub-band</a:t>
            </a:r>
          </a:p>
          <a:p>
            <a:pPr lvl="1">
              <a:defRPr/>
            </a:pPr>
            <a:r>
              <a:rPr lang="en-US" sz="1200" dirty="0" smtClean="0"/>
              <a:t>W</a:t>
            </a:r>
            <a:r>
              <a:rPr lang="en-US" sz="1200" b="0" dirty="0" smtClean="0"/>
              <a:t>ith some phase shift to reduce PAPR</a:t>
            </a:r>
          </a:p>
          <a:p>
            <a:pPr lvl="1">
              <a:defRPr/>
            </a:pPr>
            <a:r>
              <a:rPr lang="en-US" sz="1200" dirty="0" smtClean="0"/>
              <a:t>S</a:t>
            </a:r>
            <a:r>
              <a:rPr lang="en-US" sz="1200" b="0" dirty="0" smtClean="0"/>
              <a:t>imilar to 11ac.</a:t>
            </a:r>
          </a:p>
          <a:p>
            <a:pPr>
              <a:defRPr/>
            </a:pPr>
            <a:endParaRPr lang="en-US" sz="1600" b="0" dirty="0" smtClean="0"/>
          </a:p>
          <a:p>
            <a:pPr>
              <a:defRPr/>
            </a:pPr>
            <a:r>
              <a:rPr lang="en-US" sz="1600" b="0" dirty="0" smtClean="0"/>
              <a:t>Receiver doesn’t know the BW (2/4/8/16MHz) until decoding the SIG field</a:t>
            </a:r>
          </a:p>
          <a:p>
            <a:pPr lvl="1">
              <a:defRPr/>
            </a:pPr>
            <a:r>
              <a:rPr lang="en-US" sz="1200" dirty="0" smtClean="0">
                <a:sym typeface="Wingdings" pitchFamily="2" charset="2"/>
              </a:rPr>
              <a:t>Same as in 11ac, where the receiver may decode SIG field in the primary 2MHz only</a:t>
            </a:r>
          </a:p>
          <a:p>
            <a:pPr lvl="1">
              <a:defRPr/>
            </a:pPr>
            <a:r>
              <a:rPr lang="en-US" sz="1200" dirty="0" smtClean="0">
                <a:sym typeface="Wingdings" pitchFamily="2" charset="2"/>
              </a:rPr>
              <a:t>Requires LTF1 sequence to be the same, on the tones which the SIG field occupies, in each 2MHz sub-band—refer to 11n GF 40MHz HTLTF and HTSIG designs.</a:t>
            </a:r>
          </a:p>
          <a:p>
            <a:pPr>
              <a:defRPr/>
            </a:pPr>
            <a:endParaRPr lang="en-US" sz="1600" b="0" dirty="0" smtClean="0"/>
          </a:p>
          <a:p>
            <a:pPr>
              <a:defRPr/>
            </a:pPr>
            <a:r>
              <a:rPr lang="en-US" sz="1600" b="0" dirty="0" smtClean="0"/>
              <a:t>According to current 11ah spec framework </a:t>
            </a:r>
          </a:p>
          <a:p>
            <a:pPr lvl="1">
              <a:defRPr/>
            </a:pPr>
            <a:r>
              <a:rPr lang="en-US" sz="1200" dirty="0" smtClean="0">
                <a:sym typeface="Wingdings" pitchFamily="2" charset="2"/>
              </a:rPr>
              <a:t>2MHz SIG field occupies 52+4 tones, in {-28:28} of 2MHz band—refer to [1].</a:t>
            </a:r>
          </a:p>
          <a:p>
            <a:pPr lvl="1">
              <a:defRPr/>
            </a:pPr>
            <a:r>
              <a:rPr lang="en-US" sz="1200" dirty="0" smtClean="0">
                <a:sym typeface="Wingdings" pitchFamily="2" charset="2"/>
              </a:rPr>
              <a:t>LTF sequences of 2/4/8/16MHz are the same as the 20/40/80/160 MHz VHTLTF sequences in 11ac.</a:t>
            </a:r>
          </a:p>
          <a:p>
            <a:pPr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endParaRPr lang="en-US" sz="1800" b="0" dirty="0" smtClean="0"/>
          </a:p>
          <a:p>
            <a:pPr marL="1200150" lvl="2" indent="-457200">
              <a:defRPr/>
            </a:pPr>
            <a:endParaRPr lang="en-US" sz="1600" dirty="0" smtClean="0"/>
          </a:p>
          <a:p>
            <a:pPr lvl="2">
              <a:defRPr/>
            </a:pPr>
            <a:endParaRPr lang="en-US" sz="16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371600" y="5480050"/>
            <a:ext cx="990600" cy="4635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362200" y="5480050"/>
            <a:ext cx="1143000" cy="4635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LTF1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05200" y="548005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72200" y="5480050"/>
            <a:ext cx="2286000" cy="4635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4648200" y="5480050"/>
            <a:ext cx="609600" cy="4635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LTF2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5241925" y="5440363"/>
            <a:ext cx="336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5562600" y="5480050"/>
            <a:ext cx="609600" cy="4635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LTF_N</a:t>
            </a:r>
            <a:r>
              <a:rPr lang="en-US" sz="700">
                <a:latin typeface="Arial" charset="0"/>
              </a:rPr>
              <a:t>LTF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3741738" y="5251450"/>
            <a:ext cx="677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QBPSK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887461" y="5105400"/>
            <a:ext cx="19319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Example: 4MHz, SU </a:t>
            </a:r>
            <a:r>
              <a:rPr lang="en-US" dirty="0" smtClean="0">
                <a:solidFill>
                  <a:schemeClr val="accent2"/>
                </a:solidFill>
              </a:rPr>
              <a:t>format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505200" y="57150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Issues with Current 2MHz SIG (1)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2286000"/>
          </a:xfrm>
        </p:spPr>
        <p:txBody>
          <a:bodyPr/>
          <a:lstStyle/>
          <a:p>
            <a:r>
              <a:rPr lang="en-US" sz="1600" b="0" dirty="0" smtClean="0"/>
              <a:t>4MHz/8MHz/16MHz transmissions have 5 and 6 guard tones at edges—same as in LTF sequences.</a:t>
            </a:r>
          </a:p>
          <a:p>
            <a:pPr lvl="1"/>
            <a:r>
              <a:rPr lang="en-US" sz="1400" dirty="0" smtClean="0"/>
              <a:t>Occupied tones: 4MHz: {-58:58};  8MHz {-122:122}. </a:t>
            </a:r>
          </a:p>
          <a:p>
            <a:r>
              <a:rPr lang="en-US" sz="1600" b="0" dirty="0" smtClean="0"/>
              <a:t>When a 2MHz SIG sent on 56 non-zero tones, is repeated in 4MHz/8MHz, the SIG field for those BWs will be left with only 3 and 4 guard tones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O</a:t>
            </a:r>
            <a:r>
              <a:rPr lang="en-US" sz="1200" b="0" dirty="0" smtClean="0">
                <a:solidFill>
                  <a:srgbClr val="FF0000"/>
                </a:solidFill>
              </a:rPr>
              <a:t>ccupies 2 extra guard tones at each edge, and there is no LTF sent in these extra tones!</a:t>
            </a:r>
          </a:p>
          <a:p>
            <a:r>
              <a:rPr lang="en-US" sz="1600" b="0" dirty="0" smtClean="0"/>
              <a:t>Same issue in MU packet “Omni-portion”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505200"/>
          <a:ext cx="8382000" cy="2526031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Tone Mapping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(2MHz)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Tone Mapping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(4MHz)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LTF,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SIG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3200400" y="4332288"/>
            <a:ext cx="5562600" cy="1724025"/>
            <a:chOff x="3276600" y="2819400"/>
            <a:chExt cx="5562504" cy="1724923"/>
          </a:xfrm>
        </p:grpSpPr>
        <p:sp>
          <p:nvSpPr>
            <p:cNvPr id="11" name="TextBox 53"/>
            <p:cNvSpPr txBox="1">
              <a:spLocks noChangeArrowheads="1"/>
            </p:cNvSpPr>
            <p:nvPr/>
          </p:nvSpPr>
          <p:spPr bwMode="auto">
            <a:xfrm>
              <a:off x="6096000" y="4267200"/>
              <a:ext cx="389838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-60</a:t>
              </a:r>
            </a:p>
          </p:txBody>
        </p:sp>
        <p:sp>
          <p:nvSpPr>
            <p:cNvPr id="12" name="TextBox 54"/>
            <p:cNvSpPr txBox="1">
              <a:spLocks noChangeArrowheads="1"/>
            </p:cNvSpPr>
            <p:nvPr/>
          </p:nvSpPr>
          <p:spPr bwMode="auto">
            <a:xfrm>
              <a:off x="7154895" y="4267200"/>
              <a:ext cx="312896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-4</a:t>
              </a:r>
            </a:p>
          </p:txBody>
        </p:sp>
        <p:sp>
          <p:nvSpPr>
            <p:cNvPr id="13" name="TextBox 55"/>
            <p:cNvSpPr txBox="1">
              <a:spLocks noChangeArrowheads="1"/>
            </p:cNvSpPr>
            <p:nvPr/>
          </p:nvSpPr>
          <p:spPr bwMode="auto">
            <a:xfrm>
              <a:off x="7549577" y="4267200"/>
              <a:ext cx="2568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4" name="TextBox 56"/>
            <p:cNvSpPr txBox="1">
              <a:spLocks noChangeArrowheads="1"/>
            </p:cNvSpPr>
            <p:nvPr/>
          </p:nvSpPr>
          <p:spPr bwMode="auto">
            <a:xfrm>
              <a:off x="8500561" y="4267200"/>
              <a:ext cx="338543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60</a:t>
              </a:r>
            </a:p>
          </p:txBody>
        </p:sp>
        <p:cxnSp>
          <p:nvCxnSpPr>
            <p:cNvPr id="15" name="Straight Connector 13"/>
            <p:cNvCxnSpPr>
              <a:cxnSpLocks noChangeShapeType="1"/>
            </p:cNvCxnSpPr>
            <p:nvPr/>
          </p:nvCxnSpPr>
          <p:spPr bwMode="auto">
            <a:xfrm>
              <a:off x="3303701" y="3346150"/>
              <a:ext cx="267464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Straight Arrow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4231320" y="3200177"/>
              <a:ext cx="761206" cy="1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422574" y="3053613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789614" y="3053613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7"/>
            <p:cNvSpPr txBox="1">
              <a:spLocks noChangeArrowheads="1"/>
            </p:cNvSpPr>
            <p:nvPr/>
          </p:nvSpPr>
          <p:spPr bwMode="auto">
            <a:xfrm>
              <a:off x="3276600" y="3346150"/>
              <a:ext cx="296584" cy="21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-28</a:t>
              </a:r>
            </a:p>
          </p:txBody>
        </p:sp>
        <p:sp>
          <p:nvSpPr>
            <p:cNvPr id="20" name="TextBox 18"/>
            <p:cNvSpPr txBox="1">
              <a:spLocks noChangeArrowheads="1"/>
            </p:cNvSpPr>
            <p:nvPr/>
          </p:nvSpPr>
          <p:spPr bwMode="auto">
            <a:xfrm>
              <a:off x="4335495" y="3346150"/>
              <a:ext cx="312896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21" name="TextBox 19"/>
            <p:cNvSpPr txBox="1">
              <a:spLocks noChangeArrowheads="1"/>
            </p:cNvSpPr>
            <p:nvPr/>
          </p:nvSpPr>
          <p:spPr bwMode="auto">
            <a:xfrm>
              <a:off x="4730177" y="3346150"/>
              <a:ext cx="261602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5681161" y="3346150"/>
              <a:ext cx="256572" cy="21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28</a:t>
              </a:r>
            </a:p>
          </p:txBody>
        </p: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6123101" y="3345356"/>
              <a:ext cx="267464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rot="5400000" flipH="1" flipV="1">
              <a:off x="7050720" y="3199383"/>
              <a:ext cx="761206" cy="1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241974" y="3052819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609014" y="3052819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6096000" y="3345356"/>
              <a:ext cx="3802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-58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7154895" y="3345356"/>
              <a:ext cx="312896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7549577" y="3345356"/>
              <a:ext cx="261602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8500561" y="3345356"/>
              <a:ext cx="328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58</a:t>
              </a:r>
            </a:p>
          </p:txBody>
        </p:sp>
        <p:cxnSp>
          <p:nvCxnSpPr>
            <p:cNvPr id="31" name="Straight Connector 40"/>
            <p:cNvCxnSpPr>
              <a:cxnSpLocks noChangeShapeType="1"/>
            </p:cNvCxnSpPr>
            <p:nvPr/>
          </p:nvCxnSpPr>
          <p:spPr bwMode="auto">
            <a:xfrm>
              <a:off x="3379901" y="4259756"/>
              <a:ext cx="267464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" name="Straight Arrow Connector 41"/>
            <p:cNvCxnSpPr>
              <a:cxnSpLocks noChangeShapeType="1"/>
            </p:cNvCxnSpPr>
            <p:nvPr/>
          </p:nvCxnSpPr>
          <p:spPr bwMode="auto">
            <a:xfrm rot="5400000" flipH="1" flipV="1">
              <a:off x="4307520" y="4113783"/>
              <a:ext cx="761206" cy="1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3498774" y="3967219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4" name="TextBox 44"/>
            <p:cNvSpPr txBox="1">
              <a:spLocks noChangeArrowheads="1"/>
            </p:cNvSpPr>
            <p:nvPr/>
          </p:nvSpPr>
          <p:spPr bwMode="auto">
            <a:xfrm>
              <a:off x="3352800" y="4259756"/>
              <a:ext cx="296584" cy="21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-28</a:t>
              </a:r>
            </a:p>
          </p:txBody>
        </p:sp>
        <p:sp>
          <p:nvSpPr>
            <p:cNvPr id="35" name="TextBox 45"/>
            <p:cNvSpPr txBox="1">
              <a:spLocks noChangeArrowheads="1"/>
            </p:cNvSpPr>
            <p:nvPr/>
          </p:nvSpPr>
          <p:spPr bwMode="auto">
            <a:xfrm>
              <a:off x="4411695" y="4259756"/>
              <a:ext cx="312896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36" name="TextBox 46"/>
            <p:cNvSpPr txBox="1">
              <a:spLocks noChangeArrowheads="1"/>
            </p:cNvSpPr>
            <p:nvPr/>
          </p:nvSpPr>
          <p:spPr bwMode="auto">
            <a:xfrm>
              <a:off x="4806377" y="4259756"/>
              <a:ext cx="261602" cy="277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5757361" y="4259756"/>
              <a:ext cx="256572" cy="21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28</a:t>
              </a:r>
            </a:p>
          </p:txBody>
        </p:sp>
        <p:cxnSp>
          <p:nvCxnSpPr>
            <p:cNvPr id="38" name="Straight Connector 49"/>
            <p:cNvCxnSpPr>
              <a:cxnSpLocks noChangeShapeType="1"/>
            </p:cNvCxnSpPr>
            <p:nvPr/>
          </p:nvCxnSpPr>
          <p:spPr bwMode="auto">
            <a:xfrm>
              <a:off x="6123101" y="4259756"/>
              <a:ext cx="267464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" name="Straight Arrow Connector 50"/>
            <p:cNvCxnSpPr>
              <a:cxnSpLocks noChangeShapeType="1"/>
            </p:cNvCxnSpPr>
            <p:nvPr/>
          </p:nvCxnSpPr>
          <p:spPr bwMode="auto">
            <a:xfrm rot="5400000" flipH="1" flipV="1">
              <a:off x="7050720" y="4113783"/>
              <a:ext cx="761206" cy="12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6241975" y="3967219"/>
              <a:ext cx="387426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A</a:t>
              </a: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7609015" y="3967219"/>
              <a:ext cx="391986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A</a:t>
              </a:r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4876800" y="3962400"/>
              <a:ext cx="1010421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3" name="Rectangle 58"/>
            <p:cNvSpPr>
              <a:spLocks noChangeArrowheads="1"/>
            </p:cNvSpPr>
            <p:nvPr/>
          </p:nvSpPr>
          <p:spPr bwMode="auto">
            <a:xfrm>
              <a:off x="6858000" y="3962400"/>
              <a:ext cx="387426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B</a:t>
              </a:r>
            </a:p>
          </p:txBody>
        </p:sp>
        <p:sp>
          <p:nvSpPr>
            <p:cNvPr id="44" name="Rectangle 59"/>
            <p:cNvSpPr>
              <a:spLocks noChangeArrowheads="1"/>
            </p:cNvSpPr>
            <p:nvPr/>
          </p:nvSpPr>
          <p:spPr bwMode="auto">
            <a:xfrm>
              <a:off x="8229600" y="3962400"/>
              <a:ext cx="391986" cy="2925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Current 2MHz SIG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981200"/>
          </a:xfrm>
        </p:spPr>
        <p:txBody>
          <a:bodyPr/>
          <a:lstStyle/>
          <a:p>
            <a:r>
              <a:rPr lang="en-US" sz="1400" b="0" dirty="0" smtClean="0"/>
              <a:t>Reminder: In 11ac, the 40/80 MHz the VHT-LTF sequences are not repetitions of the 20MHz VHT-LTF</a:t>
            </a:r>
          </a:p>
          <a:p>
            <a:pPr lvl="1"/>
            <a:r>
              <a:rPr lang="en-US" sz="1100" dirty="0" smtClean="0"/>
              <a:t>No common 56 tones sequence exists in each 20MHz sub-band</a:t>
            </a:r>
            <a:endParaRPr lang="en-US" sz="1100" b="0" dirty="0" smtClean="0"/>
          </a:p>
          <a:p>
            <a:pPr lvl="1"/>
            <a:r>
              <a:rPr lang="en-US" sz="1100" dirty="0" smtClean="0"/>
              <a:t>The only thing that repeats itself in the 40/80MHz, is a 52 tone sequence  (26 tones each of LTF </a:t>
            </a:r>
            <a:r>
              <a:rPr lang="en-US" sz="1100" baseline="-25000" dirty="0" smtClean="0"/>
              <a:t>left</a:t>
            </a:r>
            <a:r>
              <a:rPr lang="en-US" sz="1100" dirty="0" smtClean="0"/>
              <a:t> and </a:t>
            </a:r>
            <a:r>
              <a:rPr lang="en-US" sz="1100" dirty="0" err="1" smtClean="0"/>
              <a:t>LTF</a:t>
            </a:r>
            <a:r>
              <a:rPr lang="en-US" sz="1100" baseline="-25000" dirty="0" err="1" smtClean="0"/>
              <a:t>right</a:t>
            </a:r>
            <a:r>
              <a:rPr lang="en-US" sz="1100" dirty="0" smtClean="0"/>
              <a:t>)</a:t>
            </a:r>
          </a:p>
          <a:p>
            <a:r>
              <a:rPr lang="en-US" sz="1400" b="0" dirty="0" smtClean="0"/>
              <a:t>Consequently, 11ah LTF sequences in 4/8MHz do NOT have 56 tones which repeat  in each 20MHz sub-band</a:t>
            </a:r>
          </a:p>
          <a:p>
            <a:r>
              <a:rPr lang="en-US" sz="1400" b="0" dirty="0" smtClean="0"/>
              <a:t>If the SIG is sent on 56 tones in each 2MHz sub-band, receiver cannot demodulate SIG field as it does not know the LTF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81400"/>
            <a:ext cx="4024313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52400" y="3622675"/>
            <a:ext cx="1022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11ac 20MHz:</a:t>
            </a:r>
          </a:p>
        </p:txBody>
      </p:sp>
      <p:sp>
        <p:nvSpPr>
          <p:cNvPr id="9" name="Right Brace 7"/>
          <p:cNvSpPr>
            <a:spLocks/>
          </p:cNvSpPr>
          <p:nvPr/>
        </p:nvSpPr>
        <p:spPr bwMode="auto">
          <a:xfrm rot="-5400000">
            <a:off x="3657600" y="2971800"/>
            <a:ext cx="152400" cy="1219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971800" y="3276600"/>
            <a:ext cx="1635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2400" y="4384675"/>
            <a:ext cx="1022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11ac 40MHz: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384675"/>
            <a:ext cx="7467600" cy="29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Right Brace 11"/>
          <p:cNvSpPr>
            <a:spLocks/>
          </p:cNvSpPr>
          <p:nvPr/>
        </p:nvSpPr>
        <p:spPr bwMode="auto">
          <a:xfrm rot="-5400000">
            <a:off x="3352800" y="3775075"/>
            <a:ext cx="152400" cy="1219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667000" y="4079875"/>
            <a:ext cx="1635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15" name="Right Brace 13"/>
          <p:cNvSpPr>
            <a:spLocks/>
          </p:cNvSpPr>
          <p:nvPr/>
        </p:nvSpPr>
        <p:spPr bwMode="auto">
          <a:xfrm rot="-5400000">
            <a:off x="7585075" y="3698875"/>
            <a:ext cx="152400" cy="1219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6899275" y="4003675"/>
            <a:ext cx="1635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196850" y="5299075"/>
            <a:ext cx="1022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11ac 80MHz: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299075"/>
            <a:ext cx="62738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" name="Right Brace 17"/>
          <p:cNvSpPr>
            <a:spLocks/>
          </p:cNvSpPr>
          <p:nvPr/>
        </p:nvSpPr>
        <p:spPr bwMode="auto">
          <a:xfrm rot="-5400000">
            <a:off x="3124200" y="4689475"/>
            <a:ext cx="1524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2514600" y="4918075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21" name="Right Brace 19"/>
          <p:cNvSpPr>
            <a:spLocks/>
          </p:cNvSpPr>
          <p:nvPr/>
        </p:nvSpPr>
        <p:spPr bwMode="auto">
          <a:xfrm rot="-5400000">
            <a:off x="6705600" y="4689475"/>
            <a:ext cx="1524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6096000" y="4918075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23" name="Right Brace 23"/>
          <p:cNvSpPr>
            <a:spLocks/>
          </p:cNvSpPr>
          <p:nvPr/>
        </p:nvSpPr>
        <p:spPr bwMode="auto">
          <a:xfrm rot="5400000">
            <a:off x="3086100" y="5565775"/>
            <a:ext cx="228600" cy="1066800"/>
          </a:xfrm>
          <a:prstGeom prst="rightBrace">
            <a:avLst>
              <a:gd name="adj1" fmla="val 8340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2362200" y="6165850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  <p:sp>
        <p:nvSpPr>
          <p:cNvPr id="25" name="Right Brace 25"/>
          <p:cNvSpPr>
            <a:spLocks/>
          </p:cNvSpPr>
          <p:nvPr/>
        </p:nvSpPr>
        <p:spPr bwMode="auto">
          <a:xfrm rot="5400000">
            <a:off x="6667500" y="5565775"/>
            <a:ext cx="228600" cy="1066800"/>
          </a:xfrm>
          <a:prstGeom prst="rightBrace">
            <a:avLst>
              <a:gd name="adj1" fmla="val 8340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5943600" y="6213475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LSIG/VHTSIGA 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Solution: Reduce 2MHz SIG to 48+4 Tones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 sz="1600" b="0" dirty="0" smtClean="0"/>
              <a:t>The easiest solution is to send the 2MHz SIG field within tones {-26: 26} as in 11n/11ac.</a:t>
            </a:r>
          </a:p>
          <a:p>
            <a:r>
              <a:rPr lang="en-US" sz="1600" b="0" dirty="0" smtClean="0"/>
              <a:t>SIG field modulation flow becomes the same as 11n/11ac HTSIG/VHTSIGA</a:t>
            </a:r>
          </a:p>
          <a:p>
            <a:pPr lvl="1"/>
            <a:r>
              <a:rPr lang="en-US" sz="1200" dirty="0" smtClean="0"/>
              <a:t>48 tone interleaver, instead of 52 tones</a:t>
            </a:r>
          </a:p>
          <a:p>
            <a:r>
              <a:rPr lang="en-US" sz="1600" b="0" dirty="0" smtClean="0"/>
              <a:t>SIG field reduces to 48 bits—reduce number of PAID field to 9 bits, which is the same as 11ac PAID</a:t>
            </a:r>
          </a:p>
        </p:txBody>
      </p:sp>
      <p:graphicFrame>
        <p:nvGraphicFramePr>
          <p:cNvPr id="9" name="Group 92"/>
          <p:cNvGraphicFramePr>
            <a:graphicFrameLocks noGrp="1"/>
          </p:cNvGraphicFramePr>
          <p:nvPr/>
        </p:nvGraphicFramePr>
        <p:xfrm>
          <a:off x="1905000" y="2943990"/>
          <a:ext cx="5867400" cy="3456810"/>
        </p:xfrm>
        <a:graphic>
          <a:graphicData uri="http://schemas.openxmlformats.org/drawingml/2006/table">
            <a:tbl>
              <a:tblPr/>
              <a:tblGrid>
                <a:gridCol w="2160445"/>
                <a:gridCol w="1720939"/>
                <a:gridCol w="1986016"/>
              </a:tblGrid>
              <a:tr h="2645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Length / Duration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MCS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BW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Aggregation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STBC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Coding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SGI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GID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Nsts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PAID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</a:rPr>
                        <a:t>12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9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Reserved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7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6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07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Tail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48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48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66" marR="8966" marT="896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7"/>
          <p:cNvCxnSpPr>
            <a:cxnSpLocks noChangeShapeType="1"/>
          </p:cNvCxnSpPr>
          <p:nvPr/>
        </p:nvCxnSpPr>
        <p:spPr bwMode="auto">
          <a:xfrm>
            <a:off x="4648200" y="5332413"/>
            <a:ext cx="381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" name="Straight Connector 8"/>
          <p:cNvCxnSpPr>
            <a:cxnSpLocks noChangeShapeType="1"/>
          </p:cNvCxnSpPr>
          <p:nvPr/>
        </p:nvCxnSpPr>
        <p:spPr bwMode="auto">
          <a:xfrm>
            <a:off x="4419600" y="6246813"/>
            <a:ext cx="45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2" name="Straight Connector 10"/>
          <p:cNvCxnSpPr>
            <a:cxnSpLocks noChangeShapeType="1"/>
          </p:cNvCxnSpPr>
          <p:nvPr/>
        </p:nvCxnSpPr>
        <p:spPr bwMode="auto">
          <a:xfrm>
            <a:off x="6400800" y="6246813"/>
            <a:ext cx="381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" name="Straight Connector 11"/>
          <p:cNvCxnSpPr>
            <a:cxnSpLocks noChangeShapeType="1"/>
          </p:cNvCxnSpPr>
          <p:nvPr/>
        </p:nvCxnSpPr>
        <p:spPr bwMode="auto">
          <a:xfrm>
            <a:off x="4648200" y="5561013"/>
            <a:ext cx="3048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6553200" y="5562600"/>
            <a:ext cx="3048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u="sng" dirty="0" smtClean="0"/>
              <a:t>Side Note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Presentation 11/1483r2 [1] added into TGah spec framework the following sentence, which is incorrect and needs to be removed:</a:t>
            </a:r>
          </a:p>
          <a:p>
            <a:pPr lvl="1"/>
            <a:r>
              <a:rPr lang="en-US" dirty="0" smtClean="0"/>
              <a:t>“LTF signs in the tones of each 2MHz sub-band, when overlapping with the tones with a stand-alone 2MHz LTF, have the same values as the corresponding signs in 2MHz LTF.”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8542</TotalTime>
  <Words>1021</Words>
  <Application>Microsoft Office PowerPoint</Application>
  <PresentationFormat>On-screen Show (4:3)</PresentationFormat>
  <Paragraphs>255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place presentation subject title text here]</vt:lpstr>
      <vt:lpstr>Document</vt:lpstr>
      <vt:lpstr>Revisit 2MHz SIG Field</vt:lpstr>
      <vt:lpstr>Slide 2</vt:lpstr>
      <vt:lpstr>Slide 3</vt:lpstr>
      <vt:lpstr>Abstract</vt:lpstr>
      <vt:lpstr>Background</vt:lpstr>
      <vt:lpstr>Issues with Current 2MHz SIG (1)</vt:lpstr>
      <vt:lpstr>Issues with Current 2MHz SIG (1)</vt:lpstr>
      <vt:lpstr>Solution: Reduce 2MHz SIG to 48+4 Tones</vt:lpstr>
      <vt:lpstr>Side Note</vt:lpstr>
      <vt:lpstr>References</vt:lpstr>
      <vt:lpstr>Motion-1</vt:lpstr>
      <vt:lpstr>Motion-2</vt:lpstr>
      <vt:lpstr>Straw Poll-3 (Pre-Motion)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225</cp:revision>
  <cp:lastPrinted>2010-12-20T20:45:24Z</cp:lastPrinted>
  <dcterms:created xsi:type="dcterms:W3CDTF">2010-12-20T20:39:38Z</dcterms:created>
  <dcterms:modified xsi:type="dcterms:W3CDTF">2012-03-14T21:15:35Z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