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92" r:id="rId4"/>
    <p:sldId id="271" r:id="rId5"/>
    <p:sldId id="289" r:id="rId6"/>
    <p:sldId id="291" r:id="rId7"/>
    <p:sldId id="283" r:id="rId8"/>
    <p:sldId id="295" r:id="rId9"/>
    <p:sldId id="296" r:id="rId10"/>
    <p:sldId id="284" r:id="rId11"/>
    <p:sldId id="293" r:id="rId12"/>
    <p:sldId id="297" r:id="rId13"/>
    <p:sldId id="270" r:id="rId14"/>
    <p:sldId id="286" r:id="rId15"/>
    <p:sldId id="28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4" autoAdjust="0"/>
    <p:restoredTop sz="94638" autoAdjust="0"/>
  </p:normalViewPr>
  <p:slideViewPr>
    <p:cSldViewPr>
      <p:cViewPr varScale="1">
        <p:scale>
          <a:sx n="88" d="100"/>
          <a:sy n="88" d="100"/>
        </p:scale>
        <p:origin x="-10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802.11-12/0294r2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Active Scanning Reply Window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2012-03-14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245491"/>
              </p:ext>
            </p:extLst>
          </p:nvPr>
        </p:nvGraphicFramePr>
        <p:xfrm>
          <a:off x="514350" y="2419697"/>
          <a:ext cx="8258175" cy="3457575"/>
        </p:xfrm>
        <a:graphic>
          <a:graphicData uri="http://schemas.openxmlformats.org/presentationml/2006/ole">
            <p:oleObj spid="_x0000_s30745" name="Document" r:id="rId4" imgW="8796258" imgH="368225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 bwMode="auto">
          <a:xfrm>
            <a:off x="2123729" y="4365105"/>
            <a:ext cx="576063" cy="257686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4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3792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- usage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2733395" y="4967074"/>
            <a:ext cx="807323" cy="210649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4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30210" y="4797152"/>
            <a:ext cx="189662" cy="380571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4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966255" y="4869161"/>
            <a:ext cx="85465" cy="3109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4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1319665" y="4630357"/>
            <a:ext cx="640014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1319665" y="5178527"/>
            <a:ext cx="640014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019224" y="5177723"/>
            <a:ext cx="4805129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16200000" flipH="1">
            <a:off x="1902336" y="5327028"/>
            <a:ext cx="279061" cy="1682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45915" y="5474967"/>
            <a:ext cx="4805129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2" name="Group 121"/>
          <p:cNvGrpSpPr/>
          <p:nvPr/>
        </p:nvGrpSpPr>
        <p:grpSpPr>
          <a:xfrm>
            <a:off x="539552" y="4261700"/>
            <a:ext cx="1386520" cy="981709"/>
            <a:chOff x="1020688" y="3942298"/>
            <a:chExt cx="985053" cy="1184741"/>
          </a:xfrm>
        </p:grpSpPr>
        <p:sp>
          <p:nvSpPr>
            <p:cNvPr id="84" name="TextBox 83"/>
            <p:cNvSpPr txBox="1"/>
            <p:nvPr/>
          </p:nvSpPr>
          <p:spPr>
            <a:xfrm>
              <a:off x="1020688" y="3942298"/>
              <a:ext cx="985053" cy="482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Channel N+1 </a:t>
              </a:r>
            </a:p>
            <a:p>
              <a:r>
                <a:rPr lang="en-US" sz="1000" b="1" dirty="0" smtClean="0">
                  <a:latin typeface="+mn-lt"/>
                </a:rPr>
                <a:t>802.11 WM activity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64468" y="4625610"/>
              <a:ext cx="941273" cy="501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Channel N</a:t>
              </a:r>
            </a:p>
            <a:p>
              <a:r>
                <a:rPr lang="en-US" sz="1000" b="1" dirty="0" smtClean="0">
                  <a:latin typeface="+mn-lt"/>
                </a:rPr>
                <a:t>802.11 WM activity</a:t>
              </a:r>
            </a:p>
          </p:txBody>
        </p:sp>
      </p:grpSp>
      <p:cxnSp>
        <p:nvCxnSpPr>
          <p:cNvPr id="66" name="Curved Connector 65"/>
          <p:cNvCxnSpPr>
            <a:stCxn id="51" idx="0"/>
            <a:endCxn id="47" idx="0"/>
          </p:cNvCxnSpPr>
          <p:nvPr/>
        </p:nvCxnSpPr>
        <p:spPr>
          <a:xfrm rot="16200000" flipH="1">
            <a:off x="2524065" y="4354083"/>
            <a:ext cx="97913" cy="1128069"/>
          </a:xfrm>
          <a:prstGeom prst="curvedConnector3">
            <a:avLst>
              <a:gd name="adj1" fmla="val -233473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 rot="10800000" flipV="1">
            <a:off x="3168110" y="5804115"/>
            <a:ext cx="3687297" cy="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>
            <a:stCxn id="72" idx="1"/>
          </p:cNvCxnSpPr>
          <p:nvPr/>
        </p:nvCxnSpPr>
        <p:spPr bwMode="auto">
          <a:xfrm rot="16200000" flipH="1">
            <a:off x="2906448" y="5570398"/>
            <a:ext cx="463969" cy="275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72" name="Left Brace 71"/>
          <p:cNvSpPr/>
          <p:nvPr/>
        </p:nvSpPr>
        <p:spPr>
          <a:xfrm rot="16200000">
            <a:off x="3045627" y="4844697"/>
            <a:ext cx="182861" cy="8073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75" name="Straight Connector 74"/>
          <p:cNvCxnSpPr/>
          <p:nvPr/>
        </p:nvCxnSpPr>
        <p:spPr bwMode="auto">
          <a:xfrm rot="10800000" flipV="1">
            <a:off x="3292312" y="6096693"/>
            <a:ext cx="3552537" cy="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6" name="Group 122"/>
          <p:cNvGrpSpPr/>
          <p:nvPr/>
        </p:nvGrpSpPr>
        <p:grpSpPr>
          <a:xfrm>
            <a:off x="5987173" y="5269885"/>
            <a:ext cx="2689283" cy="901079"/>
            <a:chOff x="6727442" y="5086981"/>
            <a:chExt cx="1516966" cy="1087435"/>
          </a:xfrm>
        </p:grpSpPr>
        <p:sp>
          <p:nvSpPr>
            <p:cNvPr id="80" name="TextBox 79"/>
            <p:cNvSpPr txBox="1"/>
            <p:nvPr/>
          </p:nvSpPr>
          <p:spPr>
            <a:xfrm>
              <a:off x="6733994" y="5086981"/>
              <a:ext cx="1510414" cy="297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+mn-lt"/>
                </a:rPr>
                <a:t>Probe Request defining reply window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38606" y="5464299"/>
              <a:ext cx="1451296" cy="297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Reply window of channel X</a:t>
              </a:r>
              <a:endParaRPr lang="en-US" sz="1000" b="1" dirty="0" smtClean="0">
                <a:latin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7442" y="5877273"/>
              <a:ext cx="1516966" cy="297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Possible Probe Response</a:t>
              </a:r>
              <a:endParaRPr lang="en-US" sz="1000" b="1" dirty="0" smtClean="0">
                <a:latin typeface="+mn-lt"/>
              </a:endParaRPr>
            </a:p>
          </p:txBody>
        </p:sp>
      </p:grpSp>
      <p:cxnSp>
        <p:nvCxnSpPr>
          <p:cNvPr id="77" name="Straight Connector 76"/>
          <p:cNvCxnSpPr>
            <a:stCxn id="48" idx="2"/>
          </p:cNvCxnSpPr>
          <p:nvPr/>
        </p:nvCxnSpPr>
        <p:spPr bwMode="auto">
          <a:xfrm rot="5400000">
            <a:off x="2849192" y="5620846"/>
            <a:ext cx="918973" cy="3272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2195736" y="4221088"/>
            <a:ext cx="72008" cy="39276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4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2" name="Content Placeholder 2"/>
          <p:cNvSpPr txBox="1">
            <a:spLocks/>
          </p:cNvSpPr>
          <p:nvPr/>
        </p:nvSpPr>
        <p:spPr bwMode="auto">
          <a:xfrm>
            <a:off x="685800" y="1268760"/>
            <a:ext cx="835069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Benefits: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+mn-lt"/>
              </a:rPr>
              <a:t>Enable passive scanning at another channel with 10-20% success rate </a:t>
            </a:r>
            <a:r>
              <a:rPr lang="en-US" sz="1400" dirty="0" smtClean="0">
                <a:latin typeface="+mn-lt"/>
              </a:rPr>
              <a:t>(assuming light </a:t>
            </a:r>
            <a:r>
              <a:rPr lang="en-US" sz="1400" dirty="0" smtClean="0">
                <a:latin typeface="+mn-lt"/>
              </a:rPr>
              <a:t>beacon 20-10msec)</a:t>
            </a:r>
            <a:r>
              <a:rPr lang="en-US" sz="1800" dirty="0" smtClean="0">
                <a:latin typeface="+mn-lt"/>
              </a:rPr>
              <a:t>:</a:t>
            </a:r>
            <a:endParaRPr lang="en-US" sz="1800" dirty="0" smtClean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+mn-lt"/>
              </a:rPr>
              <a:t>Shorten </a:t>
            </a:r>
            <a:r>
              <a:rPr lang="en-US" sz="1800" dirty="0" smtClean="0">
                <a:latin typeface="+mn-lt"/>
              </a:rPr>
              <a:t>average scanning duration.</a:t>
            </a:r>
            <a:endParaRPr lang="en-US" sz="1800" dirty="0" smtClean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+mn-lt"/>
              </a:rPr>
              <a:t>Improved WM occupancy – no need for Probe Rsp.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+mn-lt"/>
              </a:rPr>
              <a:t>Improve PWR consumption of 10-20% due to shortened </a:t>
            </a:r>
            <a:r>
              <a:rPr lang="en-US" sz="1800" dirty="0" smtClean="0">
                <a:latin typeface="+mn-lt"/>
              </a:rPr>
              <a:t>Rx </a:t>
            </a:r>
            <a:r>
              <a:rPr lang="en-US" sz="1800" dirty="0" smtClean="0">
                <a:latin typeface="+mn-lt"/>
              </a:rPr>
              <a:t>w</a:t>
            </a:r>
            <a:r>
              <a:rPr lang="en-US" sz="1800" dirty="0" smtClean="0">
                <a:latin typeface="+mn-lt"/>
              </a:rPr>
              <a:t>indow.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>
                <a:latin typeface="+mn-lt"/>
              </a:rPr>
              <a:t>De-facto </a:t>
            </a:r>
            <a:r>
              <a:rPr lang="en-US" sz="1800" dirty="0" smtClean="0">
                <a:latin typeface="+mn-lt"/>
              </a:rPr>
              <a:t>delay already </a:t>
            </a:r>
            <a:r>
              <a:rPr lang="en-US" sz="1800" dirty="0" smtClean="0">
                <a:latin typeface="+mn-lt"/>
              </a:rPr>
              <a:t>exists.</a:t>
            </a:r>
            <a:endParaRPr lang="en-US" sz="1800" dirty="0" smtClean="0"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 bwMode="auto">
          <a:xfrm>
            <a:off x="685800" y="1412776"/>
            <a:ext cx="813467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Use the vacant time for </a:t>
            </a:r>
            <a:r>
              <a:rPr lang="en-US" sz="2000" dirty="0" smtClean="0"/>
              <a:t>Active Scanning: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dirty="0" smtClean="0"/>
              <a:t>STA transmits Probe Req.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dirty="0" smtClean="0"/>
              <a:t>Switches </a:t>
            </a:r>
            <a:r>
              <a:rPr lang="en-US" sz="1800" dirty="0" smtClean="0"/>
              <a:t>to another </a:t>
            </a:r>
            <a:r>
              <a:rPr lang="en-US" sz="1800" dirty="0" smtClean="0"/>
              <a:t>channel STA </a:t>
            </a:r>
            <a:r>
              <a:rPr lang="en-US" sz="1800" dirty="0" smtClean="0"/>
              <a:t>transmits Probe Req. </a:t>
            </a:r>
            <a:r>
              <a:rPr lang="en-US" sz="1800" dirty="0" smtClean="0"/>
              <a:t>indicating sufficient delay.</a:t>
            </a:r>
            <a:endParaRPr lang="en-US" sz="1800" dirty="0" smtClean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dirty="0" smtClean="0"/>
              <a:t>STA </a:t>
            </a:r>
            <a:r>
              <a:rPr lang="en-US" sz="1800" dirty="0" smtClean="0"/>
              <a:t>returns to original channel to decode Probe Response in timely manner</a:t>
            </a:r>
            <a:r>
              <a:rPr lang="en-US" sz="1800" dirty="0" smtClean="0"/>
              <a:t>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STA return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channel N+1 to decode Probe Response.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859453" y="4721544"/>
            <a:ext cx="853712" cy="254214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384815" y="4721544"/>
            <a:ext cx="157608" cy="254214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048233" y="4724483"/>
            <a:ext cx="154518" cy="25421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234337" y="4065574"/>
            <a:ext cx="157608" cy="25421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364490" y="4315190"/>
            <a:ext cx="676789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1364490" y="4976729"/>
            <a:ext cx="676789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2104246" y="4975759"/>
            <a:ext cx="508123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>
            <a:stCxn id="90" idx="2"/>
          </p:cNvCxnSpPr>
          <p:nvPr/>
        </p:nvCxnSpPr>
        <p:spPr bwMode="auto">
          <a:xfrm rot="16200000" flipH="1">
            <a:off x="1816272" y="4816657"/>
            <a:ext cx="1014691" cy="2095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16200000" flipH="1">
            <a:off x="1959802" y="5157198"/>
            <a:ext cx="336775" cy="1778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10800000" flipV="1">
            <a:off x="2132470" y="5334477"/>
            <a:ext cx="508123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121"/>
          <p:cNvGrpSpPr/>
          <p:nvPr/>
        </p:nvGrpSpPr>
        <p:grpSpPr>
          <a:xfrm>
            <a:off x="539552" y="3870290"/>
            <a:ext cx="1466189" cy="1057674"/>
            <a:chOff x="1020688" y="3942298"/>
            <a:chExt cx="985053" cy="1057674"/>
          </a:xfrm>
        </p:grpSpPr>
        <p:sp>
          <p:nvSpPr>
            <p:cNvPr id="93" name="TextBox 92"/>
            <p:cNvSpPr txBox="1"/>
            <p:nvPr/>
          </p:nvSpPr>
          <p:spPr>
            <a:xfrm>
              <a:off x="1020688" y="3942298"/>
              <a:ext cx="985053" cy="37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Channel N+1 </a:t>
              </a:r>
            </a:p>
            <a:p>
              <a:r>
                <a:rPr lang="en-US" sz="1200" b="1" dirty="0" smtClean="0">
                  <a:latin typeface="+mn-lt"/>
                </a:rPr>
                <a:t>802.11 WM activity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64468" y="4625610"/>
              <a:ext cx="941273" cy="37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Channel N</a:t>
              </a:r>
            </a:p>
            <a:p>
              <a:r>
                <a:rPr lang="en-US" sz="1200" b="1" dirty="0" smtClean="0">
                  <a:latin typeface="+mn-lt"/>
                </a:rPr>
                <a:t>802.11 WM activity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3746001" y="4051844"/>
            <a:ext cx="853712" cy="254214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06" name="Curved Connector 105"/>
          <p:cNvCxnSpPr>
            <a:stCxn id="90" idx="0"/>
            <a:endCxn id="104" idx="0"/>
          </p:cNvCxnSpPr>
          <p:nvPr/>
        </p:nvCxnSpPr>
        <p:spPr>
          <a:xfrm rot="5400000" flipH="1" flipV="1">
            <a:off x="3236134" y="3128851"/>
            <a:ext cx="13730" cy="1859716"/>
          </a:xfrm>
          <a:prstGeom prst="curvedConnector3">
            <a:avLst>
              <a:gd name="adj1" fmla="val 2470803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89" idx="0"/>
            <a:endCxn id="85" idx="0"/>
          </p:cNvCxnSpPr>
          <p:nvPr/>
        </p:nvCxnSpPr>
        <p:spPr>
          <a:xfrm rot="5400000" flipH="1" flipV="1">
            <a:off x="2704432" y="4142606"/>
            <a:ext cx="2938" cy="1160817"/>
          </a:xfrm>
          <a:prstGeom prst="curvedConnector3">
            <a:avLst>
              <a:gd name="adj1" fmla="val 757232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 bwMode="auto">
          <a:xfrm>
            <a:off x="3975846" y="4051844"/>
            <a:ext cx="157608" cy="254214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rot="10800000" flipV="1">
            <a:off x="3319146" y="5731698"/>
            <a:ext cx="3899168" cy="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>
            <a:stCxn id="114" idx="1"/>
          </p:cNvCxnSpPr>
          <p:nvPr/>
        </p:nvCxnSpPr>
        <p:spPr bwMode="auto">
          <a:xfrm rot="16200000" flipH="1">
            <a:off x="3007801" y="5449850"/>
            <a:ext cx="559924" cy="290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12" name="Straight Connector 111"/>
          <p:cNvCxnSpPr>
            <a:stCxn id="115" idx="1"/>
          </p:cNvCxnSpPr>
          <p:nvPr/>
        </p:nvCxnSpPr>
        <p:spPr bwMode="auto">
          <a:xfrm rot="16200000" flipH="1">
            <a:off x="3565724" y="5102667"/>
            <a:ext cx="1207200" cy="70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114" name="Left Brace 113"/>
          <p:cNvSpPr/>
          <p:nvPr/>
        </p:nvSpPr>
        <p:spPr>
          <a:xfrm rot="16200000">
            <a:off x="3175970" y="4634147"/>
            <a:ext cx="220679" cy="853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Left Brace 114"/>
          <p:cNvSpPr/>
          <p:nvPr/>
        </p:nvSpPr>
        <p:spPr>
          <a:xfrm rot="16200000">
            <a:off x="4055450" y="3965406"/>
            <a:ext cx="220679" cy="853712"/>
          </a:xfrm>
          <a:prstGeom prst="leftBrace">
            <a:avLst>
              <a:gd name="adj1" fmla="val 1440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 bwMode="auto">
          <a:xfrm rot="10800000" flipV="1">
            <a:off x="3450485" y="6084785"/>
            <a:ext cx="3756665" cy="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122"/>
          <p:cNvGrpSpPr/>
          <p:nvPr/>
        </p:nvGrpSpPr>
        <p:grpSpPr>
          <a:xfrm>
            <a:off x="6300192" y="5086981"/>
            <a:ext cx="2843808" cy="1067291"/>
            <a:chOff x="6727442" y="5086981"/>
            <a:chExt cx="1516966" cy="1067291"/>
          </a:xfrm>
        </p:grpSpPr>
        <p:sp>
          <p:nvSpPr>
            <p:cNvPr id="101" name="TextBox 100"/>
            <p:cNvSpPr txBox="1"/>
            <p:nvPr/>
          </p:nvSpPr>
          <p:spPr>
            <a:xfrm>
              <a:off x="6733994" y="5086981"/>
              <a:ext cx="1510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Probe Request defining reply window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738606" y="5464299"/>
              <a:ext cx="1451296" cy="267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Reply window of channel X</a:t>
              </a:r>
              <a:endParaRPr lang="en-US" sz="1200" b="1" dirty="0" smtClean="0">
                <a:latin typeface="+mn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727442" y="5877273"/>
              <a:ext cx="151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Possible Probe Response</a:t>
              </a:r>
              <a:endParaRPr lang="en-US" sz="1200" b="1" dirty="0" smtClean="0">
                <a:latin typeface="+mn-lt"/>
              </a:endParaRPr>
            </a:p>
          </p:txBody>
        </p:sp>
      </p:grpSp>
      <p:cxnSp>
        <p:nvCxnSpPr>
          <p:cNvPr id="119" name="Straight Connector 118"/>
          <p:cNvCxnSpPr>
            <a:stCxn id="86" idx="2"/>
          </p:cNvCxnSpPr>
          <p:nvPr/>
        </p:nvCxnSpPr>
        <p:spPr bwMode="auto">
          <a:xfrm rot="5400000">
            <a:off x="2902537" y="5523706"/>
            <a:ext cx="1109029" cy="1313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20" name="Straight Connector 119"/>
          <p:cNvCxnSpPr>
            <a:stCxn id="108" idx="2"/>
          </p:cNvCxnSpPr>
          <p:nvPr/>
        </p:nvCxnSpPr>
        <p:spPr bwMode="auto">
          <a:xfrm rot="5400000">
            <a:off x="3158719" y="5188856"/>
            <a:ext cx="1778729" cy="1313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85800" y="613792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- usage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85800" y="613792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- usage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grpSp>
        <p:nvGrpSpPr>
          <p:cNvPr id="39" name="Group 38"/>
          <p:cNvGrpSpPr/>
          <p:nvPr/>
        </p:nvGrpSpPr>
        <p:grpSpPr>
          <a:xfrm>
            <a:off x="251520" y="2287905"/>
            <a:ext cx="8604448" cy="2941296"/>
            <a:chOff x="539552" y="3212976"/>
            <a:chExt cx="8604448" cy="2941296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859453" y="4721544"/>
              <a:ext cx="853712" cy="254214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384815" y="4721544"/>
              <a:ext cx="157608" cy="254214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632548" y="3400407"/>
              <a:ext cx="853712" cy="254214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698218" y="3400407"/>
              <a:ext cx="157608" cy="254214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048233" y="4724483"/>
              <a:ext cx="154518" cy="25421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34337" y="4065574"/>
              <a:ext cx="157608" cy="25421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432597" y="3389807"/>
              <a:ext cx="157608" cy="25421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364490" y="4315190"/>
              <a:ext cx="676789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364490" y="4976729"/>
              <a:ext cx="676789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2104246" y="4975759"/>
              <a:ext cx="508123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>
              <a:stCxn id="46" idx="2"/>
            </p:cNvCxnSpPr>
            <p:nvPr/>
          </p:nvCxnSpPr>
          <p:spPr bwMode="auto">
            <a:xfrm rot="16200000" flipH="1">
              <a:off x="1676024" y="4479398"/>
              <a:ext cx="1690457" cy="1970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>
              <a:stCxn id="45" idx="2"/>
            </p:cNvCxnSpPr>
            <p:nvPr/>
          </p:nvCxnSpPr>
          <p:spPr bwMode="auto">
            <a:xfrm rot="16200000" flipH="1">
              <a:off x="1816272" y="4816657"/>
              <a:ext cx="1014691" cy="20952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6200000" flipH="1">
              <a:off x="1959802" y="5157198"/>
              <a:ext cx="336775" cy="17786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10800000" flipV="1">
              <a:off x="2132470" y="5334477"/>
              <a:ext cx="508123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410846" y="3654622"/>
              <a:ext cx="676789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grpSp>
          <p:nvGrpSpPr>
            <p:cNvPr id="56" name="Group 121"/>
            <p:cNvGrpSpPr/>
            <p:nvPr/>
          </p:nvGrpSpPr>
          <p:grpSpPr>
            <a:xfrm>
              <a:off x="539552" y="3212976"/>
              <a:ext cx="1466189" cy="1714988"/>
              <a:chOff x="1020688" y="3284984"/>
              <a:chExt cx="985053" cy="1714988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020688" y="3942298"/>
                <a:ext cx="985053" cy="374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+mn-lt"/>
                  </a:rPr>
                  <a:t>Channel N+1 </a:t>
                </a:r>
              </a:p>
              <a:p>
                <a:r>
                  <a:rPr lang="en-US" sz="1200" b="1" dirty="0" smtClean="0">
                    <a:latin typeface="+mn-lt"/>
                  </a:rPr>
                  <a:t>802.11 WM activity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064468" y="4625610"/>
                <a:ext cx="941273" cy="374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+mn-lt"/>
                  </a:rPr>
                  <a:t>Channel N</a:t>
                </a:r>
              </a:p>
              <a:p>
                <a:r>
                  <a:rPr lang="en-US" sz="1200" b="1" dirty="0" smtClean="0">
                    <a:latin typeface="+mn-lt"/>
                  </a:rPr>
                  <a:t>802.11 WM activity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020688" y="3284984"/>
                <a:ext cx="985053" cy="374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+mn-lt"/>
                  </a:rPr>
                  <a:t>Channel N+2 </a:t>
                </a:r>
              </a:p>
              <a:p>
                <a:r>
                  <a:rPr lang="en-US" sz="1200" b="1" dirty="0" smtClean="0">
                    <a:latin typeface="+mn-lt"/>
                  </a:rPr>
                  <a:t>802.11 </a:t>
                </a:r>
                <a:r>
                  <a:rPr lang="en-US" sz="1200" b="1" dirty="0" smtClean="0">
                    <a:latin typeface="+mn-lt"/>
                  </a:rPr>
                  <a:t>WM activity</a:t>
                </a:r>
              </a:p>
            </p:txBody>
          </p:sp>
        </p:grpSp>
        <p:sp>
          <p:nvSpPr>
            <p:cNvPr id="57" name="Rectangle 56"/>
            <p:cNvSpPr/>
            <p:nvPr/>
          </p:nvSpPr>
          <p:spPr bwMode="auto">
            <a:xfrm>
              <a:off x="3746001" y="4051844"/>
              <a:ext cx="853712" cy="254214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58" name="Curved Connector 57"/>
            <p:cNvCxnSpPr>
              <a:stCxn id="46" idx="0"/>
              <a:endCxn id="42" idx="0"/>
            </p:cNvCxnSpPr>
            <p:nvPr/>
          </p:nvCxnSpPr>
          <p:spPr>
            <a:xfrm rot="16200000" flipH="1">
              <a:off x="3780102" y="2121105"/>
              <a:ext cx="10601" cy="2548003"/>
            </a:xfrm>
            <a:prstGeom prst="curvedConnector3">
              <a:avLst>
                <a:gd name="adj1" fmla="val -3083085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>
              <a:stCxn id="45" idx="0"/>
              <a:endCxn id="57" idx="0"/>
            </p:cNvCxnSpPr>
            <p:nvPr/>
          </p:nvCxnSpPr>
          <p:spPr>
            <a:xfrm rot="5400000" flipH="1" flipV="1">
              <a:off x="3236134" y="3128851"/>
              <a:ext cx="13730" cy="1859716"/>
            </a:xfrm>
            <a:prstGeom prst="curvedConnector3">
              <a:avLst>
                <a:gd name="adj1" fmla="val 2470803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>
              <a:stCxn id="44" idx="0"/>
              <a:endCxn id="40" idx="0"/>
            </p:cNvCxnSpPr>
            <p:nvPr/>
          </p:nvCxnSpPr>
          <p:spPr>
            <a:xfrm rot="5400000" flipH="1" flipV="1">
              <a:off x="2704432" y="4142606"/>
              <a:ext cx="2938" cy="1160817"/>
            </a:xfrm>
            <a:prstGeom prst="curvedConnector3">
              <a:avLst>
                <a:gd name="adj1" fmla="val 757232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 bwMode="auto">
            <a:xfrm>
              <a:off x="3975846" y="4051844"/>
              <a:ext cx="157608" cy="254214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 rot="10800000" flipV="1">
              <a:off x="3319146" y="5731698"/>
              <a:ext cx="3899168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/>
            <p:cNvCxnSpPr>
              <a:stCxn id="66" idx="1"/>
            </p:cNvCxnSpPr>
            <p:nvPr/>
          </p:nvCxnSpPr>
          <p:spPr bwMode="auto">
            <a:xfrm rot="16200000" flipH="1">
              <a:off x="3007801" y="5449850"/>
              <a:ext cx="559924" cy="2909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4" name="Straight Connector 63"/>
            <p:cNvCxnSpPr>
              <a:stCxn id="67" idx="1"/>
            </p:cNvCxnSpPr>
            <p:nvPr/>
          </p:nvCxnSpPr>
          <p:spPr bwMode="auto">
            <a:xfrm rot="16200000" flipH="1">
              <a:off x="3565724" y="5102667"/>
              <a:ext cx="1207200" cy="7069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5" name="Straight Connector 64"/>
            <p:cNvCxnSpPr>
              <a:stCxn id="68" idx="1"/>
            </p:cNvCxnSpPr>
            <p:nvPr/>
          </p:nvCxnSpPr>
          <p:spPr bwMode="auto">
            <a:xfrm rot="16200000" flipH="1">
              <a:off x="4134006" y="4803393"/>
              <a:ext cx="1853705" cy="2909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66" name="Left Brace 65"/>
            <p:cNvSpPr/>
            <p:nvPr/>
          </p:nvSpPr>
          <p:spPr>
            <a:xfrm rot="16200000">
              <a:off x="3175970" y="4634147"/>
              <a:ext cx="220679" cy="85371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Left Brace 66"/>
            <p:cNvSpPr/>
            <p:nvPr/>
          </p:nvSpPr>
          <p:spPr>
            <a:xfrm rot="16200000">
              <a:off x="4055450" y="3965406"/>
              <a:ext cx="220679" cy="853712"/>
            </a:xfrm>
            <a:prstGeom prst="leftBrace">
              <a:avLst>
                <a:gd name="adj1" fmla="val 14409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4949065" y="3340799"/>
              <a:ext cx="220679" cy="85371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10800000" flipV="1">
              <a:off x="3450485" y="6084785"/>
              <a:ext cx="3756665" cy="2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0" name="Group 122"/>
            <p:cNvGrpSpPr/>
            <p:nvPr/>
          </p:nvGrpSpPr>
          <p:grpSpPr>
            <a:xfrm>
              <a:off x="6300192" y="5086981"/>
              <a:ext cx="2843808" cy="1067291"/>
              <a:chOff x="6727442" y="5086981"/>
              <a:chExt cx="1516966" cy="1067291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6733994" y="5086981"/>
                <a:ext cx="15104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+mn-lt"/>
                  </a:rPr>
                  <a:t>Probe Request defining reply window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38606" y="5464299"/>
                <a:ext cx="1451296" cy="267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Reply window of channel X</a:t>
                </a:r>
                <a:endParaRPr lang="en-US" sz="1200" b="1" dirty="0" smtClean="0">
                  <a:latin typeface="+mn-lt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727442" y="5877273"/>
                <a:ext cx="15169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Possible Probe Response</a:t>
                </a:r>
                <a:endParaRPr lang="en-US" sz="1200" b="1" dirty="0" smtClean="0">
                  <a:latin typeface="+mn-lt"/>
                </a:endParaRPr>
              </a:p>
            </p:txBody>
          </p:sp>
        </p:grpSp>
        <p:cxnSp>
          <p:nvCxnSpPr>
            <p:cNvPr id="71" name="Straight Connector 70"/>
            <p:cNvCxnSpPr>
              <a:stCxn id="41" idx="2"/>
            </p:cNvCxnSpPr>
            <p:nvPr/>
          </p:nvCxnSpPr>
          <p:spPr bwMode="auto">
            <a:xfrm rot="5400000">
              <a:off x="2902537" y="5523706"/>
              <a:ext cx="1109029" cy="1313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72" name="Straight Connector 71"/>
            <p:cNvCxnSpPr>
              <a:stCxn id="61" idx="2"/>
            </p:cNvCxnSpPr>
            <p:nvPr/>
          </p:nvCxnSpPr>
          <p:spPr bwMode="auto">
            <a:xfrm rot="5400000">
              <a:off x="3158719" y="5188856"/>
              <a:ext cx="1778729" cy="1313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73" name="Straight Connector 72"/>
            <p:cNvCxnSpPr>
              <a:stCxn id="43" idx="2"/>
            </p:cNvCxnSpPr>
            <p:nvPr/>
          </p:nvCxnSpPr>
          <p:spPr bwMode="auto">
            <a:xfrm rot="5400000">
              <a:off x="3555373" y="4863138"/>
              <a:ext cx="2430166" cy="13134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grpSp>
        <p:nvGrpSpPr>
          <p:cNvPr id="80" name="Group 84"/>
          <p:cNvGrpSpPr/>
          <p:nvPr/>
        </p:nvGrpSpPr>
        <p:grpSpPr>
          <a:xfrm>
            <a:off x="395536" y="5024209"/>
            <a:ext cx="3312368" cy="1069087"/>
            <a:chOff x="395536" y="4952201"/>
            <a:chExt cx="3312368" cy="1069087"/>
          </a:xfrm>
        </p:grpSpPr>
        <p:sp>
          <p:nvSpPr>
            <p:cNvPr id="81" name="Rectangle 80"/>
            <p:cNvSpPr/>
            <p:nvPr/>
          </p:nvSpPr>
          <p:spPr bwMode="auto">
            <a:xfrm>
              <a:off x="395536" y="4974312"/>
              <a:ext cx="576063" cy="274320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71600" y="4952201"/>
              <a:ext cx="18722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 Receive window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95536" y="5327875"/>
              <a:ext cx="85465" cy="27432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71600" y="5384249"/>
              <a:ext cx="2160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Probe Request transmission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95536" y="5681438"/>
              <a:ext cx="189662" cy="27432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971600" y="5744289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AP1 Probe Response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[1] 12-0264r1  Spec Framework Proposal: Probe Response frame transmission interval</a:t>
            </a:r>
          </a:p>
          <a:p>
            <a:pPr>
              <a:buNone/>
            </a:pPr>
            <a:r>
              <a:rPr lang="en-GB" sz="1800" dirty="0" smtClean="0"/>
              <a:t>[2] 11-1414r4 Probe Request and Response in </a:t>
            </a:r>
            <a:r>
              <a:rPr lang="en-GB" sz="1800" dirty="0" err="1" smtClean="0"/>
              <a:t>Tgai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[3] 12-207r1   Active Scanning related requirements for Specification Frame Work Document.</a:t>
            </a: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page 6 paragraph 1: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reduce the overall duration of Active Scanning (over multiple channels). This mechanism is based on an indication within Probe Req for the transmission window </a:t>
            </a:r>
            <a:r>
              <a:rPr lang="en-US" sz="1800" b="0" dirty="0" smtClean="0"/>
              <a:t>of </a:t>
            </a:r>
            <a:r>
              <a:rPr lang="en-US" sz="1800" b="0" dirty="0" smtClean="0"/>
              <a:t>the Probe Response and APs refraining from Probe Response transmission outside this window.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Strawpoll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 to make changes to the TGai framework specification as described on slide 8 of this submission.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Yes:</a:t>
            </a:r>
          </a:p>
          <a:p>
            <a:pPr>
              <a:buNone/>
            </a:pPr>
            <a:r>
              <a:rPr lang="en-US" sz="1800" dirty="0" smtClean="0"/>
              <a:t>No:</a:t>
            </a:r>
          </a:p>
          <a:p>
            <a:pPr>
              <a:buNone/>
            </a:pPr>
            <a:r>
              <a:rPr lang="en-US" sz="1800" dirty="0" smtClean="0"/>
              <a:t>Abstain: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 mechanism by scheduling a receive window for Probe Responses.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44016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10.1.4.3.3:</a:t>
            </a:r>
          </a:p>
          <a:p>
            <a:pPr lvl="1"/>
            <a:r>
              <a:rPr lang="en-US" sz="1800" dirty="0" smtClean="0"/>
              <a:t>After STA transmits a Probe Request the STA attempts decoding the WM is search of Probe Response.</a:t>
            </a:r>
          </a:p>
          <a:p>
            <a:pPr lvl="1"/>
            <a:r>
              <a:rPr lang="en-US" sz="1800" dirty="0" smtClean="0"/>
              <a:t>Some APs react immediately while others are more slow to respond.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95522"/>
            <a:ext cx="6638553" cy="294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5580112" y="4365104"/>
            <a:ext cx="432048" cy="86409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03848" y="5157192"/>
            <a:ext cx="288032" cy="10081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664296"/>
          </a:xfrm>
        </p:spPr>
        <p:txBody>
          <a:bodyPr/>
          <a:lstStyle/>
          <a:p>
            <a:r>
              <a:rPr lang="en-US" sz="2000" dirty="0" smtClean="0"/>
              <a:t>Deficiencies of the current mechanism:</a:t>
            </a:r>
          </a:p>
          <a:p>
            <a:pPr lvl="1"/>
            <a:r>
              <a:rPr lang="en-US" sz="1800" dirty="0" smtClean="0"/>
              <a:t>Max_Probe_Response_Time is not known to the STA and AP:</a:t>
            </a:r>
          </a:p>
          <a:p>
            <a:pPr lvl="2"/>
            <a:r>
              <a:rPr lang="en-US" sz="1600" dirty="0" smtClean="0"/>
              <a:t>The STA may miss Probe Responses or may waist PWR for no reason.</a:t>
            </a:r>
          </a:p>
          <a:p>
            <a:pPr lvl="2"/>
            <a:r>
              <a:rPr lang="en-US" sz="1600" dirty="0" smtClean="0"/>
              <a:t>The AP may send Probe Response while no STA is </a:t>
            </a:r>
            <a:r>
              <a:rPr lang="en-US" sz="1600" dirty="0" smtClean="0"/>
              <a:t>listening – WM occupancy.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22" y="3861048"/>
            <a:ext cx="5687361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664296"/>
          </a:xfrm>
        </p:spPr>
        <p:txBody>
          <a:bodyPr/>
          <a:lstStyle/>
          <a:p>
            <a:r>
              <a:rPr lang="en-US" sz="2000" dirty="0" smtClean="0"/>
              <a:t>Deficiencies of the current mechanism:</a:t>
            </a:r>
          </a:p>
          <a:p>
            <a:pPr lvl="1"/>
            <a:r>
              <a:rPr lang="en-US" sz="1800" dirty="0" smtClean="0"/>
              <a:t>DIFS is </a:t>
            </a:r>
            <a:r>
              <a:rPr lang="en-US" sz="1800" dirty="0" smtClean="0"/>
              <a:t>very short </a:t>
            </a:r>
            <a:r>
              <a:rPr lang="en-US" sz="1400" dirty="0" smtClean="0"/>
              <a:t>(~50usec)</a:t>
            </a:r>
            <a:r>
              <a:rPr lang="en-US" sz="1800" dirty="0" smtClean="0"/>
              <a:t> but the </a:t>
            </a:r>
            <a:r>
              <a:rPr lang="en-US" sz="1800" dirty="0" smtClean="0"/>
              <a:t>AP response time is far greater  </a:t>
            </a:r>
            <a:r>
              <a:rPr lang="en-US" sz="1400" dirty="0" smtClean="0"/>
              <a:t>(2msec – 15msec) </a:t>
            </a:r>
            <a:r>
              <a:rPr lang="en-US" sz="1800" dirty="0" smtClean="0"/>
              <a:t>resulting in </a:t>
            </a:r>
            <a:r>
              <a:rPr lang="en-US" sz="1800" dirty="0" smtClean="0"/>
              <a:t>wasted </a:t>
            </a:r>
            <a:r>
              <a:rPr lang="en-US" sz="1800" dirty="0" smtClean="0"/>
              <a:t>waiting on channel for AP </a:t>
            </a:r>
            <a:r>
              <a:rPr lang="en-US" sz="1800" dirty="0" smtClean="0"/>
              <a:t>response (10-20%) waste.</a:t>
            </a:r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STA must focus on a single channel and </a:t>
            </a:r>
            <a:r>
              <a:rPr lang="en-US" sz="1800" dirty="0" smtClean="0"/>
              <a:t>cannot optionally </a:t>
            </a:r>
            <a:r>
              <a:rPr lang="en-US" sz="1800" dirty="0" smtClean="0"/>
              <a:t>perform </a:t>
            </a:r>
            <a:r>
              <a:rPr lang="en-US" sz="1800" dirty="0" smtClean="0"/>
              <a:t>other activities concurrently over </a:t>
            </a:r>
            <a:r>
              <a:rPr lang="en-US" sz="1800" dirty="0" smtClean="0"/>
              <a:t>multiple </a:t>
            </a:r>
            <a:r>
              <a:rPr lang="en-US" sz="1800" dirty="0" smtClean="0"/>
              <a:t>channels resulting in longer to complete scan procedure.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22" y="3933055"/>
            <a:ext cx="5687361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2959249" y="5517232"/>
            <a:ext cx="288032" cy="10081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Agree on the </a:t>
            </a:r>
            <a:r>
              <a:rPr lang="en-US" sz="2000" dirty="0" smtClean="0"/>
              <a:t>time window for Probe Response transmission:</a:t>
            </a:r>
          </a:p>
          <a:p>
            <a:pPr lvl="1"/>
            <a:r>
              <a:rPr lang="en-US" sz="1600" dirty="0" smtClean="0"/>
              <a:t>Possibly as hard definition in the std or as a parameter in the Probe Request message. </a:t>
            </a:r>
            <a:endParaRPr lang="en-US" sz="1600" dirty="0" smtClean="0"/>
          </a:p>
          <a:p>
            <a:pPr lvl="1"/>
            <a:r>
              <a:rPr lang="en-US" sz="1600" dirty="0" smtClean="0"/>
              <a:t>Within </a:t>
            </a:r>
            <a:r>
              <a:rPr lang="en-US" sz="1600" dirty="0" smtClean="0"/>
              <a:t>the Probe Request the STA indicates the start and end of the </a:t>
            </a:r>
            <a:r>
              <a:rPr lang="en-US" sz="1600" dirty="0" smtClean="0"/>
              <a:t>window </a:t>
            </a:r>
            <a:r>
              <a:rPr lang="en-US" sz="1600" dirty="0" smtClean="0"/>
              <a:t>for Probe Response transmission. </a:t>
            </a:r>
          </a:p>
          <a:p>
            <a:pPr lvl="1"/>
            <a:r>
              <a:rPr lang="en-US" sz="1600" dirty="0" smtClean="0"/>
              <a:t>AP sends a Probe Response only within this window.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043608" y="3573016"/>
            <a:ext cx="7945760" cy="2692152"/>
            <a:chOff x="304800" y="1447800"/>
            <a:chExt cx="8305800" cy="3124200"/>
          </a:xfrm>
        </p:grpSpPr>
        <p:sp>
          <p:nvSpPr>
            <p:cNvPr id="83" name="Rounded Rectangle 82"/>
            <p:cNvSpPr/>
            <p:nvPr/>
          </p:nvSpPr>
          <p:spPr>
            <a:xfrm>
              <a:off x="304800" y="2362200"/>
              <a:ext cx="5791200" cy="6096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Once or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More: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71600" y="1600199"/>
              <a:ext cx="1295400" cy="3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AP</a:t>
              </a:r>
              <a:endParaRPr lang="en-US" sz="14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4999" y="2450812"/>
              <a:ext cx="3581400" cy="32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Probe Req inc. start and end Probe Response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34000" y="1600199"/>
              <a:ext cx="685800" cy="3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STA</a:t>
              </a:r>
              <a:endParaRPr lang="en-US" sz="1400" b="1" dirty="0"/>
            </a:p>
          </p:txBody>
        </p:sp>
        <p:sp>
          <p:nvSpPr>
            <p:cNvPr id="88" name="Rectangular Callout 87"/>
            <p:cNvSpPr/>
            <p:nvPr/>
          </p:nvSpPr>
          <p:spPr>
            <a:xfrm>
              <a:off x="6613000" y="1447800"/>
              <a:ext cx="1997600" cy="914400"/>
            </a:xfrm>
            <a:prstGeom prst="wedgeRectCallout">
              <a:avLst>
                <a:gd name="adj1" fmla="val -75198"/>
                <a:gd name="adj2" fmla="val 1569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No early than start </a:t>
              </a:r>
              <a:r>
                <a:rPr lang="en-US" sz="1100" dirty="0" smtClean="0">
                  <a:solidFill>
                    <a:schemeClr val="tx1"/>
                  </a:solidFill>
                </a:rPr>
                <a:t>of the </a:t>
              </a:r>
              <a:r>
                <a:rPr lang="en-US" sz="1100" dirty="0" smtClean="0">
                  <a:solidFill>
                    <a:schemeClr val="tx1"/>
                  </a:solidFill>
                </a:rPr>
                <a:t>response window, no </a:t>
              </a:r>
              <a:r>
                <a:rPr lang="en-US" sz="1100" dirty="0" smtClean="0">
                  <a:solidFill>
                    <a:schemeClr val="tx1"/>
                  </a:solidFill>
                </a:rPr>
                <a:t>later than end of the time window 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304800" y="3276600"/>
              <a:ext cx="25908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1634925" y="2679412"/>
              <a:ext cx="39624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611775" y="3973224"/>
              <a:ext cx="39624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842550" y="3746212"/>
              <a:ext cx="2057400" cy="32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Probe Response</a:t>
              </a:r>
            </a:p>
          </p:txBody>
        </p:sp>
        <p:sp>
          <p:nvSpPr>
            <p:cNvPr id="93" name="Right Brace 92"/>
            <p:cNvSpPr/>
            <p:nvPr/>
          </p:nvSpPr>
          <p:spPr>
            <a:xfrm>
              <a:off x="5638800" y="2667000"/>
              <a:ext cx="457200" cy="1295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4290350" y="3276600"/>
              <a:ext cx="25908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- usage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23528" y="3356992"/>
            <a:ext cx="8424936" cy="2787571"/>
            <a:chOff x="323528" y="2924944"/>
            <a:chExt cx="8424936" cy="2787571"/>
          </a:xfrm>
        </p:grpSpPr>
        <p:sp>
          <p:nvSpPr>
            <p:cNvPr id="63" name="Rectangle 62"/>
            <p:cNvSpPr/>
            <p:nvPr/>
          </p:nvSpPr>
          <p:spPr bwMode="auto">
            <a:xfrm>
              <a:off x="2195737" y="3103785"/>
              <a:ext cx="576063" cy="257686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05403" y="3705754"/>
              <a:ext cx="807323" cy="210649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347864" y="3535832"/>
              <a:ext cx="117654" cy="38057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038263" y="3607841"/>
              <a:ext cx="85465" cy="3109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391673" y="336903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391673" y="391720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2091232" y="3916403"/>
              <a:ext cx="4805129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16200000" flipH="1">
              <a:off x="1974344" y="4065708"/>
              <a:ext cx="279061" cy="1682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10800000" flipV="1">
              <a:off x="2117923" y="4213647"/>
              <a:ext cx="4805129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" name="Group 121"/>
            <p:cNvGrpSpPr/>
            <p:nvPr/>
          </p:nvGrpSpPr>
          <p:grpSpPr>
            <a:xfrm>
              <a:off x="323528" y="2924944"/>
              <a:ext cx="1674552" cy="1014472"/>
              <a:chOff x="1020688" y="3942299"/>
              <a:chExt cx="985053" cy="970556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020688" y="3942299"/>
                <a:ext cx="985053" cy="412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N+1 </a:t>
                </a: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064468" y="4500621"/>
                <a:ext cx="941273" cy="412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N</a:t>
                </a: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</p:grpSp>
        <p:cxnSp>
          <p:nvCxnSpPr>
            <p:cNvPr id="66" name="Curved Connector 65"/>
            <p:cNvCxnSpPr>
              <a:stCxn id="51" idx="0"/>
              <a:endCxn id="47" idx="0"/>
            </p:cNvCxnSpPr>
            <p:nvPr/>
          </p:nvCxnSpPr>
          <p:spPr>
            <a:xfrm rot="16200000" flipH="1">
              <a:off x="2596073" y="3092763"/>
              <a:ext cx="97913" cy="1128069"/>
            </a:xfrm>
            <a:prstGeom prst="curvedConnector3">
              <a:avLst>
                <a:gd name="adj1" fmla="val -233473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 rot="10800000" flipV="1">
              <a:off x="3240118" y="4542795"/>
              <a:ext cx="3687297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>
              <a:stCxn id="72" idx="1"/>
            </p:cNvCxnSpPr>
            <p:nvPr/>
          </p:nvCxnSpPr>
          <p:spPr bwMode="auto">
            <a:xfrm rot="16200000" flipH="1">
              <a:off x="2978456" y="4309078"/>
              <a:ext cx="463969" cy="275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72" name="Left Brace 71"/>
            <p:cNvSpPr/>
            <p:nvPr/>
          </p:nvSpPr>
          <p:spPr>
            <a:xfrm rot="16200000">
              <a:off x="3117635" y="3583377"/>
              <a:ext cx="182861" cy="80732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rot="10800000" flipV="1">
              <a:off x="3429635" y="4863948"/>
              <a:ext cx="3552537" cy="2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" name="Group 122"/>
            <p:cNvGrpSpPr/>
            <p:nvPr/>
          </p:nvGrpSpPr>
          <p:grpSpPr>
            <a:xfrm>
              <a:off x="6059181" y="4008565"/>
              <a:ext cx="2689283" cy="901079"/>
              <a:chOff x="6727442" y="5086981"/>
              <a:chExt cx="1516966" cy="1087435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6733994" y="5086981"/>
                <a:ext cx="1510414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+mn-lt"/>
                  </a:rPr>
                  <a:t>Probe Request defining reply window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738606" y="5464299"/>
                <a:ext cx="1451296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Reply </a:t>
                </a:r>
                <a:r>
                  <a:rPr lang="en-US" sz="1000" b="1" dirty="0" smtClean="0"/>
                  <a:t>window</a:t>
                </a:r>
                <a:endParaRPr lang="en-US" sz="1000" b="1" dirty="0" smtClean="0">
                  <a:latin typeface="+mn-l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727442" y="5877273"/>
                <a:ext cx="1516966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Possible Probe Response</a:t>
                </a:r>
                <a:endParaRPr lang="en-US" sz="1000" b="1" dirty="0" smtClean="0">
                  <a:latin typeface="+mn-lt"/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47814" y="4390790"/>
              <a:ext cx="914400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127" name="Rectangle 126"/>
            <p:cNvSpPr/>
            <p:nvPr/>
          </p:nvSpPr>
          <p:spPr bwMode="auto">
            <a:xfrm>
              <a:off x="2267744" y="2959768"/>
              <a:ext cx="72008" cy="392765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395536" y="4293096"/>
              <a:ext cx="3312368" cy="1419419"/>
              <a:chOff x="395536" y="4952201"/>
              <a:chExt cx="3312368" cy="141941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95536" y="4974312"/>
                <a:ext cx="576063" cy="274320"/>
              </a:xfrm>
              <a:prstGeom prst="rect">
                <a:avLst/>
              </a:prstGeom>
              <a:gradFill flip="none" rotWithShape="1">
                <a:gsLst>
                  <a:gs pos="5000">
                    <a:schemeClr val="bg1"/>
                  </a:gs>
                  <a:gs pos="95000">
                    <a:schemeClr val="accent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971600" y="4952201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 Receive window</a:t>
                </a: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95536" y="5327875"/>
                <a:ext cx="85465" cy="27432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71600" y="5384249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Probe Request transmission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395536" y="5681438"/>
                <a:ext cx="189662" cy="27432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71600" y="5744289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AP1 Probe Response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95536" y="6035000"/>
                <a:ext cx="72008" cy="27432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971600" y="6094621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AP2 Beacon</a:t>
                </a:r>
                <a:endParaRPr lang="en-US" dirty="0"/>
              </a:p>
            </p:txBody>
          </p:sp>
        </p:grpSp>
      </p:grpSp>
      <p:sp>
        <p:nvSpPr>
          <p:cNvPr id="87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Use the vacant time for Passive Scanning:</a:t>
            </a:r>
            <a:endParaRPr lang="en-US" sz="2000" dirty="0" smtClean="0"/>
          </a:p>
          <a:p>
            <a:pPr lvl="1"/>
            <a:r>
              <a:rPr lang="en-US" sz="1800" dirty="0" smtClean="0"/>
              <a:t>STA transmits Probe Req.</a:t>
            </a:r>
          </a:p>
          <a:p>
            <a:pPr lvl="1"/>
            <a:r>
              <a:rPr lang="en-US" sz="1800" dirty="0" smtClean="0"/>
              <a:t>Switches to another channel and perform passive scanning.</a:t>
            </a:r>
          </a:p>
          <a:p>
            <a:pPr lvl="1"/>
            <a:r>
              <a:rPr lang="en-US" sz="1800" dirty="0" smtClean="0"/>
              <a:t>STA returns to original channel to decode Probe Response in timely manner.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- usage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85"/>
          <p:cNvGrpSpPr/>
          <p:nvPr/>
        </p:nvGrpSpPr>
        <p:grpSpPr>
          <a:xfrm>
            <a:off x="323528" y="1844824"/>
            <a:ext cx="8424936" cy="4155723"/>
            <a:chOff x="323528" y="1484784"/>
            <a:chExt cx="8424936" cy="415572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2195737" y="2743745"/>
              <a:ext cx="576063" cy="257686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05403" y="3345714"/>
              <a:ext cx="807323" cy="210649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347864" y="3175792"/>
              <a:ext cx="117654" cy="38057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038263" y="3247801"/>
              <a:ext cx="85465" cy="3109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391673" y="300899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391673" y="355716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2091232" y="3556363"/>
              <a:ext cx="4805129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16200000" flipH="1">
              <a:off x="1974344" y="3705668"/>
              <a:ext cx="279061" cy="1682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10800000" flipV="1">
              <a:off x="2117923" y="3853607"/>
              <a:ext cx="4805129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" name="Group 121"/>
            <p:cNvGrpSpPr/>
            <p:nvPr/>
          </p:nvGrpSpPr>
          <p:grpSpPr>
            <a:xfrm>
              <a:off x="323528" y="2564904"/>
              <a:ext cx="1674552" cy="1014472"/>
              <a:chOff x="1020688" y="3942299"/>
              <a:chExt cx="985053" cy="970556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020688" y="3942299"/>
                <a:ext cx="985053" cy="412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N+1 </a:t>
                </a: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064468" y="4500621"/>
                <a:ext cx="941273" cy="412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N</a:t>
                </a: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</p:grpSp>
        <p:cxnSp>
          <p:nvCxnSpPr>
            <p:cNvPr id="66" name="Curved Connector 65"/>
            <p:cNvCxnSpPr>
              <a:stCxn id="51" idx="0"/>
              <a:endCxn id="47" idx="0"/>
            </p:cNvCxnSpPr>
            <p:nvPr/>
          </p:nvCxnSpPr>
          <p:spPr>
            <a:xfrm rot="16200000" flipH="1">
              <a:off x="2596073" y="2732723"/>
              <a:ext cx="97913" cy="1128069"/>
            </a:xfrm>
            <a:prstGeom prst="curvedConnector3">
              <a:avLst>
                <a:gd name="adj1" fmla="val -233473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 rot="10800000" flipV="1">
              <a:off x="3240118" y="4182755"/>
              <a:ext cx="3687297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>
              <a:stCxn id="72" idx="1"/>
            </p:cNvCxnSpPr>
            <p:nvPr/>
          </p:nvCxnSpPr>
          <p:spPr bwMode="auto">
            <a:xfrm rot="16200000" flipH="1">
              <a:off x="2978456" y="3949038"/>
              <a:ext cx="463969" cy="275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72" name="Left Brace 71"/>
            <p:cNvSpPr/>
            <p:nvPr/>
          </p:nvSpPr>
          <p:spPr>
            <a:xfrm rot="16200000">
              <a:off x="3117635" y="3223337"/>
              <a:ext cx="182861" cy="80732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rot="10800000" flipV="1">
              <a:off x="3429635" y="4503908"/>
              <a:ext cx="3552537" cy="2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" name="Group 122"/>
            <p:cNvGrpSpPr/>
            <p:nvPr/>
          </p:nvGrpSpPr>
          <p:grpSpPr>
            <a:xfrm>
              <a:off x="6059181" y="3648525"/>
              <a:ext cx="2689283" cy="901079"/>
              <a:chOff x="6727442" y="5086981"/>
              <a:chExt cx="1516966" cy="1087435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6733994" y="5086981"/>
                <a:ext cx="1510414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+mn-lt"/>
                  </a:rPr>
                  <a:t>Probe Request defining reply window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738606" y="5464299"/>
                <a:ext cx="1451296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Reply </a:t>
                </a:r>
                <a:r>
                  <a:rPr lang="en-US" sz="1000" b="1" dirty="0" smtClean="0"/>
                  <a:t>window</a:t>
                </a:r>
                <a:endParaRPr lang="en-US" sz="1000" b="1" dirty="0" smtClean="0">
                  <a:latin typeface="+mn-l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727442" y="5877273"/>
                <a:ext cx="1516966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Possible Probe Response</a:t>
                </a:r>
                <a:endParaRPr lang="en-US" sz="1000" b="1" dirty="0" smtClean="0">
                  <a:latin typeface="+mn-lt"/>
                </a:endParaRPr>
              </a:p>
            </p:txBody>
          </p:sp>
        </p:grp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47814" y="4030750"/>
              <a:ext cx="914400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127" name="Rectangle 126"/>
            <p:cNvSpPr/>
            <p:nvPr/>
          </p:nvSpPr>
          <p:spPr bwMode="auto">
            <a:xfrm>
              <a:off x="2267744" y="2599728"/>
              <a:ext cx="72008" cy="392765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grpSp>
          <p:nvGrpSpPr>
            <p:cNvPr id="9" name="Group 84"/>
            <p:cNvGrpSpPr/>
            <p:nvPr/>
          </p:nvGrpSpPr>
          <p:grpSpPr>
            <a:xfrm>
              <a:off x="395536" y="4221088"/>
              <a:ext cx="3312368" cy="1419419"/>
              <a:chOff x="395536" y="4952201"/>
              <a:chExt cx="3312368" cy="141941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95536" y="4974312"/>
                <a:ext cx="576063" cy="274320"/>
              </a:xfrm>
              <a:prstGeom prst="rect">
                <a:avLst/>
              </a:prstGeom>
              <a:gradFill flip="none" rotWithShape="1">
                <a:gsLst>
                  <a:gs pos="5000">
                    <a:schemeClr val="bg1"/>
                  </a:gs>
                  <a:gs pos="95000">
                    <a:schemeClr val="accent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971600" y="4952201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 Receive window</a:t>
                </a: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95536" y="5327875"/>
                <a:ext cx="85465" cy="27432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71600" y="5384249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Probe Request transmission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395536" y="5681438"/>
                <a:ext cx="189662" cy="27432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71600" y="5744289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 n Probe Response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95536" y="6035000"/>
                <a:ext cx="72008" cy="27432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4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971600" y="6094621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 n Beacon</a:t>
                </a:r>
                <a:endParaRPr lang="en-US" dirty="0"/>
              </a:p>
            </p:txBody>
          </p:sp>
        </p:grpSp>
        <p:sp>
          <p:nvSpPr>
            <p:cNvPr id="50" name="Rectangle 49"/>
            <p:cNvSpPr/>
            <p:nvPr/>
          </p:nvSpPr>
          <p:spPr bwMode="auto">
            <a:xfrm>
              <a:off x="3793370" y="1663625"/>
              <a:ext cx="576063" cy="257686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403036" y="2265594"/>
              <a:ext cx="807323" cy="210649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45497" y="2095672"/>
              <a:ext cx="117654" cy="38057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635896" y="2167681"/>
              <a:ext cx="85465" cy="3109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1391673" y="192887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1391673" y="2477047"/>
              <a:ext cx="6400141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2091232" y="2476243"/>
              <a:ext cx="4805129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6200000" flipH="1">
              <a:off x="3022190" y="3175335"/>
              <a:ext cx="1366623" cy="4806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grpSp>
          <p:nvGrpSpPr>
            <p:cNvPr id="10" name="Group 121"/>
            <p:cNvGrpSpPr/>
            <p:nvPr/>
          </p:nvGrpSpPr>
          <p:grpSpPr>
            <a:xfrm>
              <a:off x="323528" y="1484784"/>
              <a:ext cx="1674552" cy="1014472"/>
              <a:chOff x="1020688" y="3942299"/>
              <a:chExt cx="985053" cy="970556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020688" y="3942299"/>
                <a:ext cx="985053" cy="412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</a:t>
                </a:r>
                <a:r>
                  <a:rPr lang="en-US" sz="1100" b="1" dirty="0" smtClean="0">
                    <a:latin typeface="+mn-lt"/>
                  </a:rPr>
                  <a:t>N+3 </a:t>
                </a:r>
                <a:endParaRPr lang="en-US" sz="1100" b="1" dirty="0" smtClean="0">
                  <a:latin typeface="+mn-lt"/>
                </a:endParaRP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064468" y="4500621"/>
                <a:ext cx="941273" cy="412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+mn-lt"/>
                  </a:rPr>
                  <a:t>Channel </a:t>
                </a:r>
                <a:r>
                  <a:rPr lang="en-US" sz="1100" b="1" dirty="0" smtClean="0">
                    <a:latin typeface="+mn-lt"/>
                  </a:rPr>
                  <a:t>N+2</a:t>
                </a:r>
                <a:endParaRPr lang="en-US" sz="1100" b="1" dirty="0" smtClean="0">
                  <a:latin typeface="+mn-lt"/>
                </a:endParaRPr>
              </a:p>
              <a:p>
                <a:r>
                  <a:rPr lang="en-US" sz="1100" b="1" dirty="0" smtClean="0">
                    <a:latin typeface="+mn-lt"/>
                  </a:rPr>
                  <a:t>802.11 WM activity</a:t>
                </a:r>
              </a:p>
            </p:txBody>
          </p:sp>
        </p:grpSp>
        <p:cxnSp>
          <p:nvCxnSpPr>
            <p:cNvPr id="73" name="Curved Connector 72"/>
            <p:cNvCxnSpPr>
              <a:stCxn id="57" idx="0"/>
              <a:endCxn id="52" idx="0"/>
            </p:cNvCxnSpPr>
            <p:nvPr/>
          </p:nvCxnSpPr>
          <p:spPr>
            <a:xfrm rot="16200000" flipH="1">
              <a:off x="4193706" y="1652603"/>
              <a:ext cx="97913" cy="1128069"/>
            </a:xfrm>
            <a:prstGeom prst="curvedConnector3">
              <a:avLst>
                <a:gd name="adj1" fmla="val -233473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Left Brace 73"/>
            <p:cNvSpPr/>
            <p:nvPr/>
          </p:nvSpPr>
          <p:spPr>
            <a:xfrm rot="16200000">
              <a:off x="4724980" y="2143217"/>
              <a:ext cx="182861" cy="80732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865377" y="1519608"/>
              <a:ext cx="72008" cy="392765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3911598" y="3593344"/>
              <a:ext cx="1828800" cy="275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11868</TotalTime>
  <Words>1119</Words>
  <Application>Microsoft Office PowerPoint</Application>
  <PresentationFormat>On-screen Show (4:3)</PresentationFormat>
  <Paragraphs>214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Active Scanning Reply Window</vt:lpstr>
      <vt:lpstr>Abstract</vt:lpstr>
      <vt:lpstr>Slide 3</vt:lpstr>
      <vt:lpstr>Recap, Active Scanning Procedure</vt:lpstr>
      <vt:lpstr>Recap, Active Scanning Procedure</vt:lpstr>
      <vt:lpstr>Recap, Active Scanning Procedure</vt:lpstr>
      <vt:lpstr>Suggested Improvement</vt:lpstr>
      <vt:lpstr>Suggested Improvement - usage (con.)</vt:lpstr>
      <vt:lpstr>Suggested Improvement - usage (con.)</vt:lpstr>
      <vt:lpstr>Suggested Improvement - usage (con.)</vt:lpstr>
      <vt:lpstr>Suggested Improvement - usage (con.)</vt:lpstr>
      <vt:lpstr>Suggested Improvement - usage (con.)</vt:lpstr>
      <vt:lpstr>References</vt:lpstr>
      <vt:lpstr>Framework document</vt:lpstr>
      <vt:lpstr>Strawpoll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65</cp:revision>
  <cp:lastPrinted>1998-02-10T13:28:06Z</cp:lastPrinted>
  <dcterms:created xsi:type="dcterms:W3CDTF">2012-01-15T20:46:20Z</dcterms:created>
  <dcterms:modified xsi:type="dcterms:W3CDTF">2012-03-14T21:49:39Z</dcterms:modified>
</cp:coreProperties>
</file>