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2" r:id="rId4"/>
    <p:sldId id="271" r:id="rId5"/>
    <p:sldId id="289" r:id="rId6"/>
    <p:sldId id="291" r:id="rId7"/>
    <p:sldId id="283" r:id="rId8"/>
    <p:sldId id="284" r:id="rId9"/>
    <p:sldId id="286" r:id="rId10"/>
    <p:sldId id="287" r:id="rId11"/>
    <p:sldId id="2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24" autoAdjust="0"/>
    <p:restoredTop sz="94638" autoAdjust="0"/>
  </p:normalViewPr>
  <p:slideViewPr>
    <p:cSldViewPr>
      <p:cViewPr>
        <p:scale>
          <a:sx n="100" d="100"/>
          <a:sy n="100" d="100"/>
        </p:scale>
        <p:origin x="-654"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5" d="100"/>
          <a:sy n="65" d="100"/>
        </p:scale>
        <p:origin x="-2814" y="-120"/>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802.11-12/0294r0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Jonathan Segev (Intel)</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97640F8-96AC-44C1-8286-F4196CB4C75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xmlns="" val="2017042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2051" name="Rectangle 3"/>
          <p:cNvSpPr>
            <a:spLocks noGrp="1" noChangeArrowheads="1"/>
          </p:cNvSpPr>
          <p:nvPr>
            <p:ph type="dt" idx="1"/>
          </p:nvPr>
        </p:nvSpPr>
        <p:spPr bwMode="auto">
          <a:xfrm>
            <a:off x="654050" y="95706"/>
            <a:ext cx="92006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March 2012</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Jonathan Segev (Intel)</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B6D9D46-FD8C-44D7-9BBE-86788FBEA4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39356106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13661810-3081-43C6-981F-BBBC01A0961C}"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802.11-12/0294r0</a:t>
            </a:r>
            <a:endParaRPr lang="en-US"/>
          </a:p>
        </p:txBody>
      </p:sp>
      <p:sp>
        <p:nvSpPr>
          <p:cNvPr id="5" name="Rectangle 3"/>
          <p:cNvSpPr>
            <a:spLocks noGrp="1" noChangeArrowheads="1"/>
          </p:cNvSpPr>
          <p:nvPr>
            <p:ph type="dt" idx="1"/>
          </p:nvPr>
        </p:nvSpPr>
        <p:spPr>
          <a:ln/>
        </p:spPr>
        <p:txBody>
          <a:bodyPr/>
          <a:lstStyle/>
          <a:p>
            <a:r>
              <a:rPr lang="en-US" smtClean="0"/>
              <a:t>January 2012</a:t>
            </a:r>
            <a:endParaRPr lang="en-US"/>
          </a:p>
        </p:txBody>
      </p:sp>
      <p:sp>
        <p:nvSpPr>
          <p:cNvPr id="6" name="Rectangle 6"/>
          <p:cNvSpPr>
            <a:spLocks noGrp="1" noChangeArrowheads="1"/>
          </p:cNvSpPr>
          <p:nvPr>
            <p:ph type="ftr" sz="quarter" idx="4"/>
          </p:nvPr>
        </p:nvSpPr>
        <p:spPr>
          <a:ln/>
        </p:spPr>
        <p:txBody>
          <a:bodyPr/>
          <a:lstStyle/>
          <a:p>
            <a:pPr lvl="4"/>
            <a:r>
              <a:rPr lang="en-US" smtClean="0"/>
              <a:t>Jonathan Segev (Intel)</a:t>
            </a:r>
            <a:endParaRPr lang="en-US"/>
          </a:p>
        </p:txBody>
      </p:sp>
      <p:sp>
        <p:nvSpPr>
          <p:cNvPr id="7" name="Rectangle 7"/>
          <p:cNvSpPr>
            <a:spLocks noGrp="1" noChangeArrowheads="1"/>
          </p:cNvSpPr>
          <p:nvPr>
            <p:ph type="sldNum" sz="quarter" idx="5"/>
          </p:nvPr>
        </p:nvSpPr>
        <p:spPr>
          <a:ln/>
        </p:spPr>
        <p:txBody>
          <a:bodyPr/>
          <a:lstStyle/>
          <a:p>
            <a:r>
              <a:rPr lang="en-US"/>
              <a:t>Page </a:t>
            </a:r>
            <a:fld id="{F8512970-70E0-469C-97F8-194F660DFD17}"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802.11-12/0294r0</a:t>
            </a:r>
            <a:endParaRPr lang="en-US"/>
          </a:p>
        </p:txBody>
      </p:sp>
      <p:sp>
        <p:nvSpPr>
          <p:cNvPr id="5" name="Rectangle 3"/>
          <p:cNvSpPr>
            <a:spLocks noGrp="1" noChangeArrowheads="1"/>
          </p:cNvSpPr>
          <p:nvPr>
            <p:ph type="dt" idx="1"/>
          </p:nvPr>
        </p:nvSpPr>
        <p:spPr>
          <a:ln/>
        </p:spPr>
        <p:txBody>
          <a:bodyPr/>
          <a:lstStyle/>
          <a:p>
            <a:r>
              <a:rPr lang="en-US" smtClean="0"/>
              <a:t>January 2012</a:t>
            </a:r>
            <a:endParaRPr lang="en-US"/>
          </a:p>
        </p:txBody>
      </p:sp>
      <p:sp>
        <p:nvSpPr>
          <p:cNvPr id="6" name="Rectangle 6"/>
          <p:cNvSpPr>
            <a:spLocks noGrp="1" noChangeArrowheads="1"/>
          </p:cNvSpPr>
          <p:nvPr>
            <p:ph type="ftr" sz="quarter" idx="4"/>
          </p:nvPr>
        </p:nvSpPr>
        <p:spPr>
          <a:ln/>
        </p:spPr>
        <p:txBody>
          <a:bodyPr/>
          <a:lstStyle/>
          <a:p>
            <a:pPr lvl="4"/>
            <a:r>
              <a:rPr lang="en-US" smtClean="0"/>
              <a:t>Jonathan Segev (Intel)</a:t>
            </a:r>
            <a:endParaRPr lang="en-US"/>
          </a:p>
        </p:txBody>
      </p:sp>
      <p:sp>
        <p:nvSpPr>
          <p:cNvPr id="7" name="Rectangle 7"/>
          <p:cNvSpPr>
            <a:spLocks noGrp="1" noChangeArrowheads="1"/>
          </p:cNvSpPr>
          <p:nvPr>
            <p:ph type="sldNum" sz="quarter" idx="5"/>
          </p:nvPr>
        </p:nvSpPr>
        <p:spPr>
          <a:ln/>
        </p:spPr>
        <p:txBody>
          <a:bodyPr/>
          <a:lstStyle/>
          <a:p>
            <a:r>
              <a:rPr lang="en-US"/>
              <a:t>Page </a:t>
            </a:r>
            <a:fld id="{F8512970-70E0-469C-97F8-194F660DFD17}"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802.11-12/0294r0</a:t>
            </a:r>
            <a:endParaRPr lang="en-US"/>
          </a:p>
        </p:txBody>
      </p:sp>
      <p:sp>
        <p:nvSpPr>
          <p:cNvPr id="5" name="Date Placeholder 4"/>
          <p:cNvSpPr>
            <a:spLocks noGrp="1"/>
          </p:cNvSpPr>
          <p:nvPr>
            <p:ph type="dt" idx="11"/>
          </p:nvPr>
        </p:nvSpPr>
        <p:spPr/>
        <p:txBody>
          <a:bodyPr/>
          <a:lstStyle/>
          <a:p>
            <a:r>
              <a:rPr lang="en-US" smtClean="0"/>
              <a:t>January 2012</a:t>
            </a:r>
            <a:endParaRPr lang="en-US"/>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802.11-12/0294r0</a:t>
            </a:r>
            <a:endParaRPr lang="en-US"/>
          </a:p>
        </p:txBody>
      </p:sp>
      <p:sp>
        <p:nvSpPr>
          <p:cNvPr id="5" name="Date Placeholder 4"/>
          <p:cNvSpPr>
            <a:spLocks noGrp="1"/>
          </p:cNvSpPr>
          <p:nvPr>
            <p:ph type="dt" idx="11"/>
          </p:nvPr>
        </p:nvSpPr>
        <p:spPr/>
        <p:txBody>
          <a:bodyPr/>
          <a:lstStyle/>
          <a:p>
            <a:r>
              <a:rPr lang="en-US" smtClean="0"/>
              <a:t>January 2012</a:t>
            </a:r>
            <a:endParaRPr lang="en-US"/>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3568" y="332656"/>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8FD21D4-2BC5-4B20-BFB4-B9AD87709C34}"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09451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083B7D0-0CDF-4B21-87C6-6F28CC25B5D9}" type="slidenum">
              <a:rPr lang="en-US"/>
              <a:pPr/>
              <a:t>‹#›</a:t>
            </a:fld>
            <a:endParaRPr lang="en-US"/>
          </a:p>
        </p:txBody>
      </p:sp>
    </p:spTree>
    <p:extLst>
      <p:ext uri="{BB962C8B-B14F-4D97-AF65-F5344CB8AC3E}">
        <p14:creationId xmlns:p14="http://schemas.microsoft.com/office/powerpoint/2010/main" xmlns="" val="335560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3272D0-8C17-46B7-8B14-BE54831DF18A}" type="slidenum">
              <a:rPr lang="en-US"/>
              <a:pPr/>
              <a:t>‹#›</a:t>
            </a:fld>
            <a:endParaRPr lang="en-US"/>
          </a:p>
        </p:txBody>
      </p:sp>
    </p:spTree>
    <p:extLst>
      <p:ext uri="{BB962C8B-B14F-4D97-AF65-F5344CB8AC3E}">
        <p14:creationId xmlns:p14="http://schemas.microsoft.com/office/powerpoint/2010/main" xmlns="" val="15745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8" name="Footer Placeholder 7"/>
          <p:cNvSpPr>
            <a:spLocks noGrp="1"/>
          </p:cNvSpPr>
          <p:nvPr>
            <p:ph type="ftr" sz="quarter" idx="11"/>
          </p:nvPr>
        </p:nvSpPr>
        <p:spPr/>
        <p:txBody>
          <a:bodyPr/>
          <a:lstStyle/>
          <a:p>
            <a:r>
              <a:rPr lang="en-US" dirty="0" smtClean="0"/>
              <a:t>Jonathan Segev (Intel)</a:t>
            </a:r>
            <a:endParaRPr lang="en-US" dirty="0"/>
          </a:p>
        </p:txBody>
      </p:sp>
      <p:sp>
        <p:nvSpPr>
          <p:cNvPr id="9" name="Slide Number Placeholder 8"/>
          <p:cNvSpPr>
            <a:spLocks noGrp="1"/>
          </p:cNvSpPr>
          <p:nvPr>
            <p:ph type="sldNum" sz="quarter" idx="12"/>
          </p:nvPr>
        </p:nvSpPr>
        <p:spPr/>
        <p:txBody>
          <a:bodyPr/>
          <a:lstStyle/>
          <a:p>
            <a:r>
              <a:rPr lang="en-US" smtClean="0"/>
              <a:t>Slide </a:t>
            </a:r>
            <a:fld id="{1555E099-16F6-413B-A159-CD656C8430EC}" type="slidenum">
              <a:rPr lang="en-US" smtClean="0"/>
              <a:pPr/>
              <a:t>‹#›</a:t>
            </a:fld>
            <a:endParaRPr lang="en-US"/>
          </a:p>
        </p:txBody>
      </p:sp>
    </p:spTree>
    <p:extLst>
      <p:ext uri="{BB962C8B-B14F-4D97-AF65-F5344CB8AC3E}">
        <p14:creationId xmlns:p14="http://schemas.microsoft.com/office/powerpoint/2010/main" xmlns="" val="2433089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7AA595-764E-4A46-B326-B3632829CD48}" type="slidenum">
              <a:rPr lang="en-US"/>
              <a:pPr/>
              <a:t>‹#›</a:t>
            </a:fld>
            <a:endParaRPr lang="en-US"/>
          </a:p>
        </p:txBody>
      </p:sp>
    </p:spTree>
    <p:extLst>
      <p:ext uri="{BB962C8B-B14F-4D97-AF65-F5344CB8AC3E}">
        <p14:creationId xmlns:p14="http://schemas.microsoft.com/office/powerpoint/2010/main" xmlns="" val="301906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March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BAAA85A-6B74-44C3-AD15-4C4690601840}" type="slidenum">
              <a:rPr lang="en-US"/>
              <a:pPr/>
              <a:t>‹#›</a:t>
            </a:fld>
            <a:endParaRPr lang="en-US"/>
          </a:p>
        </p:txBody>
      </p:sp>
    </p:spTree>
    <p:extLst>
      <p:ext uri="{BB962C8B-B14F-4D97-AF65-F5344CB8AC3E}">
        <p14:creationId xmlns:p14="http://schemas.microsoft.com/office/powerpoint/2010/main" xmlns="" val="393627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March 2012</a:t>
            </a:r>
            <a:endParaRPr lang="en-US" dirty="0"/>
          </a:p>
        </p:txBody>
      </p:sp>
      <p:sp>
        <p:nvSpPr>
          <p:cNvPr id="8" name="Footer Placeholder 7"/>
          <p:cNvSpPr>
            <a:spLocks noGrp="1"/>
          </p:cNvSpPr>
          <p:nvPr>
            <p:ph type="ftr" sz="quarter" idx="11"/>
          </p:nvPr>
        </p:nvSpPr>
        <p:spPr/>
        <p:txBody>
          <a:bodyPr/>
          <a:lstStyle>
            <a:lvl1pPr>
              <a:defRPr/>
            </a:lvl1pPr>
          </a:lstStyle>
          <a:p>
            <a:r>
              <a:rPr lang="en-US" smtClean="0"/>
              <a:t>Jonathan Segev (Intel)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5A3672B-8111-48B4-A976-844A74CDD57F}" type="slidenum">
              <a:rPr lang="en-US"/>
              <a:pPr/>
              <a:t>‹#›</a:t>
            </a:fld>
            <a:endParaRPr lang="en-US"/>
          </a:p>
        </p:txBody>
      </p:sp>
    </p:spTree>
    <p:extLst>
      <p:ext uri="{BB962C8B-B14F-4D97-AF65-F5344CB8AC3E}">
        <p14:creationId xmlns:p14="http://schemas.microsoft.com/office/powerpoint/2010/main" xmlns="" val="339250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March 2012</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Jonathan Segev (Intel)</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4416AF8-54DF-4ABD-BE0A-EBAB318CD856}" type="slidenum">
              <a:rPr lang="en-US"/>
              <a:pPr/>
              <a:t>‹#›</a:t>
            </a:fld>
            <a:endParaRPr lang="en-US"/>
          </a:p>
        </p:txBody>
      </p:sp>
    </p:spTree>
    <p:extLst>
      <p:ext uri="{BB962C8B-B14F-4D97-AF65-F5344CB8AC3E}">
        <p14:creationId xmlns:p14="http://schemas.microsoft.com/office/powerpoint/2010/main" xmlns="" val="120425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r>
              <a:rPr lang="en-US" smtClean="0"/>
              <a:t>March 2012</a:t>
            </a:r>
            <a:endParaRPr lang="en-US" dirty="0"/>
          </a:p>
        </p:txBody>
      </p:sp>
      <p:sp>
        <p:nvSpPr>
          <p:cNvPr id="9" name="Slide Number Placeholder 8"/>
          <p:cNvSpPr>
            <a:spLocks noGrp="1"/>
          </p:cNvSpPr>
          <p:nvPr>
            <p:ph type="sldNum" sz="quarter" idx="11"/>
          </p:nvPr>
        </p:nvSpPr>
        <p:spPr/>
        <p:txBody>
          <a:bodyPr/>
          <a:lstStyle/>
          <a:p>
            <a:r>
              <a:rPr lang="en-US" smtClean="0"/>
              <a:t>Slide </a:t>
            </a:r>
            <a:fld id="{1555E099-16F6-413B-A159-CD656C8430EC}"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Jonathan Segev (Intel)</a:t>
            </a:r>
            <a:endParaRPr lang="en-US" dirty="0"/>
          </a:p>
        </p:txBody>
      </p:sp>
    </p:spTree>
    <p:extLst>
      <p:ext uri="{BB962C8B-B14F-4D97-AF65-F5344CB8AC3E}">
        <p14:creationId xmlns:p14="http://schemas.microsoft.com/office/powerpoint/2010/main" xmlns="" val="288071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March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F1B8078-FDA2-41F8-AAB9-4790A2E98CF3}" type="slidenum">
              <a:rPr lang="en-US"/>
              <a:pPr/>
              <a:t>‹#›</a:t>
            </a:fld>
            <a:endParaRPr lang="en-US"/>
          </a:p>
        </p:txBody>
      </p:sp>
    </p:spTree>
    <p:extLst>
      <p:ext uri="{BB962C8B-B14F-4D97-AF65-F5344CB8AC3E}">
        <p14:creationId xmlns:p14="http://schemas.microsoft.com/office/powerpoint/2010/main" xmlns="" val="348501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March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C4A0C28-BF42-4474-81B5-7AF2470AB71F}" type="slidenum">
              <a:rPr lang="en-US"/>
              <a:pPr/>
              <a:t>‹#›</a:t>
            </a:fld>
            <a:endParaRPr lang="en-US"/>
          </a:p>
        </p:txBody>
      </p:sp>
    </p:spTree>
    <p:extLst>
      <p:ext uri="{BB962C8B-B14F-4D97-AF65-F5344CB8AC3E}">
        <p14:creationId xmlns:p14="http://schemas.microsoft.com/office/powerpoint/2010/main" xmlns="" val="265026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555E099-16F6-413B-A159-CD656C8430EC}" type="slidenum">
              <a:rPr lang="en-US"/>
              <a:pPr/>
              <a:t>‹#›</a:t>
            </a:fld>
            <a:endParaRPr lang="en-US"/>
          </a:p>
        </p:txBody>
      </p:sp>
      <p:sp>
        <p:nvSpPr>
          <p:cNvPr id="1031" name="Rectangle 7"/>
          <p:cNvSpPr>
            <a:spLocks noChangeArrowheads="1"/>
          </p:cNvSpPr>
          <p:nvPr/>
        </p:nvSpPr>
        <p:spPr bwMode="auto">
          <a:xfrm>
            <a:off x="5162486" y="332601"/>
            <a:ext cx="328301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802.11-12/0294r1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7"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smtClean="0"/>
              <a:t>Slide </a:t>
            </a:r>
            <a:fld id="{47BEF44D-91E2-4E92-9477-86D6CA1B5FB7}" type="slidenum">
              <a:rPr lang="en-US" smtClean="0"/>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Active Scanning Reply Window</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a:t>
            </a:r>
            <a:r>
              <a:rPr lang="en-US" sz="2000" b="0" dirty="0" smtClean="0"/>
              <a:t>2012-03-12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xmlns="" val="3657245491"/>
              </p:ext>
            </p:extLst>
          </p:nvPr>
        </p:nvGraphicFramePr>
        <p:xfrm>
          <a:off x="514350" y="2419697"/>
          <a:ext cx="8258175" cy="3457575"/>
        </p:xfrm>
        <a:graphic>
          <a:graphicData uri="http://schemas.openxmlformats.org/presentationml/2006/ole">
            <p:oleObj spid="_x0000_s30745" name="Document" r:id="rId4" imgW="8796258" imgH="3682254"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10</a:t>
            </a:fld>
            <a:endParaRPr lang="en-US"/>
          </a:p>
        </p:txBody>
      </p:sp>
      <p:sp>
        <p:nvSpPr>
          <p:cNvPr id="32770" name="Rectangle 2"/>
          <p:cNvSpPr>
            <a:spLocks noGrp="1" noChangeArrowheads="1"/>
          </p:cNvSpPr>
          <p:nvPr>
            <p:ph type="title"/>
          </p:nvPr>
        </p:nvSpPr>
        <p:spPr/>
        <p:txBody>
          <a:bodyPr/>
          <a:lstStyle/>
          <a:p>
            <a:r>
              <a:rPr lang="en-GB" dirty="0" err="1" smtClean="0"/>
              <a:t>Strawpoll</a:t>
            </a:r>
            <a:endParaRPr lang="en-GB" dirty="0"/>
          </a:p>
        </p:txBody>
      </p:sp>
      <p:sp>
        <p:nvSpPr>
          <p:cNvPr id="32771" name="Rectangle 3"/>
          <p:cNvSpPr>
            <a:spLocks noGrp="1" noChangeArrowheads="1"/>
          </p:cNvSpPr>
          <p:nvPr>
            <p:ph type="body" idx="1"/>
          </p:nvPr>
        </p:nvSpPr>
        <p:spPr/>
        <p:txBody>
          <a:bodyPr/>
          <a:lstStyle/>
          <a:p>
            <a:r>
              <a:rPr lang="en-US" dirty="0" smtClean="0"/>
              <a:t>Do you agree to make changes to the TGai framework specification as described on slide 8 of this submission</a:t>
            </a:r>
            <a:r>
              <a:rPr lang="en-US" dirty="0" smtClean="0"/>
              <a:t>.</a:t>
            </a:r>
          </a:p>
          <a:p>
            <a:pPr>
              <a:buNone/>
            </a:pPr>
            <a:endParaRPr lang="en-US" sz="1800" dirty="0" smtClean="0"/>
          </a:p>
          <a:p>
            <a:pPr>
              <a:buNone/>
            </a:pPr>
            <a:r>
              <a:rPr lang="en-US" sz="1800" dirty="0" smtClean="0"/>
              <a:t>Yes:</a:t>
            </a:r>
          </a:p>
          <a:p>
            <a:pPr>
              <a:buNone/>
            </a:pPr>
            <a:r>
              <a:rPr lang="en-US" sz="1800" dirty="0" smtClean="0"/>
              <a:t>No:</a:t>
            </a:r>
          </a:p>
          <a:p>
            <a:pPr>
              <a:buNone/>
            </a:pPr>
            <a:r>
              <a:rPr lang="en-US" sz="1800" dirty="0" smtClean="0"/>
              <a:t>Abstain:</a:t>
            </a:r>
            <a:endParaRPr lang="en-US" sz="18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7024278" y="6475413"/>
            <a:ext cx="1519647" cy="184666"/>
          </a:xfrm>
        </p:spPr>
        <p:txBody>
          <a:bodyPr/>
          <a:lstStyle/>
          <a:p>
            <a:r>
              <a:rPr lang="en-US"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11</a:t>
            </a:fld>
            <a:endParaRPr lang="en-US"/>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buNone/>
            </a:pPr>
            <a:r>
              <a:rPr lang="en-US" sz="1800" dirty="0" smtClean="0"/>
              <a:t>[1] 12-0264r1  Spec Framework </a:t>
            </a:r>
            <a:r>
              <a:rPr lang="en-US" sz="1800" dirty="0" smtClean="0"/>
              <a:t>Proposal: Probe Response frame </a:t>
            </a:r>
            <a:r>
              <a:rPr lang="en-US" sz="1800" dirty="0" smtClean="0"/>
              <a:t>transmission </a:t>
            </a:r>
            <a:r>
              <a:rPr lang="en-US" sz="1800" dirty="0" smtClean="0"/>
              <a:t>interval</a:t>
            </a:r>
          </a:p>
          <a:p>
            <a:pPr>
              <a:buNone/>
            </a:pPr>
            <a:r>
              <a:rPr lang="en-GB" sz="1800" dirty="0" smtClean="0"/>
              <a:t>[2] 11-1414r4 Probe </a:t>
            </a:r>
            <a:r>
              <a:rPr lang="en-GB" sz="1800" dirty="0" smtClean="0"/>
              <a:t>Request and Response in </a:t>
            </a:r>
            <a:r>
              <a:rPr lang="en-GB" sz="1800" dirty="0" err="1" smtClean="0"/>
              <a:t>Tgai</a:t>
            </a:r>
            <a:endParaRPr lang="en-GB" sz="1800" dirty="0" smtClean="0"/>
          </a:p>
          <a:p>
            <a:pPr>
              <a:buNone/>
            </a:pPr>
            <a:r>
              <a:rPr lang="en-GB" sz="1800" dirty="0" smtClean="0"/>
              <a:t>[3] 12-207r1   Active </a:t>
            </a:r>
            <a:r>
              <a:rPr lang="en-GB" sz="1800" dirty="0" smtClean="0"/>
              <a:t>Scanning related requirements for Specification </a:t>
            </a:r>
            <a:r>
              <a:rPr lang="en-GB" sz="1800" dirty="0" smtClean="0"/>
              <a:t>Frame </a:t>
            </a:r>
            <a:r>
              <a:rPr lang="en-GB" sz="1800" dirty="0" smtClean="0"/>
              <a:t>Work Document.</a:t>
            </a:r>
            <a:endParaRPr lang="en-US" sz="1800"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2</a:t>
            </a:fld>
            <a:endParaRPr lang="en-US" dirty="0"/>
          </a:p>
        </p:txBody>
      </p:sp>
      <p:sp>
        <p:nvSpPr>
          <p:cNvPr id="5122" name="Rectangle 2"/>
          <p:cNvSpPr>
            <a:spLocks noGrp="1" noChangeArrowheads="1"/>
          </p:cNvSpPr>
          <p:nvPr>
            <p:ph type="title"/>
          </p:nvPr>
        </p:nvSpPr>
        <p:spPr>
          <a:xfrm>
            <a:off x="685800" y="685800"/>
            <a:ext cx="7772400" cy="726976"/>
          </a:xfrm>
          <a:noFill/>
          <a:ln/>
        </p:spPr>
        <p:txBody>
          <a:bodyPr/>
          <a:lstStyle/>
          <a:p>
            <a:r>
              <a:rPr lang="en-US" dirty="0"/>
              <a:t>Abstract</a:t>
            </a:r>
          </a:p>
        </p:txBody>
      </p:sp>
      <p:sp>
        <p:nvSpPr>
          <p:cNvPr id="5123" name="Rectangle 3"/>
          <p:cNvSpPr>
            <a:spLocks noGrp="1" noChangeArrowheads="1"/>
          </p:cNvSpPr>
          <p:nvPr>
            <p:ph type="body" idx="1"/>
          </p:nvPr>
        </p:nvSpPr>
        <p:spPr>
          <a:xfrm>
            <a:off x="685800" y="1628800"/>
            <a:ext cx="7772400" cy="4467200"/>
          </a:xfrm>
          <a:noFill/>
          <a:ln/>
        </p:spPr>
        <p:txBody>
          <a:bodyPr/>
          <a:lstStyle/>
          <a:p>
            <a:pPr marL="0" indent="0">
              <a:buFontTx/>
              <a:buNone/>
            </a:pPr>
            <a:r>
              <a:rPr lang="en-US" dirty="0" smtClean="0"/>
              <a:t>The presentation describes an improvement to the Active scan mechanism by scheduling a receive window for Probe Responses.</a:t>
            </a:r>
          </a:p>
          <a:p>
            <a:pPr marL="0" indent="0">
              <a:buFontTx/>
              <a:buNone/>
            </a:pPr>
            <a:r>
              <a:rPr lang="en-US" dirty="0" smtClean="0"/>
              <a:t> </a:t>
            </a:r>
          </a:p>
          <a:p>
            <a:pPr marL="0" indent="0">
              <a:buFontTx/>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3</a:t>
            </a:fld>
            <a:endParaRPr lang="en-US" dirty="0"/>
          </a:p>
        </p:txBody>
      </p:sp>
      <p:sp>
        <p:nvSpPr>
          <p:cNvPr id="11" name="Titel 1"/>
          <p:cNvSpPr txBox="1">
            <a:spLocks/>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Conformance w/ TGai PAR &amp; 5C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2"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Active Scanning Procedure</a:t>
            </a:r>
            <a:endParaRPr lang="en-US" dirty="0"/>
          </a:p>
        </p:txBody>
      </p:sp>
      <p:sp>
        <p:nvSpPr>
          <p:cNvPr id="3" name="Content Placeholder 2"/>
          <p:cNvSpPr>
            <a:spLocks noGrp="1"/>
          </p:cNvSpPr>
          <p:nvPr>
            <p:ph idx="1"/>
          </p:nvPr>
        </p:nvSpPr>
        <p:spPr>
          <a:xfrm>
            <a:off x="685800" y="1412776"/>
            <a:ext cx="7772400" cy="1440160"/>
          </a:xfrm>
        </p:spPr>
        <p:txBody>
          <a:bodyPr/>
          <a:lstStyle/>
          <a:p>
            <a:r>
              <a:rPr lang="en-US" sz="2000" dirty="0" smtClean="0"/>
              <a:t>Active scanning procedure is defined in 10.1.4.3.3:</a:t>
            </a:r>
          </a:p>
          <a:p>
            <a:pPr lvl="1"/>
            <a:r>
              <a:rPr lang="en-US" sz="1800" dirty="0" smtClean="0"/>
              <a:t>After STA transmits a Probe Request the STA attempts decoding the WM is search of Probe Response.</a:t>
            </a:r>
          </a:p>
          <a:p>
            <a:pPr lvl="1"/>
            <a:r>
              <a:rPr lang="en-US" sz="1800" dirty="0" smtClean="0"/>
              <a:t>Some APs react immediately while others are more slow to respond.</a:t>
            </a:r>
          </a:p>
          <a:p>
            <a:pPr lvl="1"/>
            <a:endParaRPr lang="en-US" sz="1600" dirty="0" smtClean="0"/>
          </a:p>
        </p:txBody>
      </p:sp>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4</a:t>
            </a:fld>
            <a:endParaRPr lang="en-US"/>
          </a:p>
        </p:txBody>
      </p:sp>
      <p:pic>
        <p:nvPicPr>
          <p:cNvPr id="45058" name="Picture 2"/>
          <p:cNvPicPr>
            <a:picLocks noChangeAspect="1" noChangeArrowheads="1"/>
          </p:cNvPicPr>
          <p:nvPr/>
        </p:nvPicPr>
        <p:blipFill>
          <a:blip r:embed="rId2" cstate="print"/>
          <a:srcRect/>
          <a:stretch>
            <a:fillRect/>
          </a:stretch>
        </p:blipFill>
        <p:spPr bwMode="auto">
          <a:xfrm>
            <a:off x="1475656" y="3295522"/>
            <a:ext cx="6638553" cy="2941790"/>
          </a:xfrm>
          <a:prstGeom prst="rect">
            <a:avLst/>
          </a:prstGeom>
          <a:noFill/>
          <a:ln w="9525">
            <a:noFill/>
            <a:miter lim="800000"/>
            <a:headEnd/>
            <a:tailEnd/>
          </a:ln>
        </p:spPr>
      </p:pic>
      <p:sp>
        <p:nvSpPr>
          <p:cNvPr id="9" name="Oval 8"/>
          <p:cNvSpPr/>
          <p:nvPr/>
        </p:nvSpPr>
        <p:spPr bwMode="auto">
          <a:xfrm>
            <a:off x="5580112" y="4365104"/>
            <a:ext cx="432048" cy="864096"/>
          </a:xfrm>
          <a:prstGeom prst="ellipse">
            <a:avLst/>
          </a:prstGeom>
          <a:no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3203848" y="5157192"/>
            <a:ext cx="288032" cy="1008112"/>
          </a:xfrm>
          <a:prstGeom prst="ellipse">
            <a:avLst/>
          </a:prstGeom>
          <a:no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013334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Active Scanning Procedure</a:t>
            </a:r>
            <a:endParaRPr lang="en-US" dirty="0"/>
          </a:p>
        </p:txBody>
      </p:sp>
      <p:sp>
        <p:nvSpPr>
          <p:cNvPr id="3" name="Content Placeholder 2"/>
          <p:cNvSpPr>
            <a:spLocks noGrp="1"/>
          </p:cNvSpPr>
          <p:nvPr>
            <p:ph idx="1"/>
          </p:nvPr>
        </p:nvSpPr>
        <p:spPr>
          <a:xfrm>
            <a:off x="685800" y="1412776"/>
            <a:ext cx="7772400" cy="2664296"/>
          </a:xfrm>
        </p:spPr>
        <p:txBody>
          <a:bodyPr/>
          <a:lstStyle/>
          <a:p>
            <a:r>
              <a:rPr lang="en-US" sz="2000" dirty="0" smtClean="0"/>
              <a:t>Deficiencies of the current mechanism:</a:t>
            </a:r>
          </a:p>
          <a:p>
            <a:pPr lvl="1"/>
            <a:r>
              <a:rPr lang="en-US" sz="1800" dirty="0" smtClean="0"/>
              <a:t>Max_Probe_Response_Time is not known to the STA and AP:</a:t>
            </a:r>
          </a:p>
          <a:p>
            <a:pPr lvl="2"/>
            <a:r>
              <a:rPr lang="en-US" sz="1600" dirty="0" smtClean="0"/>
              <a:t>The STA may miss Probe Responses or may waist PWR for no reason.</a:t>
            </a:r>
          </a:p>
          <a:p>
            <a:pPr lvl="2"/>
            <a:r>
              <a:rPr lang="en-US" sz="1600" dirty="0" smtClean="0"/>
              <a:t>The AP may send Probe Response while no STA is listening.</a:t>
            </a:r>
          </a:p>
        </p:txBody>
      </p:sp>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5</a:t>
            </a:fld>
            <a:endParaRPr lang="en-US"/>
          </a:p>
        </p:txBody>
      </p:sp>
      <p:pic>
        <p:nvPicPr>
          <p:cNvPr id="45058" name="Picture 2"/>
          <p:cNvPicPr>
            <a:picLocks noChangeAspect="1" noChangeArrowheads="1"/>
          </p:cNvPicPr>
          <p:nvPr/>
        </p:nvPicPr>
        <p:blipFill>
          <a:blip r:embed="rId2" cstate="print"/>
          <a:srcRect/>
          <a:stretch>
            <a:fillRect/>
          </a:stretch>
        </p:blipFill>
        <p:spPr bwMode="auto">
          <a:xfrm>
            <a:off x="1492222" y="3861048"/>
            <a:ext cx="5687361" cy="2520281"/>
          </a:xfrm>
          <a:prstGeom prst="rect">
            <a:avLst/>
          </a:prstGeom>
          <a:noFill/>
          <a:ln w="9525">
            <a:noFill/>
            <a:miter lim="800000"/>
            <a:headEnd/>
            <a:tailEnd/>
          </a:ln>
        </p:spPr>
      </p:pic>
    </p:spTree>
    <p:extLst>
      <p:ext uri="{BB962C8B-B14F-4D97-AF65-F5344CB8AC3E}">
        <p14:creationId xmlns:p14="http://schemas.microsoft.com/office/powerpoint/2010/main" xmlns="" val="301333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Active Scanning Procedure</a:t>
            </a:r>
            <a:endParaRPr lang="en-US" dirty="0"/>
          </a:p>
        </p:txBody>
      </p:sp>
      <p:sp>
        <p:nvSpPr>
          <p:cNvPr id="3" name="Content Placeholder 2"/>
          <p:cNvSpPr>
            <a:spLocks noGrp="1"/>
          </p:cNvSpPr>
          <p:nvPr>
            <p:ph idx="1"/>
          </p:nvPr>
        </p:nvSpPr>
        <p:spPr>
          <a:xfrm>
            <a:off x="685800" y="1412776"/>
            <a:ext cx="7772400" cy="2664296"/>
          </a:xfrm>
        </p:spPr>
        <p:txBody>
          <a:bodyPr/>
          <a:lstStyle/>
          <a:p>
            <a:r>
              <a:rPr lang="en-US" sz="2000" dirty="0" smtClean="0"/>
              <a:t>Deficiencies of the current mechanism:</a:t>
            </a:r>
          </a:p>
          <a:p>
            <a:pPr lvl="1"/>
            <a:r>
              <a:rPr lang="en-US" sz="1800" dirty="0" smtClean="0"/>
              <a:t>DIFS </a:t>
            </a:r>
            <a:r>
              <a:rPr lang="en-US" sz="1800" dirty="0" smtClean="0"/>
              <a:t>is wasted waiting on channel for AP </a:t>
            </a:r>
            <a:r>
              <a:rPr lang="en-US" sz="1800" dirty="0" smtClean="0"/>
              <a:t>response.</a:t>
            </a:r>
            <a:endParaRPr lang="en-US" sz="1800" dirty="0" smtClean="0"/>
          </a:p>
          <a:p>
            <a:pPr lvl="1"/>
            <a:r>
              <a:rPr lang="en-US" sz="1800" dirty="0" smtClean="0"/>
              <a:t>Different APs has different response times </a:t>
            </a:r>
            <a:r>
              <a:rPr lang="en-US" sz="1400" dirty="0" smtClean="0"/>
              <a:t>(Probe Req parsing and Probe Rsp creation)</a:t>
            </a:r>
            <a:r>
              <a:rPr lang="en-US" sz="1800" dirty="0" smtClean="0"/>
              <a:t> and </a:t>
            </a:r>
            <a:r>
              <a:rPr lang="en-US" sz="1800" dirty="0" smtClean="0"/>
              <a:t>different queues </a:t>
            </a:r>
            <a:r>
              <a:rPr lang="en-US" sz="1800" dirty="0" smtClean="0"/>
              <a:t>load creating additional PWR waste and delay.</a:t>
            </a:r>
            <a:endParaRPr lang="en-US" sz="1800" dirty="0" smtClean="0"/>
          </a:p>
          <a:p>
            <a:pPr lvl="1"/>
            <a:r>
              <a:rPr lang="en-US" sz="1800" dirty="0" smtClean="0"/>
              <a:t>The STA must focus on a single channel and cannot perform multiple concurrent Active Scan procedure over multiple </a:t>
            </a:r>
            <a:r>
              <a:rPr lang="en-US" sz="1800" dirty="0" smtClean="0"/>
              <a:t>channels.</a:t>
            </a:r>
            <a:endParaRPr lang="en-US" sz="1800" dirty="0" smtClean="0"/>
          </a:p>
          <a:p>
            <a:pPr lvl="1"/>
            <a:r>
              <a:rPr lang="en-US" sz="1800" dirty="0" smtClean="0"/>
              <a:t>Overall Active Scam procedure takes longer </a:t>
            </a:r>
            <a:r>
              <a:rPr lang="en-US" sz="1600" dirty="0" smtClean="0"/>
              <a:t>(than necessary</a:t>
            </a:r>
            <a:r>
              <a:rPr lang="en-US" sz="1400" dirty="0" smtClean="0"/>
              <a:t>)</a:t>
            </a:r>
            <a:r>
              <a:rPr lang="en-US" sz="1800" dirty="0" smtClean="0"/>
              <a:t>  to complete.</a:t>
            </a:r>
            <a:endParaRPr lang="en-US" sz="1800" dirty="0" smtClean="0"/>
          </a:p>
        </p:txBody>
      </p:sp>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6</a:t>
            </a:fld>
            <a:endParaRPr lang="en-US"/>
          </a:p>
        </p:txBody>
      </p:sp>
      <p:pic>
        <p:nvPicPr>
          <p:cNvPr id="45058" name="Picture 2"/>
          <p:cNvPicPr>
            <a:picLocks noChangeAspect="1" noChangeArrowheads="1"/>
          </p:cNvPicPr>
          <p:nvPr/>
        </p:nvPicPr>
        <p:blipFill>
          <a:blip r:embed="rId2" cstate="print"/>
          <a:srcRect/>
          <a:stretch>
            <a:fillRect/>
          </a:stretch>
        </p:blipFill>
        <p:spPr bwMode="auto">
          <a:xfrm>
            <a:off x="1492222" y="3933055"/>
            <a:ext cx="5687361" cy="2520281"/>
          </a:xfrm>
          <a:prstGeom prst="rect">
            <a:avLst/>
          </a:prstGeom>
          <a:noFill/>
          <a:ln w="9525">
            <a:noFill/>
            <a:miter lim="800000"/>
            <a:headEnd/>
            <a:tailEnd/>
          </a:ln>
        </p:spPr>
      </p:pic>
    </p:spTree>
    <p:extLst>
      <p:ext uri="{BB962C8B-B14F-4D97-AF65-F5344CB8AC3E}">
        <p14:creationId xmlns:p14="http://schemas.microsoft.com/office/powerpoint/2010/main" xmlns="" val="3013334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82960"/>
          </a:xfrm>
        </p:spPr>
        <p:txBody>
          <a:bodyPr/>
          <a:lstStyle/>
          <a:p>
            <a:r>
              <a:rPr lang="en-US" dirty="0" smtClean="0"/>
              <a:t>Suggested Improvement</a:t>
            </a:r>
            <a:endParaRPr lang="en-US" dirty="0"/>
          </a:p>
        </p:txBody>
      </p:sp>
      <p:sp>
        <p:nvSpPr>
          <p:cNvPr id="3" name="Content Placeholder 2"/>
          <p:cNvSpPr>
            <a:spLocks noGrp="1"/>
          </p:cNvSpPr>
          <p:nvPr>
            <p:ph idx="1"/>
          </p:nvPr>
        </p:nvSpPr>
        <p:spPr>
          <a:xfrm>
            <a:off x="685800" y="1412776"/>
            <a:ext cx="7772400" cy="2304256"/>
          </a:xfrm>
        </p:spPr>
        <p:txBody>
          <a:bodyPr/>
          <a:lstStyle/>
          <a:p>
            <a:r>
              <a:rPr lang="en-US" sz="2000" dirty="0" smtClean="0"/>
              <a:t>The STA indicates the time window for Probe Response transmission:</a:t>
            </a:r>
          </a:p>
          <a:p>
            <a:pPr lvl="1"/>
            <a:r>
              <a:rPr lang="en-US" sz="1600" dirty="0" smtClean="0"/>
              <a:t>Within the Probe </a:t>
            </a:r>
            <a:r>
              <a:rPr lang="en-US" sz="1600" dirty="0" smtClean="0"/>
              <a:t>Request the STA indicates the </a:t>
            </a:r>
            <a:r>
              <a:rPr lang="en-US" sz="1600" dirty="0" smtClean="0"/>
              <a:t>start </a:t>
            </a:r>
            <a:r>
              <a:rPr lang="en-US" sz="1600" dirty="0" smtClean="0"/>
              <a:t>and end of the time window for Probe Response transmission. </a:t>
            </a:r>
            <a:endParaRPr lang="en-US" sz="1600" dirty="0" smtClean="0"/>
          </a:p>
          <a:p>
            <a:pPr lvl="1"/>
            <a:r>
              <a:rPr lang="en-US" sz="1600" dirty="0" smtClean="0"/>
              <a:t>AP sends a Probe Response only within this window.</a:t>
            </a:r>
          </a:p>
          <a:p>
            <a:pPr lvl="1"/>
            <a:endParaRPr lang="en-US" sz="1800" dirty="0" smtClean="0"/>
          </a:p>
          <a:p>
            <a:pPr lvl="1"/>
            <a:endParaRPr lang="en-US" sz="1800" dirty="0" smtClean="0"/>
          </a:p>
        </p:txBody>
      </p:sp>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7</a:t>
            </a:fld>
            <a:endParaRPr lang="en-US"/>
          </a:p>
        </p:txBody>
      </p:sp>
      <p:grpSp>
        <p:nvGrpSpPr>
          <p:cNvPr id="82" name="Group 81"/>
          <p:cNvGrpSpPr/>
          <p:nvPr/>
        </p:nvGrpSpPr>
        <p:grpSpPr>
          <a:xfrm>
            <a:off x="1043608" y="3573016"/>
            <a:ext cx="7945760" cy="2692152"/>
            <a:chOff x="304800" y="1447800"/>
            <a:chExt cx="8305800" cy="3124200"/>
          </a:xfrm>
        </p:grpSpPr>
        <p:sp>
          <p:nvSpPr>
            <p:cNvPr id="83" name="Rounded Rectangle 82"/>
            <p:cNvSpPr/>
            <p:nvPr/>
          </p:nvSpPr>
          <p:spPr>
            <a:xfrm>
              <a:off x="304800" y="2362200"/>
              <a:ext cx="5791200" cy="6096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Once or </a:t>
              </a:r>
            </a:p>
            <a:p>
              <a:r>
                <a:rPr lang="en-US" dirty="0" smtClean="0">
                  <a:solidFill>
                    <a:schemeClr val="tx1"/>
                  </a:solidFill>
                </a:rPr>
                <a:t>More:</a:t>
              </a:r>
              <a:endParaRPr lang="en-US" dirty="0">
                <a:solidFill>
                  <a:schemeClr val="tx1"/>
                </a:solidFill>
              </a:endParaRPr>
            </a:p>
          </p:txBody>
        </p:sp>
        <p:sp>
          <p:nvSpPr>
            <p:cNvPr id="85" name="TextBox 84"/>
            <p:cNvSpPr txBox="1"/>
            <p:nvPr/>
          </p:nvSpPr>
          <p:spPr>
            <a:xfrm>
              <a:off x="1371600" y="1600199"/>
              <a:ext cx="1295400" cy="357170"/>
            </a:xfrm>
            <a:prstGeom prst="rect">
              <a:avLst/>
            </a:prstGeom>
            <a:noFill/>
          </p:spPr>
          <p:txBody>
            <a:bodyPr wrap="square" rtlCol="0">
              <a:spAutoFit/>
            </a:bodyPr>
            <a:lstStyle/>
            <a:p>
              <a:r>
                <a:rPr lang="en-US" sz="1400" b="1" dirty="0" smtClean="0"/>
                <a:t>AP</a:t>
              </a:r>
              <a:endParaRPr lang="en-US" sz="1400" b="1" dirty="0"/>
            </a:p>
          </p:txBody>
        </p:sp>
        <p:sp>
          <p:nvSpPr>
            <p:cNvPr id="86" name="TextBox 85"/>
            <p:cNvSpPr txBox="1"/>
            <p:nvPr/>
          </p:nvSpPr>
          <p:spPr>
            <a:xfrm>
              <a:off x="1904999" y="2450812"/>
              <a:ext cx="3581400" cy="321453"/>
            </a:xfrm>
            <a:prstGeom prst="rect">
              <a:avLst/>
            </a:prstGeom>
            <a:noFill/>
          </p:spPr>
          <p:txBody>
            <a:bodyPr wrap="square" rtlCol="0">
              <a:spAutoFit/>
            </a:bodyPr>
            <a:lstStyle/>
            <a:p>
              <a:r>
                <a:rPr lang="en-US" dirty="0" smtClean="0"/>
                <a:t>Probe Req inc. </a:t>
              </a:r>
              <a:r>
                <a:rPr lang="en-US" dirty="0" smtClean="0"/>
                <a:t>start and end Probe Response</a:t>
              </a:r>
              <a:endParaRPr lang="en-US" dirty="0" smtClean="0"/>
            </a:p>
          </p:txBody>
        </p:sp>
        <p:sp>
          <p:nvSpPr>
            <p:cNvPr id="87" name="TextBox 86"/>
            <p:cNvSpPr txBox="1"/>
            <p:nvPr/>
          </p:nvSpPr>
          <p:spPr>
            <a:xfrm>
              <a:off x="5334000" y="1600199"/>
              <a:ext cx="685800" cy="357170"/>
            </a:xfrm>
            <a:prstGeom prst="rect">
              <a:avLst/>
            </a:prstGeom>
            <a:noFill/>
          </p:spPr>
          <p:txBody>
            <a:bodyPr wrap="square" rtlCol="0">
              <a:spAutoFit/>
            </a:bodyPr>
            <a:lstStyle/>
            <a:p>
              <a:r>
                <a:rPr lang="en-US" sz="1400" b="1" dirty="0" smtClean="0"/>
                <a:t>STA</a:t>
              </a:r>
              <a:endParaRPr lang="en-US" sz="1400" b="1" dirty="0"/>
            </a:p>
          </p:txBody>
        </p:sp>
        <p:sp>
          <p:nvSpPr>
            <p:cNvPr id="88" name="Rectangular Callout 87"/>
            <p:cNvSpPr/>
            <p:nvPr/>
          </p:nvSpPr>
          <p:spPr>
            <a:xfrm>
              <a:off x="6613000" y="1447800"/>
              <a:ext cx="1997600" cy="914400"/>
            </a:xfrm>
            <a:prstGeom prst="wedgeRectCallout">
              <a:avLst>
                <a:gd name="adj1" fmla="val -75198"/>
                <a:gd name="adj2" fmla="val 1569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start of the time window</a:t>
              </a:r>
            </a:p>
            <a:p>
              <a:pPr algn="ctr"/>
              <a:r>
                <a:rPr lang="en-US" sz="1100" dirty="0" smtClean="0">
                  <a:solidFill>
                    <a:schemeClr val="tx1"/>
                  </a:solidFill>
                </a:rPr>
                <a:t>No later than end of the time window </a:t>
              </a:r>
            </a:p>
          </p:txBody>
        </p:sp>
        <p:cxnSp>
          <p:nvCxnSpPr>
            <p:cNvPr id="89" name="Straight Connector 88"/>
            <p:cNvCxnSpPr/>
            <p:nvPr/>
          </p:nvCxnSpPr>
          <p:spPr>
            <a:xfrm rot="5400000">
              <a:off x="304800" y="3276600"/>
              <a:ext cx="2590800" cy="0"/>
            </a:xfrm>
            <a:prstGeom prst="line">
              <a:avLst/>
            </a:prstGeom>
            <a:ln w="25400">
              <a:solidFill>
                <a:schemeClr val="tx1"/>
              </a:solidFill>
              <a:headEnd type="oval" w="lg" len="lg"/>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1634925" y="2679412"/>
              <a:ext cx="3962400" cy="1588"/>
            </a:xfrm>
            <a:prstGeom prst="straightConnector1">
              <a:avLst/>
            </a:prstGeom>
            <a:ln>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1611775" y="3973224"/>
              <a:ext cx="3962400" cy="1588"/>
            </a:xfrm>
            <a:prstGeom prst="straightConnector1">
              <a:avLst/>
            </a:prstGeom>
            <a:ln>
              <a:solidFill>
                <a:schemeClr val="tx1"/>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2842550" y="3746212"/>
              <a:ext cx="2057400" cy="321453"/>
            </a:xfrm>
            <a:prstGeom prst="rect">
              <a:avLst/>
            </a:prstGeom>
            <a:noFill/>
          </p:spPr>
          <p:txBody>
            <a:bodyPr wrap="square" rtlCol="0">
              <a:spAutoFit/>
            </a:bodyPr>
            <a:lstStyle/>
            <a:p>
              <a:r>
                <a:rPr lang="en-US" dirty="0" smtClean="0"/>
                <a:t>Probe Response</a:t>
              </a:r>
            </a:p>
          </p:txBody>
        </p:sp>
        <p:sp>
          <p:nvSpPr>
            <p:cNvPr id="93" name="Right Brace 92"/>
            <p:cNvSpPr/>
            <p:nvPr/>
          </p:nvSpPr>
          <p:spPr>
            <a:xfrm>
              <a:off x="5638800" y="2667000"/>
              <a:ext cx="457200" cy="1295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100"/>
            </a:p>
          </p:txBody>
        </p:sp>
        <p:cxnSp>
          <p:nvCxnSpPr>
            <p:cNvPr id="94" name="Straight Connector 93"/>
            <p:cNvCxnSpPr/>
            <p:nvPr/>
          </p:nvCxnSpPr>
          <p:spPr>
            <a:xfrm rot="5400000">
              <a:off x="4290350" y="3276600"/>
              <a:ext cx="2590800" cy="0"/>
            </a:xfrm>
            <a:prstGeom prst="line">
              <a:avLst/>
            </a:prstGeom>
            <a:ln w="25400">
              <a:solidFill>
                <a:schemeClr val="tx1"/>
              </a:solidFill>
              <a:headEnd type="oval"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013334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82960"/>
          </a:xfrm>
        </p:spPr>
        <p:txBody>
          <a:bodyPr/>
          <a:lstStyle/>
          <a:p>
            <a:r>
              <a:rPr lang="en-US" dirty="0" smtClean="0"/>
              <a:t>Suggested Improvement </a:t>
            </a:r>
            <a:r>
              <a:rPr lang="en-US" sz="2400" b="0" dirty="0" smtClean="0"/>
              <a:t>(con.)</a:t>
            </a:r>
            <a:endParaRPr lang="en-US" b="0" dirty="0"/>
          </a:p>
        </p:txBody>
      </p:sp>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8</a:t>
            </a:fld>
            <a:endParaRPr lang="en-US"/>
          </a:p>
        </p:txBody>
      </p:sp>
      <p:sp>
        <p:nvSpPr>
          <p:cNvPr id="83" name="Content Placeholder 2"/>
          <p:cNvSpPr txBox="1">
            <a:spLocks/>
          </p:cNvSpPr>
          <p:nvPr/>
        </p:nvSpPr>
        <p:spPr bwMode="auto">
          <a:xfrm>
            <a:off x="685800" y="1412776"/>
            <a:ext cx="7772400" cy="23042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The STA indicates the time window for Probe Response transmission: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The STA is than able to perform</a:t>
            </a:r>
            <a:r>
              <a:rPr kumimoji="0" lang="en-US" sz="1600" b="0" i="0" u="none" strike="noStrike" kern="0" cap="none" spc="0" normalizeH="0" noProof="0" dirty="0" smtClean="0">
                <a:ln>
                  <a:noFill/>
                </a:ln>
                <a:solidFill>
                  <a:schemeClr val="tx1"/>
                </a:solidFill>
                <a:effectLst/>
                <a:uLnTx/>
                <a:uFillTx/>
                <a:latin typeface="+mn-lt"/>
              </a:rPr>
              <a:t> multiple concurrent Active scan procedures over multiple channels by that shortening the Active Scan duration.</a:t>
            </a:r>
            <a:endParaRPr kumimoji="0" lang="en-US" sz="16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mn-lt"/>
            </a:endParaRPr>
          </a:p>
        </p:txBody>
      </p:sp>
      <p:sp>
        <p:nvSpPr>
          <p:cNvPr id="85" name="Rectangle 84"/>
          <p:cNvSpPr/>
          <p:nvPr/>
        </p:nvSpPr>
        <p:spPr bwMode="auto">
          <a:xfrm>
            <a:off x="2859453" y="4721544"/>
            <a:ext cx="853712" cy="254214"/>
          </a:xfrm>
          <a:prstGeom prst="rect">
            <a:avLst/>
          </a:prstGeom>
          <a:gradFill flip="none" rotWithShape="1">
            <a:gsLst>
              <a:gs pos="5000">
                <a:schemeClr val="bg1"/>
              </a:gs>
              <a:gs pos="95000">
                <a:schemeClr val="accent1"/>
              </a:gs>
            </a:gsLst>
            <a:path path="circle">
              <a:fillToRect l="100000" t="100000"/>
            </a:path>
            <a:tileRect r="-100000" b="-10000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86" name="Rectangle 85"/>
          <p:cNvSpPr/>
          <p:nvPr/>
        </p:nvSpPr>
        <p:spPr bwMode="auto">
          <a:xfrm>
            <a:off x="3384815" y="4721544"/>
            <a:ext cx="157608" cy="254214"/>
          </a:xfrm>
          <a:prstGeom prst="rect">
            <a:avLst/>
          </a:prstGeom>
          <a:solidFill>
            <a:srgbClr val="FFC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87" name="Rectangle 86"/>
          <p:cNvSpPr/>
          <p:nvPr/>
        </p:nvSpPr>
        <p:spPr bwMode="auto">
          <a:xfrm>
            <a:off x="4632548" y="3400407"/>
            <a:ext cx="853712" cy="254214"/>
          </a:xfrm>
          <a:prstGeom prst="rect">
            <a:avLst/>
          </a:prstGeom>
          <a:gradFill flip="none" rotWithShape="1">
            <a:gsLst>
              <a:gs pos="5000">
                <a:schemeClr val="bg1"/>
              </a:gs>
              <a:gs pos="95000">
                <a:schemeClr val="accent1"/>
              </a:gs>
            </a:gsLst>
            <a:path path="circle">
              <a:fillToRect l="100000" t="100000"/>
            </a:path>
            <a:tileRect r="-100000" b="-10000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88" name="Rectangle 87"/>
          <p:cNvSpPr/>
          <p:nvPr/>
        </p:nvSpPr>
        <p:spPr bwMode="auto">
          <a:xfrm>
            <a:off x="4698218" y="3400407"/>
            <a:ext cx="157608" cy="254214"/>
          </a:xfrm>
          <a:prstGeom prst="rect">
            <a:avLst/>
          </a:prstGeom>
          <a:solidFill>
            <a:srgbClr val="FFC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89" name="Rectangle 88"/>
          <p:cNvSpPr/>
          <p:nvPr/>
        </p:nvSpPr>
        <p:spPr bwMode="auto">
          <a:xfrm>
            <a:off x="2048233" y="4724483"/>
            <a:ext cx="154518" cy="25421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0" name="Rectangle 89"/>
          <p:cNvSpPr/>
          <p:nvPr/>
        </p:nvSpPr>
        <p:spPr bwMode="auto">
          <a:xfrm>
            <a:off x="2234337" y="4065574"/>
            <a:ext cx="157608" cy="25421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1" name="Rectangle 90"/>
          <p:cNvSpPr/>
          <p:nvPr/>
        </p:nvSpPr>
        <p:spPr bwMode="auto">
          <a:xfrm>
            <a:off x="2432597" y="3389807"/>
            <a:ext cx="157608" cy="25421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cxnSp>
        <p:nvCxnSpPr>
          <p:cNvPr id="92" name="Straight Connector 91"/>
          <p:cNvCxnSpPr/>
          <p:nvPr/>
        </p:nvCxnSpPr>
        <p:spPr bwMode="auto">
          <a:xfrm>
            <a:off x="1364490" y="4315190"/>
            <a:ext cx="6767891"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94" name="Straight Connector 93"/>
          <p:cNvCxnSpPr/>
          <p:nvPr/>
        </p:nvCxnSpPr>
        <p:spPr bwMode="auto">
          <a:xfrm>
            <a:off x="1364490" y="4976729"/>
            <a:ext cx="6767891"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96" name="Straight Connector 95"/>
          <p:cNvCxnSpPr/>
          <p:nvPr/>
        </p:nvCxnSpPr>
        <p:spPr bwMode="auto">
          <a:xfrm flipV="1">
            <a:off x="2104246" y="4975759"/>
            <a:ext cx="5081230" cy="0"/>
          </a:xfrm>
          <a:prstGeom prst="line">
            <a:avLst/>
          </a:prstGeom>
          <a:solidFill>
            <a:schemeClr val="bg1"/>
          </a:solidFill>
          <a:ln w="12700" cap="flat" cmpd="sng" algn="ctr">
            <a:solidFill>
              <a:schemeClr val="tx1"/>
            </a:solidFill>
            <a:prstDash val="dash"/>
            <a:round/>
            <a:headEnd type="none" w="sm" len="sm"/>
            <a:tailEnd type="none" w="sm" len="sm"/>
          </a:ln>
          <a:effectLst/>
        </p:spPr>
      </p:cxnSp>
      <p:cxnSp>
        <p:nvCxnSpPr>
          <p:cNvPr id="97" name="Straight Connector 96"/>
          <p:cNvCxnSpPr>
            <a:stCxn id="91" idx="2"/>
          </p:cNvCxnSpPr>
          <p:nvPr/>
        </p:nvCxnSpPr>
        <p:spPr bwMode="auto">
          <a:xfrm rot="16200000" flipH="1">
            <a:off x="1676024" y="4479398"/>
            <a:ext cx="1690457" cy="19701"/>
          </a:xfrm>
          <a:prstGeom prst="line">
            <a:avLst/>
          </a:prstGeom>
          <a:solidFill>
            <a:schemeClr val="bg1"/>
          </a:solidFill>
          <a:ln w="12700" cap="flat" cmpd="sng" algn="ctr">
            <a:solidFill>
              <a:schemeClr val="tx1"/>
            </a:solidFill>
            <a:prstDash val="dash"/>
            <a:round/>
            <a:headEnd type="stealth" w="lg" len="lg"/>
            <a:tailEnd type="none" w="lg" len="lg"/>
          </a:ln>
          <a:effectLst/>
        </p:spPr>
      </p:cxnSp>
      <p:cxnSp>
        <p:nvCxnSpPr>
          <p:cNvPr id="98" name="Straight Connector 97"/>
          <p:cNvCxnSpPr>
            <a:stCxn id="90" idx="2"/>
          </p:cNvCxnSpPr>
          <p:nvPr/>
        </p:nvCxnSpPr>
        <p:spPr bwMode="auto">
          <a:xfrm rot="16200000" flipH="1">
            <a:off x="1816272" y="4816657"/>
            <a:ext cx="1014691" cy="20952"/>
          </a:xfrm>
          <a:prstGeom prst="line">
            <a:avLst/>
          </a:prstGeom>
          <a:solidFill>
            <a:schemeClr val="bg1"/>
          </a:solidFill>
          <a:ln w="12700" cap="flat" cmpd="sng" algn="ctr">
            <a:solidFill>
              <a:schemeClr val="tx1"/>
            </a:solidFill>
            <a:prstDash val="dash"/>
            <a:round/>
            <a:headEnd type="stealth" w="lg" len="lg"/>
            <a:tailEnd type="none" w="lg" len="lg"/>
          </a:ln>
          <a:effectLst/>
        </p:spPr>
      </p:cxnSp>
      <p:cxnSp>
        <p:nvCxnSpPr>
          <p:cNvPr id="99" name="Straight Connector 98"/>
          <p:cNvCxnSpPr/>
          <p:nvPr/>
        </p:nvCxnSpPr>
        <p:spPr bwMode="auto">
          <a:xfrm rot="16200000" flipH="1">
            <a:off x="1959802" y="5157198"/>
            <a:ext cx="336775" cy="17786"/>
          </a:xfrm>
          <a:prstGeom prst="line">
            <a:avLst/>
          </a:prstGeom>
          <a:solidFill>
            <a:schemeClr val="bg1"/>
          </a:solidFill>
          <a:ln w="12700" cap="flat" cmpd="sng" algn="ctr">
            <a:solidFill>
              <a:schemeClr val="tx1"/>
            </a:solidFill>
            <a:prstDash val="dash"/>
            <a:round/>
            <a:headEnd type="stealth" w="lg" len="lg"/>
            <a:tailEnd type="none" w="lg" len="lg"/>
          </a:ln>
          <a:effectLst/>
        </p:spPr>
      </p:cxnSp>
      <p:cxnSp>
        <p:nvCxnSpPr>
          <p:cNvPr id="100" name="Straight Connector 99"/>
          <p:cNvCxnSpPr/>
          <p:nvPr/>
        </p:nvCxnSpPr>
        <p:spPr bwMode="auto">
          <a:xfrm rot="10800000" flipV="1">
            <a:off x="2132470" y="5334477"/>
            <a:ext cx="5081230" cy="0"/>
          </a:xfrm>
          <a:prstGeom prst="line">
            <a:avLst/>
          </a:prstGeom>
          <a:solidFill>
            <a:schemeClr val="bg1"/>
          </a:solidFill>
          <a:ln w="12700" cap="flat" cmpd="sng" algn="ctr">
            <a:solidFill>
              <a:schemeClr val="tx1"/>
            </a:solidFill>
            <a:prstDash val="dash"/>
            <a:round/>
            <a:headEnd type="none" w="sm" len="sm"/>
            <a:tailEnd type="none" w="sm" len="sm"/>
          </a:ln>
          <a:effectLst/>
        </p:spPr>
      </p:cxnSp>
      <p:cxnSp>
        <p:nvCxnSpPr>
          <p:cNvPr id="102" name="Straight Connector 101"/>
          <p:cNvCxnSpPr/>
          <p:nvPr/>
        </p:nvCxnSpPr>
        <p:spPr bwMode="auto">
          <a:xfrm>
            <a:off x="1410846" y="3654622"/>
            <a:ext cx="6767891" cy="0"/>
          </a:xfrm>
          <a:prstGeom prst="line">
            <a:avLst/>
          </a:prstGeom>
          <a:solidFill>
            <a:schemeClr val="bg1"/>
          </a:solidFill>
          <a:ln w="38100" cap="flat" cmpd="sng" algn="ctr">
            <a:solidFill>
              <a:schemeClr val="tx1"/>
            </a:solidFill>
            <a:prstDash val="solid"/>
            <a:round/>
            <a:headEnd type="none" w="sm" len="sm"/>
            <a:tailEnd type="stealth" w="lg" len="lg"/>
          </a:ln>
          <a:effectLst/>
        </p:spPr>
      </p:cxnSp>
      <p:grpSp>
        <p:nvGrpSpPr>
          <p:cNvPr id="122" name="Group 121"/>
          <p:cNvGrpSpPr/>
          <p:nvPr/>
        </p:nvGrpSpPr>
        <p:grpSpPr>
          <a:xfrm>
            <a:off x="539552" y="3212976"/>
            <a:ext cx="1466189" cy="1714988"/>
            <a:chOff x="1020688" y="3284984"/>
            <a:chExt cx="985053" cy="1714988"/>
          </a:xfrm>
        </p:grpSpPr>
        <p:sp>
          <p:nvSpPr>
            <p:cNvPr id="93" name="TextBox 92"/>
            <p:cNvSpPr txBox="1"/>
            <p:nvPr/>
          </p:nvSpPr>
          <p:spPr>
            <a:xfrm>
              <a:off x="1020688" y="3942298"/>
              <a:ext cx="985053" cy="374362"/>
            </a:xfrm>
            <a:prstGeom prst="rect">
              <a:avLst/>
            </a:prstGeom>
            <a:noFill/>
          </p:spPr>
          <p:txBody>
            <a:bodyPr wrap="square" rtlCol="0">
              <a:spAutoFit/>
            </a:bodyPr>
            <a:lstStyle/>
            <a:p>
              <a:r>
                <a:rPr lang="en-US" sz="1200" b="1" dirty="0" smtClean="0">
                  <a:latin typeface="+mn-lt"/>
                </a:rPr>
                <a:t>Channel N+1 </a:t>
              </a:r>
            </a:p>
            <a:p>
              <a:r>
                <a:rPr lang="en-US" sz="1200" b="1" dirty="0" smtClean="0">
                  <a:latin typeface="+mn-lt"/>
                </a:rPr>
                <a:t>802.11 WM activity</a:t>
              </a:r>
            </a:p>
          </p:txBody>
        </p:sp>
        <p:sp>
          <p:nvSpPr>
            <p:cNvPr id="95" name="TextBox 94"/>
            <p:cNvSpPr txBox="1"/>
            <p:nvPr/>
          </p:nvSpPr>
          <p:spPr>
            <a:xfrm>
              <a:off x="1064468" y="4625610"/>
              <a:ext cx="941273" cy="374362"/>
            </a:xfrm>
            <a:prstGeom prst="rect">
              <a:avLst/>
            </a:prstGeom>
            <a:noFill/>
          </p:spPr>
          <p:txBody>
            <a:bodyPr wrap="square" rtlCol="0">
              <a:spAutoFit/>
            </a:bodyPr>
            <a:lstStyle/>
            <a:p>
              <a:r>
                <a:rPr lang="en-US" sz="1200" b="1" dirty="0" smtClean="0">
                  <a:latin typeface="+mn-lt"/>
                </a:rPr>
                <a:t>Channel N</a:t>
              </a:r>
            </a:p>
            <a:p>
              <a:r>
                <a:rPr lang="en-US" sz="1200" b="1" dirty="0" smtClean="0">
                  <a:latin typeface="+mn-lt"/>
                </a:rPr>
                <a:t>802.11 WM activity</a:t>
              </a:r>
            </a:p>
          </p:txBody>
        </p:sp>
        <p:sp>
          <p:nvSpPr>
            <p:cNvPr id="103" name="TextBox 102"/>
            <p:cNvSpPr txBox="1"/>
            <p:nvPr/>
          </p:nvSpPr>
          <p:spPr>
            <a:xfrm>
              <a:off x="1020688" y="3284984"/>
              <a:ext cx="985053" cy="374362"/>
            </a:xfrm>
            <a:prstGeom prst="rect">
              <a:avLst/>
            </a:prstGeom>
            <a:noFill/>
          </p:spPr>
          <p:txBody>
            <a:bodyPr wrap="square" rtlCol="0">
              <a:spAutoFit/>
            </a:bodyPr>
            <a:lstStyle/>
            <a:p>
              <a:r>
                <a:rPr lang="en-US" sz="1200" b="1" dirty="0" smtClean="0">
                  <a:latin typeface="+mn-lt"/>
                </a:rPr>
                <a:t>Channel N+2 </a:t>
              </a:r>
            </a:p>
            <a:p>
              <a:r>
                <a:rPr lang="en-US" sz="1200" b="1" dirty="0" smtClean="0">
                  <a:latin typeface="+mn-lt"/>
                </a:rPr>
                <a:t>802.11 WM activity</a:t>
              </a:r>
            </a:p>
          </p:txBody>
        </p:sp>
      </p:grpSp>
      <p:sp>
        <p:nvSpPr>
          <p:cNvPr id="104" name="Rectangle 103"/>
          <p:cNvSpPr/>
          <p:nvPr/>
        </p:nvSpPr>
        <p:spPr bwMode="auto">
          <a:xfrm>
            <a:off x="3746001" y="4051844"/>
            <a:ext cx="853712" cy="254214"/>
          </a:xfrm>
          <a:prstGeom prst="rect">
            <a:avLst/>
          </a:prstGeom>
          <a:gradFill flip="none" rotWithShape="1">
            <a:gsLst>
              <a:gs pos="5000">
                <a:schemeClr val="bg1"/>
              </a:gs>
              <a:gs pos="95000">
                <a:schemeClr val="accent1"/>
              </a:gs>
            </a:gsLst>
            <a:path path="circle">
              <a:fillToRect l="100000" t="100000"/>
            </a:path>
            <a:tileRect r="-100000" b="-10000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cxnSp>
        <p:nvCxnSpPr>
          <p:cNvPr id="105" name="Curved Connector 104"/>
          <p:cNvCxnSpPr>
            <a:stCxn id="91" idx="0"/>
            <a:endCxn id="87" idx="0"/>
          </p:cNvCxnSpPr>
          <p:nvPr/>
        </p:nvCxnSpPr>
        <p:spPr>
          <a:xfrm rot="16200000" flipH="1">
            <a:off x="3780102" y="2121105"/>
            <a:ext cx="10601" cy="2548003"/>
          </a:xfrm>
          <a:prstGeom prst="curvedConnector3">
            <a:avLst>
              <a:gd name="adj1" fmla="val -3083085"/>
            </a:avLst>
          </a:prstGeom>
          <a:ln>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6" name="Curved Connector 105"/>
          <p:cNvCxnSpPr>
            <a:stCxn id="90" idx="0"/>
            <a:endCxn id="104" idx="0"/>
          </p:cNvCxnSpPr>
          <p:nvPr/>
        </p:nvCxnSpPr>
        <p:spPr>
          <a:xfrm rot="5400000" flipH="1" flipV="1">
            <a:off x="3236134" y="3128851"/>
            <a:ext cx="13730" cy="1859716"/>
          </a:xfrm>
          <a:prstGeom prst="curvedConnector3">
            <a:avLst>
              <a:gd name="adj1" fmla="val 2470803"/>
            </a:avLst>
          </a:prstGeom>
          <a:ln>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7" name="Curved Connector 106"/>
          <p:cNvCxnSpPr>
            <a:stCxn id="89" idx="0"/>
            <a:endCxn id="85" idx="0"/>
          </p:cNvCxnSpPr>
          <p:nvPr/>
        </p:nvCxnSpPr>
        <p:spPr>
          <a:xfrm rot="5400000" flipH="1" flipV="1">
            <a:off x="2704432" y="4142606"/>
            <a:ext cx="2938" cy="1160817"/>
          </a:xfrm>
          <a:prstGeom prst="curvedConnector3">
            <a:avLst>
              <a:gd name="adj1" fmla="val 7572326"/>
            </a:avLst>
          </a:prstGeom>
          <a:ln>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bwMode="auto">
          <a:xfrm>
            <a:off x="3975846" y="4051844"/>
            <a:ext cx="157608" cy="254214"/>
          </a:xfrm>
          <a:prstGeom prst="rect">
            <a:avLst/>
          </a:prstGeom>
          <a:solidFill>
            <a:srgbClr val="FFC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cxnSp>
        <p:nvCxnSpPr>
          <p:cNvPr id="109" name="Straight Connector 108"/>
          <p:cNvCxnSpPr/>
          <p:nvPr/>
        </p:nvCxnSpPr>
        <p:spPr bwMode="auto">
          <a:xfrm rot="10800000" flipV="1">
            <a:off x="3319146" y="5731698"/>
            <a:ext cx="3899168" cy="1"/>
          </a:xfrm>
          <a:prstGeom prst="line">
            <a:avLst/>
          </a:prstGeom>
          <a:solidFill>
            <a:schemeClr val="bg1"/>
          </a:solidFill>
          <a:ln w="12700" cap="flat" cmpd="sng" algn="ctr">
            <a:solidFill>
              <a:schemeClr val="tx1"/>
            </a:solidFill>
            <a:prstDash val="dash"/>
            <a:round/>
            <a:headEnd type="none" w="sm" len="sm"/>
            <a:tailEnd type="none" w="sm" len="sm"/>
          </a:ln>
          <a:effectLst/>
        </p:spPr>
      </p:cxnSp>
      <p:cxnSp>
        <p:nvCxnSpPr>
          <p:cNvPr id="111" name="Straight Connector 110"/>
          <p:cNvCxnSpPr>
            <a:stCxn id="114" idx="1"/>
          </p:cNvCxnSpPr>
          <p:nvPr/>
        </p:nvCxnSpPr>
        <p:spPr bwMode="auto">
          <a:xfrm rot="16200000" flipH="1">
            <a:off x="3007801" y="5449850"/>
            <a:ext cx="559924" cy="2909"/>
          </a:xfrm>
          <a:prstGeom prst="line">
            <a:avLst/>
          </a:prstGeom>
          <a:solidFill>
            <a:schemeClr val="bg1"/>
          </a:solidFill>
          <a:ln w="12700" cap="flat" cmpd="sng" algn="ctr">
            <a:solidFill>
              <a:schemeClr val="tx1"/>
            </a:solidFill>
            <a:prstDash val="dash"/>
            <a:round/>
            <a:headEnd type="stealth" w="lg" len="lg"/>
            <a:tailEnd type="none" w="lg" len="lg"/>
          </a:ln>
          <a:effectLst/>
        </p:spPr>
      </p:cxnSp>
      <p:cxnSp>
        <p:nvCxnSpPr>
          <p:cNvPr id="112" name="Straight Connector 111"/>
          <p:cNvCxnSpPr>
            <a:stCxn id="115" idx="1"/>
          </p:cNvCxnSpPr>
          <p:nvPr/>
        </p:nvCxnSpPr>
        <p:spPr bwMode="auto">
          <a:xfrm rot="16200000" flipH="1">
            <a:off x="3565724" y="5102667"/>
            <a:ext cx="1207200" cy="7069"/>
          </a:xfrm>
          <a:prstGeom prst="line">
            <a:avLst/>
          </a:prstGeom>
          <a:solidFill>
            <a:schemeClr val="bg1"/>
          </a:solidFill>
          <a:ln w="12700" cap="flat" cmpd="sng" algn="ctr">
            <a:solidFill>
              <a:schemeClr val="tx1"/>
            </a:solidFill>
            <a:prstDash val="dash"/>
            <a:round/>
            <a:headEnd type="stealth" w="lg" len="lg"/>
            <a:tailEnd type="none" w="lg" len="lg"/>
          </a:ln>
          <a:effectLst/>
        </p:spPr>
      </p:cxnSp>
      <p:cxnSp>
        <p:nvCxnSpPr>
          <p:cNvPr id="113" name="Straight Connector 112"/>
          <p:cNvCxnSpPr>
            <a:stCxn id="116" idx="1"/>
          </p:cNvCxnSpPr>
          <p:nvPr/>
        </p:nvCxnSpPr>
        <p:spPr bwMode="auto">
          <a:xfrm rot="16200000" flipH="1">
            <a:off x="4134006" y="4803393"/>
            <a:ext cx="1853705" cy="2909"/>
          </a:xfrm>
          <a:prstGeom prst="line">
            <a:avLst/>
          </a:prstGeom>
          <a:solidFill>
            <a:schemeClr val="bg1"/>
          </a:solidFill>
          <a:ln w="12700" cap="flat" cmpd="sng" algn="ctr">
            <a:solidFill>
              <a:schemeClr val="tx1"/>
            </a:solidFill>
            <a:prstDash val="dash"/>
            <a:round/>
            <a:headEnd type="stealth" w="lg" len="lg"/>
            <a:tailEnd type="none" w="lg" len="lg"/>
          </a:ln>
          <a:effectLst/>
        </p:spPr>
      </p:cxnSp>
      <p:sp>
        <p:nvSpPr>
          <p:cNvPr id="114" name="Left Brace 113"/>
          <p:cNvSpPr/>
          <p:nvPr/>
        </p:nvSpPr>
        <p:spPr>
          <a:xfrm rot="16200000">
            <a:off x="3175970" y="4634147"/>
            <a:ext cx="220679" cy="8537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eft Brace 114"/>
          <p:cNvSpPr/>
          <p:nvPr/>
        </p:nvSpPr>
        <p:spPr>
          <a:xfrm rot="16200000">
            <a:off x="4055450" y="3965406"/>
            <a:ext cx="220679" cy="853712"/>
          </a:xfrm>
          <a:prstGeom prst="leftBrace">
            <a:avLst>
              <a:gd name="adj1" fmla="val 1440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Left Brace 115"/>
          <p:cNvSpPr/>
          <p:nvPr/>
        </p:nvSpPr>
        <p:spPr>
          <a:xfrm rot="16200000">
            <a:off x="4949065" y="3340799"/>
            <a:ext cx="220679" cy="8537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7" name="Straight Connector 116"/>
          <p:cNvCxnSpPr/>
          <p:nvPr/>
        </p:nvCxnSpPr>
        <p:spPr bwMode="auto">
          <a:xfrm rot="10800000" flipV="1">
            <a:off x="3450485" y="6084785"/>
            <a:ext cx="3756665" cy="2"/>
          </a:xfrm>
          <a:prstGeom prst="line">
            <a:avLst/>
          </a:prstGeom>
          <a:solidFill>
            <a:schemeClr val="bg1"/>
          </a:solidFill>
          <a:ln w="12700" cap="flat" cmpd="sng" algn="ctr">
            <a:solidFill>
              <a:schemeClr val="tx1"/>
            </a:solidFill>
            <a:prstDash val="dash"/>
            <a:round/>
            <a:headEnd type="none" w="sm" len="sm"/>
            <a:tailEnd type="none" w="sm" len="sm"/>
          </a:ln>
          <a:effectLst/>
        </p:spPr>
      </p:cxnSp>
      <p:grpSp>
        <p:nvGrpSpPr>
          <p:cNvPr id="123" name="Group 122"/>
          <p:cNvGrpSpPr/>
          <p:nvPr/>
        </p:nvGrpSpPr>
        <p:grpSpPr>
          <a:xfrm>
            <a:off x="6300192" y="5086981"/>
            <a:ext cx="2843808" cy="1067291"/>
            <a:chOff x="6727442" y="5086981"/>
            <a:chExt cx="1516966" cy="1067291"/>
          </a:xfrm>
        </p:grpSpPr>
        <p:sp>
          <p:nvSpPr>
            <p:cNvPr id="101" name="TextBox 100"/>
            <p:cNvSpPr txBox="1"/>
            <p:nvPr/>
          </p:nvSpPr>
          <p:spPr>
            <a:xfrm>
              <a:off x="6733994" y="5086981"/>
              <a:ext cx="1510414" cy="461665"/>
            </a:xfrm>
            <a:prstGeom prst="rect">
              <a:avLst/>
            </a:prstGeom>
            <a:noFill/>
          </p:spPr>
          <p:txBody>
            <a:bodyPr wrap="square" rtlCol="0">
              <a:spAutoFit/>
            </a:bodyPr>
            <a:lstStyle/>
            <a:p>
              <a:r>
                <a:rPr lang="en-US" sz="1200" b="1" dirty="0" smtClean="0">
                  <a:latin typeface="+mn-lt"/>
                </a:rPr>
                <a:t>Probe Request defining reply window</a:t>
              </a:r>
            </a:p>
          </p:txBody>
        </p:sp>
        <p:sp>
          <p:nvSpPr>
            <p:cNvPr id="110" name="TextBox 109"/>
            <p:cNvSpPr txBox="1"/>
            <p:nvPr/>
          </p:nvSpPr>
          <p:spPr>
            <a:xfrm>
              <a:off x="6738606" y="5464299"/>
              <a:ext cx="1451296" cy="267401"/>
            </a:xfrm>
            <a:prstGeom prst="rect">
              <a:avLst/>
            </a:prstGeom>
            <a:noFill/>
          </p:spPr>
          <p:txBody>
            <a:bodyPr wrap="square" rtlCol="0">
              <a:spAutoFit/>
            </a:bodyPr>
            <a:lstStyle/>
            <a:p>
              <a:r>
                <a:rPr lang="en-US" sz="1200" b="1" dirty="0" smtClean="0"/>
                <a:t>Reply window of channel X</a:t>
              </a:r>
              <a:endParaRPr lang="en-US" sz="1200" b="1" dirty="0" smtClean="0">
                <a:latin typeface="+mn-lt"/>
              </a:endParaRPr>
            </a:p>
          </p:txBody>
        </p:sp>
        <p:sp>
          <p:nvSpPr>
            <p:cNvPr id="118" name="TextBox 117"/>
            <p:cNvSpPr txBox="1"/>
            <p:nvPr/>
          </p:nvSpPr>
          <p:spPr>
            <a:xfrm>
              <a:off x="6727442" y="5877273"/>
              <a:ext cx="1516966" cy="276999"/>
            </a:xfrm>
            <a:prstGeom prst="rect">
              <a:avLst/>
            </a:prstGeom>
            <a:noFill/>
          </p:spPr>
          <p:txBody>
            <a:bodyPr wrap="square" rtlCol="0">
              <a:spAutoFit/>
            </a:bodyPr>
            <a:lstStyle/>
            <a:p>
              <a:r>
                <a:rPr lang="en-US" sz="1200" b="1" dirty="0" smtClean="0"/>
                <a:t>Possible Probe Response</a:t>
              </a:r>
              <a:endParaRPr lang="en-US" sz="1200" b="1" dirty="0" smtClean="0">
                <a:latin typeface="+mn-lt"/>
              </a:endParaRPr>
            </a:p>
          </p:txBody>
        </p:sp>
      </p:grpSp>
      <p:cxnSp>
        <p:nvCxnSpPr>
          <p:cNvPr id="119" name="Straight Connector 118"/>
          <p:cNvCxnSpPr>
            <a:stCxn id="86" idx="2"/>
          </p:cNvCxnSpPr>
          <p:nvPr/>
        </p:nvCxnSpPr>
        <p:spPr bwMode="auto">
          <a:xfrm rot="5400000">
            <a:off x="2902537" y="5523706"/>
            <a:ext cx="1109029" cy="13134"/>
          </a:xfrm>
          <a:prstGeom prst="line">
            <a:avLst/>
          </a:prstGeom>
          <a:solidFill>
            <a:schemeClr val="bg1"/>
          </a:solidFill>
          <a:ln w="12700" cap="flat" cmpd="sng" algn="ctr">
            <a:solidFill>
              <a:schemeClr val="tx1"/>
            </a:solidFill>
            <a:prstDash val="dash"/>
            <a:round/>
            <a:headEnd type="stealth" w="lg" len="lg"/>
            <a:tailEnd type="none" w="lg" len="lg"/>
          </a:ln>
          <a:effectLst/>
        </p:spPr>
      </p:cxnSp>
      <p:cxnSp>
        <p:nvCxnSpPr>
          <p:cNvPr id="120" name="Straight Connector 119"/>
          <p:cNvCxnSpPr>
            <a:stCxn id="108" idx="2"/>
          </p:cNvCxnSpPr>
          <p:nvPr/>
        </p:nvCxnSpPr>
        <p:spPr bwMode="auto">
          <a:xfrm rot="5400000">
            <a:off x="3158719" y="5188856"/>
            <a:ext cx="1778729" cy="13134"/>
          </a:xfrm>
          <a:prstGeom prst="line">
            <a:avLst/>
          </a:prstGeom>
          <a:solidFill>
            <a:schemeClr val="bg1"/>
          </a:solidFill>
          <a:ln w="12700" cap="flat" cmpd="sng" algn="ctr">
            <a:solidFill>
              <a:schemeClr val="tx1"/>
            </a:solidFill>
            <a:prstDash val="dash"/>
            <a:round/>
            <a:headEnd type="stealth" w="lg" len="lg"/>
            <a:tailEnd type="none" w="lg" len="lg"/>
          </a:ln>
          <a:effectLst/>
        </p:spPr>
      </p:cxnSp>
      <p:cxnSp>
        <p:nvCxnSpPr>
          <p:cNvPr id="121" name="Straight Connector 120"/>
          <p:cNvCxnSpPr>
            <a:stCxn id="88" idx="2"/>
          </p:cNvCxnSpPr>
          <p:nvPr/>
        </p:nvCxnSpPr>
        <p:spPr bwMode="auto">
          <a:xfrm rot="5400000">
            <a:off x="3555373" y="4863138"/>
            <a:ext cx="2430166" cy="13134"/>
          </a:xfrm>
          <a:prstGeom prst="line">
            <a:avLst/>
          </a:prstGeom>
          <a:solidFill>
            <a:schemeClr val="bg1"/>
          </a:solidFill>
          <a:ln w="12700" cap="flat" cmpd="sng" algn="ctr">
            <a:solidFill>
              <a:schemeClr val="tx1"/>
            </a:solidFill>
            <a:prstDash val="dash"/>
            <a:round/>
            <a:headEnd type="stealth" w="lg" len="lg"/>
            <a:tailEnd type="none" w="lg" len="lg"/>
          </a:ln>
          <a:effectLst/>
        </p:spPr>
      </p:cxnSp>
    </p:spTree>
    <p:extLst>
      <p:ext uri="{BB962C8B-B14F-4D97-AF65-F5344CB8AC3E}">
        <p14:creationId xmlns:p14="http://schemas.microsoft.com/office/powerpoint/2010/main" xmlns="" val="3013334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9</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page 6 paragraph 1:</a:t>
            </a:r>
          </a:p>
          <a:p>
            <a:pPr marL="0">
              <a:spcBef>
                <a:spcPts val="0"/>
              </a:spcBef>
              <a:buNone/>
            </a:pPr>
            <a:endParaRPr lang="en-US" sz="1800" b="0" dirty="0" smtClean="0"/>
          </a:p>
          <a:p>
            <a:pPr marL="0">
              <a:spcBef>
                <a:spcPts val="0"/>
              </a:spcBef>
              <a:buNone/>
            </a:pPr>
            <a:r>
              <a:rPr lang="en-US" sz="1800" b="0" dirty="0" smtClean="0"/>
              <a:t>The amendment will define a mechanism to reduce the overall duration of Active Scanning (over multiple channels). This mechanism is based on an indication within Probe Req for the transmission window of the Probe Response and APs refraining from Probe Response transmission outside this window.</a:t>
            </a:r>
          </a:p>
          <a:p>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11718</TotalTime>
  <Words>758</Words>
  <Application>Microsoft Office PowerPoint</Application>
  <PresentationFormat>On-screen Show (4:3)</PresentationFormat>
  <Paragraphs>128</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Microsoft Office Word 97 - 2003 Document</vt:lpstr>
      <vt:lpstr>Active Scanning Reply Window</vt:lpstr>
      <vt:lpstr>Abstract</vt:lpstr>
      <vt:lpstr>Slide 3</vt:lpstr>
      <vt:lpstr>Recap, Active Scanning Procedure</vt:lpstr>
      <vt:lpstr>Recap, Active Scanning Procedure</vt:lpstr>
      <vt:lpstr>Recap, Active Scanning Procedure</vt:lpstr>
      <vt:lpstr>Suggested Improvement</vt:lpstr>
      <vt:lpstr>Suggested Improvement (con.)</vt:lpstr>
      <vt:lpstr>Framework document</vt:lpstr>
      <vt:lpstr>Strawpoll</vt:lpstr>
      <vt:lpstr>References</vt:lpstr>
    </vt:vector>
  </TitlesOfParts>
  <Company>Intel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Jonathan Segev</dc:creator>
  <cp:lastModifiedBy>jsegev</cp:lastModifiedBy>
  <cp:revision>59</cp:revision>
  <cp:lastPrinted>1998-02-10T13:28:06Z</cp:lastPrinted>
  <dcterms:created xsi:type="dcterms:W3CDTF">2012-01-15T20:46:20Z</dcterms:created>
  <dcterms:modified xsi:type="dcterms:W3CDTF">2012-03-13T18:24:48Z</dcterms:modified>
</cp:coreProperties>
</file>