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71" r:id="rId4"/>
    <p:sldId id="283" r:id="rId5"/>
    <p:sldId id="284" r:id="rId6"/>
    <p:sldId id="285" r:id="rId7"/>
    <p:sldId id="288" r:id="rId8"/>
    <p:sldId id="286" r:id="rId9"/>
    <p:sldId id="287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4" autoAdjust="0"/>
    <p:restoredTop sz="94638" autoAdjust="0"/>
  </p:normalViewPr>
  <p:slideViewPr>
    <p:cSldViewPr>
      <p:cViewPr>
        <p:scale>
          <a:sx n="100" d="100"/>
          <a:sy n="100" d="100"/>
        </p:scale>
        <p:origin x="-6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802.11-12/0056r0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Jarkko Kneckt (Nokia)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802.11-12/0056r0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51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5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45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90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6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25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425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70DE8C5-7F3E-40F7-B17C-39F34EF15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07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50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02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802.11-12/0292r1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Beacon Pointer for FILS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2012-02-28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57245491"/>
              </p:ext>
            </p:extLst>
          </p:nvPr>
        </p:nvGraphicFramePr>
        <p:xfrm>
          <a:off x="514350" y="2266950"/>
          <a:ext cx="8258175" cy="3457575"/>
        </p:xfrm>
        <a:graphic>
          <a:graphicData uri="http://schemas.openxmlformats.org/presentationml/2006/ole">
            <p:oleObj spid="_x0000_s30745" name="Document" r:id="rId4" imgW="8796258" imgH="3685133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11-12-0042r0 AP Discovery with FILS beacon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describes an improvement to the passive scan mechanism using measurement pilots or short beacons.</a:t>
            </a:r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Measurement Pilot and Short beacons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dirty="0" smtClean="0"/>
              <a:t>The Measurement Pilot is a supplementary mechanism to the Beacon targeted </a:t>
            </a:r>
            <a:r>
              <a:rPr lang="en-US" sz="2000" dirty="0" smtClean="0"/>
              <a:t>at supporting the scanning process:</a:t>
            </a:r>
          </a:p>
          <a:p>
            <a:pPr lvl="1"/>
            <a:r>
              <a:rPr lang="en-US" sz="1800" dirty="0" smtClean="0"/>
              <a:t>Has an </a:t>
            </a:r>
            <a:r>
              <a:rPr lang="en-US" sz="1800" dirty="0" smtClean="0"/>
              <a:t>Action </a:t>
            </a:r>
            <a:r>
              <a:rPr lang="en-US" sz="1800" dirty="0" smtClean="0"/>
              <a:t>Frame format.</a:t>
            </a:r>
            <a:endParaRPr lang="en-US" sz="1800" dirty="0" smtClean="0"/>
          </a:p>
          <a:p>
            <a:pPr lvl="1"/>
            <a:r>
              <a:rPr lang="en-US" sz="1800" dirty="0" smtClean="0"/>
              <a:t>Enables a </a:t>
            </a:r>
            <a:r>
              <a:rPr lang="en-US" sz="1800" dirty="0" smtClean="0"/>
              <a:t>better mix of higher rate low occupancy measurement pilots with lower rate high occupancy beacon for optimum balance between enabling passive scan discovery and WM occupancy.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77072"/>
            <a:ext cx="71151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dirty="0" smtClean="0"/>
              <a:t>Enable the Measurement pilot to indicate the beacon scheduling:</a:t>
            </a:r>
          </a:p>
          <a:p>
            <a:pPr lvl="1"/>
            <a:r>
              <a:rPr lang="en-US" sz="1600" dirty="0" smtClean="0"/>
              <a:t>Provide the offset from the measurement pilot to the TBTT.</a:t>
            </a:r>
          </a:p>
          <a:p>
            <a:pPr lvl="1"/>
            <a:r>
              <a:rPr lang="en-US" sz="1600" dirty="0" smtClean="0"/>
              <a:t>For resiliency provide the beacon interval (TBTT).</a:t>
            </a:r>
          </a:p>
          <a:p>
            <a:pPr lvl="1"/>
            <a:r>
              <a:rPr lang="en-US" sz="1600" dirty="0" smtClean="0"/>
              <a:t>Measurement pilot is more compact in comparison to Beacon resulting in lower FER thus more resilient scan process.</a:t>
            </a:r>
          </a:p>
          <a:p>
            <a:pPr lvl="1"/>
            <a:r>
              <a:rPr lang="en-US" sz="1600" dirty="0" smtClean="0"/>
              <a:t>Possibly using the optional </a:t>
            </a:r>
            <a:r>
              <a:rPr lang="en-US" sz="1600" dirty="0" err="1" smtClean="0"/>
              <a:t>subelements</a:t>
            </a:r>
            <a:r>
              <a:rPr lang="en-US" sz="1600" dirty="0" smtClean="0"/>
              <a:t> in the measurement pilot provide expected beacon timing offset.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771850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9299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05199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19525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66925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35330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20906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0872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5748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1524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27529" y="5397093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548670" y="4600495"/>
            <a:ext cx="1719821" cy="224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2249341" y="4743548"/>
            <a:ext cx="1487838" cy="1087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16200000" flipH="1">
            <a:off x="6087456" y="4655123"/>
            <a:ext cx="1670237" cy="532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04800" y="4902216"/>
            <a:ext cx="101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+mn-lt"/>
              </a:rPr>
              <a:t>Air WM activity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1409700" y="4110206"/>
            <a:ext cx="16002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866900" y="3872081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TBTT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409700" y="3859460"/>
            <a:ext cx="54864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66899" y="3573710"/>
            <a:ext cx="235267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DTIM interval == n TBTT</a:t>
            </a:r>
          </a:p>
        </p:txBody>
      </p:sp>
      <p:grpSp>
        <p:nvGrpSpPr>
          <p:cNvPr id="36" name="Group 125"/>
          <p:cNvGrpSpPr/>
          <p:nvPr/>
        </p:nvGrpSpPr>
        <p:grpSpPr>
          <a:xfrm>
            <a:off x="1467363" y="4131452"/>
            <a:ext cx="6833357" cy="830323"/>
            <a:chOff x="1629288" y="4134660"/>
            <a:chExt cx="6833357" cy="830323"/>
          </a:xfrm>
        </p:grpSpPr>
        <p:grpSp>
          <p:nvGrpSpPr>
            <p:cNvPr id="74" name="Group 74"/>
            <p:cNvGrpSpPr/>
            <p:nvPr/>
          </p:nvGrpSpPr>
          <p:grpSpPr>
            <a:xfrm>
              <a:off x="1629288" y="4335780"/>
              <a:ext cx="5895975" cy="629203"/>
              <a:chOff x="1629288" y="4495799"/>
              <a:chExt cx="5895975" cy="469184"/>
            </a:xfrm>
          </p:grpSpPr>
          <p:cxnSp>
            <p:nvCxnSpPr>
              <p:cNvPr id="76" name="Straight Connector 53"/>
              <p:cNvCxnSpPr/>
              <p:nvPr/>
            </p:nvCxnSpPr>
            <p:spPr bwMode="auto">
              <a:xfrm rot="16200000" flipV="1">
                <a:off x="1410449" y="4735826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rot="16200000" flipV="1">
                <a:off x="3023104" y="472495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16200000" flipV="1">
                <a:off x="4970776" y="4735269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rot="16200000" flipV="1">
                <a:off x="6930391" y="472627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flipV="1">
                <a:off x="1629288" y="4498995"/>
                <a:ext cx="589597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5" name="TextBox 74"/>
            <p:cNvSpPr txBox="1"/>
            <p:nvPr/>
          </p:nvSpPr>
          <p:spPr>
            <a:xfrm>
              <a:off x="7446645" y="4134660"/>
              <a:ext cx="1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n-lt"/>
                </a:rPr>
                <a:t>Beacon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 rot="10800000" flipV="1">
            <a:off x="7579994" y="5942812"/>
            <a:ext cx="1183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Measurement pilots</a:t>
            </a:r>
          </a:p>
        </p:txBody>
      </p:sp>
      <p:grpSp>
        <p:nvGrpSpPr>
          <p:cNvPr id="38" name="Group 155"/>
          <p:cNvGrpSpPr/>
          <p:nvPr/>
        </p:nvGrpSpPr>
        <p:grpSpPr>
          <a:xfrm>
            <a:off x="1657033" y="4739636"/>
            <a:ext cx="4545648" cy="640080"/>
            <a:chOff x="1582738" y="4757942"/>
            <a:chExt cx="4545648" cy="64008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1582738" y="4757942"/>
              <a:ext cx="95567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173430" y="4757942"/>
              <a:ext cx="2286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34473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668905" y="4757942"/>
              <a:ext cx="762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2905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45773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5107305" y="4757942"/>
              <a:ext cx="337502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59489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</p:grpSp>
      <p:cxnSp>
        <p:nvCxnSpPr>
          <p:cNvPr id="58" name="Straight Connector 57"/>
          <p:cNvCxnSpPr/>
          <p:nvPr/>
        </p:nvCxnSpPr>
        <p:spPr bwMode="auto">
          <a:xfrm rot="5400000">
            <a:off x="227927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0664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408902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449536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507009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585734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724179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1437443" y="5673830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 rot="10800000" flipV="1">
            <a:off x="7610375" y="5654780"/>
            <a:ext cx="1183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Traffic frames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1846637" y="6317094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84" name="Group 83"/>
          <p:cNvGrpSpPr/>
          <p:nvPr/>
        </p:nvGrpSpPr>
        <p:grpSpPr>
          <a:xfrm>
            <a:off x="1828694" y="5406852"/>
            <a:ext cx="4419900" cy="896000"/>
            <a:chOff x="1828694" y="4477216"/>
            <a:chExt cx="4419900" cy="1618646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187791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273416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368766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477461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545598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1036083" y="5269827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</p:grpSp>
      <p:cxnSp>
        <p:nvCxnSpPr>
          <p:cNvPr id="42" name="Straight Connector 41"/>
          <p:cNvCxnSpPr/>
          <p:nvPr/>
        </p:nvCxnSpPr>
        <p:spPr bwMode="auto">
          <a:xfrm rot="5400000">
            <a:off x="2518063" y="5688799"/>
            <a:ext cx="507751" cy="27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43" name="Curved Connector 42"/>
          <p:cNvCxnSpPr>
            <a:stCxn id="9" idx="0"/>
            <a:endCxn id="17" idx="0"/>
          </p:cNvCxnSpPr>
          <p:nvPr/>
        </p:nvCxnSpPr>
        <p:spPr>
          <a:xfrm rot="16200000" flipH="1">
            <a:off x="2446559" y="4296189"/>
            <a:ext cx="1754" cy="1305453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0" idx="0"/>
            <a:endCxn id="17" idx="0"/>
          </p:cNvCxnSpPr>
          <p:nvPr/>
        </p:nvCxnSpPr>
        <p:spPr>
          <a:xfrm rot="16200000" flipH="1">
            <a:off x="2875284" y="4724913"/>
            <a:ext cx="1754" cy="448004"/>
          </a:xfrm>
          <a:prstGeom prst="curvedConnector3">
            <a:avLst>
              <a:gd name="adj1" fmla="val -130330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1" idx="0"/>
            <a:endCxn id="18" idx="0"/>
          </p:cNvCxnSpPr>
          <p:nvPr/>
        </p:nvCxnSpPr>
        <p:spPr>
          <a:xfrm rot="16200000" flipH="1">
            <a:off x="4287614" y="4188483"/>
            <a:ext cx="1754" cy="1520864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3" idx="0"/>
            <a:endCxn id="18" idx="0"/>
          </p:cNvCxnSpPr>
          <p:nvPr/>
        </p:nvCxnSpPr>
        <p:spPr>
          <a:xfrm rot="16200000" flipH="1">
            <a:off x="4768477" y="4669346"/>
            <a:ext cx="1754" cy="559138"/>
          </a:xfrm>
          <a:prstGeom prst="curvedConnector3">
            <a:avLst>
              <a:gd name="adj1" fmla="val -130330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5" idx="0"/>
            <a:endCxn id="19" idx="0"/>
          </p:cNvCxnSpPr>
          <p:nvPr/>
        </p:nvCxnSpPr>
        <p:spPr>
          <a:xfrm rot="16200000" flipH="1">
            <a:off x="6281559" y="4224669"/>
            <a:ext cx="1754" cy="1448493"/>
          </a:xfrm>
          <a:prstGeom prst="curvedConnector3">
            <a:avLst>
              <a:gd name="adj1" fmla="val -3443473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2" idx="0"/>
            <a:endCxn id="19" idx="0"/>
          </p:cNvCxnSpPr>
          <p:nvPr/>
        </p:nvCxnSpPr>
        <p:spPr>
          <a:xfrm rot="16200000" flipH="1">
            <a:off x="6623657" y="4566766"/>
            <a:ext cx="1754" cy="764298"/>
          </a:xfrm>
          <a:prstGeom prst="curvedConnector3">
            <a:avLst>
              <a:gd name="adj1" fmla="val -2565456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691680" y="5924802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pPr lvl="1"/>
            <a:r>
              <a:rPr lang="en-US" sz="1800" dirty="0" smtClean="0"/>
              <a:t>Provide the offset from the measurement pilot to the beacon scheduling:</a:t>
            </a:r>
          </a:p>
          <a:p>
            <a:pPr lvl="2"/>
            <a:r>
              <a:rPr lang="en-US" sz="1600" dirty="0" smtClean="0"/>
              <a:t>Improved power – receiver can limit its activity to the actual time duration of beacon transmission.</a:t>
            </a:r>
          </a:p>
          <a:p>
            <a:pPr lvl="2"/>
            <a:r>
              <a:rPr lang="en-US" sz="1600" dirty="0" smtClean="0"/>
              <a:t>Reduced overall scan period – receiver may be able to scan multiple channels in parallel.</a:t>
            </a:r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771850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9299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05199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19525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66925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35330" y="4948038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20906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0872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5748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15243" y="4949792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27529" y="5397093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548670" y="4600495"/>
            <a:ext cx="1719821" cy="224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2249341" y="4743548"/>
            <a:ext cx="1487838" cy="1087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16200000" flipH="1">
            <a:off x="6087456" y="4655123"/>
            <a:ext cx="1670237" cy="532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04800" y="4902216"/>
            <a:ext cx="101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+mn-lt"/>
              </a:rPr>
              <a:t>Air WM activity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1409700" y="4110206"/>
            <a:ext cx="16002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866900" y="3872081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TBTT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409700" y="3859460"/>
            <a:ext cx="54864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66899" y="3573710"/>
            <a:ext cx="235267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DTIM interval == n TBTT</a:t>
            </a:r>
          </a:p>
        </p:txBody>
      </p:sp>
      <p:grpSp>
        <p:nvGrpSpPr>
          <p:cNvPr id="7" name="Group 125"/>
          <p:cNvGrpSpPr/>
          <p:nvPr/>
        </p:nvGrpSpPr>
        <p:grpSpPr>
          <a:xfrm>
            <a:off x="1467363" y="4131452"/>
            <a:ext cx="6833357" cy="830323"/>
            <a:chOff x="1629288" y="4134660"/>
            <a:chExt cx="6833357" cy="830323"/>
          </a:xfrm>
        </p:grpSpPr>
        <p:grpSp>
          <p:nvGrpSpPr>
            <p:cNvPr id="8" name="Group 74"/>
            <p:cNvGrpSpPr/>
            <p:nvPr/>
          </p:nvGrpSpPr>
          <p:grpSpPr>
            <a:xfrm>
              <a:off x="1629288" y="4335780"/>
              <a:ext cx="5895975" cy="629203"/>
              <a:chOff x="1629288" y="4495799"/>
              <a:chExt cx="5895975" cy="469184"/>
            </a:xfrm>
          </p:grpSpPr>
          <p:cxnSp>
            <p:nvCxnSpPr>
              <p:cNvPr id="76" name="Straight Connector 53"/>
              <p:cNvCxnSpPr/>
              <p:nvPr/>
            </p:nvCxnSpPr>
            <p:spPr bwMode="auto">
              <a:xfrm rot="16200000" flipV="1">
                <a:off x="1410449" y="4735826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rot="16200000" flipV="1">
                <a:off x="3023104" y="472495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16200000" flipV="1">
                <a:off x="4970776" y="4735269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rot="16200000" flipV="1">
                <a:off x="6930391" y="472627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flipV="1">
                <a:off x="1629288" y="4498995"/>
                <a:ext cx="589597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5" name="TextBox 74"/>
            <p:cNvSpPr txBox="1"/>
            <p:nvPr/>
          </p:nvSpPr>
          <p:spPr>
            <a:xfrm>
              <a:off x="7446645" y="4134660"/>
              <a:ext cx="1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n-lt"/>
                </a:rPr>
                <a:t>Beacon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 rot="10800000" flipV="1">
            <a:off x="7579994" y="5942812"/>
            <a:ext cx="1183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Measurement pilots</a:t>
            </a:r>
          </a:p>
        </p:txBody>
      </p:sp>
      <p:grpSp>
        <p:nvGrpSpPr>
          <p:cNvPr id="14" name="Group 155"/>
          <p:cNvGrpSpPr/>
          <p:nvPr/>
        </p:nvGrpSpPr>
        <p:grpSpPr>
          <a:xfrm>
            <a:off x="1657033" y="4739636"/>
            <a:ext cx="4545648" cy="640080"/>
            <a:chOff x="1582738" y="4757942"/>
            <a:chExt cx="4545648" cy="64008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1582738" y="4757942"/>
              <a:ext cx="95567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173430" y="4757942"/>
              <a:ext cx="2286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34473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668905" y="4757942"/>
              <a:ext cx="762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2905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45773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5107305" y="4757942"/>
              <a:ext cx="337502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59489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</p:grpSp>
      <p:cxnSp>
        <p:nvCxnSpPr>
          <p:cNvPr id="58" name="Straight Connector 57"/>
          <p:cNvCxnSpPr/>
          <p:nvPr/>
        </p:nvCxnSpPr>
        <p:spPr bwMode="auto">
          <a:xfrm rot="5400000">
            <a:off x="227927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0664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408902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449536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507009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5857343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7241798" y="5684711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1437443" y="5673830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 rot="10800000" flipV="1">
            <a:off x="7610375" y="5654780"/>
            <a:ext cx="1183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Traffic frames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1846637" y="6317094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20" name="Group 83"/>
          <p:cNvGrpSpPr/>
          <p:nvPr/>
        </p:nvGrpSpPr>
        <p:grpSpPr>
          <a:xfrm>
            <a:off x="1828694" y="5406852"/>
            <a:ext cx="4419900" cy="896000"/>
            <a:chOff x="1828694" y="4477216"/>
            <a:chExt cx="4419900" cy="1618646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187791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273416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368766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477461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545598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1036083" y="5269827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</p:grpSp>
      <p:cxnSp>
        <p:nvCxnSpPr>
          <p:cNvPr id="42" name="Straight Connector 41"/>
          <p:cNvCxnSpPr/>
          <p:nvPr/>
        </p:nvCxnSpPr>
        <p:spPr bwMode="auto">
          <a:xfrm rot="5400000">
            <a:off x="2518063" y="5688799"/>
            <a:ext cx="507751" cy="27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43" name="Curved Connector 42"/>
          <p:cNvCxnSpPr>
            <a:stCxn id="9" idx="0"/>
            <a:endCxn id="17" idx="0"/>
          </p:cNvCxnSpPr>
          <p:nvPr/>
        </p:nvCxnSpPr>
        <p:spPr>
          <a:xfrm rot="16200000" flipH="1">
            <a:off x="2446559" y="4296189"/>
            <a:ext cx="1754" cy="1305453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0" idx="0"/>
            <a:endCxn id="17" idx="0"/>
          </p:cNvCxnSpPr>
          <p:nvPr/>
        </p:nvCxnSpPr>
        <p:spPr>
          <a:xfrm rot="16200000" flipH="1">
            <a:off x="2875284" y="4724913"/>
            <a:ext cx="1754" cy="448004"/>
          </a:xfrm>
          <a:prstGeom prst="curvedConnector3">
            <a:avLst>
              <a:gd name="adj1" fmla="val -1961819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1" idx="0"/>
            <a:endCxn id="18" idx="0"/>
          </p:cNvCxnSpPr>
          <p:nvPr/>
        </p:nvCxnSpPr>
        <p:spPr>
          <a:xfrm rot="16200000" flipH="1">
            <a:off x="4287614" y="4188483"/>
            <a:ext cx="1754" cy="1520864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3" idx="0"/>
            <a:endCxn id="18" idx="0"/>
          </p:cNvCxnSpPr>
          <p:nvPr/>
        </p:nvCxnSpPr>
        <p:spPr>
          <a:xfrm rot="16200000" flipH="1">
            <a:off x="4768477" y="4669346"/>
            <a:ext cx="1754" cy="559138"/>
          </a:xfrm>
          <a:prstGeom prst="curvedConnector3">
            <a:avLst>
              <a:gd name="adj1" fmla="val -130330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5" idx="0"/>
            <a:endCxn id="19" idx="0"/>
          </p:cNvCxnSpPr>
          <p:nvPr/>
        </p:nvCxnSpPr>
        <p:spPr>
          <a:xfrm rot="16200000" flipH="1">
            <a:off x="6281559" y="4224669"/>
            <a:ext cx="1754" cy="1448493"/>
          </a:xfrm>
          <a:prstGeom prst="curvedConnector3">
            <a:avLst>
              <a:gd name="adj1" fmla="val -3443473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2" idx="0"/>
            <a:endCxn id="19" idx="0"/>
          </p:cNvCxnSpPr>
          <p:nvPr/>
        </p:nvCxnSpPr>
        <p:spPr>
          <a:xfrm rot="16200000" flipH="1">
            <a:off x="6623657" y="4566766"/>
            <a:ext cx="1754" cy="764298"/>
          </a:xfrm>
          <a:prstGeom prst="curvedConnector3">
            <a:avLst>
              <a:gd name="adj1" fmla="val -2565456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691680" y="5924802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pPr lvl="1"/>
            <a:r>
              <a:rPr lang="en-US" sz="1800" dirty="0" smtClean="0"/>
              <a:t>Provide the beacon interval (for resiliency).</a:t>
            </a:r>
          </a:p>
          <a:p>
            <a:pPr lvl="2"/>
            <a:r>
              <a:rPr lang="en-US" sz="1400" dirty="0" smtClean="0"/>
              <a:t>A decode error of a nearest beacon instance does not negate other beacon scheduling without the need for additional Measurement Pilot reception.</a:t>
            </a:r>
          </a:p>
          <a:p>
            <a:pPr lvl="2"/>
            <a:r>
              <a:rPr lang="en-US" sz="1400" dirty="0" smtClean="0"/>
              <a:t>The STA can create a scan schedule optimizes the receive opportunities of multiple channels over multiple beacon instances.</a:t>
            </a:r>
          </a:p>
          <a:p>
            <a:pPr lvl="2"/>
            <a:endParaRPr lang="en-US" sz="14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771850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9299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05199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219525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66925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35330" y="4587304"/>
            <a:ext cx="45720" cy="438912"/>
          </a:xfrm>
          <a:prstGeom prst="rect">
            <a:avLst/>
          </a:prstGeom>
          <a:solidFill>
            <a:srgbClr val="00B0F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20906" y="4589058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008723" y="4589058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57483" y="4589058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15243" y="4589058"/>
            <a:ext cx="182880" cy="438898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lin ang="16200000" scaled="0"/>
            <a:tileRect/>
          </a:gra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27529" y="5036359"/>
            <a:ext cx="7853082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548670" y="4239761"/>
            <a:ext cx="1719821" cy="224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6200000" flipH="1">
            <a:off x="2249341" y="4382814"/>
            <a:ext cx="1487838" cy="1087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16200000" flipH="1">
            <a:off x="6087456" y="4294389"/>
            <a:ext cx="1670237" cy="5323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04800" y="4541482"/>
            <a:ext cx="101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+mn-lt"/>
              </a:rPr>
              <a:t>Air WM activity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1409700" y="3749472"/>
            <a:ext cx="16002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866900" y="3511347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TBTT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409700" y="3498726"/>
            <a:ext cx="5486400" cy="1588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66899" y="3212976"/>
            <a:ext cx="235267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DTIM interval == n TBTT</a:t>
            </a:r>
          </a:p>
        </p:txBody>
      </p:sp>
      <p:grpSp>
        <p:nvGrpSpPr>
          <p:cNvPr id="7" name="Group 125"/>
          <p:cNvGrpSpPr/>
          <p:nvPr/>
        </p:nvGrpSpPr>
        <p:grpSpPr>
          <a:xfrm>
            <a:off x="1467363" y="3770718"/>
            <a:ext cx="6833357" cy="830323"/>
            <a:chOff x="1629288" y="4134660"/>
            <a:chExt cx="6833357" cy="830323"/>
          </a:xfrm>
        </p:grpSpPr>
        <p:grpSp>
          <p:nvGrpSpPr>
            <p:cNvPr id="8" name="Group 74"/>
            <p:cNvGrpSpPr/>
            <p:nvPr/>
          </p:nvGrpSpPr>
          <p:grpSpPr>
            <a:xfrm>
              <a:off x="1629288" y="4335780"/>
              <a:ext cx="5895975" cy="629203"/>
              <a:chOff x="1629288" y="4495799"/>
              <a:chExt cx="5895975" cy="469184"/>
            </a:xfrm>
          </p:grpSpPr>
          <p:cxnSp>
            <p:nvCxnSpPr>
              <p:cNvPr id="76" name="Straight Connector 53"/>
              <p:cNvCxnSpPr/>
              <p:nvPr/>
            </p:nvCxnSpPr>
            <p:spPr bwMode="auto">
              <a:xfrm rot="16200000" flipV="1">
                <a:off x="1410449" y="4735826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rot="16200000" flipV="1">
                <a:off x="3023104" y="472495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16200000" flipV="1">
                <a:off x="4970776" y="4735269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rot="16200000" flipV="1">
                <a:off x="6930391" y="4726277"/>
                <a:ext cx="45831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flipV="1">
                <a:off x="1629288" y="4498995"/>
                <a:ext cx="5895975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5" name="TextBox 74"/>
            <p:cNvSpPr txBox="1"/>
            <p:nvPr/>
          </p:nvSpPr>
          <p:spPr>
            <a:xfrm>
              <a:off x="7446645" y="4134660"/>
              <a:ext cx="101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smtClean="0">
                  <a:latin typeface="+mn-lt"/>
                </a:rPr>
                <a:t>Beacon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 rot="10800000" flipV="1">
            <a:off x="7579994" y="5582078"/>
            <a:ext cx="1183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Measurement pilots</a:t>
            </a:r>
          </a:p>
        </p:txBody>
      </p:sp>
      <p:grpSp>
        <p:nvGrpSpPr>
          <p:cNvPr id="14" name="Group 155"/>
          <p:cNvGrpSpPr/>
          <p:nvPr/>
        </p:nvGrpSpPr>
        <p:grpSpPr>
          <a:xfrm>
            <a:off x="1657033" y="4378902"/>
            <a:ext cx="4545648" cy="640080"/>
            <a:chOff x="1582738" y="4757942"/>
            <a:chExt cx="4545648" cy="64008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1582738" y="4757942"/>
              <a:ext cx="95567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173430" y="4757942"/>
              <a:ext cx="2286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34473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668905" y="4757942"/>
              <a:ext cx="76200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2905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45773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5107305" y="4757942"/>
              <a:ext cx="337502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5948998" y="4757942"/>
              <a:ext cx="179388" cy="640080"/>
            </a:xfrm>
            <a:prstGeom prst="rect">
              <a:avLst/>
            </a:prstGeom>
            <a:solidFill>
              <a:srgbClr val="FFC0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b="1" smtClean="0">
                <a:latin typeface="Neo Sans Intel" pitchFamily="34" charset="0"/>
                <a:cs typeface="Arial" pitchFamily="34" charset="0"/>
              </a:endParaRPr>
            </a:p>
          </p:txBody>
        </p:sp>
      </p:grpSp>
      <p:cxnSp>
        <p:nvCxnSpPr>
          <p:cNvPr id="58" name="Straight Connector 57"/>
          <p:cNvCxnSpPr/>
          <p:nvPr/>
        </p:nvCxnSpPr>
        <p:spPr bwMode="auto">
          <a:xfrm rot="5400000">
            <a:off x="2279273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3106648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5400000">
            <a:off x="4089023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rot="5400000">
            <a:off x="4495368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5070098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5857343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7241798" y="5323977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1437443" y="5313096"/>
            <a:ext cx="51620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40" name="TextBox 39"/>
          <p:cNvSpPr txBox="1"/>
          <p:nvPr/>
        </p:nvSpPr>
        <p:spPr>
          <a:xfrm rot="10800000" flipV="1">
            <a:off x="7610375" y="5294046"/>
            <a:ext cx="1183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+mn-lt"/>
              </a:rPr>
              <a:t>Traffic frames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1846637" y="5956360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20" name="Group 83"/>
          <p:cNvGrpSpPr/>
          <p:nvPr/>
        </p:nvGrpSpPr>
        <p:grpSpPr>
          <a:xfrm>
            <a:off x="1828694" y="5046118"/>
            <a:ext cx="4419900" cy="896000"/>
            <a:chOff x="1828694" y="4477216"/>
            <a:chExt cx="4419900" cy="1618646"/>
          </a:xfrm>
        </p:grpSpPr>
        <p:cxnSp>
          <p:nvCxnSpPr>
            <p:cNvPr id="50" name="Straight Connector 49"/>
            <p:cNvCxnSpPr/>
            <p:nvPr/>
          </p:nvCxnSpPr>
          <p:spPr bwMode="auto">
            <a:xfrm rot="5400000">
              <a:off x="187791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273416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3687663" y="5303244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>
              <a:off x="477461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5455983" y="5303251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1036083" y="5269827"/>
              <a:ext cx="1585222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</p:grpSp>
      <p:cxnSp>
        <p:nvCxnSpPr>
          <p:cNvPr id="42" name="Straight Connector 41"/>
          <p:cNvCxnSpPr/>
          <p:nvPr/>
        </p:nvCxnSpPr>
        <p:spPr bwMode="auto">
          <a:xfrm rot="5400000">
            <a:off x="2518063" y="5328065"/>
            <a:ext cx="507751" cy="275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43" name="Curved Connector 42"/>
          <p:cNvCxnSpPr>
            <a:stCxn id="9" idx="0"/>
            <a:endCxn id="17" idx="0"/>
          </p:cNvCxnSpPr>
          <p:nvPr/>
        </p:nvCxnSpPr>
        <p:spPr>
          <a:xfrm rot="16200000" flipH="1">
            <a:off x="2446559" y="3935455"/>
            <a:ext cx="1754" cy="1305453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0" idx="0"/>
            <a:endCxn id="17" idx="0"/>
          </p:cNvCxnSpPr>
          <p:nvPr/>
        </p:nvCxnSpPr>
        <p:spPr>
          <a:xfrm rot="16200000" flipH="1">
            <a:off x="2875284" y="4364179"/>
            <a:ext cx="1754" cy="448004"/>
          </a:xfrm>
          <a:prstGeom prst="curvedConnector3">
            <a:avLst>
              <a:gd name="adj1" fmla="val -1961819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1" idx="0"/>
            <a:endCxn id="18" idx="0"/>
          </p:cNvCxnSpPr>
          <p:nvPr/>
        </p:nvCxnSpPr>
        <p:spPr>
          <a:xfrm rot="16200000" flipH="1">
            <a:off x="4287614" y="3827749"/>
            <a:ext cx="1754" cy="1520864"/>
          </a:xfrm>
          <a:prstGeom prst="curvedConnector3">
            <a:avLst>
              <a:gd name="adj1" fmla="val -3388598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3" idx="0"/>
            <a:endCxn id="18" idx="0"/>
          </p:cNvCxnSpPr>
          <p:nvPr/>
        </p:nvCxnSpPr>
        <p:spPr>
          <a:xfrm rot="16200000" flipH="1">
            <a:off x="4768477" y="4308612"/>
            <a:ext cx="1754" cy="559138"/>
          </a:xfrm>
          <a:prstGeom prst="curvedConnector3">
            <a:avLst>
              <a:gd name="adj1" fmla="val -1303306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15" idx="0"/>
            <a:endCxn id="19" idx="0"/>
          </p:cNvCxnSpPr>
          <p:nvPr/>
        </p:nvCxnSpPr>
        <p:spPr>
          <a:xfrm rot="16200000" flipH="1">
            <a:off x="6281559" y="3863935"/>
            <a:ext cx="1754" cy="1448493"/>
          </a:xfrm>
          <a:prstGeom prst="curvedConnector3">
            <a:avLst>
              <a:gd name="adj1" fmla="val -34434731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2" idx="0"/>
            <a:endCxn id="19" idx="0"/>
          </p:cNvCxnSpPr>
          <p:nvPr/>
        </p:nvCxnSpPr>
        <p:spPr>
          <a:xfrm rot="16200000" flipH="1">
            <a:off x="6623657" y="4206032"/>
            <a:ext cx="1754" cy="764298"/>
          </a:xfrm>
          <a:prstGeom prst="curvedConnector3">
            <a:avLst>
              <a:gd name="adj1" fmla="val -2565456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1691680" y="5564068"/>
            <a:ext cx="6239388" cy="4116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 –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dirty="0" err="1" smtClean="0"/>
              <a:t>TGah</a:t>
            </a:r>
            <a:r>
              <a:rPr lang="en-US" sz="2000" dirty="0" smtClean="0"/>
              <a:t> is in the process of defining a similar mechanism to measurement pilots.</a:t>
            </a:r>
          </a:p>
          <a:p>
            <a:r>
              <a:rPr lang="en-US" sz="2000" dirty="0" smtClean="0"/>
              <a:t>TGai will need to evaluate the more suitable mechanism while drafting text later 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467544" y="3277919"/>
            <a:ext cx="8155632" cy="2499667"/>
            <a:chOff x="304800" y="3573710"/>
            <a:chExt cx="8488580" cy="2784544"/>
          </a:xfrm>
        </p:grpSpPr>
        <p:sp>
          <p:nvSpPr>
            <p:cNvPr id="9" name="Rectangle 8"/>
            <p:cNvSpPr/>
            <p:nvPr/>
          </p:nvSpPr>
          <p:spPr bwMode="auto">
            <a:xfrm>
              <a:off x="1771850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629299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505199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219525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466925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535330" y="4948038"/>
              <a:ext cx="45720" cy="438912"/>
            </a:xfrm>
            <a:prstGeom prst="rect">
              <a:avLst/>
            </a:prstGeom>
            <a:solidFill>
              <a:srgbClr val="00B0F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420906" y="4949792"/>
              <a:ext cx="182880" cy="438898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008723" y="4949792"/>
              <a:ext cx="182880" cy="438898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957483" y="4949792"/>
              <a:ext cx="182880" cy="438898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915243" y="4949792"/>
              <a:ext cx="182880" cy="438898"/>
            </a:xfrm>
            <a:prstGeom prst="rect">
              <a:avLst/>
            </a:prstGeom>
            <a:gradFill flip="none" rotWithShape="1">
              <a:gsLst>
                <a:gs pos="5000">
                  <a:schemeClr val="bg1"/>
                </a:gs>
                <a:gs pos="95000">
                  <a:schemeClr val="accent1"/>
                </a:gs>
              </a:gsLst>
              <a:lin ang="16200000" scaled="0"/>
              <a:tileRect/>
            </a:gra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1800" b="1" smtClean="0"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627529" y="5397093"/>
              <a:ext cx="785308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548670" y="4600495"/>
              <a:ext cx="1719821" cy="2241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16200000" flipH="1">
              <a:off x="2249341" y="4743548"/>
              <a:ext cx="1487838" cy="10873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16200000" flipH="1">
              <a:off x="6087456" y="4655123"/>
              <a:ext cx="1670237" cy="5323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04800" y="4902216"/>
              <a:ext cx="101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+mn-lt"/>
                </a:rPr>
                <a:t>Air WM activity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1409700" y="4110206"/>
              <a:ext cx="1600200" cy="1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1866900" y="3872081"/>
              <a:ext cx="1016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smtClean="0">
                  <a:latin typeface="+mn-lt"/>
                </a:rPr>
                <a:t>TBTT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1409700" y="3859460"/>
              <a:ext cx="5486400" cy="1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lg" len="lg"/>
              <a:tailEnd type="stealth" w="lg" len="lg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1866899" y="3573710"/>
              <a:ext cx="2352675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100" smtClean="0">
                  <a:latin typeface="+mn-lt"/>
                </a:rPr>
                <a:t>DTIM interval == n TBTT</a:t>
              </a:r>
            </a:p>
          </p:txBody>
        </p:sp>
        <p:grpSp>
          <p:nvGrpSpPr>
            <p:cNvPr id="7" name="Group 125"/>
            <p:cNvGrpSpPr/>
            <p:nvPr/>
          </p:nvGrpSpPr>
          <p:grpSpPr>
            <a:xfrm>
              <a:off x="1467363" y="4131452"/>
              <a:ext cx="6833357" cy="830323"/>
              <a:chOff x="1629288" y="4134660"/>
              <a:chExt cx="6833357" cy="830323"/>
            </a:xfrm>
          </p:grpSpPr>
          <p:grpSp>
            <p:nvGrpSpPr>
              <p:cNvPr id="8" name="Group 74"/>
              <p:cNvGrpSpPr/>
              <p:nvPr/>
            </p:nvGrpSpPr>
            <p:grpSpPr>
              <a:xfrm>
                <a:off x="1629288" y="4335780"/>
                <a:ext cx="5895975" cy="629203"/>
                <a:chOff x="1629288" y="4495799"/>
                <a:chExt cx="5895975" cy="469184"/>
              </a:xfrm>
            </p:grpSpPr>
            <p:cxnSp>
              <p:nvCxnSpPr>
                <p:cNvPr id="76" name="Straight Connector 53"/>
                <p:cNvCxnSpPr/>
                <p:nvPr/>
              </p:nvCxnSpPr>
              <p:spPr bwMode="auto">
                <a:xfrm rot="16200000" flipV="1">
                  <a:off x="1410449" y="4735826"/>
                  <a:ext cx="45831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stealth" w="lg" len="lg"/>
                  <a:tailEnd type="none" w="lg" len="lg"/>
                </a:ln>
                <a:effectLst/>
              </p:spPr>
            </p:cxnSp>
            <p:cxnSp>
              <p:nvCxnSpPr>
                <p:cNvPr id="77" name="Straight Connector 76"/>
                <p:cNvCxnSpPr/>
                <p:nvPr/>
              </p:nvCxnSpPr>
              <p:spPr bwMode="auto">
                <a:xfrm rot="16200000" flipV="1">
                  <a:off x="3023104" y="4724957"/>
                  <a:ext cx="45831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stealth" w="lg" len="lg"/>
                  <a:tailEnd type="none" w="lg" len="lg"/>
                </a:ln>
                <a:effectLst/>
              </p:spPr>
            </p:cxnSp>
            <p:cxnSp>
              <p:nvCxnSpPr>
                <p:cNvPr id="78" name="Straight Connector 77"/>
                <p:cNvCxnSpPr/>
                <p:nvPr/>
              </p:nvCxnSpPr>
              <p:spPr bwMode="auto">
                <a:xfrm rot="16200000" flipV="1">
                  <a:off x="4970776" y="4735269"/>
                  <a:ext cx="45831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stealth" w="lg" len="lg"/>
                  <a:tailEnd type="none" w="lg" len="lg"/>
                </a:ln>
                <a:effectLst/>
              </p:spPr>
            </p:cxnSp>
            <p:cxnSp>
              <p:nvCxnSpPr>
                <p:cNvPr id="79" name="Straight Connector 78"/>
                <p:cNvCxnSpPr/>
                <p:nvPr/>
              </p:nvCxnSpPr>
              <p:spPr bwMode="auto">
                <a:xfrm rot="16200000" flipV="1">
                  <a:off x="6930391" y="4726277"/>
                  <a:ext cx="45831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stealth" w="lg" len="lg"/>
                  <a:tailEnd type="none" w="lg" len="lg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 flipV="1">
                  <a:off x="1629288" y="4498995"/>
                  <a:ext cx="5895975" cy="0"/>
                </a:xfrm>
                <a:prstGeom prst="line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75" name="TextBox 74"/>
              <p:cNvSpPr txBox="1"/>
              <p:nvPr/>
            </p:nvSpPr>
            <p:spPr>
              <a:xfrm>
                <a:off x="7446645" y="4134660"/>
                <a:ext cx="10160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smtClean="0">
                    <a:latin typeface="+mn-lt"/>
                  </a:rPr>
                  <a:t>Beacon</a:t>
                </a: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 rot="10800000" flipV="1">
              <a:off x="7579994" y="6027932"/>
              <a:ext cx="1183005" cy="291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latin typeface="+mn-lt"/>
                </a:rPr>
                <a:t>Short beacon</a:t>
              </a:r>
            </a:p>
          </p:txBody>
        </p:sp>
        <p:grpSp>
          <p:nvGrpSpPr>
            <p:cNvPr id="14" name="Group 155"/>
            <p:cNvGrpSpPr/>
            <p:nvPr/>
          </p:nvGrpSpPr>
          <p:grpSpPr>
            <a:xfrm>
              <a:off x="1657033" y="4739636"/>
              <a:ext cx="4545648" cy="640080"/>
              <a:chOff x="1582738" y="4757942"/>
              <a:chExt cx="4545648" cy="640080"/>
            </a:xfrm>
          </p:grpSpPr>
          <p:sp>
            <p:nvSpPr>
              <p:cNvPr id="66" name="Rectangle 65"/>
              <p:cNvSpPr/>
              <p:nvPr/>
            </p:nvSpPr>
            <p:spPr bwMode="auto">
              <a:xfrm>
                <a:off x="1582738" y="4757942"/>
                <a:ext cx="95567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3173430" y="4757942"/>
                <a:ext cx="228600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2344738" y="4757942"/>
                <a:ext cx="179388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2668905" y="4757942"/>
                <a:ext cx="76200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4192905" y="4757942"/>
                <a:ext cx="179388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4577398" y="4757942"/>
                <a:ext cx="179388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5107305" y="4757942"/>
                <a:ext cx="337502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5948998" y="4757942"/>
                <a:ext cx="179388" cy="640080"/>
              </a:xfrm>
              <a:prstGeom prst="rect">
                <a:avLst/>
              </a:prstGeom>
              <a:solidFill>
                <a:srgbClr val="FFC000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endParaRPr lang="en-US" sz="1800" b="1" smtClean="0">
                  <a:latin typeface="Neo Sans Inte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58" name="Straight Connector 57"/>
            <p:cNvCxnSpPr/>
            <p:nvPr/>
          </p:nvCxnSpPr>
          <p:spPr bwMode="auto">
            <a:xfrm rot="5400000">
              <a:off x="2279273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3106648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4089023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4495368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5400000">
              <a:off x="5070098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rot="5400000">
              <a:off x="5857343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rot="5400000">
              <a:off x="7241798" y="5684711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>
              <a:off x="1437443" y="5673830"/>
              <a:ext cx="516201" cy="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 rot="10800000" flipV="1">
              <a:off x="7610375" y="5662474"/>
              <a:ext cx="11830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smtClean="0">
                  <a:latin typeface="+mn-lt"/>
                </a:rPr>
                <a:t>Traffic frames</a:t>
              </a:r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1846637" y="6317094"/>
              <a:ext cx="6239388" cy="4116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0" name="Group 83"/>
            <p:cNvGrpSpPr/>
            <p:nvPr/>
          </p:nvGrpSpPr>
          <p:grpSpPr>
            <a:xfrm>
              <a:off x="1828694" y="5406852"/>
              <a:ext cx="4419900" cy="896000"/>
              <a:chOff x="1828694" y="4477216"/>
              <a:chExt cx="4419900" cy="1618646"/>
            </a:xfrm>
          </p:grpSpPr>
          <p:cxnSp>
            <p:nvCxnSpPr>
              <p:cNvPr id="50" name="Straight Connector 49"/>
              <p:cNvCxnSpPr/>
              <p:nvPr/>
            </p:nvCxnSpPr>
            <p:spPr bwMode="auto">
              <a:xfrm rot="5400000">
                <a:off x="1877913" y="5303244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2734163" y="5303251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rot="5400000">
                <a:off x="3687663" y="5303244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4774613" y="5303251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5455983" y="5303251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 rot="5400000">
                <a:off x="1036083" y="5269827"/>
                <a:ext cx="1585222" cy="0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stealth" w="lg" len="lg"/>
                <a:tailEnd type="none" w="lg" len="lg"/>
              </a:ln>
              <a:effectLst/>
            </p:spPr>
          </p:cxnSp>
        </p:grpSp>
        <p:cxnSp>
          <p:nvCxnSpPr>
            <p:cNvPr id="42" name="Straight Connector 41"/>
            <p:cNvCxnSpPr/>
            <p:nvPr/>
          </p:nvCxnSpPr>
          <p:spPr bwMode="auto">
            <a:xfrm rot="5400000">
              <a:off x="2518063" y="5688799"/>
              <a:ext cx="507751" cy="275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stealth" w="lg" len="lg"/>
              <a:tailEnd type="none" w="lg" len="lg"/>
            </a:ln>
            <a:effectLst/>
          </p:spPr>
        </p:cxnSp>
        <p:cxnSp>
          <p:nvCxnSpPr>
            <p:cNvPr id="43" name="Curved Connector 42"/>
            <p:cNvCxnSpPr>
              <a:stCxn id="9" idx="0"/>
              <a:endCxn id="17" idx="0"/>
            </p:cNvCxnSpPr>
            <p:nvPr/>
          </p:nvCxnSpPr>
          <p:spPr>
            <a:xfrm rot="16200000" flipH="1">
              <a:off x="2446559" y="4296189"/>
              <a:ext cx="1754" cy="1305453"/>
            </a:xfrm>
            <a:prstGeom prst="curvedConnector3">
              <a:avLst>
                <a:gd name="adj1" fmla="val -3388598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43"/>
            <p:cNvCxnSpPr>
              <a:stCxn id="10" idx="0"/>
              <a:endCxn id="17" idx="0"/>
            </p:cNvCxnSpPr>
            <p:nvPr/>
          </p:nvCxnSpPr>
          <p:spPr>
            <a:xfrm rot="16200000" flipH="1">
              <a:off x="2875284" y="4724913"/>
              <a:ext cx="1754" cy="448004"/>
            </a:xfrm>
            <a:prstGeom prst="curvedConnector3">
              <a:avLst>
                <a:gd name="adj1" fmla="val -1961819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>
              <a:stCxn id="11" idx="0"/>
              <a:endCxn id="18" idx="0"/>
            </p:cNvCxnSpPr>
            <p:nvPr/>
          </p:nvCxnSpPr>
          <p:spPr>
            <a:xfrm rot="16200000" flipH="1">
              <a:off x="4287614" y="4188483"/>
              <a:ext cx="1754" cy="1520864"/>
            </a:xfrm>
            <a:prstGeom prst="curvedConnector3">
              <a:avLst>
                <a:gd name="adj1" fmla="val -33885986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>
              <a:stCxn id="13" idx="0"/>
              <a:endCxn id="18" idx="0"/>
            </p:cNvCxnSpPr>
            <p:nvPr/>
          </p:nvCxnSpPr>
          <p:spPr>
            <a:xfrm rot="16200000" flipH="1">
              <a:off x="4768477" y="4669346"/>
              <a:ext cx="1754" cy="559138"/>
            </a:xfrm>
            <a:prstGeom prst="curvedConnector3">
              <a:avLst>
                <a:gd name="adj1" fmla="val -13033067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urved Connector 46"/>
            <p:cNvCxnSpPr>
              <a:stCxn id="15" idx="0"/>
              <a:endCxn id="19" idx="0"/>
            </p:cNvCxnSpPr>
            <p:nvPr/>
          </p:nvCxnSpPr>
          <p:spPr>
            <a:xfrm rot="16200000" flipH="1">
              <a:off x="6281559" y="4224669"/>
              <a:ext cx="1754" cy="1448493"/>
            </a:xfrm>
            <a:prstGeom prst="curvedConnector3">
              <a:avLst>
                <a:gd name="adj1" fmla="val -34434731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urved Connector 47"/>
            <p:cNvCxnSpPr>
              <a:stCxn id="12" idx="0"/>
              <a:endCxn id="19" idx="0"/>
            </p:cNvCxnSpPr>
            <p:nvPr/>
          </p:nvCxnSpPr>
          <p:spPr>
            <a:xfrm rot="16200000" flipH="1">
              <a:off x="6623657" y="4566766"/>
              <a:ext cx="1754" cy="764298"/>
            </a:xfrm>
            <a:prstGeom prst="curvedConnector3">
              <a:avLst>
                <a:gd name="adj1" fmla="val -25654569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>
              <a:off x="1691680" y="5924802"/>
              <a:ext cx="6239388" cy="41160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page 6 paragraph 1: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reduce awake time for STAs scanning.  This mechanism is based on short beacon and long beacon.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short beacon contains fields that allow the location of long beacons to be determined.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short beacon can be transmitted more frequently than the long beacon would allow, thereby reducing discovery time.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dirty="0" smtClean="0"/>
              <a:t>Note:</a:t>
            </a:r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This mechanism may be based on measurement pilot for short beacon,  or may reuse whatever </a:t>
            </a:r>
            <a:r>
              <a:rPr lang="en-US" sz="1800" b="0" dirty="0" err="1" smtClean="0"/>
              <a:t>TGah</a:t>
            </a:r>
            <a:r>
              <a:rPr lang="en-US" sz="1800" b="0" dirty="0" smtClean="0"/>
              <a:t> provides.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Strawpoll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agree to make changes to the TGai framework specification as described on slide 8 of this submission.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5032</TotalTime>
  <Words>563</Words>
  <Application>Microsoft Office PowerPoint</Application>
  <PresentationFormat>On-screen Show (4:3)</PresentationFormat>
  <Paragraphs>122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Beacon Pointer for FILS</vt:lpstr>
      <vt:lpstr>Abstract</vt:lpstr>
      <vt:lpstr>Recap, Measurement Pilot and Short beacons</vt:lpstr>
      <vt:lpstr>Suggested Improvement</vt:lpstr>
      <vt:lpstr>Suggested Improvement</vt:lpstr>
      <vt:lpstr>Suggested Improvement</vt:lpstr>
      <vt:lpstr>Suggested Improvement – TGah</vt:lpstr>
      <vt:lpstr>Framework document</vt:lpstr>
      <vt:lpstr>Strawpoll</vt:lpstr>
      <vt:lpstr>References</vt:lpstr>
    </vt:vector>
  </TitlesOfParts>
  <Company>NOKIA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Jonathan Segev</dc:creator>
  <cp:lastModifiedBy>jsegev</cp:lastModifiedBy>
  <cp:revision>48</cp:revision>
  <cp:lastPrinted>1998-02-10T13:28:06Z</cp:lastPrinted>
  <dcterms:created xsi:type="dcterms:W3CDTF">2012-01-15T20:46:20Z</dcterms:created>
  <dcterms:modified xsi:type="dcterms:W3CDTF">2012-03-11T16:23:00Z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9ea92d2d-5d57-48e7-8ea4-e9b527ebe3d6</vt:lpwstr>
  </property>
  <property fmtid="{D5CDD505-2E9C-101B-9397-08002B2CF9AE}" pid="3" name="NokiaConfidentiality">
    <vt:lpwstr>Public</vt:lpwstr>
  </property>
</Properties>
</file>