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57" r:id="rId3"/>
    <p:sldId id="298" r:id="rId4"/>
    <p:sldId id="304" r:id="rId5"/>
    <p:sldId id="300" r:id="rId6"/>
    <p:sldId id="303" r:id="rId7"/>
    <p:sldId id="30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angping 66059" initials="f6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17A"/>
    <a:srgbClr val="7394FF"/>
    <a:srgbClr val="FFA264"/>
    <a:srgbClr val="FFFA4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51" autoAdjust="0"/>
    <p:restoredTop sz="90735" autoAdjust="0"/>
  </p:normalViewPr>
  <p:slideViewPr>
    <p:cSldViewPr snapToObjects="1">
      <p:cViewPr varScale="1">
        <p:scale>
          <a:sx n="73" d="100"/>
          <a:sy n="73" d="100"/>
        </p:scale>
        <p:origin x="-12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54" d="100"/>
          <a:sy n="54" d="100"/>
        </p:scale>
        <p:origin x="-1890" y="-78"/>
      </p:cViewPr>
      <p:guideLst>
        <p:guide orient="horz" pos="2923"/>
        <p:guide pos="218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73096469-19DD-486A-8BB2-DAF8BBB3778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79488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charset="0"/>
                <a:ea typeface="+mn-ea"/>
              </a:defRPr>
            </a:lvl5pPr>
          </a:lstStyle>
          <a:p>
            <a:pPr lvl="4"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369977F7-8B4B-4D23-A570-8BA4F46129D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15955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53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96E74E92-3797-4A2A-849A-8F52EB7D17DE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53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18" charset="0"/>
              </a:rPr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18" charset="0"/>
              </a:rPr>
              <a:t>John Doe, Some Company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Page </a:t>
            </a:r>
            <a:fld id="{419B3B7E-A639-4003-B894-8162D6370F54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ja-JP" smtClean="0"/>
              <a:t>Page </a:t>
            </a:r>
            <a:fld id="{45063BF3-45BC-42CE-B0D3-BE10919FF50F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E8674BB-66FF-41C7-B1F8-A31052B6A5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ja-JP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849415C-ECDB-492C-B7EB-181F051344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Click to edit Master text styles</a:t>
            </a:r>
          </a:p>
          <a:p>
            <a:pPr lvl="1"/>
            <a:r>
              <a:rPr lang="en-US" altLang="ja-JP" smtClean="0"/>
              <a:t>Second level</a:t>
            </a:r>
          </a:p>
          <a:p>
            <a:pPr lvl="2"/>
            <a:r>
              <a:rPr lang="en-US" altLang="ja-JP" smtClean="0"/>
              <a:t>Third level</a:t>
            </a:r>
          </a:p>
          <a:p>
            <a:pPr lvl="3"/>
            <a:r>
              <a:rPr lang="en-US" altLang="ja-JP" smtClean="0"/>
              <a:t>Fourth level</a:t>
            </a:r>
          </a:p>
          <a:p>
            <a:pPr lvl="4"/>
            <a:r>
              <a:rPr lang="en-US" altLang="ja-JP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 dirty="0" smtClean="0"/>
              <a:t>March 2012</a:t>
            </a: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64500" y="6475413"/>
            <a:ext cx="4794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dirty="0" smtClean="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B55D8987-562A-4CC7-AA9B-2A26DAF1BF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77902" y="332601"/>
            <a:ext cx="316759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altLang="ja-JP" sz="1800" b="1" dirty="0">
                <a:latin typeface="Times New Roman" charset="0"/>
                <a:ea typeface="+mn-ea"/>
              </a:rPr>
              <a:t>doc.: IEEE </a:t>
            </a:r>
            <a:r>
              <a:rPr lang="en-US" altLang="ja-JP" sz="1800" b="1" dirty="0" smtClean="0">
                <a:latin typeface="Times New Roman" charset="0"/>
                <a:ea typeface="+mn-ea"/>
              </a:rPr>
              <a:t>802.11-12/278r3</a:t>
            </a:r>
            <a:endParaRPr lang="en-US" altLang="ja-JP" sz="1800" b="1" dirty="0">
              <a:latin typeface="Times New Roman" charset="0"/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altLang="ja-JP">
                <a:latin typeface="Times New Roman" charset="0"/>
                <a:ea typeface="+mn-ea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ja-JP" altLang="en-US">
              <a:latin typeface="Times New Roman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ing.fang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ngzhiming@huawei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0565257"/>
              </p:ext>
            </p:extLst>
          </p:nvPr>
        </p:nvGraphicFramePr>
        <p:xfrm>
          <a:off x="609600" y="2852660"/>
          <a:ext cx="7924800" cy="2765425"/>
        </p:xfrm>
        <a:graphic>
          <a:graphicData uri="http://schemas.openxmlformats.org/drawingml/2006/table">
            <a:tbl>
              <a:tblPr/>
              <a:tblGrid>
                <a:gridCol w="1584325"/>
                <a:gridCol w="1463675"/>
                <a:gridCol w="1752600"/>
                <a:gridCol w="1371600"/>
                <a:gridCol w="17526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Name</a:t>
                      </a:r>
                      <a:endParaRPr kumimoji="1" lang="ja-JP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Affiliations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Address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Phone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</a:rPr>
                        <a:t>email</a:t>
                      </a:r>
                      <a:endParaRPr kumimoji="1" lang="ja-JP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Rob Sun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Co., Ltd. </a:t>
                      </a:r>
                      <a:endParaRPr kumimoji="0" lang="zh-CN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Suite 400, 303 Terry Fox Drive, Kanata, Ontario K2K 3J1 	</a:t>
                      </a:r>
                      <a:endParaRPr kumimoji="0" lang="ko-KR" altLang="ko-KR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+1 613 2871948 	</a:t>
                      </a: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Rob.sun@huawei.com 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	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Ping Fang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Huawei Technologies Co.</a:t>
                      </a: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, Ltd.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 7, Vision Software Park, Road Gaoxin Sourth 9, Nanshan District, Shenzhen, Guangdong, China, 518057</a:t>
                      </a:r>
                      <a:endParaRPr kumimoji="0" lang="ko-KR" altLang="ko-KR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86 755 36835101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3"/>
                        </a:rPr>
                        <a:t>ping.fang@huawei.com</a:t>
                      </a:r>
                      <a:endParaRPr kumimoji="0" lang="en-US" altLang="ja-JP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414" marR="52414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Zhiming</a:t>
                      </a: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 Ding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Huawei Technologies Co., Ltd. 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Bldg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7, Vision Software Park, Road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Gaoxin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Sourth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9, </a:t>
                      </a:r>
                      <a:r>
                        <a:rPr kumimoji="0" lang="en-US" altLang="ja-JP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Nanshan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District, Shenzhen, Guangdong, China, 518057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o-KR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+</a:t>
                      </a:r>
                      <a:r>
                        <a:rPr kumimoji="0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86 755 36835837</a:t>
                      </a:r>
                      <a:endParaRPr kumimoji="0" lang="ko-KR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</a:rPr>
                        <a:t> </a:t>
                      </a:r>
                      <a:endParaRPr kumimoji="1" lang="zh-CN" altLang="zh-CN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52705" marR="52705" marT="825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맑은 고딕" pitchFamily="34" charset="-127"/>
                          <a:cs typeface="Times New Roman" pitchFamily="18" charset="0"/>
                          <a:hlinkClick r:id="rId4"/>
                        </a:rPr>
                        <a:t>dingzhiming@huawei.com</a:t>
                      </a:r>
                      <a:endParaRPr kumimoji="0" lang="en-US" altLang="zh-CN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맑은 고딕" pitchFamily="34" charset="-127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10785"/>
            <a:ext cx="7772400" cy="1066800"/>
          </a:xfrm>
        </p:spPr>
        <p:txBody>
          <a:bodyPr/>
          <a:lstStyle/>
          <a:p>
            <a:r>
              <a:rPr lang="en-US" altLang="zh-CN" sz="2800" dirty="0" smtClean="0"/>
              <a:t>FILS presentation on High Level Security Requirements</a:t>
            </a:r>
            <a:endParaRPr lang="en-US" altLang="ja-JP" sz="2800" dirty="0" smtClean="0">
              <a:ea typeface="MS PGothic" pitchFamily="34" charset="-128"/>
            </a:endParaRPr>
          </a:p>
        </p:txBody>
      </p:sp>
      <p:sp>
        <p:nvSpPr>
          <p:cNvPr id="516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14460"/>
            <a:ext cx="7772400" cy="533400"/>
          </a:xfrm>
        </p:spPr>
        <p:txBody>
          <a:bodyPr/>
          <a:lstStyle/>
          <a:p>
            <a:r>
              <a:rPr lang="en-US" altLang="ja-JP" sz="2000" dirty="0" smtClean="0">
                <a:ea typeface="MS PGothic" pitchFamily="34" charset="-128"/>
              </a:rPr>
              <a:t>Date: 2012-03-14</a:t>
            </a:r>
          </a:p>
        </p:txBody>
      </p:sp>
      <p:sp>
        <p:nvSpPr>
          <p:cNvPr id="208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March 2012</a:t>
            </a:r>
          </a:p>
        </p:txBody>
      </p:sp>
      <p:sp>
        <p:nvSpPr>
          <p:cNvPr id="5163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AD4FACCD-CD97-4575-A2CB-6C6311C724CF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5164" name="Rectangle 12"/>
          <p:cNvSpPr>
            <a:spLocks noChangeArrowheads="1"/>
          </p:cNvSpPr>
          <p:nvPr/>
        </p:nvSpPr>
        <p:spPr bwMode="auto">
          <a:xfrm>
            <a:off x="533400" y="243038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altLang="ja-JP" sz="2000" b="1">
                <a:ea typeface="MS PGothic" pitchFamily="34" charset="-128"/>
              </a:rPr>
              <a:t>Authors:</a:t>
            </a:r>
            <a:endParaRPr lang="en-US" altLang="ja-JP" sz="2000">
              <a:ea typeface="MS PGothic" pitchFamily="34" charset="-128"/>
            </a:endParaRPr>
          </a:p>
        </p:txBody>
      </p:sp>
      <p:sp>
        <p:nvSpPr>
          <p:cNvPr id="1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182055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March 2012</a:t>
            </a:r>
          </a:p>
        </p:txBody>
      </p:sp>
      <p:sp>
        <p:nvSpPr>
          <p:cNvPr id="6147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/>
              <a:t>Slide </a:t>
            </a:r>
            <a:fld id="{C412BA04-F38A-4ADF-9DED-8047414DD716}" type="slidenum">
              <a:rPr lang="en-US" altLang="ja-JP" smtClean="0"/>
              <a:pPr/>
              <a:t>2</a:t>
            </a:fld>
            <a:endParaRPr lang="en-US" altLang="ja-JP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MS PGothic" pitchFamily="34" charset="-128"/>
              </a:rPr>
              <a:t>Abstract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799" y="1752600"/>
            <a:ext cx="7858125" cy="4114800"/>
          </a:xfrm>
        </p:spPr>
        <p:txBody>
          <a:bodyPr/>
          <a:lstStyle/>
          <a:p>
            <a:pPr>
              <a:buNone/>
            </a:pPr>
            <a:r>
              <a:rPr lang="en-US" altLang="ja-JP" dirty="0" smtClean="0">
                <a:ea typeface="MS PGothic" pitchFamily="34" charset="-128"/>
              </a:rPr>
              <a:t>  </a:t>
            </a:r>
            <a:r>
              <a:rPr lang="en-US" altLang="zh-CN" dirty="0"/>
              <a:t>This document proposes text to be inserted in </a:t>
            </a:r>
            <a:r>
              <a:rPr lang="en-US" altLang="zh-CN" dirty="0" err="1"/>
              <a:t>TGai</a:t>
            </a:r>
            <a:r>
              <a:rPr lang="en-US" altLang="zh-CN" dirty="0"/>
              <a:t> Specification Framework Document (SFD) regarding </a:t>
            </a:r>
            <a:r>
              <a:rPr lang="en-US" altLang="zh-CN" dirty="0" smtClean="0"/>
              <a:t>FILS state </a:t>
            </a:r>
            <a:r>
              <a:rPr lang="en-US" altLang="zh-CN" dirty="0" smtClean="0"/>
              <a:t>machine.</a:t>
            </a:r>
            <a:r>
              <a:rPr lang="en-US" altLang="ja-JP" dirty="0" smtClean="0">
                <a:ea typeface="MS PGothic" pitchFamily="34" charset="-128"/>
              </a:rPr>
              <a:t> </a:t>
            </a:r>
            <a:endParaRPr lang="en-US" altLang="ja-JP" dirty="0" smtClean="0">
              <a:ea typeface="MS PGothic" pitchFamily="34" charset="-128"/>
            </a:endParaRPr>
          </a:p>
          <a:p>
            <a:pPr>
              <a:buFontTx/>
              <a:buNone/>
            </a:pPr>
            <a:endParaRPr lang="en-US" altLang="ja-JP" dirty="0" smtClean="0">
              <a:ea typeface="MS PGothic" pitchFamily="34" charset="-128"/>
            </a:endParaRPr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sp>
        <p:nvSpPr>
          <p:cNvPr id="50180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8064628" y="6475413"/>
            <a:ext cx="479297" cy="184666"/>
          </a:xfrm>
          <a:noFill/>
        </p:spPr>
        <p:txBody>
          <a:bodyPr/>
          <a:lstStyle/>
          <a:p>
            <a:pPr>
              <a:defRPr/>
            </a:pPr>
            <a:r>
              <a:rPr lang="en-US" altLang="ja-JP" dirty="0" err="1" smtClean="0"/>
              <a:t>Huawei</a:t>
            </a:r>
            <a:endParaRPr lang="en-US" altLang="ja-JP" dirty="0"/>
          </a:p>
        </p:txBody>
      </p:sp>
      <p:sp>
        <p:nvSpPr>
          <p:cNvPr id="50181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/>
              <a:t>Slide </a:t>
            </a:r>
            <a:fld id="{CE5FDA55-19C9-445A-8ACE-31249D7C0257}" type="slidenum">
              <a:rPr lang="en-US" altLang="ja-JP"/>
              <a:pPr/>
              <a:t>3</a:t>
            </a:fld>
            <a:endParaRPr lang="en-US" altLang="ja-JP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31640252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3,4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8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85800" y="304800"/>
            <a:ext cx="1182055" cy="276999"/>
          </a:xfrm>
          <a:noFill/>
        </p:spPr>
        <p:txBody>
          <a:bodyPr/>
          <a:lstStyle/>
          <a:p>
            <a:r>
              <a:rPr lang="en-US" altLang="ja-JP" dirty="0" smtClean="0">
                <a:latin typeface="Times New Roman" pitchFamily="18" charset="0"/>
                <a:ea typeface="MS PGothic" pitchFamily="34" charset="-128"/>
              </a:rPr>
              <a:t>March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800100" y="609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Re-caps of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12573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12/39r2 </a:t>
            </a:r>
            <a:r>
              <a:rPr lang="en-US" b="1" kern="0" dirty="0">
                <a:solidFill>
                  <a:srgbClr val="000000"/>
                </a:solidFill>
                <a:latin typeface="Times New Roman"/>
                <a:ea typeface="+mn-ea"/>
              </a:rPr>
              <a:t>FILS Authentication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Protocol</a:t>
            </a:r>
          </a:p>
          <a:p>
            <a:pPr marL="1076325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>
                <a:solidFill>
                  <a:srgbClr val="000000"/>
                </a:solidFill>
                <a:latin typeface="Times New Roman"/>
                <a:ea typeface="+mn-ea"/>
              </a:rPr>
              <a:t>Modified 802.11 Authentication and Association State 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Machine for FILS</a:t>
            </a:r>
          </a:p>
        </p:txBody>
      </p:sp>
    </p:spTree>
    <p:extLst>
      <p:ext uri="{BB962C8B-B14F-4D97-AF65-F5344CB8AC3E}">
        <p14:creationId xmlns:p14="http://schemas.microsoft.com/office/powerpoint/2010/main" xmlns="" val="413145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68350" y="569913"/>
            <a:ext cx="7772400" cy="631825"/>
          </a:xfrm>
        </p:spPr>
        <p:txBody>
          <a:bodyPr/>
          <a:lstStyle/>
          <a:p>
            <a:r>
              <a:rPr lang="en-US" altLang="zh-CN" sz="1800" dirty="0" smtClean="0">
                <a:ea typeface="宋体" charset="-122"/>
              </a:rPr>
              <a:t>Modification to 802.11 Authentication and Association State Machine</a:t>
            </a:r>
            <a:endParaRPr lang="en-CA" altLang="zh-CN" sz="1800" dirty="0" smtClean="0">
              <a:ea typeface="宋体" charset="-122"/>
            </a:endParaRPr>
          </a:p>
        </p:txBody>
      </p:sp>
      <p:sp>
        <p:nvSpPr>
          <p:cNvPr id="62" name="Slide Number Placeholder 5"/>
          <p:cNvSpPr txBox="1">
            <a:spLocks/>
          </p:cNvSpPr>
          <p:nvPr/>
        </p:nvSpPr>
        <p:spPr bwMode="auto">
          <a:xfrm>
            <a:off x="3805143" y="6031967"/>
            <a:ext cx="530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Slide </a:t>
            </a:r>
            <a:fld id="{FF0DA235-A31A-4E8E-98E2-45513C51E958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ja-JP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63" name="Rectangle 7"/>
          <p:cNvSpPr/>
          <p:nvPr/>
        </p:nvSpPr>
        <p:spPr bwMode="auto">
          <a:xfrm>
            <a:off x="3071718" y="1186917"/>
            <a:ext cx="1574800" cy="776288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4" name="TextBox 8"/>
          <p:cNvSpPr txBox="1">
            <a:spLocks noChangeArrowheads="1"/>
          </p:cNvSpPr>
          <p:nvPr/>
        </p:nvSpPr>
        <p:spPr bwMode="auto">
          <a:xfrm>
            <a:off x="3609880" y="1163105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1</a:t>
            </a:r>
            <a:endParaRPr lang="en-CA" altLang="zh-CN" sz="800"/>
          </a:p>
        </p:txBody>
      </p:sp>
      <p:cxnSp>
        <p:nvCxnSpPr>
          <p:cNvPr id="65" name="Straight Connector 10"/>
          <p:cNvCxnSpPr>
            <a:cxnSpLocks noChangeShapeType="1"/>
          </p:cNvCxnSpPr>
          <p:nvPr/>
        </p:nvCxnSpPr>
        <p:spPr bwMode="auto">
          <a:xfrm>
            <a:off x="3071718" y="1379005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66" name="TextBox 11"/>
          <p:cNvSpPr txBox="1">
            <a:spLocks noChangeArrowheads="1"/>
          </p:cNvSpPr>
          <p:nvPr/>
        </p:nvSpPr>
        <p:spPr bwMode="auto">
          <a:xfrm>
            <a:off x="3365405" y="1379005"/>
            <a:ext cx="879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Unauthenticated,</a:t>
            </a:r>
          </a:p>
          <a:p>
            <a:r>
              <a:rPr lang="en-US" altLang="zh-CN" sz="800"/>
              <a:t>Unassociated</a:t>
            </a:r>
          </a:p>
          <a:p>
            <a:endParaRPr lang="en-US" altLang="zh-CN" sz="800"/>
          </a:p>
          <a:p>
            <a:r>
              <a:rPr lang="en-US" altLang="zh-CN" sz="800"/>
              <a:t>Class 1 Frames</a:t>
            </a:r>
          </a:p>
        </p:txBody>
      </p:sp>
      <p:sp>
        <p:nvSpPr>
          <p:cNvPr id="67" name="Rectangle 18"/>
          <p:cNvSpPr/>
          <p:nvPr/>
        </p:nvSpPr>
        <p:spPr bwMode="auto">
          <a:xfrm>
            <a:off x="3109818" y="2401355"/>
            <a:ext cx="1574800" cy="776287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68" name="TextBox 19"/>
          <p:cNvSpPr txBox="1">
            <a:spLocks noChangeArrowheads="1"/>
          </p:cNvSpPr>
          <p:nvPr/>
        </p:nvSpPr>
        <p:spPr bwMode="auto">
          <a:xfrm>
            <a:off x="3647980" y="2377542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2</a:t>
            </a:r>
            <a:endParaRPr lang="en-CA" altLang="zh-CN" sz="800"/>
          </a:p>
        </p:txBody>
      </p:sp>
      <p:cxnSp>
        <p:nvCxnSpPr>
          <p:cNvPr id="69" name="Straight Connector 20"/>
          <p:cNvCxnSpPr>
            <a:cxnSpLocks noChangeShapeType="1"/>
          </p:cNvCxnSpPr>
          <p:nvPr/>
        </p:nvCxnSpPr>
        <p:spPr bwMode="auto">
          <a:xfrm>
            <a:off x="3109818" y="2593442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0" name="TextBox 21"/>
          <p:cNvSpPr txBox="1">
            <a:spLocks noChangeArrowheads="1"/>
          </p:cNvSpPr>
          <p:nvPr/>
        </p:nvSpPr>
        <p:spPr bwMode="auto">
          <a:xfrm>
            <a:off x="3403505" y="2593442"/>
            <a:ext cx="9937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Unassociated</a:t>
            </a:r>
          </a:p>
          <a:p>
            <a:endParaRPr lang="en-US" altLang="zh-CN" sz="800"/>
          </a:p>
          <a:p>
            <a:r>
              <a:rPr lang="en-US" altLang="zh-CN" sz="800"/>
              <a:t>Class 1 &amp; 2 Frames</a:t>
            </a:r>
          </a:p>
        </p:txBody>
      </p:sp>
      <p:sp>
        <p:nvSpPr>
          <p:cNvPr id="71" name="Rectangle 22"/>
          <p:cNvSpPr/>
          <p:nvPr/>
        </p:nvSpPr>
        <p:spPr bwMode="auto">
          <a:xfrm>
            <a:off x="2841530" y="3652305"/>
            <a:ext cx="2112963" cy="1008062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2" name="TextBox 23"/>
          <p:cNvSpPr txBox="1">
            <a:spLocks noChangeArrowheads="1"/>
          </p:cNvSpPr>
          <p:nvPr/>
        </p:nvSpPr>
        <p:spPr bwMode="auto">
          <a:xfrm>
            <a:off x="3686080" y="3630080"/>
            <a:ext cx="466725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3</a:t>
            </a:r>
            <a:endParaRPr lang="en-CA" altLang="zh-CN" sz="800"/>
          </a:p>
        </p:txBody>
      </p:sp>
      <p:cxnSp>
        <p:nvCxnSpPr>
          <p:cNvPr id="73" name="Straight Connector 24"/>
          <p:cNvCxnSpPr>
            <a:cxnSpLocks noChangeShapeType="1"/>
          </p:cNvCxnSpPr>
          <p:nvPr/>
        </p:nvCxnSpPr>
        <p:spPr bwMode="auto">
          <a:xfrm>
            <a:off x="2841530" y="3844392"/>
            <a:ext cx="21129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4" name="TextBox 25"/>
          <p:cNvSpPr txBox="1">
            <a:spLocks noChangeArrowheads="1"/>
          </p:cNvSpPr>
          <p:nvPr/>
        </p:nvSpPr>
        <p:spPr bwMode="auto">
          <a:xfrm>
            <a:off x="3273330" y="3844392"/>
            <a:ext cx="176530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Associated </a:t>
            </a:r>
          </a:p>
          <a:p>
            <a:r>
              <a:rPr lang="en-US" altLang="zh-CN" sz="800"/>
              <a:t>(Pending RSN Authentication)</a:t>
            </a:r>
          </a:p>
          <a:p>
            <a:endParaRPr lang="en-US" altLang="zh-CN" sz="800"/>
          </a:p>
          <a:p>
            <a:r>
              <a:rPr lang="en-US" altLang="zh-CN" sz="800"/>
              <a:t>Class 1 ,2  &amp; 3 Frames</a:t>
            </a:r>
          </a:p>
          <a:p>
            <a:r>
              <a:rPr lang="en-US" altLang="zh-CN" sz="800"/>
              <a:t>IEEE 802.1X Controlled Port Blocked</a:t>
            </a:r>
          </a:p>
        </p:txBody>
      </p:sp>
      <p:sp>
        <p:nvSpPr>
          <p:cNvPr id="75" name="Rectangle 28"/>
          <p:cNvSpPr/>
          <p:nvPr/>
        </p:nvSpPr>
        <p:spPr bwMode="auto">
          <a:xfrm>
            <a:off x="2841530" y="5209642"/>
            <a:ext cx="2112963" cy="1006475"/>
          </a:xfrm>
          <a:prstGeom prst="rect">
            <a:avLst/>
          </a:prstGeom>
          <a:solidFill>
            <a:schemeClr val="bg1"/>
          </a:solidFill>
          <a:ln w="3175"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76" name="TextBox 29"/>
          <p:cNvSpPr txBox="1">
            <a:spLocks noChangeArrowheads="1"/>
          </p:cNvSpPr>
          <p:nvPr/>
        </p:nvSpPr>
        <p:spPr bwMode="auto">
          <a:xfrm>
            <a:off x="3686080" y="5185830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State 4</a:t>
            </a:r>
            <a:endParaRPr lang="en-CA" altLang="zh-CN" sz="800"/>
          </a:p>
        </p:txBody>
      </p:sp>
      <p:cxnSp>
        <p:nvCxnSpPr>
          <p:cNvPr id="77" name="Straight Connector 30"/>
          <p:cNvCxnSpPr>
            <a:cxnSpLocks noChangeShapeType="1"/>
          </p:cNvCxnSpPr>
          <p:nvPr/>
        </p:nvCxnSpPr>
        <p:spPr bwMode="auto">
          <a:xfrm>
            <a:off x="2841530" y="5401730"/>
            <a:ext cx="2112963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</p:cxnSp>
      <p:sp>
        <p:nvSpPr>
          <p:cNvPr id="78" name="TextBox 31"/>
          <p:cNvSpPr txBox="1">
            <a:spLocks noChangeArrowheads="1"/>
          </p:cNvSpPr>
          <p:nvPr/>
        </p:nvSpPr>
        <p:spPr bwMode="auto">
          <a:xfrm>
            <a:off x="3273330" y="5401730"/>
            <a:ext cx="142398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Authenticated,</a:t>
            </a:r>
          </a:p>
          <a:p>
            <a:r>
              <a:rPr lang="en-US" altLang="zh-CN" sz="800"/>
              <a:t>Associated </a:t>
            </a:r>
          </a:p>
          <a:p>
            <a:endParaRPr lang="en-US" altLang="zh-CN" sz="800"/>
          </a:p>
          <a:p>
            <a:r>
              <a:rPr lang="en-US" altLang="zh-CN" sz="800"/>
              <a:t>Class 1 ,2  &amp; 3 Frames</a:t>
            </a:r>
          </a:p>
          <a:p>
            <a:r>
              <a:rPr lang="en-US" altLang="zh-CN" sz="800"/>
              <a:t>IEEE 802.1X Controlled Port </a:t>
            </a:r>
          </a:p>
          <a:p>
            <a:r>
              <a:rPr lang="en-US" altLang="zh-CN" sz="800"/>
              <a:t>UnBlocked</a:t>
            </a:r>
          </a:p>
        </p:txBody>
      </p:sp>
      <p:cxnSp>
        <p:nvCxnSpPr>
          <p:cNvPr id="79" name="Straight Arrow Connector 33"/>
          <p:cNvCxnSpPr>
            <a:cxnSpLocks noChangeShapeType="1"/>
            <a:stCxn id="66" idx="2"/>
          </p:cNvCxnSpPr>
          <p:nvPr/>
        </p:nvCxnSpPr>
        <p:spPr bwMode="auto">
          <a:xfrm>
            <a:off x="3805143" y="1963205"/>
            <a:ext cx="0" cy="4143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0" name="Straight Arrow Connector 34"/>
          <p:cNvCxnSpPr>
            <a:cxnSpLocks noChangeShapeType="1"/>
          </p:cNvCxnSpPr>
          <p:nvPr/>
        </p:nvCxnSpPr>
        <p:spPr bwMode="auto">
          <a:xfrm>
            <a:off x="3801968" y="3198280"/>
            <a:ext cx="0" cy="41433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cxnSp>
        <p:nvCxnSpPr>
          <p:cNvPr id="81" name="Straight Arrow Connector 35"/>
          <p:cNvCxnSpPr>
            <a:cxnSpLocks noChangeShapeType="1"/>
          </p:cNvCxnSpPr>
          <p:nvPr/>
        </p:nvCxnSpPr>
        <p:spPr bwMode="auto">
          <a:xfrm>
            <a:off x="3801968" y="4742917"/>
            <a:ext cx="0" cy="41433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arrow" w="med" len="med"/>
          </a:ln>
        </p:spPr>
      </p:cxnSp>
      <p:sp>
        <p:nvSpPr>
          <p:cNvPr id="82" name="TextBox 36"/>
          <p:cNvSpPr txBox="1">
            <a:spLocks noChangeArrowheads="1"/>
          </p:cNvSpPr>
          <p:nvPr/>
        </p:nvSpPr>
        <p:spPr bwMode="auto">
          <a:xfrm>
            <a:off x="3273330" y="2039405"/>
            <a:ext cx="11017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 </a:t>
            </a:r>
          </a:p>
          <a:p>
            <a:r>
              <a:rPr lang="en-US" altLang="zh-CN" sz="800"/>
              <a:t>802.11 Authentication</a:t>
            </a:r>
            <a:endParaRPr lang="en-CA" altLang="zh-CN" sz="800"/>
          </a:p>
        </p:txBody>
      </p:sp>
      <p:sp>
        <p:nvSpPr>
          <p:cNvPr id="83" name="TextBox 37"/>
          <p:cNvSpPr txBox="1">
            <a:spLocks noChangeArrowheads="1"/>
          </p:cNvSpPr>
          <p:nvPr/>
        </p:nvSpPr>
        <p:spPr bwMode="auto">
          <a:xfrm>
            <a:off x="3254280" y="3198280"/>
            <a:ext cx="16017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 </a:t>
            </a:r>
          </a:p>
          <a:p>
            <a:r>
              <a:rPr lang="en-US" altLang="zh-CN" sz="800"/>
              <a:t>(Re)Association –RSNA Required</a:t>
            </a:r>
            <a:endParaRPr lang="en-CA" altLang="zh-CN" sz="800"/>
          </a:p>
        </p:txBody>
      </p:sp>
      <p:sp>
        <p:nvSpPr>
          <p:cNvPr id="84" name="TextBox 38"/>
          <p:cNvSpPr txBox="1">
            <a:spLocks noChangeArrowheads="1"/>
          </p:cNvSpPr>
          <p:nvPr/>
        </p:nvSpPr>
        <p:spPr bwMode="auto">
          <a:xfrm>
            <a:off x="3254280" y="4742917"/>
            <a:ext cx="140811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4- way Handshake Successful</a:t>
            </a:r>
            <a:endParaRPr lang="en-CA" altLang="zh-CN" sz="800"/>
          </a:p>
        </p:txBody>
      </p:sp>
      <p:sp>
        <p:nvSpPr>
          <p:cNvPr id="85" name="Freeform 43"/>
          <p:cNvSpPr>
            <a:spLocks/>
          </p:cNvSpPr>
          <p:nvPr/>
        </p:nvSpPr>
        <p:spPr bwMode="auto">
          <a:xfrm>
            <a:off x="4954493" y="4266667"/>
            <a:ext cx="1044575" cy="1050925"/>
          </a:xfrm>
          <a:custGeom>
            <a:avLst/>
            <a:gdLst>
              <a:gd name="T0" fmla="*/ 0 w 1043797"/>
              <a:gd name="T1" fmla="*/ 1047935 h 1052423"/>
              <a:gd name="T2" fmla="*/ 1046133 w 1043797"/>
              <a:gd name="T3" fmla="*/ 1047935 h 1052423"/>
              <a:gd name="T4" fmla="*/ 1037487 w 1043797"/>
              <a:gd name="T5" fmla="*/ 0 h 1052423"/>
              <a:gd name="T6" fmla="*/ 0 60000 65536"/>
              <a:gd name="T7" fmla="*/ 0 60000 65536"/>
              <a:gd name="T8" fmla="*/ 0 60000 65536"/>
              <a:gd name="T9" fmla="*/ 0 w 1043797"/>
              <a:gd name="T10" fmla="*/ 0 h 1052423"/>
              <a:gd name="T11" fmla="*/ 1043797 w 1043797"/>
              <a:gd name="T12" fmla="*/ 1052423 h 105242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43797" h="1052423">
                <a:moveTo>
                  <a:pt x="0" y="1052423"/>
                </a:moveTo>
                <a:lnTo>
                  <a:pt x="1043797" y="1052423"/>
                </a:lnTo>
                <a:cubicBezTo>
                  <a:pt x="1040921" y="701615"/>
                  <a:pt x="1038046" y="350808"/>
                  <a:pt x="1035170" y="0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6" name="Freeform 44"/>
          <p:cNvSpPr>
            <a:spLocks/>
          </p:cNvSpPr>
          <p:nvPr/>
        </p:nvSpPr>
        <p:spPr bwMode="auto">
          <a:xfrm>
            <a:off x="4662393" y="1237717"/>
            <a:ext cx="1328737" cy="3028950"/>
          </a:xfrm>
          <a:custGeom>
            <a:avLst/>
            <a:gdLst>
              <a:gd name="T0" fmla="*/ 293475 w 1328468"/>
              <a:gd name="T1" fmla="*/ 3031107 h 3027872"/>
              <a:gd name="T2" fmla="*/ 1329275 w 1328468"/>
              <a:gd name="T3" fmla="*/ 3031107 h 3027872"/>
              <a:gd name="T4" fmla="*/ 1303381 w 1328468"/>
              <a:gd name="T5" fmla="*/ 0 h 3027872"/>
              <a:gd name="T6" fmla="*/ 0 w 1328468"/>
              <a:gd name="T7" fmla="*/ 0 h 3027872"/>
              <a:gd name="T8" fmla="*/ 0 60000 65536"/>
              <a:gd name="T9" fmla="*/ 0 60000 65536"/>
              <a:gd name="T10" fmla="*/ 0 60000 65536"/>
              <a:gd name="T11" fmla="*/ 0 60000 65536"/>
              <a:gd name="T12" fmla="*/ 0 w 1328468"/>
              <a:gd name="T13" fmla="*/ 0 h 3027872"/>
              <a:gd name="T14" fmla="*/ 1328468 w 1328468"/>
              <a:gd name="T15" fmla="*/ 3027872 h 3027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28468" h="3027872">
                <a:moveTo>
                  <a:pt x="293298" y="3027872"/>
                </a:moveTo>
                <a:lnTo>
                  <a:pt x="1328468" y="3027872"/>
                </a:lnTo>
                <a:lnTo>
                  <a:pt x="1302589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87" name="TextBox 45"/>
          <p:cNvSpPr txBox="1">
            <a:spLocks noChangeArrowheads="1"/>
          </p:cNvSpPr>
          <p:nvPr/>
        </p:nvSpPr>
        <p:spPr bwMode="auto">
          <a:xfrm>
            <a:off x="5038630" y="5077880"/>
            <a:ext cx="88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88" name="TextBox 46"/>
          <p:cNvSpPr txBox="1">
            <a:spLocks noChangeArrowheads="1"/>
          </p:cNvSpPr>
          <p:nvPr/>
        </p:nvSpPr>
        <p:spPr bwMode="auto">
          <a:xfrm>
            <a:off x="5038630" y="4050767"/>
            <a:ext cx="8842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89" name="Freeform 47"/>
          <p:cNvSpPr>
            <a:spLocks/>
          </p:cNvSpPr>
          <p:nvPr/>
        </p:nvSpPr>
        <p:spPr bwMode="auto">
          <a:xfrm>
            <a:off x="4687793" y="2868080"/>
            <a:ext cx="723900" cy="881062"/>
          </a:xfrm>
          <a:custGeom>
            <a:avLst/>
            <a:gdLst>
              <a:gd name="T0" fmla="*/ 266624 w 724618"/>
              <a:gd name="T1" fmla="*/ 883403 h 879894"/>
              <a:gd name="T2" fmla="*/ 722466 w 724618"/>
              <a:gd name="T3" fmla="*/ 883403 h 879894"/>
              <a:gd name="T4" fmla="*/ 722466 w 724618"/>
              <a:gd name="T5" fmla="*/ 0 h 879894"/>
              <a:gd name="T6" fmla="*/ 0 w 724618"/>
              <a:gd name="T7" fmla="*/ 0 h 879894"/>
              <a:gd name="T8" fmla="*/ 0 60000 65536"/>
              <a:gd name="T9" fmla="*/ 0 60000 65536"/>
              <a:gd name="T10" fmla="*/ 0 60000 65536"/>
              <a:gd name="T11" fmla="*/ 0 60000 65536"/>
              <a:gd name="T12" fmla="*/ 0 w 724618"/>
              <a:gd name="T13" fmla="*/ 0 h 879894"/>
              <a:gd name="T14" fmla="*/ 724618 w 724618"/>
              <a:gd name="T15" fmla="*/ 879894 h 87989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724618" h="879894">
                <a:moveTo>
                  <a:pt x="267418" y="879894"/>
                </a:moveTo>
                <a:lnTo>
                  <a:pt x="724618" y="879894"/>
                </a:lnTo>
                <a:lnTo>
                  <a:pt x="724618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0" name="TextBox 48"/>
          <p:cNvSpPr txBox="1">
            <a:spLocks noChangeArrowheads="1"/>
          </p:cNvSpPr>
          <p:nvPr/>
        </p:nvSpPr>
        <p:spPr bwMode="auto">
          <a:xfrm>
            <a:off x="5038630" y="3177642"/>
            <a:ext cx="7588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Deassociation</a:t>
            </a:r>
            <a:endParaRPr lang="en-CA" altLang="zh-CN" sz="800"/>
          </a:p>
        </p:txBody>
      </p:sp>
      <p:sp>
        <p:nvSpPr>
          <p:cNvPr id="91" name="Freeform 50"/>
          <p:cNvSpPr>
            <a:spLocks/>
          </p:cNvSpPr>
          <p:nvPr/>
        </p:nvSpPr>
        <p:spPr bwMode="auto">
          <a:xfrm>
            <a:off x="4644930" y="1829855"/>
            <a:ext cx="568325" cy="676275"/>
          </a:xfrm>
          <a:custGeom>
            <a:avLst/>
            <a:gdLst>
              <a:gd name="T0" fmla="*/ 42902 w 569344"/>
              <a:gd name="T1" fmla="*/ 677059 h 845388"/>
              <a:gd name="T2" fmla="*/ 566293 w 569344"/>
              <a:gd name="T3" fmla="*/ 677059 h 845388"/>
              <a:gd name="T4" fmla="*/ 566293 w 569344"/>
              <a:gd name="T5" fmla="*/ 0 h 845388"/>
              <a:gd name="T6" fmla="*/ 0 w 569344"/>
              <a:gd name="T7" fmla="*/ 0 h 845388"/>
              <a:gd name="T8" fmla="*/ 0 60000 65536"/>
              <a:gd name="T9" fmla="*/ 0 60000 65536"/>
              <a:gd name="T10" fmla="*/ 0 60000 65536"/>
              <a:gd name="T11" fmla="*/ 0 60000 65536"/>
              <a:gd name="T12" fmla="*/ 0 w 569344"/>
              <a:gd name="T13" fmla="*/ 0 h 845388"/>
              <a:gd name="T14" fmla="*/ 569344 w 569344"/>
              <a:gd name="T15" fmla="*/ 845388 h 8453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69344" h="845388">
                <a:moveTo>
                  <a:pt x="43133" y="845388"/>
                </a:moveTo>
                <a:lnTo>
                  <a:pt x="569344" y="845388"/>
                </a:lnTo>
                <a:lnTo>
                  <a:pt x="569344" y="0"/>
                </a:ln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2" name="TextBox 51"/>
          <p:cNvSpPr txBox="1">
            <a:spLocks noChangeArrowheads="1"/>
          </p:cNvSpPr>
          <p:nvPr/>
        </p:nvSpPr>
        <p:spPr bwMode="auto">
          <a:xfrm>
            <a:off x="4856068" y="1931455"/>
            <a:ext cx="88423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Deauthentication</a:t>
            </a:r>
            <a:endParaRPr lang="en-CA" altLang="zh-CN" sz="800"/>
          </a:p>
        </p:txBody>
      </p:sp>
      <p:sp>
        <p:nvSpPr>
          <p:cNvPr id="93" name="Freeform 55"/>
          <p:cNvSpPr>
            <a:spLocks/>
          </p:cNvSpPr>
          <p:nvPr/>
        </p:nvSpPr>
        <p:spPr bwMode="auto">
          <a:xfrm>
            <a:off x="1798543" y="3023655"/>
            <a:ext cx="1284287" cy="741362"/>
          </a:xfrm>
          <a:custGeom>
            <a:avLst/>
            <a:gdLst>
              <a:gd name="T0" fmla="*/ 1032637 w 1285336"/>
              <a:gd name="T1" fmla="*/ 740343 h 741872"/>
              <a:gd name="T2" fmla="*/ 0 w 1285336"/>
              <a:gd name="T3" fmla="*/ 740343 h 741872"/>
              <a:gd name="T4" fmla="*/ 0 w 1285336"/>
              <a:gd name="T5" fmla="*/ 0 h 741872"/>
              <a:gd name="T6" fmla="*/ 1282192 w 1285336"/>
              <a:gd name="T7" fmla="*/ 0 h 741872"/>
              <a:gd name="T8" fmla="*/ 0 60000 65536"/>
              <a:gd name="T9" fmla="*/ 0 60000 65536"/>
              <a:gd name="T10" fmla="*/ 0 60000 65536"/>
              <a:gd name="T11" fmla="*/ 0 60000 65536"/>
              <a:gd name="T12" fmla="*/ 0 w 1285336"/>
              <a:gd name="T13" fmla="*/ 0 h 741872"/>
              <a:gd name="T14" fmla="*/ 1285336 w 1285336"/>
              <a:gd name="T15" fmla="*/ 741872 h 74187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85336" h="741872">
                <a:moveTo>
                  <a:pt x="1035170" y="741872"/>
                </a:moveTo>
                <a:lnTo>
                  <a:pt x="0" y="741872"/>
                </a:lnTo>
                <a:lnTo>
                  <a:pt x="0" y="0"/>
                </a:lnTo>
                <a:lnTo>
                  <a:pt x="128533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4" name="TextBox 56"/>
          <p:cNvSpPr txBox="1">
            <a:spLocks noChangeArrowheads="1"/>
          </p:cNvSpPr>
          <p:nvPr/>
        </p:nvSpPr>
        <p:spPr bwMode="auto">
          <a:xfrm>
            <a:off x="1419130" y="3285592"/>
            <a:ext cx="84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Unsuccessful</a:t>
            </a:r>
          </a:p>
          <a:p>
            <a:r>
              <a:rPr lang="en-US" altLang="zh-CN" sz="800"/>
              <a:t>(Re)Association</a:t>
            </a:r>
          </a:p>
          <a:p>
            <a:r>
              <a:rPr lang="en-US" altLang="zh-CN" sz="800"/>
              <a:t>(Non-AP STA)</a:t>
            </a:r>
            <a:endParaRPr lang="en-CA" altLang="zh-CN" sz="800"/>
          </a:p>
        </p:txBody>
      </p:sp>
      <p:sp>
        <p:nvSpPr>
          <p:cNvPr id="95" name="Freeform 59"/>
          <p:cNvSpPr>
            <a:spLocks/>
          </p:cNvSpPr>
          <p:nvPr/>
        </p:nvSpPr>
        <p:spPr bwMode="auto">
          <a:xfrm>
            <a:off x="1600105" y="2910942"/>
            <a:ext cx="1457325" cy="1243013"/>
          </a:xfrm>
          <a:custGeom>
            <a:avLst/>
            <a:gdLst>
              <a:gd name="T0" fmla="*/ 1249444 w 1457864"/>
              <a:gd name="T1" fmla="*/ 1244633 h 1242204"/>
              <a:gd name="T2" fmla="*/ 0 w 1457864"/>
              <a:gd name="T3" fmla="*/ 1244633 h 1242204"/>
              <a:gd name="T4" fmla="*/ 0 w 1457864"/>
              <a:gd name="T5" fmla="*/ 0 h 1242204"/>
              <a:gd name="T6" fmla="*/ 1456247 w 1457864"/>
              <a:gd name="T7" fmla="*/ 0 h 1242204"/>
              <a:gd name="T8" fmla="*/ 0 60000 65536"/>
              <a:gd name="T9" fmla="*/ 0 60000 65536"/>
              <a:gd name="T10" fmla="*/ 0 60000 65536"/>
              <a:gd name="T11" fmla="*/ 0 60000 65536"/>
              <a:gd name="T12" fmla="*/ 0 w 1457864"/>
              <a:gd name="T13" fmla="*/ 0 h 1242204"/>
              <a:gd name="T14" fmla="*/ 1457864 w 1457864"/>
              <a:gd name="T15" fmla="*/ 1242204 h 124220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457864" h="1242204">
                <a:moveTo>
                  <a:pt x="1250830" y="1242204"/>
                </a:moveTo>
                <a:lnTo>
                  <a:pt x="0" y="1242204"/>
                </a:lnTo>
                <a:lnTo>
                  <a:pt x="0" y="0"/>
                </a:lnTo>
                <a:lnTo>
                  <a:pt x="1457864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6" name="TextBox 60"/>
          <p:cNvSpPr txBox="1">
            <a:spLocks noChangeArrowheads="1"/>
          </p:cNvSpPr>
          <p:nvPr/>
        </p:nvSpPr>
        <p:spPr bwMode="auto">
          <a:xfrm>
            <a:off x="1798543" y="3922180"/>
            <a:ext cx="793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802.11</a:t>
            </a:r>
          </a:p>
          <a:p>
            <a:r>
              <a:rPr lang="en-US" altLang="zh-CN" sz="800"/>
              <a:t>Authentication</a:t>
            </a:r>
            <a:endParaRPr lang="en-CA" altLang="zh-CN" sz="800"/>
          </a:p>
        </p:txBody>
      </p:sp>
      <p:sp>
        <p:nvSpPr>
          <p:cNvPr id="97" name="Freeform 61"/>
          <p:cNvSpPr>
            <a:spLocks/>
          </p:cNvSpPr>
          <p:nvPr/>
        </p:nvSpPr>
        <p:spPr bwMode="auto">
          <a:xfrm>
            <a:off x="1401668" y="2790292"/>
            <a:ext cx="1663700" cy="2527300"/>
          </a:xfrm>
          <a:custGeom>
            <a:avLst/>
            <a:gdLst>
              <a:gd name="T0" fmla="*/ 1428894 w 1664899"/>
              <a:gd name="T1" fmla="*/ 2526820 h 2527540"/>
              <a:gd name="T2" fmla="*/ 0 w 1664899"/>
              <a:gd name="T3" fmla="*/ 2526820 h 2527540"/>
              <a:gd name="T4" fmla="*/ 17217 w 1664899"/>
              <a:gd name="T5" fmla="*/ 0 h 2527540"/>
              <a:gd name="T6" fmla="*/ 1661305 w 1664899"/>
              <a:gd name="T7" fmla="*/ 0 h 2527540"/>
              <a:gd name="T8" fmla="*/ 0 60000 65536"/>
              <a:gd name="T9" fmla="*/ 0 60000 65536"/>
              <a:gd name="T10" fmla="*/ 0 60000 65536"/>
              <a:gd name="T11" fmla="*/ 0 60000 65536"/>
              <a:gd name="T12" fmla="*/ 0 w 1664899"/>
              <a:gd name="T13" fmla="*/ 0 h 2527540"/>
              <a:gd name="T14" fmla="*/ 1664899 w 1664899"/>
              <a:gd name="T15" fmla="*/ 2527540 h 25275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664899" h="2527540">
                <a:moveTo>
                  <a:pt x="1431985" y="2527540"/>
                </a:moveTo>
                <a:lnTo>
                  <a:pt x="0" y="2527540"/>
                </a:lnTo>
                <a:lnTo>
                  <a:pt x="17253" y="0"/>
                </a:lnTo>
                <a:lnTo>
                  <a:pt x="1664899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98" name="TextBox 62"/>
          <p:cNvSpPr txBox="1">
            <a:spLocks noChangeArrowheads="1"/>
          </p:cNvSpPr>
          <p:nvPr/>
        </p:nvSpPr>
        <p:spPr bwMode="auto">
          <a:xfrm>
            <a:off x="1889030" y="4995330"/>
            <a:ext cx="850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Unsuccessful</a:t>
            </a:r>
          </a:p>
          <a:p>
            <a:r>
              <a:rPr lang="en-US" altLang="zh-CN" sz="800"/>
              <a:t>(Re)Association</a:t>
            </a:r>
          </a:p>
          <a:p>
            <a:r>
              <a:rPr lang="en-US" altLang="zh-CN" sz="800"/>
              <a:t>(Non-AP STA)</a:t>
            </a:r>
            <a:endParaRPr lang="en-CA" altLang="zh-CN" sz="800"/>
          </a:p>
        </p:txBody>
      </p:sp>
      <p:sp>
        <p:nvSpPr>
          <p:cNvPr id="99" name="Freeform 63"/>
          <p:cNvSpPr>
            <a:spLocks/>
          </p:cNvSpPr>
          <p:nvPr/>
        </p:nvSpPr>
        <p:spPr bwMode="auto">
          <a:xfrm>
            <a:off x="1263555" y="2626780"/>
            <a:ext cx="1776413" cy="2941637"/>
          </a:xfrm>
          <a:custGeom>
            <a:avLst/>
            <a:gdLst>
              <a:gd name="T0" fmla="*/ 1576961 w 1777041"/>
              <a:gd name="T1" fmla="*/ 2941693 h 2941608"/>
              <a:gd name="T2" fmla="*/ 0 w 1777041"/>
              <a:gd name="T3" fmla="*/ 2941693 h 2941608"/>
              <a:gd name="T4" fmla="*/ 8617 w 1777041"/>
              <a:gd name="T5" fmla="*/ 0 h 2941608"/>
              <a:gd name="T6" fmla="*/ 1775157 w 1777041"/>
              <a:gd name="T7" fmla="*/ 0 h 2941608"/>
              <a:gd name="T8" fmla="*/ 0 60000 65536"/>
              <a:gd name="T9" fmla="*/ 0 60000 65536"/>
              <a:gd name="T10" fmla="*/ 0 60000 65536"/>
              <a:gd name="T11" fmla="*/ 0 60000 65536"/>
              <a:gd name="T12" fmla="*/ 0 w 1777041"/>
              <a:gd name="T13" fmla="*/ 0 h 2941608"/>
              <a:gd name="T14" fmla="*/ 1777041 w 1777041"/>
              <a:gd name="T15" fmla="*/ 2941608 h 29416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777041" h="2941608">
                <a:moveTo>
                  <a:pt x="1578634" y="2941608"/>
                </a:moveTo>
                <a:lnTo>
                  <a:pt x="0" y="2941608"/>
                </a:lnTo>
                <a:cubicBezTo>
                  <a:pt x="2875" y="1961072"/>
                  <a:pt x="5751" y="980536"/>
                  <a:pt x="8626" y="0"/>
                </a:cubicBezTo>
                <a:lnTo>
                  <a:pt x="1777041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0" name="TextBox 64"/>
          <p:cNvSpPr txBox="1">
            <a:spLocks noChangeArrowheads="1"/>
          </p:cNvSpPr>
          <p:nvPr/>
        </p:nvSpPr>
        <p:spPr bwMode="auto">
          <a:xfrm>
            <a:off x="1877918" y="5401730"/>
            <a:ext cx="782637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Disassociation</a:t>
            </a:r>
            <a:endParaRPr lang="en-CA" altLang="zh-CN" sz="800"/>
          </a:p>
        </p:txBody>
      </p:sp>
      <p:sp>
        <p:nvSpPr>
          <p:cNvPr id="101" name="Freeform 65"/>
          <p:cNvSpPr>
            <a:spLocks/>
          </p:cNvSpPr>
          <p:nvPr/>
        </p:nvSpPr>
        <p:spPr bwMode="auto">
          <a:xfrm>
            <a:off x="1107980" y="2488667"/>
            <a:ext cx="1949450" cy="3363913"/>
          </a:xfrm>
          <a:custGeom>
            <a:avLst/>
            <a:gdLst>
              <a:gd name="T0" fmla="*/ 1724965 w 1949570"/>
              <a:gd name="T1" fmla="*/ 3363133 h 3364302"/>
              <a:gd name="T2" fmla="*/ 0 w 1949570"/>
              <a:gd name="T3" fmla="*/ 3363133 h 3364302"/>
              <a:gd name="T4" fmla="*/ 0 w 1949570"/>
              <a:gd name="T5" fmla="*/ 0 h 3364302"/>
              <a:gd name="T6" fmla="*/ 1949210 w 1949570"/>
              <a:gd name="T7" fmla="*/ 0 h 3364302"/>
              <a:gd name="T8" fmla="*/ 0 60000 65536"/>
              <a:gd name="T9" fmla="*/ 0 60000 65536"/>
              <a:gd name="T10" fmla="*/ 0 60000 65536"/>
              <a:gd name="T11" fmla="*/ 0 60000 65536"/>
              <a:gd name="T12" fmla="*/ 0 w 1949570"/>
              <a:gd name="T13" fmla="*/ 0 h 3364302"/>
              <a:gd name="T14" fmla="*/ 1949570 w 1949570"/>
              <a:gd name="T15" fmla="*/ 3364302 h 336430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49570" h="3364302">
                <a:moveTo>
                  <a:pt x="1725283" y="3364302"/>
                </a:moveTo>
                <a:lnTo>
                  <a:pt x="0" y="3364302"/>
                </a:lnTo>
                <a:lnTo>
                  <a:pt x="0" y="0"/>
                </a:lnTo>
                <a:lnTo>
                  <a:pt x="194957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2" name="TextBox 66"/>
          <p:cNvSpPr txBox="1">
            <a:spLocks noChangeArrowheads="1"/>
          </p:cNvSpPr>
          <p:nvPr/>
        </p:nvSpPr>
        <p:spPr bwMode="auto">
          <a:xfrm>
            <a:off x="1798543" y="5568417"/>
            <a:ext cx="110172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802.11 Authentication</a:t>
            </a:r>
            <a:endParaRPr lang="en-CA" altLang="zh-CN" sz="800"/>
          </a:p>
        </p:txBody>
      </p:sp>
      <p:sp>
        <p:nvSpPr>
          <p:cNvPr id="103" name="Freeform 67"/>
          <p:cNvSpPr>
            <a:spLocks/>
          </p:cNvSpPr>
          <p:nvPr/>
        </p:nvSpPr>
        <p:spPr bwMode="auto">
          <a:xfrm>
            <a:off x="961930" y="2410880"/>
            <a:ext cx="2103438" cy="3640137"/>
          </a:xfrm>
          <a:custGeom>
            <a:avLst/>
            <a:gdLst>
              <a:gd name="T0" fmla="*/ 1885396 w 2104846"/>
              <a:gd name="T1" fmla="*/ 3639717 h 3640347"/>
              <a:gd name="T2" fmla="*/ 0 w 2104846"/>
              <a:gd name="T3" fmla="*/ 3639717 h 3640347"/>
              <a:gd name="T4" fmla="*/ 17217 w 2104846"/>
              <a:gd name="T5" fmla="*/ 0 h 3640347"/>
              <a:gd name="T6" fmla="*/ 2100624 w 2104846"/>
              <a:gd name="T7" fmla="*/ 0 h 3640347"/>
              <a:gd name="T8" fmla="*/ 0 60000 65536"/>
              <a:gd name="T9" fmla="*/ 0 60000 65536"/>
              <a:gd name="T10" fmla="*/ 0 60000 65536"/>
              <a:gd name="T11" fmla="*/ 0 60000 65536"/>
              <a:gd name="T12" fmla="*/ 0 w 2104846"/>
              <a:gd name="T13" fmla="*/ 0 h 3640347"/>
              <a:gd name="T14" fmla="*/ 2104846 w 2104846"/>
              <a:gd name="T15" fmla="*/ 3640347 h 36403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04846" h="3640347">
                <a:moveTo>
                  <a:pt x="1889185" y="3640347"/>
                </a:moveTo>
                <a:lnTo>
                  <a:pt x="0" y="3640347"/>
                </a:lnTo>
                <a:lnTo>
                  <a:pt x="17253" y="0"/>
                </a:lnTo>
                <a:lnTo>
                  <a:pt x="2104846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04" name="TextBox 68"/>
          <p:cNvSpPr txBox="1">
            <a:spLocks noChangeArrowheads="1"/>
          </p:cNvSpPr>
          <p:nvPr/>
        </p:nvSpPr>
        <p:spPr bwMode="auto">
          <a:xfrm>
            <a:off x="1814418" y="5852580"/>
            <a:ext cx="10858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/>
              <a:t>Successful</a:t>
            </a:r>
          </a:p>
          <a:p>
            <a:r>
              <a:rPr lang="en-US" altLang="zh-CN" sz="800"/>
              <a:t>(Re) Association</a:t>
            </a:r>
          </a:p>
          <a:p>
            <a:r>
              <a:rPr lang="en-US" altLang="zh-CN" sz="800"/>
              <a:t>No RSNA required or</a:t>
            </a:r>
          </a:p>
          <a:p>
            <a:r>
              <a:rPr lang="en-US" altLang="zh-CN" sz="800"/>
              <a:t>Fast BSS Transitions</a:t>
            </a:r>
            <a:endParaRPr lang="en-CA" altLang="zh-CN" sz="800"/>
          </a:p>
        </p:txBody>
      </p:sp>
      <p:sp>
        <p:nvSpPr>
          <p:cNvPr id="105" name="Rectangle 69"/>
          <p:cNvSpPr/>
          <p:nvPr/>
        </p:nvSpPr>
        <p:spPr bwMode="auto">
          <a:xfrm>
            <a:off x="6221318" y="3168117"/>
            <a:ext cx="1574800" cy="1216025"/>
          </a:xfrm>
          <a:prstGeom prst="rect">
            <a:avLst/>
          </a:prstGeom>
          <a:solidFill>
            <a:schemeClr val="bg1"/>
          </a:solidFill>
          <a:ln w="3175">
            <a:prstDash val="dash"/>
            <a:headEnd type="none" w="sm" len="sm"/>
            <a:tailEnd type="none" w="sm" len="sm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eaLnBrk="0" hangingPunct="0">
              <a:defRPr/>
            </a:pPr>
            <a:endParaRPr lang="en-CA">
              <a:solidFill>
                <a:schemeClr val="tx1"/>
              </a:solidFill>
            </a:endParaRPr>
          </a:p>
        </p:txBody>
      </p:sp>
      <p:sp>
        <p:nvSpPr>
          <p:cNvPr id="106" name="TextBox 70"/>
          <p:cNvSpPr txBox="1">
            <a:spLocks noChangeArrowheads="1"/>
          </p:cNvSpPr>
          <p:nvPr/>
        </p:nvSpPr>
        <p:spPr bwMode="auto">
          <a:xfrm>
            <a:off x="6759480" y="3118905"/>
            <a:ext cx="4667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>
                <a:solidFill>
                  <a:srgbClr val="FF3300"/>
                </a:solidFill>
              </a:rPr>
              <a:t>State 5</a:t>
            </a:r>
            <a:endParaRPr lang="en-CA" altLang="zh-CN" sz="800">
              <a:solidFill>
                <a:srgbClr val="FF3300"/>
              </a:solidFill>
            </a:endParaRPr>
          </a:p>
        </p:txBody>
      </p:sp>
      <p:cxnSp>
        <p:nvCxnSpPr>
          <p:cNvPr id="107" name="Straight Connector 71"/>
          <p:cNvCxnSpPr>
            <a:cxnSpLocks noChangeShapeType="1"/>
          </p:cNvCxnSpPr>
          <p:nvPr/>
        </p:nvCxnSpPr>
        <p:spPr bwMode="auto">
          <a:xfrm>
            <a:off x="6221318" y="3334805"/>
            <a:ext cx="15748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108" name="TextBox 107"/>
          <p:cNvSpPr txBox="1"/>
          <p:nvPr/>
        </p:nvSpPr>
        <p:spPr>
          <a:xfrm>
            <a:off x="6221318" y="3366555"/>
            <a:ext cx="1595437" cy="83026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FILS  Authenticated/Unassociated</a:t>
            </a:r>
          </a:p>
          <a:p>
            <a:pPr>
              <a:defRPr/>
            </a:pPr>
            <a:endParaRPr lang="en-US" sz="800" dirty="0">
              <a:solidFill>
                <a:srgbClr val="FF3300"/>
              </a:solidFill>
            </a:endParaRP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Class 1 &amp; 2 Frames</a:t>
            </a: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With  Selected Management &amp;</a:t>
            </a:r>
          </a:p>
          <a:p>
            <a:pPr>
              <a:defRPr/>
            </a:pPr>
            <a:r>
              <a:rPr lang="en-US" sz="800" dirty="0">
                <a:solidFill>
                  <a:srgbClr val="FF3300"/>
                </a:solidFill>
              </a:rPr>
              <a:t>Data Frames</a:t>
            </a:r>
          </a:p>
          <a:p>
            <a:pPr>
              <a:defRPr/>
            </a:pPr>
            <a:endParaRPr lang="en-US" sz="800" dirty="0">
              <a:solidFill>
                <a:srgbClr val="FF3300"/>
              </a:solidFill>
            </a:endParaRPr>
          </a:p>
        </p:txBody>
      </p:sp>
      <p:sp>
        <p:nvSpPr>
          <p:cNvPr id="109" name="Freeform 73"/>
          <p:cNvSpPr>
            <a:spLocks/>
          </p:cNvSpPr>
          <p:nvPr/>
        </p:nvSpPr>
        <p:spPr bwMode="auto">
          <a:xfrm>
            <a:off x="4662393" y="1659992"/>
            <a:ext cx="2198687" cy="1508125"/>
          </a:xfrm>
          <a:custGeom>
            <a:avLst/>
            <a:gdLst>
              <a:gd name="T0" fmla="*/ 0 w 2199736"/>
              <a:gd name="T1" fmla="*/ 0 h 923027"/>
              <a:gd name="T2" fmla="*/ 2196590 w 2199736"/>
              <a:gd name="T3" fmla="*/ 0 h 923027"/>
              <a:gd name="T4" fmla="*/ 2187976 w 2199736"/>
              <a:gd name="T5" fmla="*/ 8144089 h 923027"/>
              <a:gd name="T6" fmla="*/ 0 60000 65536"/>
              <a:gd name="T7" fmla="*/ 0 60000 65536"/>
              <a:gd name="T8" fmla="*/ 0 60000 65536"/>
              <a:gd name="T9" fmla="*/ 0 w 2199736"/>
              <a:gd name="T10" fmla="*/ 0 h 923027"/>
              <a:gd name="T11" fmla="*/ 2199736 w 2199736"/>
              <a:gd name="T12" fmla="*/ 923027 h 92302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99736" h="923027">
                <a:moveTo>
                  <a:pt x="0" y="0"/>
                </a:moveTo>
                <a:lnTo>
                  <a:pt x="2199736" y="0"/>
                </a:lnTo>
                <a:cubicBezTo>
                  <a:pt x="2196861" y="307676"/>
                  <a:pt x="2193985" y="615351"/>
                  <a:pt x="2191110" y="923027"/>
                </a:cubicBez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0" name="TextBox 74"/>
          <p:cNvSpPr txBox="1">
            <a:spLocks noChangeArrowheads="1"/>
          </p:cNvSpPr>
          <p:nvPr/>
        </p:nvSpPr>
        <p:spPr bwMode="auto">
          <a:xfrm>
            <a:off x="6168930" y="2241811"/>
            <a:ext cx="10572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Successful  </a:t>
            </a:r>
          </a:p>
          <a:p>
            <a:r>
              <a:rPr lang="en-US" altLang="zh-CN" sz="800" dirty="0">
                <a:solidFill>
                  <a:srgbClr val="FF3300"/>
                </a:solidFill>
              </a:rPr>
              <a:t>FILS Authentication 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1" name="TextBox 76"/>
          <p:cNvSpPr txBox="1">
            <a:spLocks noChangeArrowheads="1"/>
          </p:cNvSpPr>
          <p:nvPr/>
        </p:nvSpPr>
        <p:spPr bwMode="auto">
          <a:xfrm>
            <a:off x="7083330" y="1762386"/>
            <a:ext cx="8826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FILS </a:t>
            </a:r>
          </a:p>
          <a:p>
            <a:r>
              <a:rPr lang="en-US" altLang="zh-CN" sz="800" dirty="0" err="1">
                <a:solidFill>
                  <a:srgbClr val="FF3300"/>
                </a:solidFill>
              </a:rPr>
              <a:t>Deauthentication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2" name="TextBox 78"/>
          <p:cNvSpPr txBox="1">
            <a:spLocks noChangeArrowheads="1"/>
          </p:cNvSpPr>
          <p:nvPr/>
        </p:nvSpPr>
        <p:spPr bwMode="auto">
          <a:xfrm>
            <a:off x="6604699" y="4657192"/>
            <a:ext cx="957262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800" dirty="0">
                <a:solidFill>
                  <a:srgbClr val="FF3300"/>
                </a:solidFill>
              </a:rPr>
              <a:t>Successful </a:t>
            </a:r>
          </a:p>
          <a:p>
            <a:r>
              <a:rPr lang="en-US" altLang="zh-CN" sz="800" dirty="0">
                <a:solidFill>
                  <a:srgbClr val="FF3300"/>
                </a:solidFill>
              </a:rPr>
              <a:t>FILS  Association </a:t>
            </a:r>
            <a:endParaRPr lang="en-CA" altLang="zh-CN" sz="800" dirty="0">
              <a:solidFill>
                <a:srgbClr val="FF3300"/>
              </a:solidFill>
            </a:endParaRPr>
          </a:p>
        </p:txBody>
      </p:sp>
      <p:sp>
        <p:nvSpPr>
          <p:cNvPr id="113" name="Freeform 79"/>
          <p:cNvSpPr>
            <a:spLocks/>
          </p:cNvSpPr>
          <p:nvPr/>
        </p:nvSpPr>
        <p:spPr bwMode="auto">
          <a:xfrm>
            <a:off x="4981480" y="4384142"/>
            <a:ext cx="2101850" cy="1365250"/>
          </a:xfrm>
          <a:custGeom>
            <a:avLst/>
            <a:gdLst>
              <a:gd name="T0" fmla="*/ 1922708 w 1932317"/>
              <a:gd name="T1" fmla="*/ 0 h 2329133"/>
              <a:gd name="T2" fmla="*/ 1931330 w 1932317"/>
              <a:gd name="T3" fmla="*/ 274918 h 2329133"/>
              <a:gd name="T4" fmla="*/ 0 w 1932317"/>
              <a:gd name="T5" fmla="*/ 274918 h 2329133"/>
              <a:gd name="T6" fmla="*/ 0 60000 65536"/>
              <a:gd name="T7" fmla="*/ 0 60000 65536"/>
              <a:gd name="T8" fmla="*/ 0 60000 65536"/>
              <a:gd name="T9" fmla="*/ 0 w 1932317"/>
              <a:gd name="T10" fmla="*/ 0 h 2329133"/>
              <a:gd name="T11" fmla="*/ 1932317 w 1932317"/>
              <a:gd name="T12" fmla="*/ 2329133 h 232913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932317" h="2329133">
                <a:moveTo>
                  <a:pt x="1923690" y="0"/>
                </a:moveTo>
                <a:cubicBezTo>
                  <a:pt x="1926566" y="776378"/>
                  <a:pt x="1929441" y="1552755"/>
                  <a:pt x="1932317" y="2329133"/>
                </a:cubicBezTo>
                <a:lnTo>
                  <a:pt x="0" y="2329133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17" name="Freeform 75"/>
          <p:cNvSpPr>
            <a:spLocks/>
          </p:cNvSpPr>
          <p:nvPr/>
        </p:nvSpPr>
        <p:spPr bwMode="auto">
          <a:xfrm>
            <a:off x="4644930" y="1491718"/>
            <a:ext cx="2879725" cy="1676400"/>
          </a:xfrm>
          <a:custGeom>
            <a:avLst/>
            <a:gdLst>
              <a:gd name="T0" fmla="*/ 2878200 w 2493034"/>
              <a:gd name="T1" fmla="*/ 7906372 h 1043796"/>
              <a:gd name="T2" fmla="*/ 2868241 w 2493034"/>
              <a:gd name="T3" fmla="*/ 0 h 1043796"/>
              <a:gd name="T4" fmla="*/ 0 w 2493034"/>
              <a:gd name="T5" fmla="*/ 0 h 1043796"/>
              <a:gd name="T6" fmla="*/ 0 60000 65536"/>
              <a:gd name="T7" fmla="*/ 0 60000 65536"/>
              <a:gd name="T8" fmla="*/ 0 60000 65536"/>
              <a:gd name="T9" fmla="*/ 0 w 2493034"/>
              <a:gd name="T10" fmla="*/ 0 h 1043796"/>
              <a:gd name="T11" fmla="*/ 2493034 w 2493034"/>
              <a:gd name="T12" fmla="*/ 1043796 h 10437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3034" h="1043796">
                <a:moveTo>
                  <a:pt x="2493034" y="1043796"/>
                </a:moveTo>
                <a:cubicBezTo>
                  <a:pt x="2490159" y="695864"/>
                  <a:pt x="2487283" y="347932"/>
                  <a:pt x="2484408" y="0"/>
                </a:cubicBezTo>
                <a:lnTo>
                  <a:pt x="0" y="0"/>
                </a:lnTo>
              </a:path>
            </a:pathLst>
          </a:cu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sz="2800" dirty="0" smtClean="0">
                <a:ea typeface="宋体" charset="-122"/>
              </a:rPr>
              <a:t>Temporary State 5 </a:t>
            </a:r>
            <a:br>
              <a:rPr lang="en-US" altLang="zh-CN" sz="2800" dirty="0" smtClean="0">
                <a:ea typeface="宋体" charset="-122"/>
              </a:rPr>
            </a:br>
            <a:r>
              <a:rPr lang="en-US" altLang="zh-CN" sz="2800" dirty="0" smtClean="0">
                <a:ea typeface="宋体" charset="-122"/>
              </a:rPr>
              <a:t>(FILS Authenticated/Unassociated)</a:t>
            </a:r>
            <a:endParaRPr lang="en-CA" altLang="zh-CN" sz="2800" dirty="0" smtClean="0">
              <a:ea typeface="宋体" charset="-122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sz="1400" dirty="0" smtClean="0">
                <a:ea typeface="宋体" charset="-122"/>
              </a:rPr>
              <a:t>Upon successful FILS authentication, both the STA and AP  shall transition to FILS Authenticated/unassociated state </a:t>
            </a:r>
          </a:p>
          <a:p>
            <a:r>
              <a:rPr lang="en-US" altLang="zh-CN" sz="1400" dirty="0" smtClean="0">
                <a:ea typeface="宋体" charset="-122"/>
              </a:rPr>
              <a:t>STA at FILS Authenticated/Unassociated  state , it allows Class 1,2 and selected Data frames piggybacked over  Class 1 &amp;2 frames to be transmitted</a:t>
            </a:r>
          </a:p>
          <a:p>
            <a:r>
              <a:rPr lang="en-US" altLang="zh-CN" sz="1400" dirty="0" smtClean="0">
                <a:ea typeface="宋体" charset="-122"/>
              </a:rPr>
              <a:t>Upon receipt of a De-authentication frame from either STA or AP STA with reasons, the STA at the FILS Authenticated/Unassociated state will be transitioned to State 1. STA transitioned back to State 1 may retry with FILS authentication or use the RSNA authentication</a:t>
            </a:r>
          </a:p>
          <a:p>
            <a:r>
              <a:rPr lang="en-US" altLang="zh-CN" sz="1400" dirty="0" smtClean="0">
                <a:ea typeface="宋体" charset="-122"/>
              </a:rPr>
              <a:t>Upon successful FILS Association, the STA shall transition to state 4 which allows full class 1, 2 and 3 frames to pass through.</a:t>
            </a:r>
          </a:p>
          <a:p>
            <a:endParaRPr lang="en-US" altLang="zh-CN" sz="1400" dirty="0" smtClean="0">
              <a:ea typeface="宋体" charset="-122"/>
            </a:endParaRPr>
          </a:p>
        </p:txBody>
      </p:sp>
      <p:graphicFrame>
        <p:nvGraphicFramePr>
          <p:cNvPr id="9" name="Table 7"/>
          <p:cNvGraphicFramePr>
            <a:graphicFrameLocks noGrp="1"/>
          </p:cNvGraphicFramePr>
          <p:nvPr/>
        </p:nvGraphicFramePr>
        <p:xfrm>
          <a:off x="1461195" y="4273910"/>
          <a:ext cx="6603305" cy="159349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45616"/>
                <a:gridCol w="4757689"/>
              </a:tblGrid>
              <a:tr h="5140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 Selected Management</a:t>
                      </a:r>
                      <a:r>
                        <a:rPr lang="en-US" sz="1000" baseline="0" dirty="0" smtClean="0"/>
                        <a:t> Frames and Data Frames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                                  Reasons</a:t>
                      </a:r>
                      <a:endParaRPr lang="en-CA" sz="1000" dirty="0"/>
                    </a:p>
                  </a:txBody>
                  <a:tcPr/>
                </a:tc>
              </a:tr>
              <a:tr h="598361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  EAPOL</a:t>
                      </a:r>
                      <a:r>
                        <a:rPr lang="en-US" sz="1000" baseline="0" dirty="0" smtClean="0"/>
                        <a:t> message with EAP</a:t>
                      </a:r>
                    </a:p>
                    <a:p>
                      <a:r>
                        <a:rPr lang="en-US" sz="1000" baseline="0" dirty="0" smtClean="0"/>
                        <a:t>Packet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000" dirty="0" smtClean="0"/>
                        <a:t> To carry out the EAP</a:t>
                      </a:r>
                      <a:r>
                        <a:rPr lang="en-US" altLang="zh-CN" sz="1000" baseline="0" dirty="0" smtClean="0"/>
                        <a:t> full authentication</a:t>
                      </a:r>
                      <a:endParaRPr lang="en-CA" altLang="zh-CN" sz="1000" dirty="0"/>
                    </a:p>
                  </a:txBody>
                  <a:tcPr/>
                </a:tc>
              </a:tr>
              <a:tr h="481089"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IP assignment</a:t>
                      </a:r>
                      <a:endParaRPr lang="en-CA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 smtClean="0"/>
                        <a:t> To enable the parallel</a:t>
                      </a:r>
                      <a:r>
                        <a:rPr lang="en-US" sz="1000" baseline="0" dirty="0" smtClean="0"/>
                        <a:t> IP assignment to take place</a:t>
                      </a:r>
                      <a:endParaRPr lang="en-CA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March 2012</a:t>
            </a:r>
            <a:endParaRPr lang="en-US" altLang="ja-JP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Huawei</a:t>
            </a:r>
            <a:endParaRPr lang="en-US" altLang="ja-JP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F849415C-ECDB-492C-B7EB-181F05134429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7" name="Title 1"/>
          <p:cNvSpPr>
            <a:spLocks noGrp="1"/>
          </p:cNvSpPr>
          <p:nvPr/>
        </p:nvSpPr>
        <p:spPr bwMode="auto">
          <a:xfrm>
            <a:off x="686593" y="724694"/>
            <a:ext cx="7770813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/>
        </p:nvSpPr>
        <p:spPr bwMode="auto">
          <a:xfrm>
            <a:off x="686593" y="1372393"/>
            <a:ext cx="7770813" cy="4760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 fontScale="77500" lnSpcReduction="20000"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Motion: Add the following </a:t>
            </a:r>
            <a:r>
              <a:rPr lang="en-US" sz="2000" dirty="0" smtClean="0">
                <a:solidFill>
                  <a:schemeClr val="tx1"/>
                </a:solidFill>
              </a:rPr>
              <a:t>text (proposed in 248r0 ) </a:t>
            </a:r>
            <a:r>
              <a:rPr lang="en-US" sz="2000" dirty="0">
                <a:solidFill>
                  <a:schemeClr val="tx1"/>
                </a:solidFill>
              </a:rPr>
              <a:t>to Clause </a:t>
            </a:r>
            <a:r>
              <a:rPr lang="en-US" sz="2000" dirty="0" smtClean="0">
                <a:solidFill>
                  <a:schemeClr val="tx1"/>
                </a:solidFill>
              </a:rPr>
              <a:t>3 “Security </a:t>
            </a:r>
            <a:r>
              <a:rPr lang="en-US" sz="2000" dirty="0">
                <a:solidFill>
                  <a:schemeClr val="tx1"/>
                </a:solidFill>
              </a:rPr>
              <a:t>Framework” of </a:t>
            </a:r>
            <a:r>
              <a:rPr lang="en-US" sz="2000" dirty="0" err="1">
                <a:solidFill>
                  <a:schemeClr val="tx1"/>
                </a:solidFill>
              </a:rPr>
              <a:t>TGai</a:t>
            </a:r>
            <a:r>
              <a:rPr lang="en-US" sz="2000" dirty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altLang="zh-CN" dirty="0" smtClean="0"/>
              <a:t> </a:t>
            </a:r>
            <a:r>
              <a:rPr lang="en-US" altLang="zh-CN" dirty="0"/>
              <a:t>The draft specification shall include support for </a:t>
            </a:r>
            <a:r>
              <a:rPr lang="en-US" altLang="zh-CN" dirty="0" smtClean="0"/>
              <a:t>a</a:t>
            </a:r>
            <a:r>
              <a:rPr lang="en-US" altLang="zh-CN" dirty="0" smtClean="0"/>
              <a:t> revised </a:t>
            </a:r>
            <a:r>
              <a:rPr lang="en-US" altLang="zh-CN" dirty="0"/>
              <a:t>802.11 </a:t>
            </a:r>
            <a:r>
              <a:rPr lang="en-US" altLang="zh-CN" dirty="0" smtClean="0"/>
              <a:t> </a:t>
            </a:r>
            <a:r>
              <a:rPr lang="en-US" altLang="zh-CN" dirty="0"/>
              <a:t>state machine to enable the FILS </a:t>
            </a:r>
            <a:r>
              <a:rPr lang="en-US" altLang="zh-CN" dirty="0" smtClean="0"/>
              <a:t>authentication and association</a:t>
            </a:r>
            <a:r>
              <a:rPr lang="en-US" dirty="0" smtClean="0"/>
              <a:t>.</a:t>
            </a:r>
          </a:p>
          <a:p>
            <a:pPr marL="0" indent="0">
              <a:spcAft>
                <a:spcPts val="6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 The actual 802.11 FILS state machine is TBD.</a:t>
            </a:r>
            <a:endParaRPr lang="en-US" dirty="0" smtClean="0"/>
          </a:p>
          <a:p>
            <a:pPr marL="0" indent="0">
              <a:spcAft>
                <a:spcPts val="6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</a:t>
            </a:r>
            <a:r>
              <a:rPr lang="fi-FI" dirty="0" smtClean="0">
                <a:solidFill>
                  <a:schemeClr val="tx1"/>
                </a:solidFill>
              </a:rPr>
              <a:t>: Rob Sun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</a:t>
            </a:r>
            <a:r>
              <a:rPr lang="fi-FI" b="1" dirty="0" smtClean="0">
                <a:solidFill>
                  <a:schemeClr val="tx1"/>
                </a:solidFill>
                <a:cs typeface="+mn-cs"/>
              </a:rPr>
              <a:t>: Tom Siep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39  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No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1                 Abstain 2</a:t>
            </a: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Motion passed</a:t>
            </a:r>
            <a:endParaRPr lang="en-US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28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802-11-Submiss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10859</TotalTime>
  <Words>725</Words>
  <Application>Microsoft Office PowerPoint</Application>
  <PresentationFormat>On-screen Show (4:3)</PresentationFormat>
  <Paragraphs>167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FILS presentation on High Level Security Requirements</vt:lpstr>
      <vt:lpstr>Abstract</vt:lpstr>
      <vt:lpstr>Conformance w/ Tgai PAR &amp; 5C </vt:lpstr>
      <vt:lpstr>Slide 4</vt:lpstr>
      <vt:lpstr>Modification to 802.11 Authentication and Association State Machine</vt:lpstr>
      <vt:lpstr>Temporary State 5  (FILS Authenticated/Unassociated)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Morioka Hitoshi</dc:creator>
  <cp:lastModifiedBy>ROB</cp:lastModifiedBy>
  <cp:revision>529</cp:revision>
  <cp:lastPrinted>1998-02-10T13:28:06Z</cp:lastPrinted>
  <dcterms:created xsi:type="dcterms:W3CDTF">2011-07-17T04:42:17Z</dcterms:created>
  <dcterms:modified xsi:type="dcterms:W3CDTF">2012-03-15T18:45:02Z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(3)QzZqm8TVDdO4thnBsrkMu39aAvrZroC4M5FrfIXDGymQo+q+2mB4+N9IjVt3gGZyLrJ/Pxrs
bppVlQkgscMzbEQ6QNfjlRoBCP8sSZbNMM8bT+Cxe8Uoh37tVmY4GgBFbL/o7RwdiXu16cEH
RxjBITGj2fjdJEZ0K6NSQ4gMCjt40KLxascR74QtCjU04oJpAD0dcZZqcVQ8g2SKL50YqfqT
fVZx85ZM0puQiVADq3C/Z</vt:lpwstr>
  </property>
  <property fmtid="{D5CDD505-2E9C-101B-9397-08002B2CF9AE}" pid="3" name="_ms_pID_7253431">
    <vt:lpwstr>OE74VaeTg3rDPdvkFaP0VMNDBvvxs+0MVM3f5/I8HS70Asd5jAr
VVGi7VzzHnMfx0xKasp43e1LB2ObtdNv9byiXJ9OjUixqQpWfZeVyzlrtiEN/ByRNe1Vc8fN
ez1M0Sv6mbHzFTeOIm51szFD7EBvYfXx+CrnUur8BILY2kuUP+D/ErPcTN5mGdM9MNLKlLlb
a8noTkdDuURS0hLw1Vd22R6CBck4ZHOep2m5J02uVp</vt:lpwstr>
  </property>
  <property fmtid="{D5CDD505-2E9C-101B-9397-08002B2CF9AE}" pid="4" name="_ms_pID_7253432">
    <vt:lpwstr>8RSLF6CDe9MDdMCWU=</vt:lpwstr>
  </property>
  <property fmtid="{D5CDD505-2E9C-101B-9397-08002B2CF9AE}" pid="5" name="sflag">
    <vt:lpwstr>1331023677</vt:lpwstr>
  </property>
</Properties>
</file>