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57" r:id="rId3"/>
    <p:sldId id="298" r:id="rId4"/>
    <p:sldId id="294" r:id="rId5"/>
    <p:sldId id="292" r:id="rId6"/>
    <p:sldId id="299" r:id="rId7"/>
    <p:sldId id="300" r:id="rId8"/>
    <p:sldId id="303" r:id="rId9"/>
    <p:sldId id="301" r:id="rId10"/>
    <p:sldId id="302" r:id="rId11"/>
    <p:sldId id="279" r:id="rId12"/>
    <p:sldId id="273"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ngping 66059" initials="f6"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A"/>
    <a:srgbClr val="7394FF"/>
    <a:srgbClr val="FFA264"/>
    <a:srgbClr val="FFF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51" autoAdjust="0"/>
    <p:restoredTop sz="90735" autoAdjust="0"/>
  </p:normalViewPr>
  <p:slideViewPr>
    <p:cSldViewPr snapToObjects="1">
      <p:cViewPr>
        <p:scale>
          <a:sx n="75" d="100"/>
          <a:sy n="75" d="100"/>
        </p:scale>
        <p:origin x="-1230"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890" y="-78"/>
      </p:cViewPr>
      <p:guideLst>
        <p:guide orient="horz" pos="2923"/>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802.19-09/xxxxr0</a:t>
            </a:r>
            <a:endParaRPr lang="en-US"/>
          </a:p>
        </p:txBody>
      </p:sp>
      <p:sp>
        <p:nvSpPr>
          <p:cNvPr id="5" name="날짜 개체 틀 4"/>
          <p:cNvSpPr>
            <a:spLocks noGrp="1"/>
          </p:cNvSpPr>
          <p:nvPr>
            <p:ph type="dt" idx="11"/>
          </p:nvPr>
        </p:nvSpPr>
        <p:spPr/>
        <p:txBody>
          <a:bodyPr/>
          <a:lstStyle/>
          <a:p>
            <a:pPr>
              <a:defRPr/>
            </a:pPr>
            <a:r>
              <a:rPr lang="en-US" smtClean="0"/>
              <a:t>April 2009</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r>
              <a:rPr lang="zh-CN" altLang="en-US" dirty="0" smtClean="0"/>
              <a:t>虽然</a:t>
            </a:r>
            <a:r>
              <a:rPr lang="en-US" altLang="zh-CN" dirty="0" smtClean="0"/>
              <a:t>offload</a:t>
            </a:r>
            <a:r>
              <a:rPr lang="zh-CN" altLang="en-US" dirty="0" smtClean="0"/>
              <a:t>不需要做到无缝切换，但尽快地完成切换总是有好处的，因为大量用户同时连接</a:t>
            </a:r>
            <a:r>
              <a:rPr lang="en-US" altLang="zh-CN" dirty="0" smtClean="0"/>
              <a:t>WiFi</a:t>
            </a:r>
            <a:r>
              <a:rPr lang="zh-CN" altLang="en-US" dirty="0" smtClean="0"/>
              <a:t>又很快离开。</a:t>
            </a:r>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ja-JP" dirty="0" smtClean="0"/>
              <a:t>March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ja-JP" dirty="0" smtClean="0"/>
              <a:t>March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March 2012</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2779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802.11-12/278r0</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dingzhi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839141222"/>
              </p:ext>
            </p:extLst>
          </p:nvPr>
        </p:nvGraphicFramePr>
        <p:xfrm>
          <a:off x="609600" y="2852660"/>
          <a:ext cx="7924800" cy="276542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Rob Sun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Suite 400, 303 Terry Fox Drive, Kanata, Ontario K2K 3J1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+1 613 2871948 	</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Rob.sun@huawei.com </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err="1" smtClean="0">
                          <a:ln>
                            <a:noFill/>
                          </a:ln>
                          <a:solidFill>
                            <a:srgbClr val="000000"/>
                          </a:solidFill>
                          <a:effectLst/>
                          <a:latin typeface="Times New Roman" pitchFamily="18" charset="0"/>
                          <a:ea typeface="宋体" pitchFamily="2" charset="-122"/>
                          <a:cs typeface="Times New Roman" pitchFamily="18" charset="0"/>
                        </a:rPr>
                        <a:t>Zhiming</a:t>
                      </a: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Bldg</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dirty="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dingzhiming@huawei.com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10785"/>
            <a:ext cx="7772400" cy="1066800"/>
          </a:xfrm>
        </p:spPr>
        <p:txBody>
          <a:bodyPr/>
          <a:lstStyle/>
          <a:p>
            <a:r>
              <a:rPr lang="en-US" altLang="zh-CN" sz="2800" dirty="0" smtClean="0"/>
              <a:t>FILS presentation on High Level Security Requirements</a:t>
            </a:r>
            <a:endParaRPr lang="en-US" altLang="ja-JP" sz="2800" dirty="0" smtClean="0">
              <a:ea typeface="MS PGothic" pitchFamily="34" charset="-128"/>
            </a:endParaRPr>
          </a:p>
        </p:txBody>
      </p:sp>
      <p:sp>
        <p:nvSpPr>
          <p:cNvPr id="5161" name="Rectangle 6"/>
          <p:cNvSpPr>
            <a:spLocks noGrp="1" noChangeArrowheads="1"/>
          </p:cNvSpPr>
          <p:nvPr>
            <p:ph type="body" idx="1"/>
          </p:nvPr>
        </p:nvSpPr>
        <p:spPr>
          <a:xfrm>
            <a:off x="685800" y="2014460"/>
            <a:ext cx="7772400" cy="533400"/>
          </a:xfrm>
        </p:spPr>
        <p:txBody>
          <a:bodyPr/>
          <a:lstStyle/>
          <a:p>
            <a:r>
              <a:rPr lang="en-US" altLang="ja-JP" sz="2000" dirty="0" smtClean="0">
                <a:ea typeface="MS PGothic" pitchFamily="34" charset="-128"/>
              </a:rPr>
              <a:t>Date: 2012-03-05</a:t>
            </a:r>
          </a:p>
        </p:txBody>
      </p:sp>
      <p:sp>
        <p:nvSpPr>
          <p:cNvPr id="2088" name="日付プレースホルダ 3"/>
          <p:cNvSpPr>
            <a:spLocks noGrp="1"/>
          </p:cNvSpPr>
          <p:nvPr>
            <p:ph type="dt" sz="quarter" idx="10"/>
          </p:nvPr>
        </p:nvSpPr>
        <p:spPr>
          <a:xfrm>
            <a:off x="696913" y="332601"/>
            <a:ext cx="1182055" cy="276999"/>
          </a:xfrm>
        </p:spPr>
        <p:txBody>
          <a:bodyPr/>
          <a:lstStyle/>
          <a:p>
            <a:pPr>
              <a:defRPr/>
            </a:pPr>
            <a:r>
              <a:rPr lang="en-US" altLang="ja-JP" dirty="0" smtClean="0"/>
              <a:t>March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43038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8064628" y="6475413"/>
            <a:ext cx="479297" cy="184666"/>
          </a:xfrm>
        </p:spPr>
        <p:txBody>
          <a:bodyPr/>
          <a:lstStyle/>
          <a:p>
            <a:pPr>
              <a:defRPr/>
            </a:pP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ja-JP" smtClean="0"/>
              <a:t>March 2012</a:t>
            </a:r>
            <a:endParaRPr lang="en-US" altLang="ja-JP" dirty="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
        <p:nvSpPr>
          <p:cNvPr id="7" name="Title 1"/>
          <p:cNvSpPr>
            <a:spLocks noGrp="1"/>
          </p:cNvSpPr>
          <p:nvPr>
            <p:ph type="title"/>
          </p:nvPr>
        </p:nvSpPr>
        <p:spPr>
          <a:xfrm>
            <a:off x="1038740" y="685800"/>
            <a:ext cx="6836090" cy="899760"/>
          </a:xfrm>
        </p:spPr>
        <p:txBody>
          <a:bodyPr/>
          <a:lstStyle/>
          <a:p>
            <a:r>
              <a:rPr lang="en-US" altLang="zh-CN" sz="2800" dirty="0" smtClean="0">
                <a:ea typeface="宋体" charset="-122"/>
              </a:rPr>
              <a:t>Authentication Algorithm Number Field</a:t>
            </a:r>
            <a:endParaRPr lang="en-CA" altLang="zh-CN" sz="2800" dirty="0" smtClean="0">
              <a:ea typeface="宋体" charset="-122"/>
            </a:endParaRPr>
          </a:p>
        </p:txBody>
      </p:sp>
      <p:sp>
        <p:nvSpPr>
          <p:cNvPr id="8" name="Content Placeholder 2"/>
          <p:cNvSpPr>
            <a:spLocks noGrp="1"/>
          </p:cNvSpPr>
          <p:nvPr>
            <p:ph idx="1"/>
          </p:nvPr>
        </p:nvSpPr>
        <p:spPr>
          <a:xfrm>
            <a:off x="685800" y="1981200"/>
            <a:ext cx="7772400" cy="4114800"/>
          </a:xfrm>
        </p:spPr>
        <p:txBody>
          <a:bodyPr/>
          <a:lstStyle/>
          <a:p>
            <a:r>
              <a:rPr lang="en-US" altLang="zh-CN" sz="2000" dirty="0" smtClean="0">
                <a:ea typeface="宋体" charset="-122"/>
              </a:rPr>
              <a:t>Insert the following FILS Authentication Algorithm Number</a:t>
            </a:r>
          </a:p>
          <a:p>
            <a:pPr lvl="1"/>
            <a:r>
              <a:rPr lang="en-US" altLang="zh-CN" sz="1800" dirty="0" smtClean="0"/>
              <a:t> Authentication algorithm number = 0: Open System</a:t>
            </a:r>
          </a:p>
          <a:p>
            <a:pPr lvl="1"/>
            <a:r>
              <a:rPr lang="en-US" altLang="zh-CN" sz="1800" dirty="0" smtClean="0"/>
              <a:t>Authentication algorithm number = 1: Shared Key</a:t>
            </a:r>
          </a:p>
          <a:p>
            <a:pPr lvl="1"/>
            <a:r>
              <a:rPr lang="en-US" altLang="zh-CN" sz="1800" dirty="0" smtClean="0"/>
              <a:t>Authentication algorithm number = 2: Fast BSS Transition</a:t>
            </a:r>
          </a:p>
          <a:p>
            <a:pPr lvl="1"/>
            <a:r>
              <a:rPr lang="en-US" altLang="zh-CN" sz="1800" dirty="0" smtClean="0"/>
              <a:t>Authentication algorithm number = 3: simultaneous authentication of equals (SAE)</a:t>
            </a:r>
          </a:p>
          <a:p>
            <a:pPr lvl="1"/>
            <a:r>
              <a:rPr lang="en-US" altLang="zh-CN" sz="1800" dirty="0" smtClean="0">
                <a:solidFill>
                  <a:srgbClr val="FF0000"/>
                </a:solidFill>
              </a:rPr>
              <a:t>Authentication algorithm number = 4: FILS Authentication</a:t>
            </a:r>
          </a:p>
          <a:p>
            <a:pPr lvl="1"/>
            <a:r>
              <a:rPr lang="en-US" altLang="zh-CN" sz="1800" dirty="0" smtClean="0"/>
              <a:t>Authentication algorithm number = 65 535: Vendor specific use</a:t>
            </a:r>
          </a:p>
          <a:p>
            <a:pPr lvl="1"/>
            <a:endParaRPr lang="en-US" altLang="zh-CN" dirty="0" smtClean="0"/>
          </a:p>
          <a:p>
            <a:pPr lvl="1"/>
            <a:endParaRPr lang="en-CA" altLang="zh-CN"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885120" y="1431940"/>
            <a:ext cx="7503564" cy="4608600"/>
          </a:xfrm>
        </p:spPr>
        <p:txBody>
          <a:bodyPr/>
          <a:lstStyle/>
          <a:p>
            <a:r>
              <a:rPr lang="en-US" altLang="ja-JP" sz="1800" dirty="0" smtClean="0">
                <a:ea typeface="MS PGothic" pitchFamily="34" charset="-128"/>
              </a:rPr>
              <a:t>Proposal Summary</a:t>
            </a:r>
          </a:p>
          <a:p>
            <a:pPr lvl="1"/>
            <a:r>
              <a:rPr lang="en-US" altLang="zh-CN" sz="1600" dirty="0" smtClean="0"/>
              <a:t>A optimized EAP authentication, in which 4-way </a:t>
            </a:r>
            <a:r>
              <a:rPr lang="en-US" altLang="zh-CN" sz="1600" dirty="0"/>
              <a:t>handshake is carried out concurrently with authentication and </a:t>
            </a:r>
            <a:r>
              <a:rPr lang="en-US" altLang="ja-JP" sz="1600" dirty="0" smtClean="0"/>
              <a:t>a</a:t>
            </a:r>
            <a:r>
              <a:rPr lang="en-US" altLang="zh-CN" sz="1600" dirty="0" smtClean="0"/>
              <a:t>ssociation</a:t>
            </a:r>
            <a:endParaRPr lang="en-US" altLang="zh-CN" sz="1600" dirty="0" smtClean="0">
              <a:ea typeface="MS PGothic" pitchFamily="34" charset="-128"/>
            </a:endParaRPr>
          </a:p>
          <a:p>
            <a:pPr lvl="1"/>
            <a:r>
              <a:rPr lang="en-US" altLang="zh-CN" sz="1600" dirty="0" smtClean="0"/>
              <a:t>A modified</a:t>
            </a:r>
            <a:r>
              <a:rPr lang="en-US" altLang="zh-CN" sz="1600" dirty="0" smtClean="0">
                <a:ea typeface="宋体" charset="-122"/>
              </a:rPr>
              <a:t> 802.11 Authentication and Association State Machine, which </a:t>
            </a:r>
            <a:r>
              <a:rPr lang="en-US" altLang="zh-CN" sz="1600" dirty="0" smtClean="0"/>
              <a:t>enable the parallel message processing  of e</a:t>
            </a:r>
            <a:r>
              <a:rPr lang="en-US" altLang="ja-JP" sz="1600" dirty="0" smtClean="0">
                <a:ea typeface="MS PGothic" pitchFamily="34" charset="-128"/>
              </a:rPr>
              <a:t>xisting authentication protocol</a:t>
            </a:r>
          </a:p>
          <a:p>
            <a:pPr lvl="1"/>
            <a:endParaRPr lang="en-US" altLang="ja-JP" sz="14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11</a:t>
            </a:fld>
            <a:endParaRPr lang="en-US" altLang="ja-JP" smtClean="0"/>
          </a:p>
        </p:txBody>
      </p:sp>
      <p:sp>
        <p:nvSpPr>
          <p:cNvPr id="9" name="フッター プレースホルダ 4"/>
          <p:cNvSpPr>
            <a:spLocks noGrp="1"/>
          </p:cNvSpPr>
          <p:nvPr>
            <p:ph type="ftr" sz="quarter" idx="11"/>
          </p:nvPr>
        </p:nvSpPr>
        <p:spPr>
          <a:xfrm>
            <a:off x="8026156" y="6475413"/>
            <a:ext cx="517769" cy="184666"/>
          </a:xfrm>
        </p:spPr>
        <p:txBody>
          <a:bodyPr/>
          <a:lstStyle/>
          <a:p>
            <a:pPr>
              <a:defRPr/>
            </a:pPr>
            <a:r>
              <a:rPr lang="en-US" altLang="ja-JP" dirty="0" err="1" smtClean="0"/>
              <a:t>Huawei</a:t>
            </a:r>
            <a:r>
              <a:rPr lang="en-US" altLang="ja-JP" dirty="0" smtClean="0"/>
              <a:t>.</a:t>
            </a:r>
            <a:endParaRPr lang="en-US" altLang="ja-JP" dirty="0"/>
          </a:p>
        </p:txBody>
      </p:sp>
      <p:sp>
        <p:nvSpPr>
          <p:cNvPr id="7" name="日付プレースホルダ 3"/>
          <p:cNvSpPr>
            <a:spLocks noGrp="1"/>
          </p:cNvSpPr>
          <p:nvPr>
            <p:ph type="dt" sz="quarter" idx="10"/>
          </p:nvPr>
        </p:nvSpPr>
        <p:spPr>
          <a:xfrm>
            <a:off x="685800" y="304800"/>
            <a:ext cx="1182055" cy="276999"/>
          </a:xfrm>
          <a:noFill/>
        </p:spPr>
        <p:txBody>
          <a:bodyPr/>
          <a:lstStyle/>
          <a:p>
            <a:r>
              <a:rPr lang="en-US" altLang="ja-JP" dirty="0" smtClean="0">
                <a:latin typeface="Times New Roman" pitchFamily="18" charset="0"/>
                <a:ea typeface="MS PGothic" pitchFamily="34" charset="-128"/>
              </a:rPr>
              <a:t>March 2012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dirty="0" smtClean="0">
              <a:ea typeface="MS PGothic" pitchFamily="34" charset="-128"/>
            </a:endParaRP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12</a:t>
            </a:fld>
            <a:endParaRPr lang="en-US" altLang="ja-JP" smtClean="0"/>
          </a:p>
        </p:txBody>
      </p:sp>
      <p:sp>
        <p:nvSpPr>
          <p:cNvPr id="8" name="フッター プレースホルダ 4"/>
          <p:cNvSpPr>
            <a:spLocks noGrp="1"/>
          </p:cNvSpPr>
          <p:nvPr>
            <p:ph type="ftr" sz="quarter" idx="11"/>
          </p:nvPr>
        </p:nvSpPr>
        <p:spPr>
          <a:xfrm>
            <a:off x="8026156" y="6475413"/>
            <a:ext cx="517769" cy="184666"/>
          </a:xfrm>
        </p:spPr>
        <p:txBody>
          <a:bodyPr/>
          <a:lstStyle/>
          <a:p>
            <a:pPr>
              <a:defRPr/>
            </a:pPr>
            <a:r>
              <a:rPr lang="en-US" altLang="ja-JP" dirty="0" err="1" smtClean="0"/>
              <a:t>Huawei</a:t>
            </a:r>
            <a:r>
              <a:rPr lang="en-US" altLang="ja-JP" dirty="0" smtClean="0"/>
              <a:t>.</a:t>
            </a:r>
            <a:endParaRPr lang="en-US" altLang="ja-JP" dirty="0"/>
          </a:p>
        </p:txBody>
      </p:sp>
      <p:sp>
        <p:nvSpPr>
          <p:cNvPr id="7" name="日付プレースホルダ 3"/>
          <p:cNvSpPr>
            <a:spLocks noGrp="1"/>
          </p:cNvSpPr>
          <p:nvPr>
            <p:ph type="dt" sz="quarter" idx="10"/>
          </p:nvPr>
        </p:nvSpPr>
        <p:spPr>
          <a:xfrm>
            <a:off x="685800" y="304800"/>
            <a:ext cx="1182055" cy="276999"/>
          </a:xfrm>
          <a:noFill/>
        </p:spPr>
        <p:txBody>
          <a:bodyPr/>
          <a:lstStyle/>
          <a:p>
            <a:r>
              <a:rPr lang="en-US" altLang="ja-JP" dirty="0" smtClean="0">
                <a:latin typeface="Times New Roman" pitchFamily="18" charset="0"/>
                <a:ea typeface="MS PGothic" pitchFamily="34" charset="-128"/>
              </a:rPr>
              <a:t>March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85800" y="304800"/>
            <a:ext cx="1182055" cy="276999"/>
          </a:xfrm>
          <a:noFill/>
        </p:spPr>
        <p:txBody>
          <a:bodyPr/>
          <a:lstStyle/>
          <a:p>
            <a:r>
              <a:rPr lang="en-US" altLang="ja-JP" dirty="0" smtClean="0">
                <a:latin typeface="Times New Roman" pitchFamily="18" charset="0"/>
                <a:ea typeface="MS PGothic" pitchFamily="34" charset="-128"/>
              </a:rPr>
              <a:t>March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752600"/>
            <a:ext cx="7772400" cy="4114800"/>
          </a:xfrm>
        </p:spPr>
        <p:txBody>
          <a:bodyPr/>
          <a:lstStyle/>
          <a:p>
            <a:pPr>
              <a:buFontTx/>
              <a:buNone/>
            </a:pPr>
            <a:r>
              <a:rPr lang="en-US" altLang="zh-CN" dirty="0" smtClean="0"/>
              <a:t>	From proposal 12/159r1 and 12/248r0, </a:t>
            </a:r>
            <a:r>
              <a:rPr lang="en-US" altLang="zh-CN" dirty="0" err="1" smtClean="0"/>
              <a:t>TGai</a:t>
            </a:r>
            <a:r>
              <a:rPr lang="en-US" altLang="zh-CN" dirty="0" smtClean="0"/>
              <a:t> </a:t>
            </a:r>
            <a:r>
              <a:rPr lang="en-GB" altLang="zh-CN" dirty="0" smtClean="0"/>
              <a:t>shall include support </a:t>
            </a:r>
            <a:r>
              <a:rPr lang="en-US" altLang="zh-CN" dirty="0" smtClean="0"/>
              <a:t>of optimized EAP by concurrent association, authentication and key distribution to set up initial link and establish the FILS context, and the optimized FILS state machine which enable the parallel message processing. </a:t>
            </a:r>
            <a:r>
              <a:rPr lang="en-US" altLang="ja-JP" dirty="0" smtClean="0">
                <a:ea typeface="MS PGothic" pitchFamily="34" charset="-128"/>
              </a:rPr>
              <a:t>    </a:t>
            </a:r>
          </a:p>
          <a:p>
            <a:pPr>
              <a:buFontTx/>
              <a:buNone/>
            </a:pPr>
            <a:endParaRPr lang="en-US" altLang="ja-JP" dirty="0" smtClean="0">
              <a:ea typeface="MS PGothic" pitchFamily="34" charset="-128"/>
            </a:endParaRPr>
          </a:p>
          <a:p>
            <a:pPr>
              <a:buFontTx/>
              <a:buNone/>
            </a:pPr>
            <a:r>
              <a:rPr lang="en-US" altLang="ja-JP" dirty="0" smtClean="0">
                <a:ea typeface="MS PGothic" pitchFamily="34" charset="-128"/>
              </a:rPr>
              <a:t>  This document describes a technical proposal of the optimized EAP and the FILS state machine. </a:t>
            </a: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8064628" y="6475413"/>
            <a:ext cx="479297" cy="184666"/>
          </a:xfrm>
        </p:spPr>
        <p:txBody>
          <a:bodyPr/>
          <a:lstStyle/>
          <a:p>
            <a:pPr>
              <a:defRPr/>
            </a:pP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80" name="Fußzeilenplatzhalter 4"/>
          <p:cNvSpPr>
            <a:spLocks noGrp="1"/>
          </p:cNvSpPr>
          <p:nvPr>
            <p:ph type="ftr" sz="quarter" idx="11"/>
          </p:nvPr>
        </p:nvSpPr>
        <p:spPr>
          <a:xfrm>
            <a:off x="8064628" y="6475413"/>
            <a:ext cx="479297" cy="184666"/>
          </a:xfrm>
          <a:noFill/>
        </p:spPr>
        <p:txBody>
          <a:bodyPr/>
          <a:lstStyle/>
          <a:p>
            <a:pPr>
              <a:defRPr/>
            </a:pPr>
            <a:r>
              <a:rPr lang="en-US" altLang="ja-JP" dirty="0" err="1" smtClean="0"/>
              <a:t>Huawei</a:t>
            </a:r>
            <a:endParaRPr lang="en-US" altLang="ja-JP" dirty="0"/>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extLst>
              <p:ext uri="{D42A27DB-BD31-4B8C-83A1-F6EECF244321}">
                <p14:modId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3,4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日付プレースホルダ 3"/>
          <p:cNvSpPr>
            <a:spLocks noGrp="1"/>
          </p:cNvSpPr>
          <p:nvPr>
            <p:ph type="dt" sz="quarter" idx="10"/>
          </p:nvPr>
        </p:nvSpPr>
        <p:spPr>
          <a:xfrm>
            <a:off x="685800" y="304800"/>
            <a:ext cx="1182055" cy="276999"/>
          </a:xfrm>
          <a:noFill/>
        </p:spPr>
        <p:txBody>
          <a:bodyPr/>
          <a:lstStyle/>
          <a:p>
            <a:r>
              <a:rPr lang="en-US" altLang="ja-JP" dirty="0" smtClean="0">
                <a:latin typeface="Times New Roman" pitchFamily="18" charset="0"/>
                <a:ea typeface="MS PGothic" pitchFamily="34" charset="-128"/>
              </a:rPr>
              <a:t>March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533400"/>
            <a:ext cx="7772400" cy="762000"/>
          </a:xfrm>
        </p:spPr>
        <p:txBody>
          <a:bodyPr/>
          <a:lstStyle/>
          <a:p>
            <a:r>
              <a:rPr lang="en-US" altLang="zh-CN" dirty="0" smtClean="0">
                <a:ea typeface="MS PGothic" pitchFamily="34" charset="-128"/>
              </a:rPr>
              <a:t>Why do we need FILS?</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4</a:t>
            </a:fld>
            <a:endParaRPr lang="en-US" altLang="ja-JP" smtClean="0"/>
          </a:p>
        </p:txBody>
      </p:sp>
      <p:sp>
        <p:nvSpPr>
          <p:cNvPr id="8" name="フッター プレースホルダ 4"/>
          <p:cNvSpPr>
            <a:spLocks noGrp="1"/>
          </p:cNvSpPr>
          <p:nvPr>
            <p:ph type="ftr" sz="quarter" idx="11"/>
          </p:nvPr>
        </p:nvSpPr>
        <p:spPr>
          <a:xfrm>
            <a:off x="8064628" y="6475413"/>
            <a:ext cx="479297" cy="184666"/>
          </a:xfrm>
        </p:spPr>
        <p:txBody>
          <a:bodyPr/>
          <a:lstStyle/>
          <a:p>
            <a:pPr>
              <a:defRPr/>
            </a:pPr>
            <a:r>
              <a:rPr lang="en-US" altLang="ja-JP" dirty="0" err="1" smtClean="0"/>
              <a:t>Huawei</a:t>
            </a:r>
            <a:endParaRPr lang="en-US" altLang="ja-JP" dirty="0"/>
          </a:p>
        </p:txBody>
      </p:sp>
      <p:sp>
        <p:nvSpPr>
          <p:cNvPr id="7" name="内容占位符 6"/>
          <p:cNvSpPr>
            <a:spLocks noGrp="1"/>
          </p:cNvSpPr>
          <p:nvPr>
            <p:ph idx="1"/>
          </p:nvPr>
        </p:nvSpPr>
        <p:spPr>
          <a:xfrm>
            <a:off x="685800" y="5029200"/>
            <a:ext cx="7772400" cy="1371600"/>
          </a:xfrm>
        </p:spPr>
        <p:txBody>
          <a:bodyPr/>
          <a:lstStyle/>
          <a:p>
            <a:r>
              <a:rPr lang="en-US" altLang="zh-CN" sz="1600" dirty="0" smtClean="0"/>
              <a:t>If a dual mode MS makes a seamless handoff from cellular network to WiFi network, the time of WiFi ILS should be minimized. </a:t>
            </a:r>
          </a:p>
          <a:p>
            <a:r>
              <a:rPr lang="en-US" altLang="zh-CN" sz="1600" dirty="0" smtClean="0"/>
              <a:t>3GPP TS23.327(Mobility between 3GPP-WLAN, not support seamless HO yet) and WMF T37 (WiMAX WiFi Interworking, support seamless HO but effect is not proved, using pre-authentication) have supported this scenario.</a:t>
            </a:r>
            <a:endParaRPr lang="zh-CN" altLang="en-US" sz="1600" dirty="0"/>
          </a:p>
        </p:txBody>
      </p:sp>
      <p:sp>
        <p:nvSpPr>
          <p:cNvPr id="72" name="Cloud"/>
          <p:cNvSpPr>
            <a:spLocks noChangeAspect="1" noEditPoints="1" noChangeArrowheads="1"/>
          </p:cNvSpPr>
          <p:nvPr/>
        </p:nvSpPr>
        <p:spPr bwMode="auto">
          <a:xfrm>
            <a:off x="6045200" y="1451985"/>
            <a:ext cx="1193800" cy="5445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r>
              <a:rPr lang="en-US" altLang="zh-CN" b="1" i="0">
                <a:solidFill>
                  <a:schemeClr val="tx1"/>
                </a:solidFill>
                <a:latin typeface="Arial Unicode MS" pitchFamily="34" charset="-122"/>
                <a:ea typeface="Arial Unicode MS" pitchFamily="34" charset="-122"/>
                <a:cs typeface="Arial Unicode MS" pitchFamily="34" charset="-122"/>
              </a:rPr>
              <a:t>Internet</a:t>
            </a:r>
            <a:endParaRPr lang="en-US" altLang="ja-JP" b="1" i="0">
              <a:solidFill>
                <a:schemeClr val="tx1"/>
              </a:solidFill>
              <a:latin typeface="Arial Unicode MS" pitchFamily="34" charset="-122"/>
              <a:ea typeface="Arial Unicode MS" pitchFamily="34" charset="-122"/>
              <a:cs typeface="Arial Unicode MS" pitchFamily="34" charset="-122"/>
            </a:endParaRPr>
          </a:p>
        </p:txBody>
      </p:sp>
      <p:sp>
        <p:nvSpPr>
          <p:cNvPr id="75" name="Text Box 8"/>
          <p:cNvSpPr txBox="1">
            <a:spLocks noChangeArrowheads="1"/>
          </p:cNvSpPr>
          <p:nvPr/>
        </p:nvSpPr>
        <p:spPr bwMode="auto">
          <a:xfrm>
            <a:off x="3810000" y="3352800"/>
            <a:ext cx="1066800" cy="184666"/>
          </a:xfrm>
          <a:prstGeom prst="rect">
            <a:avLst/>
          </a:prstGeom>
          <a:noFill/>
          <a:ln w="9525">
            <a:noFill/>
            <a:miter lim="800000"/>
            <a:headEnd/>
            <a:tailEnd/>
          </a:ln>
          <a:effectLst/>
        </p:spPr>
        <p:txBody>
          <a:bodyPr wrap="square" lIns="0" tIns="0" rIns="0" bIns="0">
            <a:spAutoFit/>
          </a:bodyPr>
          <a:lstStyle/>
          <a:p>
            <a:pPr algn="ctr" defTabSz="835025" latinLnBrk="0">
              <a:spcBef>
                <a:spcPct val="50000"/>
              </a:spcBef>
            </a:pPr>
            <a:r>
              <a:rPr lang="en-US" altLang="zh-CN" b="1" i="0" dirty="0" smtClean="0">
                <a:solidFill>
                  <a:schemeClr val="tx1"/>
                </a:solidFill>
                <a:ea typeface="宋体" pitchFamily="2" charset="-122"/>
              </a:rPr>
              <a:t>Dual mode </a:t>
            </a:r>
            <a:r>
              <a:rPr lang="en-US" altLang="zh-CN" b="1" i="0" dirty="0">
                <a:solidFill>
                  <a:schemeClr val="tx1"/>
                </a:solidFill>
                <a:ea typeface="宋体" pitchFamily="2" charset="-122"/>
              </a:rPr>
              <a:t>MS</a:t>
            </a:r>
          </a:p>
        </p:txBody>
      </p:sp>
      <p:sp>
        <p:nvSpPr>
          <p:cNvPr id="76" name="Text Box 9"/>
          <p:cNvSpPr txBox="1">
            <a:spLocks noChangeArrowheads="1"/>
          </p:cNvSpPr>
          <p:nvPr/>
        </p:nvSpPr>
        <p:spPr bwMode="auto">
          <a:xfrm>
            <a:off x="3197225" y="3733800"/>
            <a:ext cx="998538" cy="343330"/>
          </a:xfrm>
          <a:prstGeom prst="rect">
            <a:avLst/>
          </a:prstGeom>
          <a:noFill/>
          <a:ln w="9525">
            <a:noFill/>
            <a:miter lim="800000"/>
            <a:headEnd/>
            <a:tailEnd/>
          </a:ln>
          <a:effectLst/>
        </p:spPr>
        <p:txBody>
          <a:bodyPr wrap="square" lIns="0" tIns="65690" rIns="0" bIns="0">
            <a:spAutoFit/>
          </a:bodyPr>
          <a:lstStyle/>
          <a:p>
            <a:pPr algn="ctr" defTabSz="835025" latinLnBrk="0">
              <a:lnSpc>
                <a:spcPct val="50000"/>
              </a:lnSpc>
              <a:spcBef>
                <a:spcPct val="50000"/>
              </a:spcBef>
            </a:pPr>
            <a:r>
              <a:rPr lang="en-US" altLang="zh-CN" b="1" i="0" dirty="0">
                <a:solidFill>
                  <a:schemeClr val="tx1"/>
                </a:solidFill>
                <a:ea typeface="宋体" pitchFamily="2" charset="-122"/>
              </a:rPr>
              <a:t>WiFi</a:t>
            </a:r>
          </a:p>
          <a:p>
            <a:pPr algn="ctr" defTabSz="835025" latinLnBrk="0">
              <a:lnSpc>
                <a:spcPct val="50000"/>
              </a:lnSpc>
              <a:spcBef>
                <a:spcPct val="50000"/>
              </a:spcBef>
            </a:pPr>
            <a:r>
              <a:rPr lang="en-US" altLang="zh-CN" b="1" i="0" dirty="0">
                <a:solidFill>
                  <a:schemeClr val="tx1"/>
                </a:solidFill>
                <a:ea typeface="宋体" pitchFamily="2" charset="-122"/>
              </a:rPr>
              <a:t> </a:t>
            </a:r>
            <a:r>
              <a:rPr lang="en-US" altLang="zh-CN" b="1" i="0" dirty="0" smtClean="0">
                <a:solidFill>
                  <a:schemeClr val="tx1"/>
                </a:solidFill>
                <a:ea typeface="宋体" pitchFamily="2" charset="-122"/>
              </a:rPr>
              <a:t>interface</a:t>
            </a:r>
            <a:endParaRPr lang="en-US" altLang="zh-CN" b="1" i="0" dirty="0">
              <a:solidFill>
                <a:schemeClr val="tx1"/>
              </a:solidFill>
              <a:ea typeface="宋体" pitchFamily="2" charset="-122"/>
            </a:endParaRPr>
          </a:p>
        </p:txBody>
      </p:sp>
      <p:sp>
        <p:nvSpPr>
          <p:cNvPr id="77" name="Text Box 10"/>
          <p:cNvSpPr txBox="1">
            <a:spLocks noChangeArrowheads="1"/>
          </p:cNvSpPr>
          <p:nvPr/>
        </p:nvSpPr>
        <p:spPr bwMode="auto">
          <a:xfrm>
            <a:off x="4416425" y="3733800"/>
            <a:ext cx="788987" cy="263102"/>
          </a:xfrm>
          <a:prstGeom prst="rect">
            <a:avLst/>
          </a:prstGeom>
          <a:noFill/>
          <a:ln w="9525">
            <a:noFill/>
            <a:miter lim="800000"/>
            <a:headEnd/>
            <a:tailEnd/>
          </a:ln>
          <a:effectLst/>
        </p:spPr>
        <p:txBody>
          <a:bodyPr wrap="square" lIns="0" tIns="32846" rIns="0" bIns="0">
            <a:spAutoFit/>
          </a:bodyPr>
          <a:lstStyle/>
          <a:p>
            <a:pPr algn="ctr" defTabSz="835025" latinLnBrk="0">
              <a:lnSpc>
                <a:spcPct val="60000"/>
              </a:lnSpc>
              <a:spcBef>
                <a:spcPct val="50000"/>
              </a:spcBef>
            </a:pPr>
            <a:r>
              <a:rPr lang="en-US" altLang="zh-CN" b="1" i="0" dirty="0" smtClean="0">
                <a:solidFill>
                  <a:schemeClr val="tx1"/>
                </a:solidFill>
                <a:ea typeface="宋体" pitchFamily="2" charset="-122"/>
              </a:rPr>
              <a:t>Cellular interface</a:t>
            </a:r>
            <a:endParaRPr lang="en-US" altLang="zh-CN" b="1" i="0" dirty="0">
              <a:solidFill>
                <a:schemeClr val="tx1"/>
              </a:solidFill>
              <a:ea typeface="宋体" pitchFamily="2" charset="-122"/>
            </a:endParaRPr>
          </a:p>
        </p:txBody>
      </p:sp>
      <p:sp>
        <p:nvSpPr>
          <p:cNvPr id="78" name="Cloud"/>
          <p:cNvSpPr>
            <a:spLocks noChangeAspect="1" noEditPoints="1" noChangeArrowheads="1"/>
          </p:cNvSpPr>
          <p:nvPr/>
        </p:nvSpPr>
        <p:spPr bwMode="auto">
          <a:xfrm>
            <a:off x="5178425" y="2286000"/>
            <a:ext cx="1841500" cy="9540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grpSp>
        <p:nvGrpSpPr>
          <p:cNvPr id="79" name="Group 12"/>
          <p:cNvGrpSpPr>
            <a:grpSpLocks/>
          </p:cNvGrpSpPr>
          <p:nvPr/>
        </p:nvGrpSpPr>
        <p:grpSpPr bwMode="auto">
          <a:xfrm>
            <a:off x="5624513" y="2833689"/>
            <a:ext cx="279400" cy="780681"/>
            <a:chOff x="1775" y="3203"/>
            <a:chExt cx="198" cy="516"/>
          </a:xfrm>
        </p:grpSpPr>
        <p:grpSp>
          <p:nvGrpSpPr>
            <p:cNvPr id="80" name="Group 13"/>
            <p:cNvGrpSpPr>
              <a:grpSpLocks/>
            </p:cNvGrpSpPr>
            <p:nvPr/>
          </p:nvGrpSpPr>
          <p:grpSpPr bwMode="auto">
            <a:xfrm flipH="1">
              <a:off x="1775" y="3203"/>
              <a:ext cx="198" cy="255"/>
              <a:chOff x="5" y="2480"/>
              <a:chExt cx="237" cy="430"/>
            </a:xfrm>
          </p:grpSpPr>
          <p:grpSp>
            <p:nvGrpSpPr>
              <p:cNvPr id="82" name="Group 14"/>
              <p:cNvGrpSpPr>
                <a:grpSpLocks/>
              </p:cNvGrpSpPr>
              <p:nvPr/>
            </p:nvGrpSpPr>
            <p:grpSpPr bwMode="auto">
              <a:xfrm>
                <a:off x="5" y="2521"/>
                <a:ext cx="145" cy="389"/>
                <a:chOff x="5" y="2521"/>
                <a:chExt cx="145" cy="389"/>
              </a:xfrm>
            </p:grpSpPr>
            <p:grpSp>
              <p:nvGrpSpPr>
                <p:cNvPr id="86" name="Group 15"/>
                <p:cNvGrpSpPr>
                  <a:grpSpLocks/>
                </p:cNvGrpSpPr>
                <p:nvPr/>
              </p:nvGrpSpPr>
              <p:grpSpPr bwMode="auto">
                <a:xfrm>
                  <a:off x="7" y="2654"/>
                  <a:ext cx="143" cy="256"/>
                  <a:chOff x="7" y="2654"/>
                  <a:chExt cx="143" cy="256"/>
                </a:xfrm>
              </p:grpSpPr>
              <p:grpSp>
                <p:nvGrpSpPr>
                  <p:cNvPr id="94" name="Group 16"/>
                  <p:cNvGrpSpPr>
                    <a:grpSpLocks/>
                  </p:cNvGrpSpPr>
                  <p:nvPr/>
                </p:nvGrpSpPr>
                <p:grpSpPr bwMode="auto">
                  <a:xfrm>
                    <a:off x="7" y="2661"/>
                    <a:ext cx="93" cy="247"/>
                    <a:chOff x="7" y="2661"/>
                    <a:chExt cx="93" cy="247"/>
                  </a:xfrm>
                </p:grpSpPr>
                <p:sp>
                  <p:nvSpPr>
                    <p:cNvPr id="102" name="Line 1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03" name="Line 1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04" name="Line 1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05" name="Line 2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06" name="Line 2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07" name="Line 2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08" name="Line 2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95" name="Line 2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96" name="Line 2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97" name="Line 2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98" name="Line 2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99" name="Line 2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00" name="Line 2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01" name="Line 3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87" name="Group 31"/>
                <p:cNvGrpSpPr>
                  <a:grpSpLocks/>
                </p:cNvGrpSpPr>
                <p:nvPr/>
              </p:nvGrpSpPr>
              <p:grpSpPr bwMode="auto">
                <a:xfrm>
                  <a:off x="5" y="2533"/>
                  <a:ext cx="141" cy="374"/>
                  <a:chOff x="5" y="2533"/>
                  <a:chExt cx="141" cy="374"/>
                </a:xfrm>
              </p:grpSpPr>
              <p:sp>
                <p:nvSpPr>
                  <p:cNvPr id="89" name="Line 3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90" name="Line 3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91" name="Line 3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92" name="Line 3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93" name="Line 3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88" name="Oval 3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83" name="Arc 3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84" name="Arc 3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85" name="Arc 4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81" name="Text Box 4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grpSp>
        <p:nvGrpSpPr>
          <p:cNvPr id="109" name="Group 42"/>
          <p:cNvGrpSpPr>
            <a:grpSpLocks/>
          </p:cNvGrpSpPr>
          <p:nvPr/>
        </p:nvGrpSpPr>
        <p:grpSpPr bwMode="auto">
          <a:xfrm>
            <a:off x="6453188" y="2422523"/>
            <a:ext cx="277812" cy="780682"/>
            <a:chOff x="1775" y="3203"/>
            <a:chExt cx="198" cy="516"/>
          </a:xfrm>
        </p:grpSpPr>
        <p:grpSp>
          <p:nvGrpSpPr>
            <p:cNvPr id="110" name="Group 43"/>
            <p:cNvGrpSpPr>
              <a:grpSpLocks/>
            </p:cNvGrpSpPr>
            <p:nvPr/>
          </p:nvGrpSpPr>
          <p:grpSpPr bwMode="auto">
            <a:xfrm flipH="1">
              <a:off x="1775" y="3203"/>
              <a:ext cx="198" cy="255"/>
              <a:chOff x="5" y="2480"/>
              <a:chExt cx="237" cy="430"/>
            </a:xfrm>
          </p:grpSpPr>
          <p:grpSp>
            <p:nvGrpSpPr>
              <p:cNvPr id="112" name="Group 44"/>
              <p:cNvGrpSpPr>
                <a:grpSpLocks/>
              </p:cNvGrpSpPr>
              <p:nvPr/>
            </p:nvGrpSpPr>
            <p:grpSpPr bwMode="auto">
              <a:xfrm>
                <a:off x="5" y="2521"/>
                <a:ext cx="145" cy="389"/>
                <a:chOff x="5" y="2521"/>
                <a:chExt cx="145" cy="389"/>
              </a:xfrm>
            </p:grpSpPr>
            <p:grpSp>
              <p:nvGrpSpPr>
                <p:cNvPr id="116" name="Group 45"/>
                <p:cNvGrpSpPr>
                  <a:grpSpLocks/>
                </p:cNvGrpSpPr>
                <p:nvPr/>
              </p:nvGrpSpPr>
              <p:grpSpPr bwMode="auto">
                <a:xfrm>
                  <a:off x="7" y="2654"/>
                  <a:ext cx="143" cy="256"/>
                  <a:chOff x="7" y="2654"/>
                  <a:chExt cx="143" cy="256"/>
                </a:xfrm>
              </p:grpSpPr>
              <p:grpSp>
                <p:nvGrpSpPr>
                  <p:cNvPr id="124" name="Group 46"/>
                  <p:cNvGrpSpPr>
                    <a:grpSpLocks/>
                  </p:cNvGrpSpPr>
                  <p:nvPr/>
                </p:nvGrpSpPr>
                <p:grpSpPr bwMode="auto">
                  <a:xfrm>
                    <a:off x="7" y="2661"/>
                    <a:ext cx="93" cy="247"/>
                    <a:chOff x="7" y="2661"/>
                    <a:chExt cx="93" cy="247"/>
                  </a:xfrm>
                </p:grpSpPr>
                <p:sp>
                  <p:nvSpPr>
                    <p:cNvPr id="132" name="Line 4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33" name="Line 4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34" name="Line 4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35" name="Line 5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36" name="Line 5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37" name="Line 5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38" name="Line 5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125" name="Line 5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126" name="Line 5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127" name="Line 5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128" name="Line 5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129" name="Line 5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30" name="Line 5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31" name="Line 6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117" name="Group 61"/>
                <p:cNvGrpSpPr>
                  <a:grpSpLocks/>
                </p:cNvGrpSpPr>
                <p:nvPr/>
              </p:nvGrpSpPr>
              <p:grpSpPr bwMode="auto">
                <a:xfrm>
                  <a:off x="5" y="2533"/>
                  <a:ext cx="141" cy="374"/>
                  <a:chOff x="5" y="2533"/>
                  <a:chExt cx="141" cy="374"/>
                </a:xfrm>
              </p:grpSpPr>
              <p:sp>
                <p:nvSpPr>
                  <p:cNvPr id="119" name="Line 6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120" name="Line 6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121" name="Line 6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122" name="Line 6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123" name="Line 6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118" name="Oval 6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113" name="Arc 6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114" name="Arc 6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115" name="Arc 7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111" name="Text Box 7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sp>
        <p:nvSpPr>
          <p:cNvPr id="153" name="Cloud"/>
          <p:cNvSpPr>
            <a:spLocks noChangeAspect="1" noEditPoints="1" noChangeArrowheads="1"/>
          </p:cNvSpPr>
          <p:nvPr/>
        </p:nvSpPr>
        <p:spPr bwMode="auto">
          <a:xfrm>
            <a:off x="1905000" y="2438490"/>
            <a:ext cx="1547813" cy="80159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4" name="Cloud"/>
          <p:cNvSpPr>
            <a:spLocks noChangeAspect="1" noEditPoints="1" noChangeArrowheads="1"/>
          </p:cNvSpPr>
          <p:nvPr/>
        </p:nvSpPr>
        <p:spPr bwMode="auto">
          <a:xfrm>
            <a:off x="3124200" y="1219200"/>
            <a:ext cx="2244725" cy="101383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5" name="Text Box 88"/>
          <p:cNvSpPr txBox="1">
            <a:spLocks noChangeArrowheads="1"/>
          </p:cNvSpPr>
          <p:nvPr/>
        </p:nvSpPr>
        <p:spPr bwMode="auto">
          <a:xfrm>
            <a:off x="2590800" y="1369435"/>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core</a:t>
            </a:r>
            <a:endParaRPr lang="en-US" altLang="zh-CN" b="1" i="0" dirty="0">
              <a:solidFill>
                <a:schemeClr val="tx1"/>
              </a:solidFill>
              <a:ea typeface="宋体" pitchFamily="2" charset="-122"/>
            </a:endParaRPr>
          </a:p>
        </p:txBody>
      </p:sp>
      <p:grpSp>
        <p:nvGrpSpPr>
          <p:cNvPr id="156" name="Group 89"/>
          <p:cNvGrpSpPr>
            <a:grpSpLocks/>
          </p:cNvGrpSpPr>
          <p:nvPr/>
        </p:nvGrpSpPr>
        <p:grpSpPr bwMode="auto">
          <a:xfrm>
            <a:off x="4502150" y="1620257"/>
            <a:ext cx="255588" cy="400511"/>
            <a:chOff x="2653" y="1752"/>
            <a:chExt cx="182" cy="264"/>
          </a:xfrm>
        </p:grpSpPr>
        <p:grpSp>
          <p:nvGrpSpPr>
            <p:cNvPr id="157" name="Group 90"/>
            <p:cNvGrpSpPr>
              <a:grpSpLocks noChangeAspect="1"/>
            </p:cNvGrpSpPr>
            <p:nvPr/>
          </p:nvGrpSpPr>
          <p:grpSpPr bwMode="auto">
            <a:xfrm>
              <a:off x="2653" y="1752"/>
              <a:ext cx="182" cy="136"/>
              <a:chOff x="2213" y="255"/>
              <a:chExt cx="715" cy="606"/>
            </a:xfrm>
          </p:grpSpPr>
          <p:sp>
            <p:nvSpPr>
              <p:cNvPr id="159" name="AutoShape 91"/>
              <p:cNvSpPr>
                <a:spLocks noChangeAspect="1" noChangeArrowheads="1" noTextEdit="1"/>
              </p:cNvSpPr>
              <p:nvPr/>
            </p:nvSpPr>
            <p:spPr bwMode="auto">
              <a:xfrm>
                <a:off x="2213" y="255"/>
                <a:ext cx="715" cy="606"/>
              </a:xfrm>
              <a:prstGeom prst="rect">
                <a:avLst/>
              </a:prstGeom>
              <a:noFill/>
              <a:ln w="9525">
                <a:noFill/>
                <a:miter lim="800000"/>
                <a:headEnd/>
                <a:tailEnd/>
              </a:ln>
            </p:spPr>
            <p:txBody>
              <a:bodyPr/>
              <a:lstStyle/>
              <a:p>
                <a:endParaRPr lang="zh-CN" altLang="en-US"/>
              </a:p>
            </p:txBody>
          </p:sp>
          <p:sp>
            <p:nvSpPr>
              <p:cNvPr id="160" name="Freeform 92"/>
              <p:cNvSpPr>
                <a:spLocks/>
              </p:cNvSpPr>
              <p:nvPr/>
            </p:nvSpPr>
            <p:spPr bwMode="auto">
              <a:xfrm>
                <a:off x="2213" y="255"/>
                <a:ext cx="715" cy="606"/>
              </a:xfrm>
              <a:custGeom>
                <a:avLst/>
                <a:gdLst/>
                <a:ahLst/>
                <a:cxnLst>
                  <a:cxn ang="0">
                    <a:pos x="13700" y="1893"/>
                  </a:cxn>
                  <a:cxn ang="0">
                    <a:pos x="16424" y="0"/>
                  </a:cxn>
                  <a:cxn ang="0">
                    <a:pos x="2733" y="26"/>
                  </a:cxn>
                  <a:cxn ang="0">
                    <a:pos x="0" y="1893"/>
                  </a:cxn>
                  <a:cxn ang="0">
                    <a:pos x="0" y="13938"/>
                  </a:cxn>
                  <a:cxn ang="0">
                    <a:pos x="13700" y="13938"/>
                  </a:cxn>
                  <a:cxn ang="0">
                    <a:pos x="16445" y="12034"/>
                  </a:cxn>
                  <a:cxn ang="0">
                    <a:pos x="16424" y="0"/>
                  </a:cxn>
                  <a:cxn ang="0">
                    <a:pos x="13700" y="1893"/>
                  </a:cxn>
                </a:cxnLst>
                <a:rect l="0" t="0" r="r" b="b"/>
                <a:pathLst>
                  <a:path w="16445" h="13938">
                    <a:moveTo>
                      <a:pt x="13700" y="1893"/>
                    </a:moveTo>
                    <a:lnTo>
                      <a:pt x="16424" y="0"/>
                    </a:lnTo>
                    <a:lnTo>
                      <a:pt x="2733" y="26"/>
                    </a:lnTo>
                    <a:lnTo>
                      <a:pt x="0" y="1893"/>
                    </a:lnTo>
                    <a:lnTo>
                      <a:pt x="0" y="13938"/>
                    </a:lnTo>
                    <a:lnTo>
                      <a:pt x="13700" y="13938"/>
                    </a:lnTo>
                    <a:lnTo>
                      <a:pt x="16445" y="12034"/>
                    </a:lnTo>
                    <a:lnTo>
                      <a:pt x="16424" y="0"/>
                    </a:lnTo>
                    <a:lnTo>
                      <a:pt x="13700" y="1893"/>
                    </a:lnTo>
                    <a:close/>
                  </a:path>
                </a:pathLst>
              </a:custGeom>
              <a:solidFill>
                <a:srgbClr val="4D7299"/>
              </a:solidFill>
              <a:ln w="9525">
                <a:noFill/>
                <a:round/>
                <a:headEnd/>
                <a:tailEnd/>
              </a:ln>
            </p:spPr>
            <p:txBody>
              <a:bodyPr/>
              <a:lstStyle/>
              <a:p>
                <a:endParaRPr lang="zh-CN" altLang="en-US"/>
              </a:p>
            </p:txBody>
          </p:sp>
          <p:sp>
            <p:nvSpPr>
              <p:cNvPr id="161" name="Rectangle 93"/>
              <p:cNvSpPr>
                <a:spLocks noChangeArrowheads="1"/>
              </p:cNvSpPr>
              <p:nvPr/>
            </p:nvSpPr>
            <p:spPr bwMode="auto">
              <a:xfrm>
                <a:off x="2213" y="337"/>
                <a:ext cx="596" cy="524"/>
              </a:xfrm>
              <a:prstGeom prst="rect">
                <a:avLst/>
              </a:prstGeom>
              <a:solidFill>
                <a:srgbClr val="7FA6C8"/>
              </a:solidFill>
              <a:ln w="9525">
                <a:noFill/>
                <a:miter lim="800000"/>
                <a:headEnd/>
                <a:tailEnd/>
              </a:ln>
            </p:spPr>
            <p:txBody>
              <a:bodyPr/>
              <a:lstStyle/>
              <a:p>
                <a:endParaRPr lang="zh-CN" altLang="en-US"/>
              </a:p>
            </p:txBody>
          </p:sp>
          <p:sp>
            <p:nvSpPr>
              <p:cNvPr id="162" name="Freeform 94"/>
              <p:cNvSpPr>
                <a:spLocks/>
              </p:cNvSpPr>
              <p:nvPr/>
            </p:nvSpPr>
            <p:spPr bwMode="auto">
              <a:xfrm>
                <a:off x="2809" y="255"/>
                <a:ext cx="119" cy="606"/>
              </a:xfrm>
              <a:custGeom>
                <a:avLst/>
                <a:gdLst/>
                <a:ahLst/>
                <a:cxnLst>
                  <a:cxn ang="0">
                    <a:pos x="2724" y="0"/>
                  </a:cxn>
                  <a:cxn ang="0">
                    <a:pos x="0" y="1893"/>
                  </a:cxn>
                  <a:cxn ang="0">
                    <a:pos x="0" y="13938"/>
                  </a:cxn>
                  <a:cxn ang="0">
                    <a:pos x="2745" y="12034"/>
                  </a:cxn>
                  <a:cxn ang="0">
                    <a:pos x="2724" y="0"/>
                  </a:cxn>
                </a:cxnLst>
                <a:rect l="0" t="0" r="r" b="b"/>
                <a:pathLst>
                  <a:path w="2745" h="13938">
                    <a:moveTo>
                      <a:pt x="2724" y="0"/>
                    </a:moveTo>
                    <a:lnTo>
                      <a:pt x="0" y="1893"/>
                    </a:lnTo>
                    <a:lnTo>
                      <a:pt x="0" y="13938"/>
                    </a:lnTo>
                    <a:lnTo>
                      <a:pt x="2745" y="12034"/>
                    </a:lnTo>
                    <a:lnTo>
                      <a:pt x="2724" y="0"/>
                    </a:lnTo>
                    <a:close/>
                  </a:path>
                </a:pathLst>
              </a:custGeom>
              <a:solidFill>
                <a:srgbClr val="004264"/>
              </a:solidFill>
              <a:ln w="9525">
                <a:noFill/>
                <a:round/>
                <a:headEnd/>
                <a:tailEnd/>
              </a:ln>
            </p:spPr>
            <p:txBody>
              <a:bodyPr/>
              <a:lstStyle/>
              <a:p>
                <a:endParaRPr lang="zh-CN" altLang="en-US"/>
              </a:p>
            </p:txBody>
          </p:sp>
          <p:sp>
            <p:nvSpPr>
              <p:cNvPr id="163" name="Freeform 95"/>
              <p:cNvSpPr>
                <a:spLocks/>
              </p:cNvSpPr>
              <p:nvPr/>
            </p:nvSpPr>
            <p:spPr bwMode="auto">
              <a:xfrm>
                <a:off x="2213" y="255"/>
                <a:ext cx="714" cy="82"/>
              </a:xfrm>
              <a:custGeom>
                <a:avLst/>
                <a:gdLst/>
                <a:ahLst/>
                <a:cxnLst>
                  <a:cxn ang="0">
                    <a:pos x="0" y="1893"/>
                  </a:cxn>
                  <a:cxn ang="0">
                    <a:pos x="13700" y="1893"/>
                  </a:cxn>
                  <a:cxn ang="0">
                    <a:pos x="16424" y="0"/>
                  </a:cxn>
                  <a:cxn ang="0">
                    <a:pos x="2733" y="26"/>
                  </a:cxn>
                  <a:cxn ang="0">
                    <a:pos x="0" y="1893"/>
                  </a:cxn>
                </a:cxnLst>
                <a:rect l="0" t="0" r="r" b="b"/>
                <a:pathLst>
                  <a:path w="16424" h="1893">
                    <a:moveTo>
                      <a:pt x="0" y="1893"/>
                    </a:moveTo>
                    <a:lnTo>
                      <a:pt x="13700" y="1893"/>
                    </a:lnTo>
                    <a:lnTo>
                      <a:pt x="16424" y="0"/>
                    </a:lnTo>
                    <a:lnTo>
                      <a:pt x="2733" y="26"/>
                    </a:lnTo>
                    <a:lnTo>
                      <a:pt x="0" y="1893"/>
                    </a:lnTo>
                    <a:close/>
                  </a:path>
                </a:pathLst>
              </a:custGeom>
              <a:solidFill>
                <a:srgbClr val="4D7299"/>
              </a:solidFill>
              <a:ln w="9525">
                <a:noFill/>
                <a:round/>
                <a:headEnd/>
                <a:tailEnd/>
              </a:ln>
            </p:spPr>
            <p:txBody>
              <a:bodyPr/>
              <a:lstStyle/>
              <a:p>
                <a:endParaRPr lang="zh-CN" altLang="en-US"/>
              </a:p>
            </p:txBody>
          </p:sp>
          <p:sp>
            <p:nvSpPr>
              <p:cNvPr id="164" name="Freeform 96"/>
              <p:cNvSpPr>
                <a:spLocks noEditPoints="1"/>
              </p:cNvSpPr>
              <p:nvPr/>
            </p:nvSpPr>
            <p:spPr bwMode="auto">
              <a:xfrm>
                <a:off x="2257" y="404"/>
                <a:ext cx="527" cy="408"/>
              </a:xfrm>
              <a:custGeom>
                <a:avLst/>
                <a:gdLst/>
                <a:ahLst/>
                <a:cxnLst>
                  <a:cxn ang="0">
                    <a:pos x="12135" y="1211"/>
                  </a:cxn>
                  <a:cxn ang="0">
                    <a:pos x="6350" y="2587"/>
                  </a:cxn>
                  <a:cxn ang="0">
                    <a:pos x="6917" y="2771"/>
                  </a:cxn>
                  <a:cxn ang="0">
                    <a:pos x="7399" y="3112"/>
                  </a:cxn>
                  <a:cxn ang="0">
                    <a:pos x="7769" y="3582"/>
                  </a:cxn>
                  <a:cxn ang="0">
                    <a:pos x="7999" y="4151"/>
                  </a:cxn>
                  <a:cxn ang="0">
                    <a:pos x="8059" y="4787"/>
                  </a:cxn>
                  <a:cxn ang="0">
                    <a:pos x="7939" y="5405"/>
                  </a:cxn>
                  <a:cxn ang="0">
                    <a:pos x="7661" y="5943"/>
                  </a:cxn>
                  <a:cxn ang="0">
                    <a:pos x="7250" y="6374"/>
                  </a:cxn>
                  <a:cxn ang="0">
                    <a:pos x="6737" y="6666"/>
                  </a:cxn>
                  <a:cxn ang="0">
                    <a:pos x="6148" y="6792"/>
                  </a:cxn>
                  <a:cxn ang="0">
                    <a:pos x="5540" y="6727"/>
                  </a:cxn>
                  <a:cxn ang="0">
                    <a:pos x="4997" y="6488"/>
                  </a:cxn>
                  <a:cxn ang="0">
                    <a:pos x="4550" y="6100"/>
                  </a:cxn>
                  <a:cxn ang="0">
                    <a:pos x="4225" y="5594"/>
                  </a:cxn>
                  <a:cxn ang="0">
                    <a:pos x="4048" y="5000"/>
                  </a:cxn>
                  <a:cxn ang="0">
                    <a:pos x="4048" y="4356"/>
                  </a:cxn>
                  <a:cxn ang="0">
                    <a:pos x="4225" y="3762"/>
                  </a:cxn>
                  <a:cxn ang="0">
                    <a:pos x="4550" y="3256"/>
                  </a:cxn>
                  <a:cxn ang="0">
                    <a:pos x="4997" y="2869"/>
                  </a:cxn>
                  <a:cxn ang="0">
                    <a:pos x="5540" y="2629"/>
                  </a:cxn>
                  <a:cxn ang="0">
                    <a:pos x="6044" y="3274"/>
                  </a:cxn>
                  <a:cxn ang="0">
                    <a:pos x="6442" y="3337"/>
                  </a:cxn>
                  <a:cxn ang="0">
                    <a:pos x="6792" y="3514"/>
                  </a:cxn>
                  <a:cxn ang="0">
                    <a:pos x="7077" y="3786"/>
                  </a:cxn>
                  <a:cxn ang="0">
                    <a:pos x="7278" y="4132"/>
                  </a:cxn>
                  <a:cxn ang="0">
                    <a:pos x="7377" y="4535"/>
                  </a:cxn>
                  <a:cxn ang="0">
                    <a:pos x="7356" y="4961"/>
                  </a:cxn>
                  <a:cxn ang="0">
                    <a:pos x="7222" y="5347"/>
                  </a:cxn>
                  <a:cxn ang="0">
                    <a:pos x="6990" y="5670"/>
                  </a:cxn>
                  <a:cxn ang="0">
                    <a:pos x="6681" y="5913"/>
                  </a:cxn>
                  <a:cxn ang="0">
                    <a:pos x="6313" y="6054"/>
                  </a:cxn>
                  <a:cxn ang="0">
                    <a:pos x="5907" y="6076"/>
                  </a:cxn>
                  <a:cxn ang="0">
                    <a:pos x="5523" y="5972"/>
                  </a:cxn>
                  <a:cxn ang="0">
                    <a:pos x="5192" y="5762"/>
                  </a:cxn>
                  <a:cxn ang="0">
                    <a:pos x="4933" y="5463"/>
                  </a:cxn>
                  <a:cxn ang="0">
                    <a:pos x="4764" y="5096"/>
                  </a:cxn>
                  <a:cxn ang="0">
                    <a:pos x="4703" y="4678"/>
                  </a:cxn>
                  <a:cxn ang="0">
                    <a:pos x="4764" y="4262"/>
                  </a:cxn>
                  <a:cxn ang="0">
                    <a:pos x="4933" y="3894"/>
                  </a:cxn>
                  <a:cxn ang="0">
                    <a:pos x="5192" y="3596"/>
                  </a:cxn>
                  <a:cxn ang="0">
                    <a:pos x="5523" y="3385"/>
                  </a:cxn>
                  <a:cxn ang="0">
                    <a:pos x="5907" y="3281"/>
                  </a:cxn>
                  <a:cxn ang="0">
                    <a:pos x="1366" y="7704"/>
                  </a:cxn>
                  <a:cxn ang="0">
                    <a:pos x="5179" y="7244"/>
                  </a:cxn>
                  <a:cxn ang="0">
                    <a:pos x="3857" y="7704"/>
                  </a:cxn>
                  <a:cxn ang="0">
                    <a:pos x="10768" y="7704"/>
                  </a:cxn>
                  <a:cxn ang="0">
                    <a:pos x="6954" y="7244"/>
                  </a:cxn>
                  <a:cxn ang="0">
                    <a:pos x="8278" y="7704"/>
                  </a:cxn>
                  <a:cxn ang="0">
                    <a:pos x="1366" y="1669"/>
                  </a:cxn>
                  <a:cxn ang="0">
                    <a:pos x="5179" y="2129"/>
                  </a:cxn>
                  <a:cxn ang="0">
                    <a:pos x="3857" y="1669"/>
                  </a:cxn>
                  <a:cxn ang="0">
                    <a:pos x="8133" y="1888"/>
                  </a:cxn>
                  <a:cxn ang="0">
                    <a:pos x="9142" y="832"/>
                  </a:cxn>
                </a:cxnLst>
                <a:rect l="0" t="0" r="r" b="b"/>
                <a:pathLst>
                  <a:path w="12135" h="9373">
                    <a:moveTo>
                      <a:pt x="10766" y="832"/>
                    </a:moveTo>
                    <a:lnTo>
                      <a:pt x="9896" y="832"/>
                    </a:lnTo>
                    <a:lnTo>
                      <a:pt x="9896" y="1669"/>
                    </a:lnTo>
                    <a:lnTo>
                      <a:pt x="10768" y="1669"/>
                    </a:lnTo>
                    <a:lnTo>
                      <a:pt x="10768" y="2517"/>
                    </a:lnTo>
                    <a:lnTo>
                      <a:pt x="12135" y="1211"/>
                    </a:lnTo>
                    <a:lnTo>
                      <a:pt x="10766" y="0"/>
                    </a:lnTo>
                    <a:lnTo>
                      <a:pt x="10766" y="832"/>
                    </a:lnTo>
                    <a:close/>
                    <a:moveTo>
                      <a:pt x="6044" y="2562"/>
                    </a:moveTo>
                    <a:lnTo>
                      <a:pt x="6148" y="2564"/>
                    </a:lnTo>
                    <a:lnTo>
                      <a:pt x="6249" y="2573"/>
                    </a:lnTo>
                    <a:lnTo>
                      <a:pt x="6350" y="2587"/>
                    </a:lnTo>
                    <a:lnTo>
                      <a:pt x="6450" y="2605"/>
                    </a:lnTo>
                    <a:lnTo>
                      <a:pt x="6547" y="2629"/>
                    </a:lnTo>
                    <a:lnTo>
                      <a:pt x="6643" y="2658"/>
                    </a:lnTo>
                    <a:lnTo>
                      <a:pt x="6737" y="2691"/>
                    </a:lnTo>
                    <a:lnTo>
                      <a:pt x="6828" y="2729"/>
                    </a:lnTo>
                    <a:lnTo>
                      <a:pt x="6917" y="2771"/>
                    </a:lnTo>
                    <a:lnTo>
                      <a:pt x="7005" y="2818"/>
                    </a:lnTo>
                    <a:lnTo>
                      <a:pt x="7089" y="2869"/>
                    </a:lnTo>
                    <a:lnTo>
                      <a:pt x="7171" y="2924"/>
                    </a:lnTo>
                    <a:lnTo>
                      <a:pt x="7250" y="2983"/>
                    </a:lnTo>
                    <a:lnTo>
                      <a:pt x="7326" y="3047"/>
                    </a:lnTo>
                    <a:lnTo>
                      <a:pt x="7399" y="3112"/>
                    </a:lnTo>
                    <a:lnTo>
                      <a:pt x="7470" y="3183"/>
                    </a:lnTo>
                    <a:lnTo>
                      <a:pt x="7537" y="3256"/>
                    </a:lnTo>
                    <a:lnTo>
                      <a:pt x="7601" y="3333"/>
                    </a:lnTo>
                    <a:lnTo>
                      <a:pt x="7661" y="3414"/>
                    </a:lnTo>
                    <a:lnTo>
                      <a:pt x="7717" y="3496"/>
                    </a:lnTo>
                    <a:lnTo>
                      <a:pt x="7769" y="3582"/>
                    </a:lnTo>
                    <a:lnTo>
                      <a:pt x="7818" y="3671"/>
                    </a:lnTo>
                    <a:lnTo>
                      <a:pt x="7863" y="3762"/>
                    </a:lnTo>
                    <a:lnTo>
                      <a:pt x="7903" y="3856"/>
                    </a:lnTo>
                    <a:lnTo>
                      <a:pt x="7939" y="3951"/>
                    </a:lnTo>
                    <a:lnTo>
                      <a:pt x="7971" y="4050"/>
                    </a:lnTo>
                    <a:lnTo>
                      <a:pt x="7999" y="4151"/>
                    </a:lnTo>
                    <a:lnTo>
                      <a:pt x="8021" y="4253"/>
                    </a:lnTo>
                    <a:lnTo>
                      <a:pt x="8039" y="4356"/>
                    </a:lnTo>
                    <a:lnTo>
                      <a:pt x="8052" y="4462"/>
                    </a:lnTo>
                    <a:lnTo>
                      <a:pt x="8059" y="4569"/>
                    </a:lnTo>
                    <a:lnTo>
                      <a:pt x="8062" y="4678"/>
                    </a:lnTo>
                    <a:lnTo>
                      <a:pt x="8059" y="4787"/>
                    </a:lnTo>
                    <a:lnTo>
                      <a:pt x="8052" y="4894"/>
                    </a:lnTo>
                    <a:lnTo>
                      <a:pt x="8039" y="5000"/>
                    </a:lnTo>
                    <a:lnTo>
                      <a:pt x="8021" y="5104"/>
                    </a:lnTo>
                    <a:lnTo>
                      <a:pt x="7999" y="5207"/>
                    </a:lnTo>
                    <a:lnTo>
                      <a:pt x="7971" y="5306"/>
                    </a:lnTo>
                    <a:lnTo>
                      <a:pt x="7939" y="5405"/>
                    </a:lnTo>
                    <a:lnTo>
                      <a:pt x="7903" y="5501"/>
                    </a:lnTo>
                    <a:lnTo>
                      <a:pt x="7863" y="5594"/>
                    </a:lnTo>
                    <a:lnTo>
                      <a:pt x="7818" y="5686"/>
                    </a:lnTo>
                    <a:lnTo>
                      <a:pt x="7769" y="5774"/>
                    </a:lnTo>
                    <a:lnTo>
                      <a:pt x="7717" y="5861"/>
                    </a:lnTo>
                    <a:lnTo>
                      <a:pt x="7661" y="5943"/>
                    </a:lnTo>
                    <a:lnTo>
                      <a:pt x="7601" y="6023"/>
                    </a:lnTo>
                    <a:lnTo>
                      <a:pt x="7537" y="6100"/>
                    </a:lnTo>
                    <a:lnTo>
                      <a:pt x="7470" y="6173"/>
                    </a:lnTo>
                    <a:lnTo>
                      <a:pt x="7399" y="6244"/>
                    </a:lnTo>
                    <a:lnTo>
                      <a:pt x="7326" y="6310"/>
                    </a:lnTo>
                    <a:lnTo>
                      <a:pt x="7250" y="6374"/>
                    </a:lnTo>
                    <a:lnTo>
                      <a:pt x="7171" y="6432"/>
                    </a:lnTo>
                    <a:lnTo>
                      <a:pt x="7089" y="6488"/>
                    </a:lnTo>
                    <a:lnTo>
                      <a:pt x="7005" y="6538"/>
                    </a:lnTo>
                    <a:lnTo>
                      <a:pt x="6917" y="6585"/>
                    </a:lnTo>
                    <a:lnTo>
                      <a:pt x="6828" y="6628"/>
                    </a:lnTo>
                    <a:lnTo>
                      <a:pt x="6737" y="6666"/>
                    </a:lnTo>
                    <a:lnTo>
                      <a:pt x="6643" y="6700"/>
                    </a:lnTo>
                    <a:lnTo>
                      <a:pt x="6547" y="6727"/>
                    </a:lnTo>
                    <a:lnTo>
                      <a:pt x="6450" y="6751"/>
                    </a:lnTo>
                    <a:lnTo>
                      <a:pt x="6350" y="6771"/>
                    </a:lnTo>
                    <a:lnTo>
                      <a:pt x="6249" y="6784"/>
                    </a:lnTo>
                    <a:lnTo>
                      <a:pt x="6148" y="6792"/>
                    </a:lnTo>
                    <a:lnTo>
                      <a:pt x="6044" y="6794"/>
                    </a:lnTo>
                    <a:lnTo>
                      <a:pt x="5940" y="6792"/>
                    </a:lnTo>
                    <a:lnTo>
                      <a:pt x="5837" y="6784"/>
                    </a:lnTo>
                    <a:lnTo>
                      <a:pt x="5736" y="6771"/>
                    </a:lnTo>
                    <a:lnTo>
                      <a:pt x="5638" y="6751"/>
                    </a:lnTo>
                    <a:lnTo>
                      <a:pt x="5540" y="6727"/>
                    </a:lnTo>
                    <a:lnTo>
                      <a:pt x="5445" y="6700"/>
                    </a:lnTo>
                    <a:lnTo>
                      <a:pt x="5350" y="6666"/>
                    </a:lnTo>
                    <a:lnTo>
                      <a:pt x="5259" y="6628"/>
                    </a:lnTo>
                    <a:lnTo>
                      <a:pt x="5169" y="6585"/>
                    </a:lnTo>
                    <a:lnTo>
                      <a:pt x="5083" y="6538"/>
                    </a:lnTo>
                    <a:lnTo>
                      <a:pt x="4997" y="6488"/>
                    </a:lnTo>
                    <a:lnTo>
                      <a:pt x="4916" y="6432"/>
                    </a:lnTo>
                    <a:lnTo>
                      <a:pt x="4837" y="6374"/>
                    </a:lnTo>
                    <a:lnTo>
                      <a:pt x="4760" y="6310"/>
                    </a:lnTo>
                    <a:lnTo>
                      <a:pt x="4687" y="6244"/>
                    </a:lnTo>
                    <a:lnTo>
                      <a:pt x="4617" y="6173"/>
                    </a:lnTo>
                    <a:lnTo>
                      <a:pt x="4550" y="6100"/>
                    </a:lnTo>
                    <a:lnTo>
                      <a:pt x="4487" y="6023"/>
                    </a:lnTo>
                    <a:lnTo>
                      <a:pt x="4426" y="5943"/>
                    </a:lnTo>
                    <a:lnTo>
                      <a:pt x="4370" y="5861"/>
                    </a:lnTo>
                    <a:lnTo>
                      <a:pt x="4317" y="5774"/>
                    </a:lnTo>
                    <a:lnTo>
                      <a:pt x="4269" y="5686"/>
                    </a:lnTo>
                    <a:lnTo>
                      <a:pt x="4225" y="5594"/>
                    </a:lnTo>
                    <a:lnTo>
                      <a:pt x="4183" y="5501"/>
                    </a:lnTo>
                    <a:lnTo>
                      <a:pt x="4147" y="5405"/>
                    </a:lnTo>
                    <a:lnTo>
                      <a:pt x="4116" y="5306"/>
                    </a:lnTo>
                    <a:lnTo>
                      <a:pt x="4088" y="5207"/>
                    </a:lnTo>
                    <a:lnTo>
                      <a:pt x="4066" y="5104"/>
                    </a:lnTo>
                    <a:lnTo>
                      <a:pt x="4048" y="5000"/>
                    </a:lnTo>
                    <a:lnTo>
                      <a:pt x="4035" y="4894"/>
                    </a:lnTo>
                    <a:lnTo>
                      <a:pt x="4027" y="4787"/>
                    </a:lnTo>
                    <a:lnTo>
                      <a:pt x="4025" y="4678"/>
                    </a:lnTo>
                    <a:lnTo>
                      <a:pt x="4027" y="4569"/>
                    </a:lnTo>
                    <a:lnTo>
                      <a:pt x="4035" y="4462"/>
                    </a:lnTo>
                    <a:lnTo>
                      <a:pt x="4048" y="4356"/>
                    </a:lnTo>
                    <a:lnTo>
                      <a:pt x="4066" y="4253"/>
                    </a:lnTo>
                    <a:lnTo>
                      <a:pt x="4088" y="4151"/>
                    </a:lnTo>
                    <a:lnTo>
                      <a:pt x="4116" y="4050"/>
                    </a:lnTo>
                    <a:lnTo>
                      <a:pt x="4147" y="3951"/>
                    </a:lnTo>
                    <a:lnTo>
                      <a:pt x="4183" y="3856"/>
                    </a:lnTo>
                    <a:lnTo>
                      <a:pt x="4225" y="3762"/>
                    </a:lnTo>
                    <a:lnTo>
                      <a:pt x="4269" y="3671"/>
                    </a:lnTo>
                    <a:lnTo>
                      <a:pt x="4317" y="3582"/>
                    </a:lnTo>
                    <a:lnTo>
                      <a:pt x="4370" y="3496"/>
                    </a:lnTo>
                    <a:lnTo>
                      <a:pt x="4426" y="3414"/>
                    </a:lnTo>
                    <a:lnTo>
                      <a:pt x="4487" y="3333"/>
                    </a:lnTo>
                    <a:lnTo>
                      <a:pt x="4550" y="3256"/>
                    </a:lnTo>
                    <a:lnTo>
                      <a:pt x="4617" y="3183"/>
                    </a:lnTo>
                    <a:lnTo>
                      <a:pt x="4687" y="3112"/>
                    </a:lnTo>
                    <a:lnTo>
                      <a:pt x="4760" y="3047"/>
                    </a:lnTo>
                    <a:lnTo>
                      <a:pt x="4837" y="2983"/>
                    </a:lnTo>
                    <a:lnTo>
                      <a:pt x="4916" y="2924"/>
                    </a:lnTo>
                    <a:lnTo>
                      <a:pt x="4997" y="2869"/>
                    </a:lnTo>
                    <a:lnTo>
                      <a:pt x="5083" y="2818"/>
                    </a:lnTo>
                    <a:lnTo>
                      <a:pt x="5169" y="2771"/>
                    </a:lnTo>
                    <a:lnTo>
                      <a:pt x="5259" y="2729"/>
                    </a:lnTo>
                    <a:lnTo>
                      <a:pt x="5350" y="2691"/>
                    </a:lnTo>
                    <a:lnTo>
                      <a:pt x="5445" y="2658"/>
                    </a:lnTo>
                    <a:lnTo>
                      <a:pt x="5540" y="2629"/>
                    </a:lnTo>
                    <a:lnTo>
                      <a:pt x="5638" y="2605"/>
                    </a:lnTo>
                    <a:lnTo>
                      <a:pt x="5736" y="2587"/>
                    </a:lnTo>
                    <a:lnTo>
                      <a:pt x="5837" y="2573"/>
                    </a:lnTo>
                    <a:lnTo>
                      <a:pt x="5940" y="2564"/>
                    </a:lnTo>
                    <a:lnTo>
                      <a:pt x="6044" y="2562"/>
                    </a:lnTo>
                    <a:close/>
                    <a:moveTo>
                      <a:pt x="6044" y="3274"/>
                    </a:moveTo>
                    <a:lnTo>
                      <a:pt x="6113" y="3276"/>
                    </a:lnTo>
                    <a:lnTo>
                      <a:pt x="6180" y="3281"/>
                    </a:lnTo>
                    <a:lnTo>
                      <a:pt x="6247" y="3290"/>
                    </a:lnTo>
                    <a:lnTo>
                      <a:pt x="6313" y="3303"/>
                    </a:lnTo>
                    <a:lnTo>
                      <a:pt x="6378" y="3318"/>
                    </a:lnTo>
                    <a:lnTo>
                      <a:pt x="6442" y="3337"/>
                    </a:lnTo>
                    <a:lnTo>
                      <a:pt x="6503" y="3359"/>
                    </a:lnTo>
                    <a:lnTo>
                      <a:pt x="6564" y="3385"/>
                    </a:lnTo>
                    <a:lnTo>
                      <a:pt x="6623" y="3413"/>
                    </a:lnTo>
                    <a:lnTo>
                      <a:pt x="6681" y="3443"/>
                    </a:lnTo>
                    <a:lnTo>
                      <a:pt x="6738" y="3477"/>
                    </a:lnTo>
                    <a:lnTo>
                      <a:pt x="6792" y="3514"/>
                    </a:lnTo>
                    <a:lnTo>
                      <a:pt x="6844" y="3553"/>
                    </a:lnTo>
                    <a:lnTo>
                      <a:pt x="6895" y="3596"/>
                    </a:lnTo>
                    <a:lnTo>
                      <a:pt x="6943" y="3640"/>
                    </a:lnTo>
                    <a:lnTo>
                      <a:pt x="6990" y="3686"/>
                    </a:lnTo>
                    <a:lnTo>
                      <a:pt x="7035" y="3734"/>
                    </a:lnTo>
                    <a:lnTo>
                      <a:pt x="7077" y="3786"/>
                    </a:lnTo>
                    <a:lnTo>
                      <a:pt x="7117" y="3839"/>
                    </a:lnTo>
                    <a:lnTo>
                      <a:pt x="7154" y="3894"/>
                    </a:lnTo>
                    <a:lnTo>
                      <a:pt x="7189" y="3951"/>
                    </a:lnTo>
                    <a:lnTo>
                      <a:pt x="7222" y="4010"/>
                    </a:lnTo>
                    <a:lnTo>
                      <a:pt x="7250" y="4071"/>
                    </a:lnTo>
                    <a:lnTo>
                      <a:pt x="7278" y="4132"/>
                    </a:lnTo>
                    <a:lnTo>
                      <a:pt x="7302" y="4196"/>
                    </a:lnTo>
                    <a:lnTo>
                      <a:pt x="7323" y="4262"/>
                    </a:lnTo>
                    <a:lnTo>
                      <a:pt x="7341" y="4328"/>
                    </a:lnTo>
                    <a:lnTo>
                      <a:pt x="7356" y="4395"/>
                    </a:lnTo>
                    <a:lnTo>
                      <a:pt x="7368" y="4464"/>
                    </a:lnTo>
                    <a:lnTo>
                      <a:pt x="7377" y="4535"/>
                    </a:lnTo>
                    <a:lnTo>
                      <a:pt x="7382" y="4606"/>
                    </a:lnTo>
                    <a:lnTo>
                      <a:pt x="7383" y="4678"/>
                    </a:lnTo>
                    <a:lnTo>
                      <a:pt x="7382" y="4750"/>
                    </a:lnTo>
                    <a:lnTo>
                      <a:pt x="7377" y="4821"/>
                    </a:lnTo>
                    <a:lnTo>
                      <a:pt x="7368" y="4892"/>
                    </a:lnTo>
                    <a:lnTo>
                      <a:pt x="7356" y="4961"/>
                    </a:lnTo>
                    <a:lnTo>
                      <a:pt x="7341" y="5029"/>
                    </a:lnTo>
                    <a:lnTo>
                      <a:pt x="7323" y="5096"/>
                    </a:lnTo>
                    <a:lnTo>
                      <a:pt x="7302" y="5160"/>
                    </a:lnTo>
                    <a:lnTo>
                      <a:pt x="7278" y="5224"/>
                    </a:lnTo>
                    <a:lnTo>
                      <a:pt x="7250" y="5286"/>
                    </a:lnTo>
                    <a:lnTo>
                      <a:pt x="7222" y="5347"/>
                    </a:lnTo>
                    <a:lnTo>
                      <a:pt x="7189" y="5406"/>
                    </a:lnTo>
                    <a:lnTo>
                      <a:pt x="7154" y="5463"/>
                    </a:lnTo>
                    <a:lnTo>
                      <a:pt x="7117" y="5518"/>
                    </a:lnTo>
                    <a:lnTo>
                      <a:pt x="7077" y="5571"/>
                    </a:lnTo>
                    <a:lnTo>
                      <a:pt x="7035" y="5622"/>
                    </a:lnTo>
                    <a:lnTo>
                      <a:pt x="6990" y="5670"/>
                    </a:lnTo>
                    <a:lnTo>
                      <a:pt x="6943" y="5718"/>
                    </a:lnTo>
                    <a:lnTo>
                      <a:pt x="6895" y="5762"/>
                    </a:lnTo>
                    <a:lnTo>
                      <a:pt x="6844" y="5803"/>
                    </a:lnTo>
                    <a:lnTo>
                      <a:pt x="6792" y="5842"/>
                    </a:lnTo>
                    <a:lnTo>
                      <a:pt x="6738" y="5879"/>
                    </a:lnTo>
                    <a:lnTo>
                      <a:pt x="6681" y="5913"/>
                    </a:lnTo>
                    <a:lnTo>
                      <a:pt x="6623" y="5944"/>
                    </a:lnTo>
                    <a:lnTo>
                      <a:pt x="6564" y="5972"/>
                    </a:lnTo>
                    <a:lnTo>
                      <a:pt x="6503" y="5997"/>
                    </a:lnTo>
                    <a:lnTo>
                      <a:pt x="6442" y="6019"/>
                    </a:lnTo>
                    <a:lnTo>
                      <a:pt x="6378" y="6039"/>
                    </a:lnTo>
                    <a:lnTo>
                      <a:pt x="6313" y="6054"/>
                    </a:lnTo>
                    <a:lnTo>
                      <a:pt x="6247" y="6066"/>
                    </a:lnTo>
                    <a:lnTo>
                      <a:pt x="6180" y="6076"/>
                    </a:lnTo>
                    <a:lnTo>
                      <a:pt x="6113" y="6081"/>
                    </a:lnTo>
                    <a:lnTo>
                      <a:pt x="6044" y="6083"/>
                    </a:lnTo>
                    <a:lnTo>
                      <a:pt x="5975" y="6081"/>
                    </a:lnTo>
                    <a:lnTo>
                      <a:pt x="5907" y="6076"/>
                    </a:lnTo>
                    <a:lnTo>
                      <a:pt x="5840" y="6066"/>
                    </a:lnTo>
                    <a:lnTo>
                      <a:pt x="5774" y="6054"/>
                    </a:lnTo>
                    <a:lnTo>
                      <a:pt x="5710" y="6039"/>
                    </a:lnTo>
                    <a:lnTo>
                      <a:pt x="5646" y="6019"/>
                    </a:lnTo>
                    <a:lnTo>
                      <a:pt x="5583" y="5997"/>
                    </a:lnTo>
                    <a:lnTo>
                      <a:pt x="5523" y="5972"/>
                    </a:lnTo>
                    <a:lnTo>
                      <a:pt x="5463" y="5944"/>
                    </a:lnTo>
                    <a:lnTo>
                      <a:pt x="5405" y="5913"/>
                    </a:lnTo>
                    <a:lnTo>
                      <a:pt x="5350" y="5879"/>
                    </a:lnTo>
                    <a:lnTo>
                      <a:pt x="5296" y="5842"/>
                    </a:lnTo>
                    <a:lnTo>
                      <a:pt x="5243" y="5803"/>
                    </a:lnTo>
                    <a:lnTo>
                      <a:pt x="5192" y="5762"/>
                    </a:lnTo>
                    <a:lnTo>
                      <a:pt x="5143" y="5718"/>
                    </a:lnTo>
                    <a:lnTo>
                      <a:pt x="5097" y="5670"/>
                    </a:lnTo>
                    <a:lnTo>
                      <a:pt x="5052" y="5622"/>
                    </a:lnTo>
                    <a:lnTo>
                      <a:pt x="5010" y="5571"/>
                    </a:lnTo>
                    <a:lnTo>
                      <a:pt x="4971" y="5518"/>
                    </a:lnTo>
                    <a:lnTo>
                      <a:pt x="4933" y="5463"/>
                    </a:lnTo>
                    <a:lnTo>
                      <a:pt x="4898" y="5406"/>
                    </a:lnTo>
                    <a:lnTo>
                      <a:pt x="4866" y="5347"/>
                    </a:lnTo>
                    <a:lnTo>
                      <a:pt x="4836" y="5286"/>
                    </a:lnTo>
                    <a:lnTo>
                      <a:pt x="4809" y="5224"/>
                    </a:lnTo>
                    <a:lnTo>
                      <a:pt x="4785" y="5160"/>
                    </a:lnTo>
                    <a:lnTo>
                      <a:pt x="4764" y="5096"/>
                    </a:lnTo>
                    <a:lnTo>
                      <a:pt x="4746" y="5029"/>
                    </a:lnTo>
                    <a:lnTo>
                      <a:pt x="4731" y="4961"/>
                    </a:lnTo>
                    <a:lnTo>
                      <a:pt x="4719" y="4892"/>
                    </a:lnTo>
                    <a:lnTo>
                      <a:pt x="4711" y="4821"/>
                    </a:lnTo>
                    <a:lnTo>
                      <a:pt x="4706" y="4750"/>
                    </a:lnTo>
                    <a:lnTo>
                      <a:pt x="4703" y="4678"/>
                    </a:lnTo>
                    <a:lnTo>
                      <a:pt x="4706" y="4606"/>
                    </a:lnTo>
                    <a:lnTo>
                      <a:pt x="4711" y="4535"/>
                    </a:lnTo>
                    <a:lnTo>
                      <a:pt x="4719" y="4464"/>
                    </a:lnTo>
                    <a:lnTo>
                      <a:pt x="4731" y="4395"/>
                    </a:lnTo>
                    <a:lnTo>
                      <a:pt x="4746" y="4328"/>
                    </a:lnTo>
                    <a:lnTo>
                      <a:pt x="4764" y="4262"/>
                    </a:lnTo>
                    <a:lnTo>
                      <a:pt x="4785" y="4196"/>
                    </a:lnTo>
                    <a:lnTo>
                      <a:pt x="4809" y="4132"/>
                    </a:lnTo>
                    <a:lnTo>
                      <a:pt x="4836" y="4071"/>
                    </a:lnTo>
                    <a:lnTo>
                      <a:pt x="4866" y="4010"/>
                    </a:lnTo>
                    <a:lnTo>
                      <a:pt x="4898" y="3951"/>
                    </a:lnTo>
                    <a:lnTo>
                      <a:pt x="4933" y="3894"/>
                    </a:lnTo>
                    <a:lnTo>
                      <a:pt x="4971" y="3839"/>
                    </a:lnTo>
                    <a:lnTo>
                      <a:pt x="5010" y="3786"/>
                    </a:lnTo>
                    <a:lnTo>
                      <a:pt x="5052" y="3734"/>
                    </a:lnTo>
                    <a:lnTo>
                      <a:pt x="5097" y="3686"/>
                    </a:lnTo>
                    <a:lnTo>
                      <a:pt x="5143" y="3640"/>
                    </a:lnTo>
                    <a:lnTo>
                      <a:pt x="5192" y="3596"/>
                    </a:lnTo>
                    <a:lnTo>
                      <a:pt x="5243" y="3553"/>
                    </a:lnTo>
                    <a:lnTo>
                      <a:pt x="5296" y="3514"/>
                    </a:lnTo>
                    <a:lnTo>
                      <a:pt x="5350" y="3477"/>
                    </a:lnTo>
                    <a:lnTo>
                      <a:pt x="5405" y="3443"/>
                    </a:lnTo>
                    <a:lnTo>
                      <a:pt x="5463" y="3413"/>
                    </a:lnTo>
                    <a:lnTo>
                      <a:pt x="5523" y="3385"/>
                    </a:lnTo>
                    <a:lnTo>
                      <a:pt x="5583" y="3359"/>
                    </a:lnTo>
                    <a:lnTo>
                      <a:pt x="5646" y="3337"/>
                    </a:lnTo>
                    <a:lnTo>
                      <a:pt x="5710" y="3318"/>
                    </a:lnTo>
                    <a:lnTo>
                      <a:pt x="5774" y="3303"/>
                    </a:lnTo>
                    <a:lnTo>
                      <a:pt x="5840" y="3290"/>
                    </a:lnTo>
                    <a:lnTo>
                      <a:pt x="5907" y="3281"/>
                    </a:lnTo>
                    <a:lnTo>
                      <a:pt x="5975" y="3276"/>
                    </a:lnTo>
                    <a:lnTo>
                      <a:pt x="6044" y="3274"/>
                    </a:lnTo>
                    <a:close/>
                    <a:moveTo>
                      <a:pt x="1369" y="9373"/>
                    </a:moveTo>
                    <a:lnTo>
                      <a:pt x="0" y="8163"/>
                    </a:lnTo>
                    <a:lnTo>
                      <a:pt x="1366" y="6857"/>
                    </a:lnTo>
                    <a:lnTo>
                      <a:pt x="1366" y="7704"/>
                    </a:lnTo>
                    <a:lnTo>
                      <a:pt x="2238" y="7704"/>
                    </a:lnTo>
                    <a:lnTo>
                      <a:pt x="2238" y="8542"/>
                    </a:lnTo>
                    <a:lnTo>
                      <a:pt x="1369" y="8542"/>
                    </a:lnTo>
                    <a:lnTo>
                      <a:pt x="1369" y="9373"/>
                    </a:lnTo>
                    <a:close/>
                    <a:moveTo>
                      <a:pt x="4692" y="7958"/>
                    </a:moveTo>
                    <a:lnTo>
                      <a:pt x="5179" y="7244"/>
                    </a:lnTo>
                    <a:lnTo>
                      <a:pt x="4488" y="6772"/>
                    </a:lnTo>
                    <a:lnTo>
                      <a:pt x="4000" y="7486"/>
                    </a:lnTo>
                    <a:lnTo>
                      <a:pt x="4692" y="7958"/>
                    </a:lnTo>
                    <a:close/>
                    <a:moveTo>
                      <a:pt x="2992" y="8542"/>
                    </a:moveTo>
                    <a:lnTo>
                      <a:pt x="3857" y="8542"/>
                    </a:lnTo>
                    <a:lnTo>
                      <a:pt x="3857" y="7704"/>
                    </a:lnTo>
                    <a:lnTo>
                      <a:pt x="2992" y="7704"/>
                    </a:lnTo>
                    <a:lnTo>
                      <a:pt x="2992" y="8542"/>
                    </a:lnTo>
                    <a:close/>
                    <a:moveTo>
                      <a:pt x="10766" y="9373"/>
                    </a:moveTo>
                    <a:lnTo>
                      <a:pt x="12135" y="8163"/>
                    </a:lnTo>
                    <a:lnTo>
                      <a:pt x="10768" y="6857"/>
                    </a:lnTo>
                    <a:lnTo>
                      <a:pt x="10768" y="7704"/>
                    </a:lnTo>
                    <a:lnTo>
                      <a:pt x="9896" y="7704"/>
                    </a:lnTo>
                    <a:lnTo>
                      <a:pt x="9896" y="8542"/>
                    </a:lnTo>
                    <a:lnTo>
                      <a:pt x="10766" y="8542"/>
                    </a:lnTo>
                    <a:lnTo>
                      <a:pt x="10766" y="9373"/>
                    </a:lnTo>
                    <a:close/>
                    <a:moveTo>
                      <a:pt x="7442" y="7958"/>
                    </a:moveTo>
                    <a:lnTo>
                      <a:pt x="6954" y="7244"/>
                    </a:lnTo>
                    <a:lnTo>
                      <a:pt x="7646" y="6772"/>
                    </a:lnTo>
                    <a:lnTo>
                      <a:pt x="8133" y="7486"/>
                    </a:lnTo>
                    <a:lnTo>
                      <a:pt x="7442" y="7958"/>
                    </a:lnTo>
                    <a:close/>
                    <a:moveTo>
                      <a:pt x="9142" y="8542"/>
                    </a:moveTo>
                    <a:lnTo>
                      <a:pt x="8278" y="8542"/>
                    </a:lnTo>
                    <a:lnTo>
                      <a:pt x="8278" y="7704"/>
                    </a:lnTo>
                    <a:lnTo>
                      <a:pt x="9142" y="7704"/>
                    </a:lnTo>
                    <a:lnTo>
                      <a:pt x="9142" y="8542"/>
                    </a:lnTo>
                    <a:close/>
                    <a:moveTo>
                      <a:pt x="1369" y="0"/>
                    </a:moveTo>
                    <a:lnTo>
                      <a:pt x="0" y="1211"/>
                    </a:lnTo>
                    <a:lnTo>
                      <a:pt x="1366" y="2517"/>
                    </a:lnTo>
                    <a:lnTo>
                      <a:pt x="1366" y="1669"/>
                    </a:lnTo>
                    <a:lnTo>
                      <a:pt x="2238" y="1669"/>
                    </a:lnTo>
                    <a:lnTo>
                      <a:pt x="2238" y="832"/>
                    </a:lnTo>
                    <a:lnTo>
                      <a:pt x="1369" y="832"/>
                    </a:lnTo>
                    <a:lnTo>
                      <a:pt x="1369" y="0"/>
                    </a:lnTo>
                    <a:close/>
                    <a:moveTo>
                      <a:pt x="4692" y="1416"/>
                    </a:moveTo>
                    <a:lnTo>
                      <a:pt x="5179" y="2129"/>
                    </a:lnTo>
                    <a:lnTo>
                      <a:pt x="4488" y="2602"/>
                    </a:lnTo>
                    <a:lnTo>
                      <a:pt x="4000" y="1888"/>
                    </a:lnTo>
                    <a:lnTo>
                      <a:pt x="4692" y="1416"/>
                    </a:lnTo>
                    <a:close/>
                    <a:moveTo>
                      <a:pt x="2992" y="832"/>
                    </a:moveTo>
                    <a:lnTo>
                      <a:pt x="3857" y="832"/>
                    </a:lnTo>
                    <a:lnTo>
                      <a:pt x="3857" y="1669"/>
                    </a:lnTo>
                    <a:lnTo>
                      <a:pt x="2992" y="1669"/>
                    </a:lnTo>
                    <a:lnTo>
                      <a:pt x="2992" y="832"/>
                    </a:lnTo>
                    <a:close/>
                    <a:moveTo>
                      <a:pt x="7442" y="1416"/>
                    </a:moveTo>
                    <a:lnTo>
                      <a:pt x="6954" y="2129"/>
                    </a:lnTo>
                    <a:lnTo>
                      <a:pt x="7646" y="2602"/>
                    </a:lnTo>
                    <a:lnTo>
                      <a:pt x="8133" y="1888"/>
                    </a:lnTo>
                    <a:lnTo>
                      <a:pt x="7442" y="1416"/>
                    </a:lnTo>
                    <a:close/>
                    <a:moveTo>
                      <a:pt x="9142" y="832"/>
                    </a:moveTo>
                    <a:lnTo>
                      <a:pt x="8278" y="832"/>
                    </a:lnTo>
                    <a:lnTo>
                      <a:pt x="8278" y="1669"/>
                    </a:lnTo>
                    <a:lnTo>
                      <a:pt x="9142" y="1669"/>
                    </a:lnTo>
                    <a:lnTo>
                      <a:pt x="9142" y="832"/>
                    </a:lnTo>
                    <a:close/>
                  </a:path>
                </a:pathLst>
              </a:custGeom>
              <a:solidFill>
                <a:srgbClr val="1F1A17"/>
              </a:solidFill>
              <a:ln w="9525">
                <a:noFill/>
                <a:round/>
                <a:headEnd/>
                <a:tailEnd/>
              </a:ln>
            </p:spPr>
            <p:txBody>
              <a:bodyPr/>
              <a:lstStyle/>
              <a:p>
                <a:endParaRPr lang="zh-CN" altLang="en-US"/>
              </a:p>
            </p:txBody>
          </p:sp>
          <p:sp>
            <p:nvSpPr>
              <p:cNvPr id="165" name="Freeform 97"/>
              <p:cNvSpPr>
                <a:spLocks noEditPoints="1"/>
              </p:cNvSpPr>
              <p:nvPr/>
            </p:nvSpPr>
            <p:spPr bwMode="auto">
              <a:xfrm>
                <a:off x="2248" y="396"/>
                <a:ext cx="225" cy="113"/>
              </a:xfrm>
              <a:custGeom>
                <a:avLst/>
                <a:gdLst/>
                <a:ahLst/>
                <a:cxnLst>
                  <a:cxn ang="0">
                    <a:pos x="4692" y="1415"/>
                  </a:cxn>
                  <a:cxn ang="0">
                    <a:pos x="5179" y="2129"/>
                  </a:cxn>
                  <a:cxn ang="0">
                    <a:pos x="4487" y="2601"/>
                  </a:cxn>
                  <a:cxn ang="0">
                    <a:pos x="4000" y="1887"/>
                  </a:cxn>
                  <a:cxn ang="0">
                    <a:pos x="4692" y="1415"/>
                  </a:cxn>
                  <a:cxn ang="0">
                    <a:pos x="1368" y="830"/>
                  </a:cxn>
                  <a:cxn ang="0">
                    <a:pos x="2237" y="830"/>
                  </a:cxn>
                  <a:cxn ang="0">
                    <a:pos x="2237" y="1668"/>
                  </a:cxn>
                  <a:cxn ang="0">
                    <a:pos x="1366" y="1668"/>
                  </a:cxn>
                  <a:cxn ang="0">
                    <a:pos x="1366" y="2517"/>
                  </a:cxn>
                  <a:cxn ang="0">
                    <a:pos x="0" y="1211"/>
                  </a:cxn>
                  <a:cxn ang="0">
                    <a:pos x="1368" y="0"/>
                  </a:cxn>
                  <a:cxn ang="0">
                    <a:pos x="1368" y="830"/>
                  </a:cxn>
                  <a:cxn ang="0">
                    <a:pos x="2992" y="830"/>
                  </a:cxn>
                  <a:cxn ang="0">
                    <a:pos x="3856" y="830"/>
                  </a:cxn>
                  <a:cxn ang="0">
                    <a:pos x="3856" y="1668"/>
                  </a:cxn>
                  <a:cxn ang="0">
                    <a:pos x="2992" y="1668"/>
                  </a:cxn>
                  <a:cxn ang="0">
                    <a:pos x="2992" y="830"/>
                  </a:cxn>
                </a:cxnLst>
                <a:rect l="0" t="0" r="r" b="b"/>
                <a:pathLst>
                  <a:path w="5179" h="2601">
                    <a:moveTo>
                      <a:pt x="4692" y="1415"/>
                    </a:moveTo>
                    <a:lnTo>
                      <a:pt x="5179" y="2129"/>
                    </a:lnTo>
                    <a:lnTo>
                      <a:pt x="4487" y="2601"/>
                    </a:lnTo>
                    <a:lnTo>
                      <a:pt x="4000" y="1887"/>
                    </a:lnTo>
                    <a:lnTo>
                      <a:pt x="4692" y="1415"/>
                    </a:lnTo>
                    <a:close/>
                    <a:moveTo>
                      <a:pt x="1368" y="830"/>
                    </a:moveTo>
                    <a:lnTo>
                      <a:pt x="2237" y="830"/>
                    </a:lnTo>
                    <a:lnTo>
                      <a:pt x="2237" y="1668"/>
                    </a:lnTo>
                    <a:lnTo>
                      <a:pt x="1366" y="1668"/>
                    </a:lnTo>
                    <a:lnTo>
                      <a:pt x="1366" y="2517"/>
                    </a:lnTo>
                    <a:lnTo>
                      <a:pt x="0" y="1211"/>
                    </a:lnTo>
                    <a:lnTo>
                      <a:pt x="1368" y="0"/>
                    </a:lnTo>
                    <a:lnTo>
                      <a:pt x="1368" y="830"/>
                    </a:lnTo>
                    <a:close/>
                    <a:moveTo>
                      <a:pt x="2992" y="830"/>
                    </a:moveTo>
                    <a:lnTo>
                      <a:pt x="3856" y="830"/>
                    </a:lnTo>
                    <a:lnTo>
                      <a:pt x="3856" y="1668"/>
                    </a:lnTo>
                    <a:lnTo>
                      <a:pt x="2992" y="1668"/>
                    </a:lnTo>
                    <a:lnTo>
                      <a:pt x="2992" y="830"/>
                    </a:lnTo>
                    <a:close/>
                  </a:path>
                </a:pathLst>
              </a:custGeom>
              <a:solidFill>
                <a:srgbClr val="FFFFFF"/>
              </a:solidFill>
              <a:ln w="9525">
                <a:noFill/>
                <a:round/>
                <a:headEnd/>
                <a:tailEnd/>
              </a:ln>
            </p:spPr>
            <p:txBody>
              <a:bodyPr/>
              <a:lstStyle/>
              <a:p>
                <a:endParaRPr lang="zh-CN" altLang="en-US"/>
              </a:p>
            </p:txBody>
          </p:sp>
          <p:sp>
            <p:nvSpPr>
              <p:cNvPr id="166" name="Freeform 98"/>
              <p:cNvSpPr>
                <a:spLocks noEditPoints="1"/>
              </p:cNvSpPr>
              <p:nvPr/>
            </p:nvSpPr>
            <p:spPr bwMode="auto">
              <a:xfrm>
                <a:off x="2551" y="396"/>
                <a:ext cx="225" cy="113"/>
              </a:xfrm>
              <a:custGeom>
                <a:avLst/>
                <a:gdLst/>
                <a:ahLst/>
                <a:cxnLst>
                  <a:cxn ang="0">
                    <a:pos x="3811" y="0"/>
                  </a:cxn>
                  <a:cxn ang="0">
                    <a:pos x="5179" y="1211"/>
                  </a:cxn>
                  <a:cxn ang="0">
                    <a:pos x="3813" y="2517"/>
                  </a:cxn>
                  <a:cxn ang="0">
                    <a:pos x="3813" y="1668"/>
                  </a:cxn>
                  <a:cxn ang="0">
                    <a:pos x="2942" y="1668"/>
                  </a:cxn>
                  <a:cxn ang="0">
                    <a:pos x="2942" y="830"/>
                  </a:cxn>
                  <a:cxn ang="0">
                    <a:pos x="3811" y="830"/>
                  </a:cxn>
                  <a:cxn ang="0">
                    <a:pos x="3811" y="0"/>
                  </a:cxn>
                  <a:cxn ang="0">
                    <a:pos x="487" y="1415"/>
                  </a:cxn>
                  <a:cxn ang="0">
                    <a:pos x="0" y="2129"/>
                  </a:cxn>
                  <a:cxn ang="0">
                    <a:pos x="692" y="2601"/>
                  </a:cxn>
                  <a:cxn ang="0">
                    <a:pos x="1179" y="1887"/>
                  </a:cxn>
                  <a:cxn ang="0">
                    <a:pos x="487" y="1415"/>
                  </a:cxn>
                  <a:cxn ang="0">
                    <a:pos x="2187" y="830"/>
                  </a:cxn>
                  <a:cxn ang="0">
                    <a:pos x="1323" y="830"/>
                  </a:cxn>
                  <a:cxn ang="0">
                    <a:pos x="1323" y="1668"/>
                  </a:cxn>
                  <a:cxn ang="0">
                    <a:pos x="2187" y="1668"/>
                  </a:cxn>
                  <a:cxn ang="0">
                    <a:pos x="2187" y="830"/>
                  </a:cxn>
                </a:cxnLst>
                <a:rect l="0" t="0" r="r" b="b"/>
                <a:pathLst>
                  <a:path w="5179" h="2601">
                    <a:moveTo>
                      <a:pt x="3811" y="0"/>
                    </a:moveTo>
                    <a:lnTo>
                      <a:pt x="5179" y="1211"/>
                    </a:lnTo>
                    <a:lnTo>
                      <a:pt x="3813" y="2517"/>
                    </a:lnTo>
                    <a:lnTo>
                      <a:pt x="3813" y="1668"/>
                    </a:lnTo>
                    <a:lnTo>
                      <a:pt x="2942" y="1668"/>
                    </a:lnTo>
                    <a:lnTo>
                      <a:pt x="2942" y="830"/>
                    </a:lnTo>
                    <a:lnTo>
                      <a:pt x="3811" y="830"/>
                    </a:lnTo>
                    <a:lnTo>
                      <a:pt x="3811" y="0"/>
                    </a:lnTo>
                    <a:close/>
                    <a:moveTo>
                      <a:pt x="487" y="1415"/>
                    </a:moveTo>
                    <a:lnTo>
                      <a:pt x="0" y="2129"/>
                    </a:lnTo>
                    <a:lnTo>
                      <a:pt x="692" y="2601"/>
                    </a:lnTo>
                    <a:lnTo>
                      <a:pt x="1179" y="1887"/>
                    </a:lnTo>
                    <a:lnTo>
                      <a:pt x="487" y="1415"/>
                    </a:lnTo>
                    <a:close/>
                    <a:moveTo>
                      <a:pt x="2187" y="830"/>
                    </a:moveTo>
                    <a:lnTo>
                      <a:pt x="1323" y="830"/>
                    </a:lnTo>
                    <a:lnTo>
                      <a:pt x="1323" y="1668"/>
                    </a:lnTo>
                    <a:lnTo>
                      <a:pt x="2187" y="1668"/>
                    </a:lnTo>
                    <a:lnTo>
                      <a:pt x="2187" y="830"/>
                    </a:lnTo>
                    <a:close/>
                  </a:path>
                </a:pathLst>
              </a:custGeom>
              <a:solidFill>
                <a:srgbClr val="FFFFFF"/>
              </a:solidFill>
              <a:ln w="9525">
                <a:noFill/>
                <a:round/>
                <a:headEnd/>
                <a:tailEnd/>
              </a:ln>
            </p:spPr>
            <p:txBody>
              <a:bodyPr/>
              <a:lstStyle/>
              <a:p>
                <a:endParaRPr lang="zh-CN" altLang="en-US"/>
              </a:p>
            </p:txBody>
          </p:sp>
          <p:sp>
            <p:nvSpPr>
              <p:cNvPr id="167" name="Freeform 99"/>
              <p:cNvSpPr>
                <a:spLocks noEditPoints="1"/>
              </p:cNvSpPr>
              <p:nvPr/>
            </p:nvSpPr>
            <p:spPr bwMode="auto">
              <a:xfrm>
                <a:off x="2551" y="690"/>
                <a:ext cx="225" cy="113"/>
              </a:xfrm>
              <a:custGeom>
                <a:avLst/>
                <a:gdLst/>
                <a:ahLst/>
                <a:cxnLst>
                  <a:cxn ang="0">
                    <a:pos x="3811" y="2601"/>
                  </a:cxn>
                  <a:cxn ang="0">
                    <a:pos x="5179" y="1391"/>
                  </a:cxn>
                  <a:cxn ang="0">
                    <a:pos x="3813" y="86"/>
                  </a:cxn>
                  <a:cxn ang="0">
                    <a:pos x="3813" y="933"/>
                  </a:cxn>
                  <a:cxn ang="0">
                    <a:pos x="2942" y="933"/>
                  </a:cxn>
                  <a:cxn ang="0">
                    <a:pos x="2942" y="1771"/>
                  </a:cxn>
                  <a:cxn ang="0">
                    <a:pos x="3811" y="1771"/>
                  </a:cxn>
                  <a:cxn ang="0">
                    <a:pos x="3811" y="2601"/>
                  </a:cxn>
                  <a:cxn ang="0">
                    <a:pos x="487" y="1187"/>
                  </a:cxn>
                  <a:cxn ang="0">
                    <a:pos x="0" y="472"/>
                  </a:cxn>
                  <a:cxn ang="0">
                    <a:pos x="692" y="0"/>
                  </a:cxn>
                  <a:cxn ang="0">
                    <a:pos x="1179" y="714"/>
                  </a:cxn>
                  <a:cxn ang="0">
                    <a:pos x="487" y="1187"/>
                  </a:cxn>
                  <a:cxn ang="0">
                    <a:pos x="2187" y="1771"/>
                  </a:cxn>
                  <a:cxn ang="0">
                    <a:pos x="1323" y="1771"/>
                  </a:cxn>
                  <a:cxn ang="0">
                    <a:pos x="1323" y="933"/>
                  </a:cxn>
                  <a:cxn ang="0">
                    <a:pos x="2187" y="933"/>
                  </a:cxn>
                  <a:cxn ang="0">
                    <a:pos x="2187" y="1771"/>
                  </a:cxn>
                </a:cxnLst>
                <a:rect l="0" t="0" r="r" b="b"/>
                <a:pathLst>
                  <a:path w="5179" h="2601">
                    <a:moveTo>
                      <a:pt x="3811" y="2601"/>
                    </a:moveTo>
                    <a:lnTo>
                      <a:pt x="5179" y="1391"/>
                    </a:lnTo>
                    <a:lnTo>
                      <a:pt x="3813" y="86"/>
                    </a:lnTo>
                    <a:lnTo>
                      <a:pt x="3813" y="933"/>
                    </a:lnTo>
                    <a:lnTo>
                      <a:pt x="2942" y="933"/>
                    </a:lnTo>
                    <a:lnTo>
                      <a:pt x="2942" y="1771"/>
                    </a:lnTo>
                    <a:lnTo>
                      <a:pt x="3811" y="1771"/>
                    </a:lnTo>
                    <a:lnTo>
                      <a:pt x="3811" y="2601"/>
                    </a:lnTo>
                    <a:close/>
                    <a:moveTo>
                      <a:pt x="487" y="1187"/>
                    </a:moveTo>
                    <a:lnTo>
                      <a:pt x="0" y="472"/>
                    </a:lnTo>
                    <a:lnTo>
                      <a:pt x="692" y="0"/>
                    </a:lnTo>
                    <a:lnTo>
                      <a:pt x="1179" y="714"/>
                    </a:lnTo>
                    <a:lnTo>
                      <a:pt x="487" y="1187"/>
                    </a:lnTo>
                    <a:close/>
                    <a:moveTo>
                      <a:pt x="2187" y="1771"/>
                    </a:moveTo>
                    <a:lnTo>
                      <a:pt x="1323" y="1771"/>
                    </a:lnTo>
                    <a:lnTo>
                      <a:pt x="1323" y="933"/>
                    </a:lnTo>
                    <a:lnTo>
                      <a:pt x="2187" y="933"/>
                    </a:lnTo>
                    <a:lnTo>
                      <a:pt x="2187" y="1771"/>
                    </a:lnTo>
                    <a:close/>
                  </a:path>
                </a:pathLst>
              </a:custGeom>
              <a:solidFill>
                <a:srgbClr val="FFFFFF"/>
              </a:solidFill>
              <a:ln w="9525">
                <a:noFill/>
                <a:round/>
                <a:headEnd/>
                <a:tailEnd/>
              </a:ln>
            </p:spPr>
            <p:txBody>
              <a:bodyPr/>
              <a:lstStyle/>
              <a:p>
                <a:endParaRPr lang="zh-CN" altLang="en-US"/>
              </a:p>
            </p:txBody>
          </p:sp>
          <p:sp>
            <p:nvSpPr>
              <p:cNvPr id="168" name="Freeform 100"/>
              <p:cNvSpPr>
                <a:spLocks noEditPoints="1"/>
              </p:cNvSpPr>
              <p:nvPr/>
            </p:nvSpPr>
            <p:spPr bwMode="auto">
              <a:xfrm>
                <a:off x="2248" y="690"/>
                <a:ext cx="225" cy="113"/>
              </a:xfrm>
              <a:custGeom>
                <a:avLst/>
                <a:gdLst/>
                <a:ahLst/>
                <a:cxnLst>
                  <a:cxn ang="0">
                    <a:pos x="1368" y="2601"/>
                  </a:cxn>
                  <a:cxn ang="0">
                    <a:pos x="0" y="1391"/>
                  </a:cxn>
                  <a:cxn ang="0">
                    <a:pos x="1366" y="86"/>
                  </a:cxn>
                  <a:cxn ang="0">
                    <a:pos x="1366" y="933"/>
                  </a:cxn>
                  <a:cxn ang="0">
                    <a:pos x="2237" y="933"/>
                  </a:cxn>
                  <a:cxn ang="0">
                    <a:pos x="2237" y="1771"/>
                  </a:cxn>
                  <a:cxn ang="0">
                    <a:pos x="1368" y="1771"/>
                  </a:cxn>
                  <a:cxn ang="0">
                    <a:pos x="1368" y="2601"/>
                  </a:cxn>
                  <a:cxn ang="0">
                    <a:pos x="4692" y="1187"/>
                  </a:cxn>
                  <a:cxn ang="0">
                    <a:pos x="5179" y="472"/>
                  </a:cxn>
                  <a:cxn ang="0">
                    <a:pos x="4487" y="0"/>
                  </a:cxn>
                  <a:cxn ang="0">
                    <a:pos x="4000" y="714"/>
                  </a:cxn>
                  <a:cxn ang="0">
                    <a:pos x="4692" y="1187"/>
                  </a:cxn>
                  <a:cxn ang="0">
                    <a:pos x="2992" y="1771"/>
                  </a:cxn>
                  <a:cxn ang="0">
                    <a:pos x="3856" y="1771"/>
                  </a:cxn>
                  <a:cxn ang="0">
                    <a:pos x="3856" y="933"/>
                  </a:cxn>
                  <a:cxn ang="0">
                    <a:pos x="2992" y="933"/>
                  </a:cxn>
                  <a:cxn ang="0">
                    <a:pos x="2992" y="1771"/>
                  </a:cxn>
                </a:cxnLst>
                <a:rect l="0" t="0" r="r" b="b"/>
                <a:pathLst>
                  <a:path w="5179" h="2601">
                    <a:moveTo>
                      <a:pt x="1368" y="2601"/>
                    </a:moveTo>
                    <a:lnTo>
                      <a:pt x="0" y="1391"/>
                    </a:lnTo>
                    <a:lnTo>
                      <a:pt x="1366" y="86"/>
                    </a:lnTo>
                    <a:lnTo>
                      <a:pt x="1366" y="933"/>
                    </a:lnTo>
                    <a:lnTo>
                      <a:pt x="2237" y="933"/>
                    </a:lnTo>
                    <a:lnTo>
                      <a:pt x="2237" y="1771"/>
                    </a:lnTo>
                    <a:lnTo>
                      <a:pt x="1368" y="1771"/>
                    </a:lnTo>
                    <a:lnTo>
                      <a:pt x="1368" y="2601"/>
                    </a:lnTo>
                    <a:close/>
                    <a:moveTo>
                      <a:pt x="4692" y="1187"/>
                    </a:moveTo>
                    <a:lnTo>
                      <a:pt x="5179" y="472"/>
                    </a:lnTo>
                    <a:lnTo>
                      <a:pt x="4487" y="0"/>
                    </a:lnTo>
                    <a:lnTo>
                      <a:pt x="4000" y="714"/>
                    </a:lnTo>
                    <a:lnTo>
                      <a:pt x="4692" y="1187"/>
                    </a:lnTo>
                    <a:close/>
                    <a:moveTo>
                      <a:pt x="2992" y="1771"/>
                    </a:moveTo>
                    <a:lnTo>
                      <a:pt x="3856" y="1771"/>
                    </a:lnTo>
                    <a:lnTo>
                      <a:pt x="3856" y="933"/>
                    </a:lnTo>
                    <a:lnTo>
                      <a:pt x="2992" y="933"/>
                    </a:lnTo>
                    <a:lnTo>
                      <a:pt x="2992" y="1771"/>
                    </a:lnTo>
                    <a:close/>
                  </a:path>
                </a:pathLst>
              </a:custGeom>
              <a:solidFill>
                <a:srgbClr val="FFFFFF"/>
              </a:solidFill>
              <a:ln w="9525">
                <a:noFill/>
                <a:round/>
                <a:headEnd/>
                <a:tailEnd/>
              </a:ln>
            </p:spPr>
            <p:txBody>
              <a:bodyPr/>
              <a:lstStyle/>
              <a:p>
                <a:endParaRPr lang="zh-CN" altLang="en-US"/>
              </a:p>
            </p:txBody>
          </p:sp>
          <p:sp>
            <p:nvSpPr>
              <p:cNvPr id="169" name="Freeform 101"/>
              <p:cNvSpPr>
                <a:spLocks noEditPoints="1"/>
              </p:cNvSpPr>
              <p:nvPr/>
            </p:nvSpPr>
            <p:spPr bwMode="auto">
              <a:xfrm>
                <a:off x="2423" y="507"/>
                <a:ext cx="176" cy="184"/>
              </a:xfrm>
              <a:custGeom>
                <a:avLst/>
                <a:gdLst/>
                <a:ahLst/>
                <a:cxnLst>
                  <a:cxn ang="0">
                    <a:pos x="2425" y="43"/>
                  </a:cxn>
                  <a:cxn ang="0">
                    <a:pos x="2893" y="210"/>
                  </a:cxn>
                  <a:cxn ang="0">
                    <a:pos x="3302" y="484"/>
                  </a:cxn>
                  <a:cxn ang="0">
                    <a:pos x="3636" y="852"/>
                  </a:cxn>
                  <a:cxn ang="0">
                    <a:pos x="3879" y="1294"/>
                  </a:cxn>
                  <a:cxn ang="0">
                    <a:pos x="4014" y="1795"/>
                  </a:cxn>
                  <a:cxn ang="0">
                    <a:pos x="4028" y="2333"/>
                  </a:cxn>
                  <a:cxn ang="0">
                    <a:pos x="3915" y="2844"/>
                  </a:cxn>
                  <a:cxn ang="0">
                    <a:pos x="3693" y="3298"/>
                  </a:cxn>
                  <a:cxn ang="0">
                    <a:pos x="3375" y="3683"/>
                  </a:cxn>
                  <a:cxn ang="0">
                    <a:pos x="2980" y="3977"/>
                  </a:cxn>
                  <a:cxn ang="0">
                    <a:pos x="2522" y="4166"/>
                  </a:cxn>
                  <a:cxn ang="0">
                    <a:pos x="2019" y="4233"/>
                  </a:cxn>
                  <a:cxn ang="0">
                    <a:pos x="1515" y="4166"/>
                  </a:cxn>
                  <a:cxn ang="0">
                    <a:pos x="1057" y="3977"/>
                  </a:cxn>
                  <a:cxn ang="0">
                    <a:pos x="663" y="3683"/>
                  </a:cxn>
                  <a:cxn ang="0">
                    <a:pos x="345" y="3298"/>
                  </a:cxn>
                  <a:cxn ang="0">
                    <a:pos x="123" y="2844"/>
                  </a:cxn>
                  <a:cxn ang="0">
                    <a:pos x="10" y="2333"/>
                  </a:cxn>
                  <a:cxn ang="0">
                    <a:pos x="23" y="1795"/>
                  </a:cxn>
                  <a:cxn ang="0">
                    <a:pos x="159" y="1294"/>
                  </a:cxn>
                  <a:cxn ang="0">
                    <a:pos x="402" y="852"/>
                  </a:cxn>
                  <a:cxn ang="0">
                    <a:pos x="736" y="484"/>
                  </a:cxn>
                  <a:cxn ang="0">
                    <a:pos x="1145" y="210"/>
                  </a:cxn>
                  <a:cxn ang="0">
                    <a:pos x="1612" y="43"/>
                  </a:cxn>
                  <a:cxn ang="0">
                    <a:pos x="2019" y="712"/>
                  </a:cxn>
                  <a:cxn ang="0">
                    <a:pos x="2353" y="757"/>
                  </a:cxn>
                  <a:cxn ang="0">
                    <a:pos x="2657" y="882"/>
                  </a:cxn>
                  <a:cxn ang="0">
                    <a:pos x="2919" y="1077"/>
                  </a:cxn>
                  <a:cxn ang="0">
                    <a:pos x="3129" y="1332"/>
                  </a:cxn>
                  <a:cxn ang="0">
                    <a:pos x="3277" y="1635"/>
                  </a:cxn>
                  <a:cxn ang="0">
                    <a:pos x="3351" y="1973"/>
                  </a:cxn>
                  <a:cxn ang="0">
                    <a:pos x="3343" y="2330"/>
                  </a:cxn>
                  <a:cxn ang="0">
                    <a:pos x="3253" y="2663"/>
                  </a:cxn>
                  <a:cxn ang="0">
                    <a:pos x="3092" y="2956"/>
                  </a:cxn>
                  <a:cxn ang="0">
                    <a:pos x="2870" y="3199"/>
                  </a:cxn>
                  <a:cxn ang="0">
                    <a:pos x="2599" y="3383"/>
                  </a:cxn>
                  <a:cxn ang="0">
                    <a:pos x="2289" y="3493"/>
                  </a:cxn>
                  <a:cxn ang="0">
                    <a:pos x="1951" y="3519"/>
                  </a:cxn>
                  <a:cxn ang="0">
                    <a:pos x="1621" y="3458"/>
                  </a:cxn>
                  <a:cxn ang="0">
                    <a:pos x="1325" y="3318"/>
                  </a:cxn>
                  <a:cxn ang="0">
                    <a:pos x="1073" y="3109"/>
                  </a:cxn>
                  <a:cxn ang="0">
                    <a:pos x="873" y="2844"/>
                  </a:cxn>
                  <a:cxn ang="0">
                    <a:pos x="740" y="2533"/>
                  </a:cxn>
                  <a:cxn ang="0">
                    <a:pos x="681" y="2189"/>
                  </a:cxn>
                  <a:cxn ang="0">
                    <a:pos x="707" y="1834"/>
                  </a:cxn>
                  <a:cxn ang="0">
                    <a:pos x="812" y="1508"/>
                  </a:cxn>
                  <a:cxn ang="0">
                    <a:pos x="985" y="1224"/>
                  </a:cxn>
                  <a:cxn ang="0">
                    <a:pos x="1218" y="992"/>
                  </a:cxn>
                  <a:cxn ang="0">
                    <a:pos x="1498" y="822"/>
                  </a:cxn>
                  <a:cxn ang="0">
                    <a:pos x="1815" y="729"/>
                  </a:cxn>
                </a:cxnLst>
                <a:rect l="0" t="0" r="r" b="b"/>
                <a:pathLst>
                  <a:path w="4038" h="4233">
                    <a:moveTo>
                      <a:pt x="2019" y="0"/>
                    </a:moveTo>
                    <a:lnTo>
                      <a:pt x="2122" y="3"/>
                    </a:lnTo>
                    <a:lnTo>
                      <a:pt x="2225" y="11"/>
                    </a:lnTo>
                    <a:lnTo>
                      <a:pt x="2326" y="24"/>
                    </a:lnTo>
                    <a:lnTo>
                      <a:pt x="2425" y="43"/>
                    </a:lnTo>
                    <a:lnTo>
                      <a:pt x="2522" y="68"/>
                    </a:lnTo>
                    <a:lnTo>
                      <a:pt x="2619" y="95"/>
                    </a:lnTo>
                    <a:lnTo>
                      <a:pt x="2712" y="129"/>
                    </a:lnTo>
                    <a:lnTo>
                      <a:pt x="2804" y="167"/>
                    </a:lnTo>
                    <a:lnTo>
                      <a:pt x="2893" y="210"/>
                    </a:lnTo>
                    <a:lnTo>
                      <a:pt x="2980" y="257"/>
                    </a:lnTo>
                    <a:lnTo>
                      <a:pt x="3065" y="307"/>
                    </a:lnTo>
                    <a:lnTo>
                      <a:pt x="3147" y="363"/>
                    </a:lnTo>
                    <a:lnTo>
                      <a:pt x="3226" y="421"/>
                    </a:lnTo>
                    <a:lnTo>
                      <a:pt x="3302" y="484"/>
                    </a:lnTo>
                    <a:lnTo>
                      <a:pt x="3375" y="551"/>
                    </a:lnTo>
                    <a:lnTo>
                      <a:pt x="3445" y="621"/>
                    </a:lnTo>
                    <a:lnTo>
                      <a:pt x="3513" y="695"/>
                    </a:lnTo>
                    <a:lnTo>
                      <a:pt x="3576" y="772"/>
                    </a:lnTo>
                    <a:lnTo>
                      <a:pt x="3636" y="852"/>
                    </a:lnTo>
                    <a:lnTo>
                      <a:pt x="3693" y="934"/>
                    </a:lnTo>
                    <a:lnTo>
                      <a:pt x="3745" y="1021"/>
                    </a:lnTo>
                    <a:lnTo>
                      <a:pt x="3793" y="1109"/>
                    </a:lnTo>
                    <a:lnTo>
                      <a:pt x="3839" y="1201"/>
                    </a:lnTo>
                    <a:lnTo>
                      <a:pt x="3879" y="1294"/>
                    </a:lnTo>
                    <a:lnTo>
                      <a:pt x="3915" y="1390"/>
                    </a:lnTo>
                    <a:lnTo>
                      <a:pt x="3947" y="1489"/>
                    </a:lnTo>
                    <a:lnTo>
                      <a:pt x="3974" y="1588"/>
                    </a:lnTo>
                    <a:lnTo>
                      <a:pt x="3997" y="1691"/>
                    </a:lnTo>
                    <a:lnTo>
                      <a:pt x="4014" y="1795"/>
                    </a:lnTo>
                    <a:lnTo>
                      <a:pt x="4028" y="1901"/>
                    </a:lnTo>
                    <a:lnTo>
                      <a:pt x="4035" y="2008"/>
                    </a:lnTo>
                    <a:lnTo>
                      <a:pt x="4038" y="2117"/>
                    </a:lnTo>
                    <a:lnTo>
                      <a:pt x="4035" y="2226"/>
                    </a:lnTo>
                    <a:lnTo>
                      <a:pt x="4028" y="2333"/>
                    </a:lnTo>
                    <a:lnTo>
                      <a:pt x="4014" y="2439"/>
                    </a:lnTo>
                    <a:lnTo>
                      <a:pt x="3997" y="2542"/>
                    </a:lnTo>
                    <a:lnTo>
                      <a:pt x="3974" y="2644"/>
                    </a:lnTo>
                    <a:lnTo>
                      <a:pt x="3947" y="2745"/>
                    </a:lnTo>
                    <a:lnTo>
                      <a:pt x="3915" y="2844"/>
                    </a:lnTo>
                    <a:lnTo>
                      <a:pt x="3879" y="2939"/>
                    </a:lnTo>
                    <a:lnTo>
                      <a:pt x="3839" y="3033"/>
                    </a:lnTo>
                    <a:lnTo>
                      <a:pt x="3793" y="3124"/>
                    </a:lnTo>
                    <a:lnTo>
                      <a:pt x="3745" y="3213"/>
                    </a:lnTo>
                    <a:lnTo>
                      <a:pt x="3693" y="3298"/>
                    </a:lnTo>
                    <a:lnTo>
                      <a:pt x="3636" y="3381"/>
                    </a:lnTo>
                    <a:lnTo>
                      <a:pt x="3576" y="3462"/>
                    </a:lnTo>
                    <a:lnTo>
                      <a:pt x="3513" y="3539"/>
                    </a:lnTo>
                    <a:lnTo>
                      <a:pt x="3445" y="3612"/>
                    </a:lnTo>
                    <a:lnTo>
                      <a:pt x="3375" y="3683"/>
                    </a:lnTo>
                    <a:lnTo>
                      <a:pt x="3302" y="3749"/>
                    </a:lnTo>
                    <a:lnTo>
                      <a:pt x="3226" y="3811"/>
                    </a:lnTo>
                    <a:lnTo>
                      <a:pt x="3147" y="3871"/>
                    </a:lnTo>
                    <a:lnTo>
                      <a:pt x="3065" y="3926"/>
                    </a:lnTo>
                    <a:lnTo>
                      <a:pt x="2980" y="3977"/>
                    </a:lnTo>
                    <a:lnTo>
                      <a:pt x="2893" y="4024"/>
                    </a:lnTo>
                    <a:lnTo>
                      <a:pt x="2804" y="4066"/>
                    </a:lnTo>
                    <a:lnTo>
                      <a:pt x="2712" y="4104"/>
                    </a:lnTo>
                    <a:lnTo>
                      <a:pt x="2619" y="4137"/>
                    </a:lnTo>
                    <a:lnTo>
                      <a:pt x="2522" y="4166"/>
                    </a:lnTo>
                    <a:lnTo>
                      <a:pt x="2425" y="4190"/>
                    </a:lnTo>
                    <a:lnTo>
                      <a:pt x="2326" y="4208"/>
                    </a:lnTo>
                    <a:lnTo>
                      <a:pt x="2225" y="4221"/>
                    </a:lnTo>
                    <a:lnTo>
                      <a:pt x="2122" y="4230"/>
                    </a:lnTo>
                    <a:lnTo>
                      <a:pt x="2019" y="4233"/>
                    </a:lnTo>
                    <a:lnTo>
                      <a:pt x="1916" y="4230"/>
                    </a:lnTo>
                    <a:lnTo>
                      <a:pt x="1813" y="4221"/>
                    </a:lnTo>
                    <a:lnTo>
                      <a:pt x="1712" y="4208"/>
                    </a:lnTo>
                    <a:lnTo>
                      <a:pt x="1612" y="4190"/>
                    </a:lnTo>
                    <a:lnTo>
                      <a:pt x="1515" y="4166"/>
                    </a:lnTo>
                    <a:lnTo>
                      <a:pt x="1419" y="4137"/>
                    </a:lnTo>
                    <a:lnTo>
                      <a:pt x="1326" y="4104"/>
                    </a:lnTo>
                    <a:lnTo>
                      <a:pt x="1234" y="4066"/>
                    </a:lnTo>
                    <a:lnTo>
                      <a:pt x="1145" y="4024"/>
                    </a:lnTo>
                    <a:lnTo>
                      <a:pt x="1057" y="3977"/>
                    </a:lnTo>
                    <a:lnTo>
                      <a:pt x="973" y="3926"/>
                    </a:lnTo>
                    <a:lnTo>
                      <a:pt x="891" y="3871"/>
                    </a:lnTo>
                    <a:lnTo>
                      <a:pt x="812" y="3811"/>
                    </a:lnTo>
                    <a:lnTo>
                      <a:pt x="736" y="3749"/>
                    </a:lnTo>
                    <a:lnTo>
                      <a:pt x="663" y="3683"/>
                    </a:lnTo>
                    <a:lnTo>
                      <a:pt x="593" y="3612"/>
                    </a:lnTo>
                    <a:lnTo>
                      <a:pt x="525" y="3539"/>
                    </a:lnTo>
                    <a:lnTo>
                      <a:pt x="462" y="3462"/>
                    </a:lnTo>
                    <a:lnTo>
                      <a:pt x="402" y="3381"/>
                    </a:lnTo>
                    <a:lnTo>
                      <a:pt x="345" y="3298"/>
                    </a:lnTo>
                    <a:lnTo>
                      <a:pt x="293" y="3213"/>
                    </a:lnTo>
                    <a:lnTo>
                      <a:pt x="244" y="3124"/>
                    </a:lnTo>
                    <a:lnTo>
                      <a:pt x="199" y="3033"/>
                    </a:lnTo>
                    <a:lnTo>
                      <a:pt x="159" y="2939"/>
                    </a:lnTo>
                    <a:lnTo>
                      <a:pt x="123" y="2844"/>
                    </a:lnTo>
                    <a:lnTo>
                      <a:pt x="91" y="2745"/>
                    </a:lnTo>
                    <a:lnTo>
                      <a:pt x="63" y="2644"/>
                    </a:lnTo>
                    <a:lnTo>
                      <a:pt x="41" y="2542"/>
                    </a:lnTo>
                    <a:lnTo>
                      <a:pt x="23" y="2439"/>
                    </a:lnTo>
                    <a:lnTo>
                      <a:pt x="10" y="2333"/>
                    </a:lnTo>
                    <a:lnTo>
                      <a:pt x="3" y="2226"/>
                    </a:lnTo>
                    <a:lnTo>
                      <a:pt x="0" y="2117"/>
                    </a:lnTo>
                    <a:lnTo>
                      <a:pt x="3" y="2008"/>
                    </a:lnTo>
                    <a:lnTo>
                      <a:pt x="10" y="1901"/>
                    </a:lnTo>
                    <a:lnTo>
                      <a:pt x="23" y="1795"/>
                    </a:lnTo>
                    <a:lnTo>
                      <a:pt x="41" y="1691"/>
                    </a:lnTo>
                    <a:lnTo>
                      <a:pt x="63" y="1588"/>
                    </a:lnTo>
                    <a:lnTo>
                      <a:pt x="91" y="1489"/>
                    </a:lnTo>
                    <a:lnTo>
                      <a:pt x="123" y="1390"/>
                    </a:lnTo>
                    <a:lnTo>
                      <a:pt x="159" y="1294"/>
                    </a:lnTo>
                    <a:lnTo>
                      <a:pt x="199" y="1201"/>
                    </a:lnTo>
                    <a:lnTo>
                      <a:pt x="244" y="1109"/>
                    </a:lnTo>
                    <a:lnTo>
                      <a:pt x="293" y="1021"/>
                    </a:lnTo>
                    <a:lnTo>
                      <a:pt x="345" y="934"/>
                    </a:lnTo>
                    <a:lnTo>
                      <a:pt x="402" y="852"/>
                    </a:lnTo>
                    <a:lnTo>
                      <a:pt x="462" y="772"/>
                    </a:lnTo>
                    <a:lnTo>
                      <a:pt x="525" y="695"/>
                    </a:lnTo>
                    <a:lnTo>
                      <a:pt x="593" y="621"/>
                    </a:lnTo>
                    <a:lnTo>
                      <a:pt x="663" y="551"/>
                    </a:lnTo>
                    <a:lnTo>
                      <a:pt x="736" y="484"/>
                    </a:lnTo>
                    <a:lnTo>
                      <a:pt x="812" y="421"/>
                    </a:lnTo>
                    <a:lnTo>
                      <a:pt x="891" y="363"/>
                    </a:lnTo>
                    <a:lnTo>
                      <a:pt x="973" y="307"/>
                    </a:lnTo>
                    <a:lnTo>
                      <a:pt x="1057" y="257"/>
                    </a:lnTo>
                    <a:lnTo>
                      <a:pt x="1145" y="210"/>
                    </a:lnTo>
                    <a:lnTo>
                      <a:pt x="1234" y="167"/>
                    </a:lnTo>
                    <a:lnTo>
                      <a:pt x="1326" y="129"/>
                    </a:lnTo>
                    <a:lnTo>
                      <a:pt x="1419" y="95"/>
                    </a:lnTo>
                    <a:lnTo>
                      <a:pt x="1515" y="68"/>
                    </a:lnTo>
                    <a:lnTo>
                      <a:pt x="1612" y="43"/>
                    </a:lnTo>
                    <a:lnTo>
                      <a:pt x="1712" y="24"/>
                    </a:lnTo>
                    <a:lnTo>
                      <a:pt x="1813" y="11"/>
                    </a:lnTo>
                    <a:lnTo>
                      <a:pt x="1916" y="3"/>
                    </a:lnTo>
                    <a:lnTo>
                      <a:pt x="2019" y="0"/>
                    </a:lnTo>
                    <a:close/>
                    <a:moveTo>
                      <a:pt x="2019" y="712"/>
                    </a:moveTo>
                    <a:lnTo>
                      <a:pt x="2087" y="714"/>
                    </a:lnTo>
                    <a:lnTo>
                      <a:pt x="2156" y="720"/>
                    </a:lnTo>
                    <a:lnTo>
                      <a:pt x="2223" y="729"/>
                    </a:lnTo>
                    <a:lnTo>
                      <a:pt x="2289" y="741"/>
                    </a:lnTo>
                    <a:lnTo>
                      <a:pt x="2353" y="757"/>
                    </a:lnTo>
                    <a:lnTo>
                      <a:pt x="2416" y="775"/>
                    </a:lnTo>
                    <a:lnTo>
                      <a:pt x="2479" y="798"/>
                    </a:lnTo>
                    <a:lnTo>
                      <a:pt x="2539" y="822"/>
                    </a:lnTo>
                    <a:lnTo>
                      <a:pt x="2599" y="851"/>
                    </a:lnTo>
                    <a:lnTo>
                      <a:pt x="2657" y="882"/>
                    </a:lnTo>
                    <a:lnTo>
                      <a:pt x="2713" y="916"/>
                    </a:lnTo>
                    <a:lnTo>
                      <a:pt x="2768" y="953"/>
                    </a:lnTo>
                    <a:lnTo>
                      <a:pt x="2820" y="992"/>
                    </a:lnTo>
                    <a:lnTo>
                      <a:pt x="2870" y="1033"/>
                    </a:lnTo>
                    <a:lnTo>
                      <a:pt x="2919" y="1077"/>
                    </a:lnTo>
                    <a:lnTo>
                      <a:pt x="2966" y="1125"/>
                    </a:lnTo>
                    <a:lnTo>
                      <a:pt x="3010" y="1173"/>
                    </a:lnTo>
                    <a:lnTo>
                      <a:pt x="3052" y="1224"/>
                    </a:lnTo>
                    <a:lnTo>
                      <a:pt x="3092" y="1277"/>
                    </a:lnTo>
                    <a:lnTo>
                      <a:pt x="3129" y="1332"/>
                    </a:lnTo>
                    <a:lnTo>
                      <a:pt x="3164" y="1389"/>
                    </a:lnTo>
                    <a:lnTo>
                      <a:pt x="3196" y="1448"/>
                    </a:lnTo>
                    <a:lnTo>
                      <a:pt x="3226" y="1508"/>
                    </a:lnTo>
                    <a:lnTo>
                      <a:pt x="3253" y="1571"/>
                    </a:lnTo>
                    <a:lnTo>
                      <a:pt x="3277" y="1635"/>
                    </a:lnTo>
                    <a:lnTo>
                      <a:pt x="3298" y="1699"/>
                    </a:lnTo>
                    <a:lnTo>
                      <a:pt x="3317" y="1766"/>
                    </a:lnTo>
                    <a:lnTo>
                      <a:pt x="3332" y="1834"/>
                    </a:lnTo>
                    <a:lnTo>
                      <a:pt x="3343" y="1903"/>
                    </a:lnTo>
                    <a:lnTo>
                      <a:pt x="3351" y="1973"/>
                    </a:lnTo>
                    <a:lnTo>
                      <a:pt x="3357" y="2045"/>
                    </a:lnTo>
                    <a:lnTo>
                      <a:pt x="3359" y="2117"/>
                    </a:lnTo>
                    <a:lnTo>
                      <a:pt x="3357" y="2189"/>
                    </a:lnTo>
                    <a:lnTo>
                      <a:pt x="3351" y="2260"/>
                    </a:lnTo>
                    <a:lnTo>
                      <a:pt x="3343" y="2330"/>
                    </a:lnTo>
                    <a:lnTo>
                      <a:pt x="3332" y="2400"/>
                    </a:lnTo>
                    <a:lnTo>
                      <a:pt x="3317" y="2467"/>
                    </a:lnTo>
                    <a:lnTo>
                      <a:pt x="3298" y="2533"/>
                    </a:lnTo>
                    <a:lnTo>
                      <a:pt x="3277" y="2599"/>
                    </a:lnTo>
                    <a:lnTo>
                      <a:pt x="3253" y="2663"/>
                    </a:lnTo>
                    <a:lnTo>
                      <a:pt x="3226" y="2724"/>
                    </a:lnTo>
                    <a:lnTo>
                      <a:pt x="3196" y="2785"/>
                    </a:lnTo>
                    <a:lnTo>
                      <a:pt x="3164" y="2844"/>
                    </a:lnTo>
                    <a:lnTo>
                      <a:pt x="3129" y="2901"/>
                    </a:lnTo>
                    <a:lnTo>
                      <a:pt x="3092" y="2956"/>
                    </a:lnTo>
                    <a:lnTo>
                      <a:pt x="3052" y="3009"/>
                    </a:lnTo>
                    <a:lnTo>
                      <a:pt x="3010" y="3061"/>
                    </a:lnTo>
                    <a:lnTo>
                      <a:pt x="2966" y="3109"/>
                    </a:lnTo>
                    <a:lnTo>
                      <a:pt x="2919" y="3155"/>
                    </a:lnTo>
                    <a:lnTo>
                      <a:pt x="2870" y="3199"/>
                    </a:lnTo>
                    <a:lnTo>
                      <a:pt x="2820" y="3242"/>
                    </a:lnTo>
                    <a:lnTo>
                      <a:pt x="2768" y="3281"/>
                    </a:lnTo>
                    <a:lnTo>
                      <a:pt x="2713" y="3318"/>
                    </a:lnTo>
                    <a:lnTo>
                      <a:pt x="2657" y="3352"/>
                    </a:lnTo>
                    <a:lnTo>
                      <a:pt x="2599" y="3383"/>
                    </a:lnTo>
                    <a:lnTo>
                      <a:pt x="2539" y="3410"/>
                    </a:lnTo>
                    <a:lnTo>
                      <a:pt x="2479" y="3436"/>
                    </a:lnTo>
                    <a:lnTo>
                      <a:pt x="2416" y="3458"/>
                    </a:lnTo>
                    <a:lnTo>
                      <a:pt x="2353" y="3477"/>
                    </a:lnTo>
                    <a:lnTo>
                      <a:pt x="2289" y="3493"/>
                    </a:lnTo>
                    <a:lnTo>
                      <a:pt x="2223" y="3505"/>
                    </a:lnTo>
                    <a:lnTo>
                      <a:pt x="2156" y="3514"/>
                    </a:lnTo>
                    <a:lnTo>
                      <a:pt x="2087" y="3519"/>
                    </a:lnTo>
                    <a:lnTo>
                      <a:pt x="2019" y="3521"/>
                    </a:lnTo>
                    <a:lnTo>
                      <a:pt x="1951" y="3519"/>
                    </a:lnTo>
                    <a:lnTo>
                      <a:pt x="1883" y="3514"/>
                    </a:lnTo>
                    <a:lnTo>
                      <a:pt x="1815" y="3505"/>
                    </a:lnTo>
                    <a:lnTo>
                      <a:pt x="1749" y="3493"/>
                    </a:lnTo>
                    <a:lnTo>
                      <a:pt x="1684" y="3477"/>
                    </a:lnTo>
                    <a:lnTo>
                      <a:pt x="1621" y="3458"/>
                    </a:lnTo>
                    <a:lnTo>
                      <a:pt x="1559" y="3436"/>
                    </a:lnTo>
                    <a:lnTo>
                      <a:pt x="1498" y="3410"/>
                    </a:lnTo>
                    <a:lnTo>
                      <a:pt x="1439" y="3383"/>
                    </a:lnTo>
                    <a:lnTo>
                      <a:pt x="1381" y="3352"/>
                    </a:lnTo>
                    <a:lnTo>
                      <a:pt x="1325" y="3318"/>
                    </a:lnTo>
                    <a:lnTo>
                      <a:pt x="1270" y="3281"/>
                    </a:lnTo>
                    <a:lnTo>
                      <a:pt x="1218" y="3242"/>
                    </a:lnTo>
                    <a:lnTo>
                      <a:pt x="1167" y="3199"/>
                    </a:lnTo>
                    <a:lnTo>
                      <a:pt x="1119" y="3155"/>
                    </a:lnTo>
                    <a:lnTo>
                      <a:pt x="1073" y="3109"/>
                    </a:lnTo>
                    <a:lnTo>
                      <a:pt x="1028" y="3061"/>
                    </a:lnTo>
                    <a:lnTo>
                      <a:pt x="985" y="3009"/>
                    </a:lnTo>
                    <a:lnTo>
                      <a:pt x="945" y="2956"/>
                    </a:lnTo>
                    <a:lnTo>
                      <a:pt x="908" y="2901"/>
                    </a:lnTo>
                    <a:lnTo>
                      <a:pt x="873" y="2844"/>
                    </a:lnTo>
                    <a:lnTo>
                      <a:pt x="842" y="2785"/>
                    </a:lnTo>
                    <a:lnTo>
                      <a:pt x="812" y="2724"/>
                    </a:lnTo>
                    <a:lnTo>
                      <a:pt x="785" y="2663"/>
                    </a:lnTo>
                    <a:lnTo>
                      <a:pt x="760" y="2599"/>
                    </a:lnTo>
                    <a:lnTo>
                      <a:pt x="740" y="2533"/>
                    </a:lnTo>
                    <a:lnTo>
                      <a:pt x="721" y="2467"/>
                    </a:lnTo>
                    <a:lnTo>
                      <a:pt x="707" y="2400"/>
                    </a:lnTo>
                    <a:lnTo>
                      <a:pt x="695" y="2330"/>
                    </a:lnTo>
                    <a:lnTo>
                      <a:pt x="686" y="2260"/>
                    </a:lnTo>
                    <a:lnTo>
                      <a:pt x="681" y="2189"/>
                    </a:lnTo>
                    <a:lnTo>
                      <a:pt x="679" y="2117"/>
                    </a:lnTo>
                    <a:lnTo>
                      <a:pt x="681" y="2045"/>
                    </a:lnTo>
                    <a:lnTo>
                      <a:pt x="686" y="1973"/>
                    </a:lnTo>
                    <a:lnTo>
                      <a:pt x="695" y="1903"/>
                    </a:lnTo>
                    <a:lnTo>
                      <a:pt x="707" y="1834"/>
                    </a:lnTo>
                    <a:lnTo>
                      <a:pt x="721" y="1766"/>
                    </a:lnTo>
                    <a:lnTo>
                      <a:pt x="740" y="1699"/>
                    </a:lnTo>
                    <a:lnTo>
                      <a:pt x="760" y="1635"/>
                    </a:lnTo>
                    <a:lnTo>
                      <a:pt x="785" y="1571"/>
                    </a:lnTo>
                    <a:lnTo>
                      <a:pt x="812" y="1508"/>
                    </a:lnTo>
                    <a:lnTo>
                      <a:pt x="842" y="1448"/>
                    </a:lnTo>
                    <a:lnTo>
                      <a:pt x="873" y="1389"/>
                    </a:lnTo>
                    <a:lnTo>
                      <a:pt x="908" y="1332"/>
                    </a:lnTo>
                    <a:lnTo>
                      <a:pt x="945" y="1277"/>
                    </a:lnTo>
                    <a:lnTo>
                      <a:pt x="985" y="1224"/>
                    </a:lnTo>
                    <a:lnTo>
                      <a:pt x="1028" y="1173"/>
                    </a:lnTo>
                    <a:lnTo>
                      <a:pt x="1073" y="1125"/>
                    </a:lnTo>
                    <a:lnTo>
                      <a:pt x="1119" y="1077"/>
                    </a:lnTo>
                    <a:lnTo>
                      <a:pt x="1167" y="1033"/>
                    </a:lnTo>
                    <a:lnTo>
                      <a:pt x="1218" y="992"/>
                    </a:lnTo>
                    <a:lnTo>
                      <a:pt x="1270" y="953"/>
                    </a:lnTo>
                    <a:lnTo>
                      <a:pt x="1325" y="916"/>
                    </a:lnTo>
                    <a:lnTo>
                      <a:pt x="1381" y="882"/>
                    </a:lnTo>
                    <a:lnTo>
                      <a:pt x="1439" y="851"/>
                    </a:lnTo>
                    <a:lnTo>
                      <a:pt x="1498" y="822"/>
                    </a:lnTo>
                    <a:lnTo>
                      <a:pt x="1559" y="798"/>
                    </a:lnTo>
                    <a:lnTo>
                      <a:pt x="1621" y="775"/>
                    </a:lnTo>
                    <a:lnTo>
                      <a:pt x="1684" y="757"/>
                    </a:lnTo>
                    <a:lnTo>
                      <a:pt x="1749" y="741"/>
                    </a:lnTo>
                    <a:lnTo>
                      <a:pt x="1815" y="729"/>
                    </a:lnTo>
                    <a:lnTo>
                      <a:pt x="1883" y="720"/>
                    </a:lnTo>
                    <a:lnTo>
                      <a:pt x="1951" y="714"/>
                    </a:lnTo>
                    <a:lnTo>
                      <a:pt x="2019" y="712"/>
                    </a:lnTo>
                    <a:close/>
                  </a:path>
                </a:pathLst>
              </a:custGeom>
              <a:solidFill>
                <a:srgbClr val="FFFFFF"/>
              </a:solidFill>
              <a:ln w="9525">
                <a:noFill/>
                <a:round/>
                <a:headEnd/>
                <a:tailEnd/>
              </a:ln>
            </p:spPr>
            <p:txBody>
              <a:bodyPr/>
              <a:lstStyle/>
              <a:p>
                <a:endParaRPr lang="zh-CN" altLang="en-US"/>
              </a:p>
            </p:txBody>
          </p:sp>
        </p:grpSp>
        <p:sp>
          <p:nvSpPr>
            <p:cNvPr id="158" name="Text Box 102"/>
            <p:cNvSpPr txBox="1">
              <a:spLocks noChangeArrowheads="1"/>
            </p:cNvSpPr>
            <p:nvPr/>
          </p:nvSpPr>
          <p:spPr bwMode="auto">
            <a:xfrm>
              <a:off x="2653" y="1933"/>
              <a:ext cx="181" cy="83"/>
            </a:xfrm>
            <a:prstGeom prst="rect">
              <a:avLst/>
            </a:prstGeom>
            <a:noFill/>
            <a:ln w="9525">
              <a:noFill/>
              <a:miter lim="800000"/>
              <a:headEnd/>
              <a:tailEnd/>
            </a:ln>
            <a:effectLst/>
          </p:spPr>
          <p:txBody>
            <a:bodyPr lIns="0" tIns="32846" rIns="0" bIns="0">
              <a:spAutoFit/>
            </a:bodyPr>
            <a:lstStyle/>
            <a:p>
              <a:pPr algn="ctr" defTabSz="835025" latinLnBrk="0">
                <a:lnSpc>
                  <a:spcPct val="50000"/>
                </a:lnSpc>
                <a:spcBef>
                  <a:spcPct val="50000"/>
                </a:spcBef>
              </a:pPr>
              <a:r>
                <a:rPr lang="en-US" altLang="zh-CN" b="1" i="0">
                  <a:solidFill>
                    <a:schemeClr val="tx1"/>
                  </a:solidFill>
                  <a:ea typeface="宋体" pitchFamily="2" charset="-122"/>
                </a:rPr>
                <a:t>HA</a:t>
              </a:r>
            </a:p>
          </p:txBody>
        </p:sp>
      </p:grpSp>
      <p:grpSp>
        <p:nvGrpSpPr>
          <p:cNvPr id="170" name="Group 103"/>
          <p:cNvGrpSpPr>
            <a:grpSpLocks/>
          </p:cNvGrpSpPr>
          <p:nvPr/>
        </p:nvGrpSpPr>
        <p:grpSpPr bwMode="auto">
          <a:xfrm>
            <a:off x="3502025" y="1293236"/>
            <a:ext cx="636587" cy="525202"/>
            <a:chOff x="1837" y="1434"/>
            <a:chExt cx="453" cy="347"/>
          </a:xfrm>
        </p:grpSpPr>
        <p:pic>
          <p:nvPicPr>
            <p:cNvPr id="171" name="Picture 104" descr="aaa"/>
            <p:cNvPicPr>
              <a:picLocks noChangeAspect="1" noChangeArrowheads="1"/>
            </p:cNvPicPr>
            <p:nvPr/>
          </p:nvPicPr>
          <p:blipFill>
            <a:blip r:embed="rId3"/>
            <a:srcRect/>
            <a:stretch>
              <a:fillRect/>
            </a:stretch>
          </p:blipFill>
          <p:spPr bwMode="auto">
            <a:xfrm>
              <a:off x="1973" y="1434"/>
              <a:ext cx="194" cy="227"/>
            </a:xfrm>
            <a:prstGeom prst="rect">
              <a:avLst/>
            </a:prstGeom>
            <a:noFill/>
          </p:spPr>
        </p:pic>
        <p:sp>
          <p:nvSpPr>
            <p:cNvPr id="172" name="Text Box 105"/>
            <p:cNvSpPr txBox="1">
              <a:spLocks noChangeArrowheads="1"/>
            </p:cNvSpPr>
            <p:nvPr/>
          </p:nvSpPr>
          <p:spPr bwMode="auto">
            <a:xfrm>
              <a:off x="1837" y="1661"/>
              <a:ext cx="453" cy="12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a:solidFill>
                    <a:schemeClr val="tx1"/>
                  </a:solidFill>
                  <a:ea typeface="宋体" pitchFamily="2" charset="-122"/>
                </a:rPr>
                <a:t>AAA</a:t>
              </a:r>
            </a:p>
          </p:txBody>
        </p:sp>
      </p:grpSp>
      <p:sp>
        <p:nvSpPr>
          <p:cNvPr id="173" name="Line 106"/>
          <p:cNvSpPr>
            <a:spLocks noChangeShapeType="1"/>
          </p:cNvSpPr>
          <p:nvPr/>
        </p:nvSpPr>
        <p:spPr bwMode="auto">
          <a:xfrm flipH="1">
            <a:off x="3273425" y="2133600"/>
            <a:ext cx="249238" cy="373062"/>
          </a:xfrm>
          <a:prstGeom prst="line">
            <a:avLst/>
          </a:prstGeom>
          <a:noFill/>
          <a:ln w="12700">
            <a:solidFill>
              <a:srgbClr val="333399"/>
            </a:solidFill>
            <a:round/>
            <a:headEnd/>
            <a:tailEnd/>
          </a:ln>
          <a:effectLst/>
        </p:spPr>
        <p:txBody>
          <a:bodyPr/>
          <a:lstStyle/>
          <a:p>
            <a:endParaRPr lang="zh-CN" altLang="en-US"/>
          </a:p>
        </p:txBody>
      </p:sp>
      <p:sp>
        <p:nvSpPr>
          <p:cNvPr id="174" name="Line 107"/>
          <p:cNvSpPr>
            <a:spLocks noChangeShapeType="1"/>
          </p:cNvSpPr>
          <p:nvPr/>
        </p:nvSpPr>
        <p:spPr bwMode="auto">
          <a:xfrm>
            <a:off x="4733925" y="2057400"/>
            <a:ext cx="825500" cy="366712"/>
          </a:xfrm>
          <a:prstGeom prst="line">
            <a:avLst/>
          </a:prstGeom>
          <a:noFill/>
          <a:ln w="12700">
            <a:solidFill>
              <a:srgbClr val="333399"/>
            </a:solidFill>
            <a:round/>
            <a:headEnd/>
            <a:tailEnd/>
          </a:ln>
          <a:effectLst/>
        </p:spPr>
        <p:txBody>
          <a:bodyPr/>
          <a:lstStyle/>
          <a:p>
            <a:endParaRPr lang="zh-CN" altLang="en-US"/>
          </a:p>
        </p:txBody>
      </p:sp>
      <p:sp>
        <p:nvSpPr>
          <p:cNvPr id="175" name="Freeform 108"/>
          <p:cNvSpPr>
            <a:spLocks/>
          </p:cNvSpPr>
          <p:nvPr/>
        </p:nvSpPr>
        <p:spPr bwMode="auto">
          <a:xfrm rot="14782559">
            <a:off x="5240338" y="3336925"/>
            <a:ext cx="131762" cy="636588"/>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6" name="Freeform 109"/>
          <p:cNvSpPr>
            <a:spLocks/>
          </p:cNvSpPr>
          <p:nvPr/>
        </p:nvSpPr>
        <p:spPr bwMode="auto">
          <a:xfrm rot="8023813">
            <a:off x="3199606" y="3407569"/>
            <a:ext cx="138113" cy="638175"/>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7" name="Text Box 110"/>
          <p:cNvSpPr txBox="1">
            <a:spLocks noChangeArrowheads="1"/>
          </p:cNvSpPr>
          <p:nvPr/>
        </p:nvSpPr>
        <p:spPr bwMode="auto">
          <a:xfrm>
            <a:off x="5102225" y="2590800"/>
            <a:ext cx="1017587"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access</a:t>
            </a:r>
            <a:endParaRPr lang="en-US" altLang="zh-CN" b="1" i="0" dirty="0">
              <a:solidFill>
                <a:schemeClr val="tx1"/>
              </a:solidFill>
              <a:ea typeface="宋体" pitchFamily="2" charset="-122"/>
            </a:endParaRPr>
          </a:p>
        </p:txBody>
      </p:sp>
      <p:grpSp>
        <p:nvGrpSpPr>
          <p:cNvPr id="202" name="Group 136"/>
          <p:cNvGrpSpPr>
            <a:grpSpLocks/>
          </p:cNvGrpSpPr>
          <p:nvPr/>
        </p:nvGrpSpPr>
        <p:grpSpPr bwMode="auto">
          <a:xfrm>
            <a:off x="2484438" y="2968625"/>
            <a:ext cx="433387" cy="552450"/>
            <a:chOff x="1610" y="2704"/>
            <a:chExt cx="273" cy="348"/>
          </a:xfrm>
        </p:grpSpPr>
        <p:pic>
          <p:nvPicPr>
            <p:cNvPr id="203" name="Picture 137" descr="AP"/>
            <p:cNvPicPr>
              <a:picLocks noChangeAspect="1" noChangeArrowheads="1"/>
            </p:cNvPicPr>
            <p:nvPr/>
          </p:nvPicPr>
          <p:blipFill>
            <a:blip r:embed="rId4"/>
            <a:srcRect/>
            <a:stretch>
              <a:fillRect/>
            </a:stretch>
          </p:blipFill>
          <p:spPr bwMode="auto">
            <a:xfrm>
              <a:off x="1610" y="2704"/>
              <a:ext cx="273" cy="271"/>
            </a:xfrm>
            <a:prstGeom prst="rect">
              <a:avLst/>
            </a:prstGeom>
            <a:noFill/>
          </p:spPr>
        </p:pic>
        <p:sp>
          <p:nvSpPr>
            <p:cNvPr id="204" name="Text Box 138"/>
            <p:cNvSpPr txBox="1">
              <a:spLocks noChangeArrowheads="1"/>
            </p:cNvSpPr>
            <p:nvPr/>
          </p:nvSpPr>
          <p:spPr bwMode="auto">
            <a:xfrm>
              <a:off x="1639" y="2936"/>
              <a:ext cx="152" cy="116"/>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dirty="0">
                  <a:solidFill>
                    <a:schemeClr val="tx1"/>
                  </a:solidFill>
                  <a:ea typeface="宋体" pitchFamily="2" charset="-122"/>
                </a:rPr>
                <a:t> </a:t>
              </a:r>
              <a:r>
                <a:rPr lang="en-US" altLang="zh-CN" b="1" i="0" dirty="0">
                  <a:solidFill>
                    <a:schemeClr val="tx1"/>
                  </a:solidFill>
                  <a:ea typeface="宋体" pitchFamily="2" charset="-122"/>
                </a:rPr>
                <a:t>AP</a:t>
              </a:r>
            </a:p>
          </p:txBody>
        </p:sp>
      </p:grpSp>
      <p:pic>
        <p:nvPicPr>
          <p:cNvPr id="205" name="Picture 139" descr="U636-1xiao"/>
          <p:cNvPicPr>
            <a:picLocks noChangeAspect="1" noChangeArrowheads="1"/>
          </p:cNvPicPr>
          <p:nvPr/>
        </p:nvPicPr>
        <p:blipFill>
          <a:blip r:embed="rId5"/>
          <a:srcRect/>
          <a:stretch>
            <a:fillRect/>
          </a:stretch>
        </p:blipFill>
        <p:spPr bwMode="auto">
          <a:xfrm>
            <a:off x="4038600" y="3648075"/>
            <a:ext cx="474663" cy="522288"/>
          </a:xfrm>
          <a:prstGeom prst="rect">
            <a:avLst/>
          </a:prstGeom>
          <a:noFill/>
          <a:ln w="9525">
            <a:noFill/>
            <a:miter lim="800000"/>
            <a:headEnd/>
            <a:tailEnd/>
          </a:ln>
        </p:spPr>
      </p:pic>
      <p:sp>
        <p:nvSpPr>
          <p:cNvPr id="211" name="Line 170"/>
          <p:cNvSpPr>
            <a:spLocks noChangeShapeType="1"/>
          </p:cNvSpPr>
          <p:nvPr/>
        </p:nvSpPr>
        <p:spPr bwMode="auto">
          <a:xfrm>
            <a:off x="5334000" y="1740910"/>
            <a:ext cx="762000" cy="0"/>
          </a:xfrm>
          <a:prstGeom prst="line">
            <a:avLst/>
          </a:prstGeom>
          <a:noFill/>
          <a:ln w="12700">
            <a:solidFill>
              <a:srgbClr val="333399"/>
            </a:solidFill>
            <a:round/>
            <a:headEnd/>
            <a:tailEnd/>
          </a:ln>
          <a:effectLst/>
        </p:spPr>
        <p:txBody>
          <a:bodyPr/>
          <a:lstStyle/>
          <a:p>
            <a:endParaRPr lang="zh-CN" altLang="en-US"/>
          </a:p>
        </p:txBody>
      </p:sp>
      <p:sp>
        <p:nvSpPr>
          <p:cNvPr id="213" name="Text Box 88"/>
          <p:cNvSpPr txBox="1">
            <a:spLocks noChangeArrowheads="1"/>
          </p:cNvSpPr>
          <p:nvPr/>
        </p:nvSpPr>
        <p:spPr bwMode="auto">
          <a:xfrm>
            <a:off x="1978025" y="2667000"/>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WiFi access</a:t>
            </a:r>
            <a:endParaRPr lang="en-US" altLang="zh-CN" b="1" i="0" dirty="0">
              <a:solidFill>
                <a:schemeClr val="tx1"/>
              </a:solidFill>
              <a:ea typeface="宋体" pitchFamily="2" charset="-122"/>
            </a:endParaRPr>
          </a:p>
        </p:txBody>
      </p:sp>
      <p:sp>
        <p:nvSpPr>
          <p:cNvPr id="139" name="内容占位符 6"/>
          <p:cNvSpPr txBox="1">
            <a:spLocks/>
          </p:cNvSpPr>
          <p:nvPr/>
        </p:nvSpPr>
        <p:spPr bwMode="auto">
          <a:xfrm>
            <a:off x="685800" y="4267200"/>
            <a:ext cx="78486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eaLnBrk="0" hangingPunct="0">
              <a:spcBef>
                <a:spcPct val="20000"/>
              </a:spcBef>
              <a:buFont typeface="Times New Roman" pitchFamily="18" charset="0"/>
              <a:buChar char="•"/>
            </a:pPr>
            <a:r>
              <a:rPr kumimoji="0" lang="en-GB" altLang="zh-CN" sz="1400" b="0" i="0" u="sng" strike="noStrike" kern="0" cap="none" spc="0" normalizeH="0" baseline="0" noProof="0" dirty="0" smtClean="0">
                <a:ln>
                  <a:noFill/>
                </a:ln>
                <a:solidFill>
                  <a:schemeClr val="tx1"/>
                </a:solidFill>
                <a:effectLst/>
                <a:uLnTx/>
                <a:uFillTx/>
                <a:latin typeface="+mn-lt"/>
                <a:ea typeface="MS PGothic" pitchFamily="34" charset="-128"/>
              </a:rPr>
              <a:t>Hot-Spot Pass-Through Internet Access: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Users on vehicle/train passing near an AP with a mobile phone must have the ability to access various Internet services in a few seconds to his/her </a:t>
            </a:r>
            <a:r>
              <a:rPr kumimoji="0" lang="en-GB" altLang="zh-CN" sz="1400" b="0" i="0" u="none" strike="noStrike" kern="0" cap="none" spc="0" normalizeH="0" baseline="0" noProof="0" dirty="0" err="1" smtClean="0">
                <a:ln>
                  <a:noFill/>
                </a:ln>
                <a:solidFill>
                  <a:schemeClr val="tx1"/>
                </a:solidFill>
                <a:effectLst/>
                <a:uLnTx/>
                <a:uFillTx/>
                <a:latin typeface="+mn-lt"/>
                <a:ea typeface="MS PGothic" pitchFamily="34" charset="-128"/>
              </a:rPr>
              <a:t>e-mail/twitter/facebook</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 or to </a:t>
            </a:r>
            <a:r>
              <a:rPr kumimoji="0" lang="en-GB" altLang="zh-CN" sz="1400" b="1" i="0" u="none" strike="noStrike" kern="0" cap="none" spc="0" normalizeH="0" baseline="0" noProof="0" dirty="0" smtClean="0">
                <a:ln>
                  <a:noFill/>
                </a:ln>
                <a:solidFill>
                  <a:schemeClr val="tx1"/>
                </a:solidFill>
                <a:effectLst/>
                <a:uLnTx/>
                <a:uFillTx/>
                <a:latin typeface="+mn-lt"/>
                <a:ea typeface="MS PGothic" pitchFamily="34" charset="-128"/>
              </a:rPr>
              <a:t>offload traffic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carried by other networks e.g. 3G.</a:t>
            </a:r>
          </a:p>
          <a:p>
            <a:pPr marL="285750" indent="-285750" eaLnBrk="0" hangingPunct="0">
              <a:spcBef>
                <a:spcPct val="20000"/>
              </a:spcBef>
              <a:buFontTx/>
              <a:buChar char="–"/>
            </a:pPr>
            <a:endParaRPr kumimoji="0" lang="zh-CN" altLang="zh-CN"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140" name="日付プレースホルダ 3"/>
          <p:cNvSpPr>
            <a:spLocks noGrp="1"/>
          </p:cNvSpPr>
          <p:nvPr>
            <p:ph type="dt" sz="quarter" idx="10"/>
          </p:nvPr>
        </p:nvSpPr>
        <p:spPr>
          <a:xfrm>
            <a:off x="685800" y="304800"/>
            <a:ext cx="1182055" cy="276999"/>
          </a:xfrm>
          <a:noFill/>
        </p:spPr>
        <p:txBody>
          <a:bodyPr/>
          <a:lstStyle/>
          <a:p>
            <a:r>
              <a:rPr lang="en-US" altLang="ja-JP" dirty="0" smtClean="0">
                <a:latin typeface="Times New Roman" pitchFamily="18" charset="0"/>
                <a:ea typeface="MS PGothic" pitchFamily="34" charset="-128"/>
              </a:rPr>
              <a:t>March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Why keep EAP?</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5</a:t>
            </a:fld>
            <a:endParaRPr lang="en-US" altLang="ja-JP" smtClean="0"/>
          </a:p>
        </p:txBody>
      </p:sp>
      <p:sp>
        <p:nvSpPr>
          <p:cNvPr id="8" name="フッター プレースホルダ 4"/>
          <p:cNvSpPr>
            <a:spLocks noGrp="1"/>
          </p:cNvSpPr>
          <p:nvPr>
            <p:ph type="ftr" sz="quarter" idx="11"/>
          </p:nvPr>
        </p:nvSpPr>
        <p:spPr>
          <a:xfrm>
            <a:off x="8026156" y="6475413"/>
            <a:ext cx="517769" cy="184666"/>
          </a:xfrm>
        </p:spPr>
        <p:txBody>
          <a:bodyPr/>
          <a:lstStyle/>
          <a:p>
            <a:pPr>
              <a:defRPr/>
            </a:pPr>
            <a:r>
              <a:rPr lang="en-US" altLang="ja-JP" dirty="0" err="1" smtClean="0"/>
              <a:t>Huawei</a:t>
            </a:r>
            <a:r>
              <a:rPr lang="en-US" altLang="ja-JP" dirty="0" smtClean="0"/>
              <a:t>.</a:t>
            </a:r>
            <a:endParaRPr lang="en-US" altLang="ja-JP" dirty="0"/>
          </a:p>
        </p:txBody>
      </p:sp>
      <p:sp>
        <p:nvSpPr>
          <p:cNvPr id="7" name="内容占位符 6"/>
          <p:cNvSpPr>
            <a:spLocks noGrp="1"/>
          </p:cNvSpPr>
          <p:nvPr>
            <p:ph idx="1"/>
          </p:nvPr>
        </p:nvSpPr>
        <p:spPr/>
        <p:txBody>
          <a:bodyPr/>
          <a:lstStyle/>
          <a:p>
            <a:r>
              <a:rPr lang="en-US" altLang="zh-CN" sz="1800" dirty="0" smtClean="0"/>
              <a:t>In 3GPP TS33.402</a:t>
            </a:r>
            <a:r>
              <a:rPr lang="zh-CN" altLang="en-US" sz="1800" dirty="0" smtClean="0"/>
              <a:t>（</a:t>
            </a:r>
            <a:r>
              <a:rPr lang="en-US" altLang="zh-CN" sz="1800" dirty="0" smtClean="0"/>
              <a:t>SAE Security aspects of non-3GPP accesses</a:t>
            </a:r>
            <a:r>
              <a:rPr lang="zh-CN" altLang="en-US" sz="1800" dirty="0" smtClean="0"/>
              <a:t>）</a:t>
            </a:r>
            <a:r>
              <a:rPr lang="en-US" altLang="zh-CN" sz="1800" dirty="0" smtClean="0"/>
              <a:t>, it is specified:</a:t>
            </a:r>
            <a:endParaRPr lang="zh-CN" altLang="en-US" sz="1800" dirty="0" smtClean="0"/>
          </a:p>
          <a:p>
            <a:pPr lvl="1"/>
            <a:r>
              <a:rPr lang="en-US" altLang="zh-CN" sz="1400" dirty="0" smtClean="0"/>
              <a:t>Access authentication for non-3GPP access in EPS shall be based on EAP-AKA (</a:t>
            </a:r>
            <a:r>
              <a:rPr lang="en-GB" altLang="zh-CN" sz="1400" dirty="0" smtClean="0"/>
              <a:t>IETF RFC 4187)</a:t>
            </a:r>
            <a:r>
              <a:rPr lang="en-US" altLang="zh-CN" sz="1400" dirty="0" smtClean="0"/>
              <a:t> or on EAP-AKA’ (</a:t>
            </a:r>
            <a:r>
              <a:rPr lang="en-GB" altLang="zh-CN" sz="1400" dirty="0" smtClean="0"/>
              <a:t>IETF RFC </a:t>
            </a:r>
            <a:r>
              <a:rPr lang="en-US" altLang="zh-CN" sz="1400" dirty="0" smtClean="0"/>
              <a:t>5448). </a:t>
            </a:r>
          </a:p>
          <a:p>
            <a:endParaRPr lang="zh-CN" altLang="en-US" sz="1800" dirty="0" smtClean="0"/>
          </a:p>
          <a:p>
            <a:r>
              <a:rPr lang="en-US" altLang="zh-CN" sz="1800" dirty="0" smtClean="0"/>
              <a:t>In WiMAX NWG T37(WiMAX WiFi Interworking), EAP is also conducted by AAA server in WiMAX CSN during WiFi ILS.</a:t>
            </a:r>
            <a:endParaRPr lang="zh-CN" altLang="en-US" sz="1800" dirty="0" smtClean="0"/>
          </a:p>
          <a:p>
            <a:endParaRPr lang="zh-CN" altLang="en-US" sz="1800" dirty="0" smtClean="0"/>
          </a:p>
          <a:p>
            <a:r>
              <a:rPr lang="en-US" altLang="zh-CN" sz="1800" dirty="0" smtClean="0"/>
              <a:t>Considering the MIP keys are derived from EMSK which is an outcome of an EAP procedure in current network specifications (see 3GPP TS33.402 and WMF T32), the EAP should be kept in FILS.</a:t>
            </a:r>
          </a:p>
          <a:p>
            <a:pPr lvl="1"/>
            <a:endParaRPr lang="zh-CN" altLang="en-US" sz="1400" dirty="0"/>
          </a:p>
        </p:txBody>
      </p:sp>
      <p:sp>
        <p:nvSpPr>
          <p:cNvPr id="9" name="日付プレースホルダ 3"/>
          <p:cNvSpPr>
            <a:spLocks noGrp="1"/>
          </p:cNvSpPr>
          <p:nvPr>
            <p:ph type="dt" sz="quarter" idx="10"/>
          </p:nvPr>
        </p:nvSpPr>
        <p:spPr>
          <a:xfrm>
            <a:off x="685800" y="304800"/>
            <a:ext cx="1182055" cy="276999"/>
          </a:xfrm>
          <a:noFill/>
        </p:spPr>
        <p:txBody>
          <a:bodyPr/>
          <a:lstStyle/>
          <a:p>
            <a:r>
              <a:rPr lang="en-US" altLang="ja-JP" dirty="0" smtClean="0">
                <a:latin typeface="Times New Roman" pitchFamily="18" charset="0"/>
                <a:ea typeface="MS PGothic" pitchFamily="34" charset="-128"/>
              </a:rPr>
              <a:t>March 2012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ja-JP" dirty="0" smtClean="0"/>
              <a:t>March 2012</a:t>
            </a:r>
            <a:endParaRPr lang="en-US" altLang="ja-JP" dirty="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9"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Full EAP is performed to setup initial link and EAP-ERP context and when EAP-ERP context expires.</a:t>
            </a:r>
          </a:p>
          <a:p>
            <a:r>
              <a:rPr lang="en-US" altLang="zh-CN" sz="1200" b="0" dirty="0" smtClean="0"/>
              <a:t>Step 1 &amp; 2 : </a:t>
            </a:r>
            <a:r>
              <a:rPr lang="en-US" altLang="zh-CN" sz="1200" b="0" dirty="0" err="1" smtClean="0"/>
              <a:t>EAPoL</a:t>
            </a:r>
            <a:r>
              <a:rPr lang="en-US" altLang="zh-CN" sz="1200" b="0" dirty="0" smtClean="0"/>
              <a:t>-Start and EAP-Request/ID are optionally carried in Probe Request &amp; Response.</a:t>
            </a:r>
          </a:p>
          <a:p>
            <a:r>
              <a:rPr lang="en-US" altLang="zh-CN" sz="1200" b="0" dirty="0" smtClean="0">
                <a:latin typeface="Times New Roman" charset="0"/>
              </a:rPr>
              <a:t>Step 6: </a:t>
            </a:r>
            <a:r>
              <a:rPr lang="en-US" altLang="zh-CN" sz="1200" b="0" dirty="0" err="1" smtClean="0">
                <a:latin typeface="Times New Roman" charset="0"/>
              </a:rPr>
              <a:t>ANonce</a:t>
            </a:r>
            <a:r>
              <a:rPr lang="en-US" altLang="zh-CN" sz="1200" b="0" dirty="0" smtClean="0">
                <a:latin typeface="Times New Roman" charset="0"/>
              </a:rPr>
              <a:t> from AP is carried to concurrently run the 4-way handshake with authentication.</a:t>
            </a:r>
          </a:p>
          <a:p>
            <a:r>
              <a:rPr lang="en-US" altLang="ja-JP" sz="1200" b="0" dirty="0" smtClean="0">
                <a:ea typeface="MS PGothic" pitchFamily="34" charset="-128"/>
              </a:rPr>
              <a:t>Step 7 is optional for SIM based  device</a:t>
            </a:r>
          </a:p>
          <a:p>
            <a:r>
              <a:rPr lang="en-US" altLang="ja-JP" sz="1200" b="0" dirty="0" smtClean="0">
                <a:ea typeface="MS PGothic" pitchFamily="34" charset="-128"/>
              </a:rPr>
              <a:t>Step 9 : </a:t>
            </a:r>
            <a:r>
              <a:rPr lang="en-US" altLang="ja-JP" sz="1200" b="0" dirty="0" err="1" smtClean="0">
                <a:ea typeface="MS PGothic" pitchFamily="34" charset="-128"/>
              </a:rPr>
              <a:t>SNonce</a:t>
            </a:r>
            <a:r>
              <a:rPr lang="en-US" altLang="ja-JP" sz="1200" b="0" dirty="0" smtClean="0">
                <a:ea typeface="MS PGothic" pitchFamily="34" charset="-128"/>
              </a:rPr>
              <a:t>  is carried  and sent in Assoc-</a:t>
            </a:r>
            <a:r>
              <a:rPr lang="en-US" altLang="ja-JP" sz="1200" b="0" dirty="0" err="1" smtClean="0">
                <a:ea typeface="MS PGothic" pitchFamily="34" charset="-128"/>
              </a:rPr>
              <a:t>Req</a:t>
            </a:r>
            <a:r>
              <a:rPr lang="en-US" altLang="ja-JP" sz="1200" b="0" dirty="0" smtClean="0">
                <a:ea typeface="MS PGothic" pitchFamily="34" charset="-128"/>
              </a:rPr>
              <a:t> once STA get MSK.  SME need to check the status of EAP. A MIC for whole MSDU protected by KCK are attached in Assoc-</a:t>
            </a:r>
            <a:r>
              <a:rPr lang="en-US" altLang="ja-JP" sz="1200" b="0" dirty="0" err="1" smtClean="0">
                <a:ea typeface="MS PGothic" pitchFamily="34" charset="-128"/>
              </a:rPr>
              <a:t>Req</a:t>
            </a:r>
            <a:r>
              <a:rPr lang="en-US" altLang="ja-JP" sz="1200" b="0" dirty="0" smtClean="0">
                <a:ea typeface="MS PGothic" pitchFamily="34" charset="-128"/>
              </a:rPr>
              <a:t> and Assoc-Resp.</a:t>
            </a:r>
          </a:p>
          <a:p>
            <a:r>
              <a:rPr lang="en-US" altLang="ja-JP" sz="1200" b="0" dirty="0" smtClean="0">
                <a:ea typeface="MS PGothic" pitchFamily="34" charset="-128"/>
              </a:rPr>
              <a:t>Step 10 &amp; 12: AP caches MSDU MIC before PTK is available. And once PTK is received , AP verifies MSDU MIC .</a:t>
            </a:r>
          </a:p>
          <a:p>
            <a:r>
              <a:rPr lang="en-US" altLang="ja-JP" sz="1200" b="0" dirty="0" smtClean="0">
                <a:ea typeface="MS PGothic" pitchFamily="34" charset="-128"/>
              </a:rPr>
              <a:t>Step 15&amp;16: DHCP is a optional example here.  Other IP address allocation could be used, such as AP can be pre-assigned a IP pool. 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unavailable/pending.</a:t>
            </a:r>
          </a:p>
        </p:txBody>
      </p:sp>
      <p:pic>
        <p:nvPicPr>
          <p:cNvPr id="15362" name="Picture 2"/>
          <p:cNvPicPr>
            <a:picLocks noChangeAspect="1" noChangeArrowheads="1"/>
          </p:cNvPicPr>
          <p:nvPr/>
        </p:nvPicPr>
        <p:blipFill>
          <a:blip r:embed="rId2"/>
          <a:srcRect/>
          <a:stretch>
            <a:fillRect/>
          </a:stretch>
        </p:blipFill>
        <p:spPr bwMode="auto">
          <a:xfrm>
            <a:off x="845" y="932675"/>
            <a:ext cx="5714155" cy="572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ja-JP" smtClean="0"/>
              <a:t>March 2012</a:t>
            </a:r>
            <a:endParaRPr lang="en-US" altLang="ja-JP" dirty="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
        <p:nvSpPr>
          <p:cNvPr id="7" name="Title 1"/>
          <p:cNvSpPr>
            <a:spLocks noGrp="1"/>
          </p:cNvSpPr>
          <p:nvPr>
            <p:ph type="title"/>
          </p:nvPr>
        </p:nvSpPr>
        <p:spPr>
          <a:xfrm>
            <a:off x="768350" y="569913"/>
            <a:ext cx="7772400" cy="631825"/>
          </a:xfrm>
        </p:spPr>
        <p:txBody>
          <a:bodyPr/>
          <a:lstStyle/>
          <a:p>
            <a:r>
              <a:rPr lang="en-US" altLang="zh-CN" sz="1800" dirty="0" smtClean="0">
                <a:ea typeface="宋体" charset="-122"/>
              </a:rPr>
              <a:t>Modification to 802.11 Authentication and Association State Machine</a:t>
            </a:r>
            <a:endParaRPr lang="en-CA" altLang="zh-CN" sz="1800" dirty="0" smtClean="0">
              <a:ea typeface="宋体" charset="-122"/>
            </a:endParaRPr>
          </a:p>
        </p:txBody>
      </p:sp>
      <p:sp>
        <p:nvSpPr>
          <p:cNvPr id="62" name="Slide Number Placeholder 5"/>
          <p:cNvSpPr txBox="1">
            <a:spLocks/>
          </p:cNvSpPr>
          <p:nvPr/>
        </p:nvSpPr>
        <p:spPr bwMode="auto">
          <a:xfrm>
            <a:off x="3805143" y="6031967"/>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Slide </a:t>
            </a:r>
            <a:fld id="{FF0DA235-A31A-4E8E-98E2-45513C51E958}" type="slidenum">
              <a:rPr kumimoji="0" lang="en-US" altLang="ja-JP"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endParaRPr>
          </a:p>
        </p:txBody>
      </p:sp>
      <p:sp>
        <p:nvSpPr>
          <p:cNvPr id="63" name="Rectangle 7"/>
          <p:cNvSpPr/>
          <p:nvPr/>
        </p:nvSpPr>
        <p:spPr bwMode="auto">
          <a:xfrm>
            <a:off x="3071718" y="1186917"/>
            <a:ext cx="1574800" cy="776288"/>
          </a:xfrm>
          <a:prstGeom prst="rect">
            <a:avLst/>
          </a:prstGeom>
          <a:solidFill>
            <a:schemeClr val="bg1"/>
          </a:solidFill>
          <a:ln w="3175">
            <a:headEnd type="none" w="sm" len="sm"/>
            <a:tailEnd type="none" w="sm" len="sm"/>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CA">
              <a:solidFill>
                <a:schemeClr val="tx1"/>
              </a:solidFill>
            </a:endParaRPr>
          </a:p>
        </p:txBody>
      </p:sp>
      <p:sp>
        <p:nvSpPr>
          <p:cNvPr id="64" name="TextBox 8"/>
          <p:cNvSpPr txBox="1">
            <a:spLocks noChangeArrowheads="1"/>
          </p:cNvSpPr>
          <p:nvPr/>
        </p:nvSpPr>
        <p:spPr bwMode="auto">
          <a:xfrm>
            <a:off x="3609880" y="1163105"/>
            <a:ext cx="466725" cy="215900"/>
          </a:xfrm>
          <a:prstGeom prst="rect">
            <a:avLst/>
          </a:prstGeom>
          <a:noFill/>
          <a:ln w="9525">
            <a:noFill/>
            <a:miter lim="800000"/>
            <a:headEnd/>
            <a:tailEnd/>
          </a:ln>
        </p:spPr>
        <p:txBody>
          <a:bodyPr wrap="none">
            <a:spAutoFit/>
          </a:bodyPr>
          <a:lstStyle/>
          <a:p>
            <a:r>
              <a:rPr lang="en-US" altLang="zh-CN" sz="800"/>
              <a:t>State 1</a:t>
            </a:r>
            <a:endParaRPr lang="en-CA" altLang="zh-CN" sz="800"/>
          </a:p>
        </p:txBody>
      </p:sp>
      <p:cxnSp>
        <p:nvCxnSpPr>
          <p:cNvPr id="65" name="Straight Connector 10"/>
          <p:cNvCxnSpPr>
            <a:cxnSpLocks noChangeShapeType="1"/>
          </p:cNvCxnSpPr>
          <p:nvPr/>
        </p:nvCxnSpPr>
        <p:spPr bwMode="auto">
          <a:xfrm>
            <a:off x="3071718" y="1379005"/>
            <a:ext cx="1574800" cy="0"/>
          </a:xfrm>
          <a:prstGeom prst="line">
            <a:avLst/>
          </a:prstGeom>
          <a:noFill/>
          <a:ln w="12700" algn="ctr">
            <a:solidFill>
              <a:schemeClr val="tx1"/>
            </a:solidFill>
            <a:round/>
            <a:headEnd type="none" w="sm" len="sm"/>
            <a:tailEnd type="none" w="sm" len="sm"/>
          </a:ln>
        </p:spPr>
      </p:cxnSp>
      <p:sp>
        <p:nvSpPr>
          <p:cNvPr id="66" name="TextBox 11"/>
          <p:cNvSpPr txBox="1">
            <a:spLocks noChangeArrowheads="1"/>
          </p:cNvSpPr>
          <p:nvPr/>
        </p:nvSpPr>
        <p:spPr bwMode="auto">
          <a:xfrm>
            <a:off x="3365405" y="1379005"/>
            <a:ext cx="879475" cy="584200"/>
          </a:xfrm>
          <a:prstGeom prst="rect">
            <a:avLst/>
          </a:prstGeom>
          <a:noFill/>
          <a:ln w="9525">
            <a:noFill/>
            <a:miter lim="800000"/>
            <a:headEnd/>
            <a:tailEnd/>
          </a:ln>
        </p:spPr>
        <p:txBody>
          <a:bodyPr wrap="none">
            <a:spAutoFit/>
          </a:bodyPr>
          <a:lstStyle/>
          <a:p>
            <a:r>
              <a:rPr lang="en-US" altLang="zh-CN" sz="800"/>
              <a:t>Unauthenticated,</a:t>
            </a:r>
          </a:p>
          <a:p>
            <a:r>
              <a:rPr lang="en-US" altLang="zh-CN" sz="800"/>
              <a:t>Unassociated</a:t>
            </a:r>
          </a:p>
          <a:p>
            <a:endParaRPr lang="en-US" altLang="zh-CN" sz="800"/>
          </a:p>
          <a:p>
            <a:r>
              <a:rPr lang="en-US" altLang="zh-CN" sz="800"/>
              <a:t>Class 1 Frames</a:t>
            </a:r>
          </a:p>
        </p:txBody>
      </p:sp>
      <p:sp>
        <p:nvSpPr>
          <p:cNvPr id="67" name="Rectangle 18"/>
          <p:cNvSpPr/>
          <p:nvPr/>
        </p:nvSpPr>
        <p:spPr bwMode="auto">
          <a:xfrm>
            <a:off x="3109818" y="2401355"/>
            <a:ext cx="1574800" cy="776287"/>
          </a:xfrm>
          <a:prstGeom prst="rect">
            <a:avLst/>
          </a:prstGeom>
          <a:solidFill>
            <a:schemeClr val="bg1"/>
          </a:solidFill>
          <a:ln w="3175">
            <a:headEnd type="none" w="sm" len="sm"/>
            <a:tailEnd type="none" w="sm" len="sm"/>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CA">
              <a:solidFill>
                <a:schemeClr val="tx1"/>
              </a:solidFill>
            </a:endParaRPr>
          </a:p>
        </p:txBody>
      </p:sp>
      <p:sp>
        <p:nvSpPr>
          <p:cNvPr id="68" name="TextBox 19"/>
          <p:cNvSpPr txBox="1">
            <a:spLocks noChangeArrowheads="1"/>
          </p:cNvSpPr>
          <p:nvPr/>
        </p:nvSpPr>
        <p:spPr bwMode="auto">
          <a:xfrm>
            <a:off x="3647980" y="2377542"/>
            <a:ext cx="466725" cy="215900"/>
          </a:xfrm>
          <a:prstGeom prst="rect">
            <a:avLst/>
          </a:prstGeom>
          <a:noFill/>
          <a:ln w="9525">
            <a:noFill/>
            <a:miter lim="800000"/>
            <a:headEnd/>
            <a:tailEnd/>
          </a:ln>
        </p:spPr>
        <p:txBody>
          <a:bodyPr wrap="none">
            <a:spAutoFit/>
          </a:bodyPr>
          <a:lstStyle/>
          <a:p>
            <a:r>
              <a:rPr lang="en-US" altLang="zh-CN" sz="800"/>
              <a:t>State 2</a:t>
            </a:r>
            <a:endParaRPr lang="en-CA" altLang="zh-CN" sz="800"/>
          </a:p>
        </p:txBody>
      </p:sp>
      <p:cxnSp>
        <p:nvCxnSpPr>
          <p:cNvPr id="69" name="Straight Connector 20"/>
          <p:cNvCxnSpPr>
            <a:cxnSpLocks noChangeShapeType="1"/>
          </p:cNvCxnSpPr>
          <p:nvPr/>
        </p:nvCxnSpPr>
        <p:spPr bwMode="auto">
          <a:xfrm>
            <a:off x="3109818" y="2593442"/>
            <a:ext cx="1574800" cy="0"/>
          </a:xfrm>
          <a:prstGeom prst="line">
            <a:avLst/>
          </a:prstGeom>
          <a:noFill/>
          <a:ln w="12700" algn="ctr">
            <a:solidFill>
              <a:schemeClr val="tx1"/>
            </a:solidFill>
            <a:round/>
            <a:headEnd type="none" w="sm" len="sm"/>
            <a:tailEnd type="none" w="sm" len="sm"/>
          </a:ln>
        </p:spPr>
      </p:cxnSp>
      <p:sp>
        <p:nvSpPr>
          <p:cNvPr id="70" name="TextBox 21"/>
          <p:cNvSpPr txBox="1">
            <a:spLocks noChangeArrowheads="1"/>
          </p:cNvSpPr>
          <p:nvPr/>
        </p:nvSpPr>
        <p:spPr bwMode="auto">
          <a:xfrm>
            <a:off x="3403505" y="2593442"/>
            <a:ext cx="993775" cy="584200"/>
          </a:xfrm>
          <a:prstGeom prst="rect">
            <a:avLst/>
          </a:prstGeom>
          <a:noFill/>
          <a:ln w="9525">
            <a:noFill/>
            <a:miter lim="800000"/>
            <a:headEnd/>
            <a:tailEnd/>
          </a:ln>
        </p:spPr>
        <p:txBody>
          <a:bodyPr wrap="none">
            <a:spAutoFit/>
          </a:bodyPr>
          <a:lstStyle/>
          <a:p>
            <a:r>
              <a:rPr lang="en-US" altLang="zh-CN" sz="800"/>
              <a:t>Authenticated,</a:t>
            </a:r>
          </a:p>
          <a:p>
            <a:r>
              <a:rPr lang="en-US" altLang="zh-CN" sz="800"/>
              <a:t>Unassociated</a:t>
            </a:r>
          </a:p>
          <a:p>
            <a:endParaRPr lang="en-US" altLang="zh-CN" sz="800"/>
          </a:p>
          <a:p>
            <a:r>
              <a:rPr lang="en-US" altLang="zh-CN" sz="800"/>
              <a:t>Class 1 &amp; 2 Frames</a:t>
            </a:r>
          </a:p>
        </p:txBody>
      </p:sp>
      <p:sp>
        <p:nvSpPr>
          <p:cNvPr id="71" name="Rectangle 22"/>
          <p:cNvSpPr/>
          <p:nvPr/>
        </p:nvSpPr>
        <p:spPr bwMode="auto">
          <a:xfrm>
            <a:off x="2841530" y="3652305"/>
            <a:ext cx="2112963" cy="1008062"/>
          </a:xfrm>
          <a:prstGeom prst="rect">
            <a:avLst/>
          </a:prstGeom>
          <a:solidFill>
            <a:schemeClr val="bg1"/>
          </a:solidFill>
          <a:ln w="3175">
            <a:headEnd type="none" w="sm" len="sm"/>
            <a:tailEnd type="none" w="sm" len="sm"/>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CA">
              <a:solidFill>
                <a:schemeClr val="tx1"/>
              </a:solidFill>
            </a:endParaRPr>
          </a:p>
        </p:txBody>
      </p:sp>
      <p:sp>
        <p:nvSpPr>
          <p:cNvPr id="72" name="TextBox 23"/>
          <p:cNvSpPr txBox="1">
            <a:spLocks noChangeArrowheads="1"/>
          </p:cNvSpPr>
          <p:nvPr/>
        </p:nvSpPr>
        <p:spPr bwMode="auto">
          <a:xfrm>
            <a:off x="3686080" y="3630080"/>
            <a:ext cx="466725" cy="214312"/>
          </a:xfrm>
          <a:prstGeom prst="rect">
            <a:avLst/>
          </a:prstGeom>
          <a:noFill/>
          <a:ln w="9525">
            <a:noFill/>
            <a:miter lim="800000"/>
            <a:headEnd/>
            <a:tailEnd/>
          </a:ln>
        </p:spPr>
        <p:txBody>
          <a:bodyPr wrap="none">
            <a:spAutoFit/>
          </a:bodyPr>
          <a:lstStyle/>
          <a:p>
            <a:r>
              <a:rPr lang="en-US" altLang="zh-CN" sz="800"/>
              <a:t>State 3</a:t>
            </a:r>
            <a:endParaRPr lang="en-CA" altLang="zh-CN" sz="800"/>
          </a:p>
        </p:txBody>
      </p:sp>
      <p:cxnSp>
        <p:nvCxnSpPr>
          <p:cNvPr id="73" name="Straight Connector 24"/>
          <p:cNvCxnSpPr>
            <a:cxnSpLocks noChangeShapeType="1"/>
          </p:cNvCxnSpPr>
          <p:nvPr/>
        </p:nvCxnSpPr>
        <p:spPr bwMode="auto">
          <a:xfrm>
            <a:off x="2841530" y="3844392"/>
            <a:ext cx="2112963" cy="0"/>
          </a:xfrm>
          <a:prstGeom prst="line">
            <a:avLst/>
          </a:prstGeom>
          <a:noFill/>
          <a:ln w="12700" algn="ctr">
            <a:solidFill>
              <a:schemeClr val="tx1"/>
            </a:solidFill>
            <a:round/>
            <a:headEnd type="none" w="sm" len="sm"/>
            <a:tailEnd type="none" w="sm" len="sm"/>
          </a:ln>
        </p:spPr>
      </p:cxnSp>
      <p:sp>
        <p:nvSpPr>
          <p:cNvPr id="74" name="TextBox 25"/>
          <p:cNvSpPr txBox="1">
            <a:spLocks noChangeArrowheads="1"/>
          </p:cNvSpPr>
          <p:nvPr/>
        </p:nvSpPr>
        <p:spPr bwMode="auto">
          <a:xfrm>
            <a:off x="3273330" y="3844392"/>
            <a:ext cx="1765300" cy="831850"/>
          </a:xfrm>
          <a:prstGeom prst="rect">
            <a:avLst/>
          </a:prstGeom>
          <a:noFill/>
          <a:ln w="9525">
            <a:noFill/>
            <a:miter lim="800000"/>
            <a:headEnd/>
            <a:tailEnd/>
          </a:ln>
        </p:spPr>
        <p:txBody>
          <a:bodyPr wrap="none">
            <a:spAutoFit/>
          </a:bodyPr>
          <a:lstStyle/>
          <a:p>
            <a:r>
              <a:rPr lang="en-US" altLang="zh-CN" sz="800"/>
              <a:t>Authenticated,</a:t>
            </a:r>
          </a:p>
          <a:p>
            <a:r>
              <a:rPr lang="en-US" altLang="zh-CN" sz="800"/>
              <a:t>Associated </a:t>
            </a:r>
          </a:p>
          <a:p>
            <a:r>
              <a:rPr lang="en-US" altLang="zh-CN" sz="800"/>
              <a:t>(Pending RSN Authentication)</a:t>
            </a:r>
          </a:p>
          <a:p>
            <a:endParaRPr lang="en-US" altLang="zh-CN" sz="800"/>
          </a:p>
          <a:p>
            <a:r>
              <a:rPr lang="en-US" altLang="zh-CN" sz="800"/>
              <a:t>Class 1 ,2  &amp; 3 Frames</a:t>
            </a:r>
          </a:p>
          <a:p>
            <a:r>
              <a:rPr lang="en-US" altLang="zh-CN" sz="800"/>
              <a:t>IEEE 802.1X Controlled Port Blocked</a:t>
            </a:r>
          </a:p>
        </p:txBody>
      </p:sp>
      <p:sp>
        <p:nvSpPr>
          <p:cNvPr id="75" name="Rectangle 28"/>
          <p:cNvSpPr/>
          <p:nvPr/>
        </p:nvSpPr>
        <p:spPr bwMode="auto">
          <a:xfrm>
            <a:off x="2841530" y="5209642"/>
            <a:ext cx="2112963" cy="1006475"/>
          </a:xfrm>
          <a:prstGeom prst="rect">
            <a:avLst/>
          </a:prstGeom>
          <a:solidFill>
            <a:schemeClr val="bg1"/>
          </a:solidFill>
          <a:ln w="3175">
            <a:headEnd type="none" w="sm" len="sm"/>
            <a:tailEnd type="none" w="sm" len="sm"/>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CA">
              <a:solidFill>
                <a:schemeClr val="tx1"/>
              </a:solidFill>
            </a:endParaRPr>
          </a:p>
        </p:txBody>
      </p:sp>
      <p:sp>
        <p:nvSpPr>
          <p:cNvPr id="76" name="TextBox 29"/>
          <p:cNvSpPr txBox="1">
            <a:spLocks noChangeArrowheads="1"/>
          </p:cNvSpPr>
          <p:nvPr/>
        </p:nvSpPr>
        <p:spPr bwMode="auto">
          <a:xfrm>
            <a:off x="3686080" y="5185830"/>
            <a:ext cx="466725" cy="215900"/>
          </a:xfrm>
          <a:prstGeom prst="rect">
            <a:avLst/>
          </a:prstGeom>
          <a:noFill/>
          <a:ln w="9525">
            <a:noFill/>
            <a:miter lim="800000"/>
            <a:headEnd/>
            <a:tailEnd/>
          </a:ln>
        </p:spPr>
        <p:txBody>
          <a:bodyPr wrap="none">
            <a:spAutoFit/>
          </a:bodyPr>
          <a:lstStyle/>
          <a:p>
            <a:r>
              <a:rPr lang="en-US" altLang="zh-CN" sz="800"/>
              <a:t>State 4</a:t>
            </a:r>
            <a:endParaRPr lang="en-CA" altLang="zh-CN" sz="800"/>
          </a:p>
        </p:txBody>
      </p:sp>
      <p:cxnSp>
        <p:nvCxnSpPr>
          <p:cNvPr id="77" name="Straight Connector 30"/>
          <p:cNvCxnSpPr>
            <a:cxnSpLocks noChangeShapeType="1"/>
          </p:cNvCxnSpPr>
          <p:nvPr/>
        </p:nvCxnSpPr>
        <p:spPr bwMode="auto">
          <a:xfrm>
            <a:off x="2841530" y="5401730"/>
            <a:ext cx="2112963" cy="0"/>
          </a:xfrm>
          <a:prstGeom prst="line">
            <a:avLst/>
          </a:prstGeom>
          <a:noFill/>
          <a:ln w="12700" algn="ctr">
            <a:solidFill>
              <a:schemeClr val="tx1"/>
            </a:solidFill>
            <a:round/>
            <a:headEnd type="none" w="sm" len="sm"/>
            <a:tailEnd type="none" w="sm" len="sm"/>
          </a:ln>
        </p:spPr>
      </p:cxnSp>
      <p:sp>
        <p:nvSpPr>
          <p:cNvPr id="78" name="TextBox 31"/>
          <p:cNvSpPr txBox="1">
            <a:spLocks noChangeArrowheads="1"/>
          </p:cNvSpPr>
          <p:nvPr/>
        </p:nvSpPr>
        <p:spPr bwMode="auto">
          <a:xfrm>
            <a:off x="3273330" y="5401730"/>
            <a:ext cx="1423988" cy="830262"/>
          </a:xfrm>
          <a:prstGeom prst="rect">
            <a:avLst/>
          </a:prstGeom>
          <a:noFill/>
          <a:ln w="9525">
            <a:noFill/>
            <a:miter lim="800000"/>
            <a:headEnd/>
            <a:tailEnd/>
          </a:ln>
        </p:spPr>
        <p:txBody>
          <a:bodyPr wrap="none">
            <a:spAutoFit/>
          </a:bodyPr>
          <a:lstStyle/>
          <a:p>
            <a:r>
              <a:rPr lang="en-US" altLang="zh-CN" sz="800"/>
              <a:t>Authenticated,</a:t>
            </a:r>
          </a:p>
          <a:p>
            <a:r>
              <a:rPr lang="en-US" altLang="zh-CN" sz="800"/>
              <a:t>Associated </a:t>
            </a:r>
          </a:p>
          <a:p>
            <a:endParaRPr lang="en-US" altLang="zh-CN" sz="800"/>
          </a:p>
          <a:p>
            <a:r>
              <a:rPr lang="en-US" altLang="zh-CN" sz="800"/>
              <a:t>Class 1 ,2  &amp; 3 Frames</a:t>
            </a:r>
          </a:p>
          <a:p>
            <a:r>
              <a:rPr lang="en-US" altLang="zh-CN" sz="800"/>
              <a:t>IEEE 802.1X Controlled Port </a:t>
            </a:r>
          </a:p>
          <a:p>
            <a:r>
              <a:rPr lang="en-US" altLang="zh-CN" sz="800"/>
              <a:t>UnBlocked</a:t>
            </a:r>
          </a:p>
        </p:txBody>
      </p:sp>
      <p:cxnSp>
        <p:nvCxnSpPr>
          <p:cNvPr id="79" name="Straight Arrow Connector 33"/>
          <p:cNvCxnSpPr>
            <a:cxnSpLocks noChangeShapeType="1"/>
            <a:stCxn id="66" idx="2"/>
          </p:cNvCxnSpPr>
          <p:nvPr/>
        </p:nvCxnSpPr>
        <p:spPr bwMode="auto">
          <a:xfrm>
            <a:off x="3805143" y="1963205"/>
            <a:ext cx="0" cy="414337"/>
          </a:xfrm>
          <a:prstGeom prst="straightConnector1">
            <a:avLst/>
          </a:prstGeom>
          <a:noFill/>
          <a:ln w="12700" algn="ctr">
            <a:solidFill>
              <a:schemeClr val="tx1"/>
            </a:solidFill>
            <a:round/>
            <a:headEnd type="none" w="sm" len="sm"/>
            <a:tailEnd type="arrow" w="med" len="med"/>
          </a:ln>
        </p:spPr>
      </p:cxnSp>
      <p:cxnSp>
        <p:nvCxnSpPr>
          <p:cNvPr id="80" name="Straight Arrow Connector 34"/>
          <p:cNvCxnSpPr>
            <a:cxnSpLocks noChangeShapeType="1"/>
          </p:cNvCxnSpPr>
          <p:nvPr/>
        </p:nvCxnSpPr>
        <p:spPr bwMode="auto">
          <a:xfrm>
            <a:off x="3801968" y="3198280"/>
            <a:ext cx="0" cy="414337"/>
          </a:xfrm>
          <a:prstGeom prst="straightConnector1">
            <a:avLst/>
          </a:prstGeom>
          <a:noFill/>
          <a:ln w="12700" algn="ctr">
            <a:solidFill>
              <a:schemeClr val="tx1"/>
            </a:solidFill>
            <a:round/>
            <a:headEnd type="none" w="sm" len="sm"/>
            <a:tailEnd type="arrow" w="med" len="med"/>
          </a:ln>
        </p:spPr>
      </p:cxnSp>
      <p:cxnSp>
        <p:nvCxnSpPr>
          <p:cNvPr id="81" name="Straight Arrow Connector 35"/>
          <p:cNvCxnSpPr>
            <a:cxnSpLocks noChangeShapeType="1"/>
          </p:cNvCxnSpPr>
          <p:nvPr/>
        </p:nvCxnSpPr>
        <p:spPr bwMode="auto">
          <a:xfrm>
            <a:off x="3801968" y="4742917"/>
            <a:ext cx="0" cy="414338"/>
          </a:xfrm>
          <a:prstGeom prst="straightConnector1">
            <a:avLst/>
          </a:prstGeom>
          <a:noFill/>
          <a:ln w="12700" algn="ctr">
            <a:solidFill>
              <a:schemeClr val="tx1"/>
            </a:solidFill>
            <a:round/>
            <a:headEnd type="none" w="sm" len="sm"/>
            <a:tailEnd type="arrow" w="med" len="med"/>
          </a:ln>
        </p:spPr>
      </p:cxnSp>
      <p:sp>
        <p:nvSpPr>
          <p:cNvPr id="82" name="TextBox 36"/>
          <p:cNvSpPr txBox="1">
            <a:spLocks noChangeArrowheads="1"/>
          </p:cNvSpPr>
          <p:nvPr/>
        </p:nvSpPr>
        <p:spPr bwMode="auto">
          <a:xfrm>
            <a:off x="3273330" y="2039405"/>
            <a:ext cx="1101725" cy="338137"/>
          </a:xfrm>
          <a:prstGeom prst="rect">
            <a:avLst/>
          </a:prstGeom>
          <a:noFill/>
          <a:ln w="9525">
            <a:noFill/>
            <a:miter lim="800000"/>
            <a:headEnd/>
            <a:tailEnd/>
          </a:ln>
        </p:spPr>
        <p:txBody>
          <a:bodyPr wrap="none">
            <a:spAutoFit/>
          </a:bodyPr>
          <a:lstStyle/>
          <a:p>
            <a:r>
              <a:rPr lang="en-US" altLang="zh-CN" sz="800"/>
              <a:t>Successful </a:t>
            </a:r>
          </a:p>
          <a:p>
            <a:r>
              <a:rPr lang="en-US" altLang="zh-CN" sz="800"/>
              <a:t>802.11 Authentication</a:t>
            </a:r>
            <a:endParaRPr lang="en-CA" altLang="zh-CN" sz="800"/>
          </a:p>
        </p:txBody>
      </p:sp>
      <p:sp>
        <p:nvSpPr>
          <p:cNvPr id="83" name="TextBox 37"/>
          <p:cNvSpPr txBox="1">
            <a:spLocks noChangeArrowheads="1"/>
          </p:cNvSpPr>
          <p:nvPr/>
        </p:nvSpPr>
        <p:spPr bwMode="auto">
          <a:xfrm>
            <a:off x="3254280" y="3198280"/>
            <a:ext cx="1601788" cy="338137"/>
          </a:xfrm>
          <a:prstGeom prst="rect">
            <a:avLst/>
          </a:prstGeom>
          <a:noFill/>
          <a:ln w="9525">
            <a:noFill/>
            <a:miter lim="800000"/>
            <a:headEnd/>
            <a:tailEnd/>
          </a:ln>
        </p:spPr>
        <p:txBody>
          <a:bodyPr wrap="none">
            <a:spAutoFit/>
          </a:bodyPr>
          <a:lstStyle/>
          <a:p>
            <a:r>
              <a:rPr lang="en-US" altLang="zh-CN" sz="800"/>
              <a:t>Successful </a:t>
            </a:r>
          </a:p>
          <a:p>
            <a:r>
              <a:rPr lang="en-US" altLang="zh-CN" sz="800"/>
              <a:t>(Re)Association –RSNA Required</a:t>
            </a:r>
            <a:endParaRPr lang="en-CA" altLang="zh-CN" sz="800"/>
          </a:p>
        </p:txBody>
      </p:sp>
      <p:sp>
        <p:nvSpPr>
          <p:cNvPr id="84" name="TextBox 38"/>
          <p:cNvSpPr txBox="1">
            <a:spLocks noChangeArrowheads="1"/>
          </p:cNvSpPr>
          <p:nvPr/>
        </p:nvSpPr>
        <p:spPr bwMode="auto">
          <a:xfrm>
            <a:off x="3254280" y="4742917"/>
            <a:ext cx="1408113" cy="214313"/>
          </a:xfrm>
          <a:prstGeom prst="rect">
            <a:avLst/>
          </a:prstGeom>
          <a:noFill/>
          <a:ln w="9525">
            <a:noFill/>
            <a:miter lim="800000"/>
            <a:headEnd/>
            <a:tailEnd/>
          </a:ln>
        </p:spPr>
        <p:txBody>
          <a:bodyPr wrap="none">
            <a:spAutoFit/>
          </a:bodyPr>
          <a:lstStyle/>
          <a:p>
            <a:r>
              <a:rPr lang="en-US" altLang="zh-CN" sz="800"/>
              <a:t>4- way Handshake Successful</a:t>
            </a:r>
            <a:endParaRPr lang="en-CA" altLang="zh-CN" sz="800"/>
          </a:p>
        </p:txBody>
      </p:sp>
      <p:sp>
        <p:nvSpPr>
          <p:cNvPr id="85" name="Freeform 43"/>
          <p:cNvSpPr>
            <a:spLocks/>
          </p:cNvSpPr>
          <p:nvPr/>
        </p:nvSpPr>
        <p:spPr bwMode="auto">
          <a:xfrm>
            <a:off x="4954493" y="4266667"/>
            <a:ext cx="1044575" cy="1050925"/>
          </a:xfrm>
          <a:custGeom>
            <a:avLst/>
            <a:gdLst>
              <a:gd name="T0" fmla="*/ 0 w 1043797"/>
              <a:gd name="T1" fmla="*/ 1047935 h 1052423"/>
              <a:gd name="T2" fmla="*/ 1046133 w 1043797"/>
              <a:gd name="T3" fmla="*/ 1047935 h 1052423"/>
              <a:gd name="T4" fmla="*/ 1037487 w 1043797"/>
              <a:gd name="T5" fmla="*/ 0 h 1052423"/>
              <a:gd name="T6" fmla="*/ 0 60000 65536"/>
              <a:gd name="T7" fmla="*/ 0 60000 65536"/>
              <a:gd name="T8" fmla="*/ 0 60000 65536"/>
              <a:gd name="T9" fmla="*/ 0 w 1043797"/>
              <a:gd name="T10" fmla="*/ 0 h 1052423"/>
              <a:gd name="T11" fmla="*/ 1043797 w 1043797"/>
              <a:gd name="T12" fmla="*/ 1052423 h 1052423"/>
            </a:gdLst>
            <a:ahLst/>
            <a:cxnLst>
              <a:cxn ang="T6">
                <a:pos x="T0" y="T1"/>
              </a:cxn>
              <a:cxn ang="T7">
                <a:pos x="T2" y="T3"/>
              </a:cxn>
              <a:cxn ang="T8">
                <a:pos x="T4" y="T5"/>
              </a:cxn>
            </a:cxnLst>
            <a:rect l="T9" t="T10" r="T11" b="T12"/>
            <a:pathLst>
              <a:path w="1043797" h="1052423">
                <a:moveTo>
                  <a:pt x="0" y="1052423"/>
                </a:moveTo>
                <a:lnTo>
                  <a:pt x="1043797" y="1052423"/>
                </a:lnTo>
                <a:cubicBezTo>
                  <a:pt x="1040921" y="701615"/>
                  <a:pt x="1038046" y="350808"/>
                  <a:pt x="1035170" y="0"/>
                </a:cubicBez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86" name="Freeform 44"/>
          <p:cNvSpPr>
            <a:spLocks/>
          </p:cNvSpPr>
          <p:nvPr/>
        </p:nvSpPr>
        <p:spPr bwMode="auto">
          <a:xfrm>
            <a:off x="4662393" y="1237717"/>
            <a:ext cx="1328737" cy="3028950"/>
          </a:xfrm>
          <a:custGeom>
            <a:avLst/>
            <a:gdLst>
              <a:gd name="T0" fmla="*/ 293475 w 1328468"/>
              <a:gd name="T1" fmla="*/ 3031107 h 3027872"/>
              <a:gd name="T2" fmla="*/ 1329275 w 1328468"/>
              <a:gd name="T3" fmla="*/ 3031107 h 3027872"/>
              <a:gd name="T4" fmla="*/ 1303381 w 1328468"/>
              <a:gd name="T5" fmla="*/ 0 h 3027872"/>
              <a:gd name="T6" fmla="*/ 0 w 1328468"/>
              <a:gd name="T7" fmla="*/ 0 h 3027872"/>
              <a:gd name="T8" fmla="*/ 0 60000 65536"/>
              <a:gd name="T9" fmla="*/ 0 60000 65536"/>
              <a:gd name="T10" fmla="*/ 0 60000 65536"/>
              <a:gd name="T11" fmla="*/ 0 60000 65536"/>
              <a:gd name="T12" fmla="*/ 0 w 1328468"/>
              <a:gd name="T13" fmla="*/ 0 h 3027872"/>
              <a:gd name="T14" fmla="*/ 1328468 w 1328468"/>
              <a:gd name="T15" fmla="*/ 3027872 h 3027872"/>
            </a:gdLst>
            <a:ahLst/>
            <a:cxnLst>
              <a:cxn ang="T8">
                <a:pos x="T0" y="T1"/>
              </a:cxn>
              <a:cxn ang="T9">
                <a:pos x="T2" y="T3"/>
              </a:cxn>
              <a:cxn ang="T10">
                <a:pos x="T4" y="T5"/>
              </a:cxn>
              <a:cxn ang="T11">
                <a:pos x="T6" y="T7"/>
              </a:cxn>
            </a:cxnLst>
            <a:rect l="T12" t="T13" r="T14" b="T15"/>
            <a:pathLst>
              <a:path w="1328468" h="3027872">
                <a:moveTo>
                  <a:pt x="293298" y="3027872"/>
                </a:moveTo>
                <a:lnTo>
                  <a:pt x="1328468" y="3027872"/>
                </a:lnTo>
                <a:lnTo>
                  <a:pt x="1302589" y="0"/>
                </a:lnTo>
                <a:lnTo>
                  <a:pt x="0"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87" name="TextBox 45"/>
          <p:cNvSpPr txBox="1">
            <a:spLocks noChangeArrowheads="1"/>
          </p:cNvSpPr>
          <p:nvPr/>
        </p:nvSpPr>
        <p:spPr bwMode="auto">
          <a:xfrm>
            <a:off x="5038630" y="5077880"/>
            <a:ext cx="884238" cy="215900"/>
          </a:xfrm>
          <a:prstGeom prst="rect">
            <a:avLst/>
          </a:prstGeom>
          <a:noFill/>
          <a:ln w="9525">
            <a:noFill/>
            <a:miter lim="800000"/>
            <a:headEnd/>
            <a:tailEnd/>
          </a:ln>
        </p:spPr>
        <p:txBody>
          <a:bodyPr wrap="none">
            <a:spAutoFit/>
          </a:bodyPr>
          <a:lstStyle/>
          <a:p>
            <a:r>
              <a:rPr lang="en-US" altLang="zh-CN" sz="800"/>
              <a:t>Deauthentication</a:t>
            </a:r>
            <a:endParaRPr lang="en-CA" altLang="zh-CN" sz="800"/>
          </a:p>
        </p:txBody>
      </p:sp>
      <p:sp>
        <p:nvSpPr>
          <p:cNvPr id="88" name="TextBox 46"/>
          <p:cNvSpPr txBox="1">
            <a:spLocks noChangeArrowheads="1"/>
          </p:cNvSpPr>
          <p:nvPr/>
        </p:nvSpPr>
        <p:spPr bwMode="auto">
          <a:xfrm>
            <a:off x="5038630" y="4050767"/>
            <a:ext cx="884238" cy="215900"/>
          </a:xfrm>
          <a:prstGeom prst="rect">
            <a:avLst/>
          </a:prstGeom>
          <a:noFill/>
          <a:ln w="9525">
            <a:noFill/>
            <a:miter lim="800000"/>
            <a:headEnd/>
            <a:tailEnd/>
          </a:ln>
        </p:spPr>
        <p:txBody>
          <a:bodyPr wrap="none">
            <a:spAutoFit/>
          </a:bodyPr>
          <a:lstStyle/>
          <a:p>
            <a:r>
              <a:rPr lang="en-US" altLang="zh-CN" sz="800"/>
              <a:t>Deauthentication</a:t>
            </a:r>
            <a:endParaRPr lang="en-CA" altLang="zh-CN" sz="800"/>
          </a:p>
        </p:txBody>
      </p:sp>
      <p:sp>
        <p:nvSpPr>
          <p:cNvPr id="89" name="Freeform 47"/>
          <p:cNvSpPr>
            <a:spLocks/>
          </p:cNvSpPr>
          <p:nvPr/>
        </p:nvSpPr>
        <p:spPr bwMode="auto">
          <a:xfrm>
            <a:off x="4687793" y="2868080"/>
            <a:ext cx="723900" cy="881062"/>
          </a:xfrm>
          <a:custGeom>
            <a:avLst/>
            <a:gdLst>
              <a:gd name="T0" fmla="*/ 266624 w 724618"/>
              <a:gd name="T1" fmla="*/ 883403 h 879894"/>
              <a:gd name="T2" fmla="*/ 722466 w 724618"/>
              <a:gd name="T3" fmla="*/ 883403 h 879894"/>
              <a:gd name="T4" fmla="*/ 722466 w 724618"/>
              <a:gd name="T5" fmla="*/ 0 h 879894"/>
              <a:gd name="T6" fmla="*/ 0 w 724618"/>
              <a:gd name="T7" fmla="*/ 0 h 879894"/>
              <a:gd name="T8" fmla="*/ 0 60000 65536"/>
              <a:gd name="T9" fmla="*/ 0 60000 65536"/>
              <a:gd name="T10" fmla="*/ 0 60000 65536"/>
              <a:gd name="T11" fmla="*/ 0 60000 65536"/>
              <a:gd name="T12" fmla="*/ 0 w 724618"/>
              <a:gd name="T13" fmla="*/ 0 h 879894"/>
              <a:gd name="T14" fmla="*/ 724618 w 724618"/>
              <a:gd name="T15" fmla="*/ 879894 h 879894"/>
            </a:gdLst>
            <a:ahLst/>
            <a:cxnLst>
              <a:cxn ang="T8">
                <a:pos x="T0" y="T1"/>
              </a:cxn>
              <a:cxn ang="T9">
                <a:pos x="T2" y="T3"/>
              </a:cxn>
              <a:cxn ang="T10">
                <a:pos x="T4" y="T5"/>
              </a:cxn>
              <a:cxn ang="T11">
                <a:pos x="T6" y="T7"/>
              </a:cxn>
            </a:cxnLst>
            <a:rect l="T12" t="T13" r="T14" b="T15"/>
            <a:pathLst>
              <a:path w="724618" h="879894">
                <a:moveTo>
                  <a:pt x="267418" y="879894"/>
                </a:moveTo>
                <a:lnTo>
                  <a:pt x="724618" y="879894"/>
                </a:lnTo>
                <a:lnTo>
                  <a:pt x="724618" y="0"/>
                </a:lnTo>
                <a:lnTo>
                  <a:pt x="0"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90" name="TextBox 48"/>
          <p:cNvSpPr txBox="1">
            <a:spLocks noChangeArrowheads="1"/>
          </p:cNvSpPr>
          <p:nvPr/>
        </p:nvSpPr>
        <p:spPr bwMode="auto">
          <a:xfrm>
            <a:off x="5038630" y="3177642"/>
            <a:ext cx="758825" cy="215900"/>
          </a:xfrm>
          <a:prstGeom prst="rect">
            <a:avLst/>
          </a:prstGeom>
          <a:noFill/>
          <a:ln w="9525">
            <a:noFill/>
            <a:miter lim="800000"/>
            <a:headEnd/>
            <a:tailEnd/>
          </a:ln>
        </p:spPr>
        <p:txBody>
          <a:bodyPr wrap="none">
            <a:spAutoFit/>
          </a:bodyPr>
          <a:lstStyle/>
          <a:p>
            <a:r>
              <a:rPr lang="en-US" altLang="zh-CN" sz="800"/>
              <a:t>Deassociation</a:t>
            </a:r>
            <a:endParaRPr lang="en-CA" altLang="zh-CN" sz="800"/>
          </a:p>
        </p:txBody>
      </p:sp>
      <p:sp>
        <p:nvSpPr>
          <p:cNvPr id="91" name="Freeform 50"/>
          <p:cNvSpPr>
            <a:spLocks/>
          </p:cNvSpPr>
          <p:nvPr/>
        </p:nvSpPr>
        <p:spPr bwMode="auto">
          <a:xfrm>
            <a:off x="4644930" y="1829855"/>
            <a:ext cx="568325" cy="676275"/>
          </a:xfrm>
          <a:custGeom>
            <a:avLst/>
            <a:gdLst>
              <a:gd name="T0" fmla="*/ 42902 w 569344"/>
              <a:gd name="T1" fmla="*/ 677059 h 845388"/>
              <a:gd name="T2" fmla="*/ 566293 w 569344"/>
              <a:gd name="T3" fmla="*/ 677059 h 845388"/>
              <a:gd name="T4" fmla="*/ 566293 w 569344"/>
              <a:gd name="T5" fmla="*/ 0 h 845388"/>
              <a:gd name="T6" fmla="*/ 0 w 569344"/>
              <a:gd name="T7" fmla="*/ 0 h 845388"/>
              <a:gd name="T8" fmla="*/ 0 60000 65536"/>
              <a:gd name="T9" fmla="*/ 0 60000 65536"/>
              <a:gd name="T10" fmla="*/ 0 60000 65536"/>
              <a:gd name="T11" fmla="*/ 0 60000 65536"/>
              <a:gd name="T12" fmla="*/ 0 w 569344"/>
              <a:gd name="T13" fmla="*/ 0 h 845388"/>
              <a:gd name="T14" fmla="*/ 569344 w 569344"/>
              <a:gd name="T15" fmla="*/ 845388 h 845388"/>
            </a:gdLst>
            <a:ahLst/>
            <a:cxnLst>
              <a:cxn ang="T8">
                <a:pos x="T0" y="T1"/>
              </a:cxn>
              <a:cxn ang="T9">
                <a:pos x="T2" y="T3"/>
              </a:cxn>
              <a:cxn ang="T10">
                <a:pos x="T4" y="T5"/>
              </a:cxn>
              <a:cxn ang="T11">
                <a:pos x="T6" y="T7"/>
              </a:cxn>
            </a:cxnLst>
            <a:rect l="T12" t="T13" r="T14" b="T15"/>
            <a:pathLst>
              <a:path w="569344" h="845388">
                <a:moveTo>
                  <a:pt x="43133" y="845388"/>
                </a:moveTo>
                <a:lnTo>
                  <a:pt x="569344" y="845388"/>
                </a:lnTo>
                <a:lnTo>
                  <a:pt x="569344" y="0"/>
                </a:lnTo>
                <a:lnTo>
                  <a:pt x="0"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92" name="TextBox 51"/>
          <p:cNvSpPr txBox="1">
            <a:spLocks noChangeArrowheads="1"/>
          </p:cNvSpPr>
          <p:nvPr/>
        </p:nvSpPr>
        <p:spPr bwMode="auto">
          <a:xfrm>
            <a:off x="4856068" y="1931455"/>
            <a:ext cx="884237" cy="215900"/>
          </a:xfrm>
          <a:prstGeom prst="rect">
            <a:avLst/>
          </a:prstGeom>
          <a:noFill/>
          <a:ln w="9525">
            <a:noFill/>
            <a:miter lim="800000"/>
            <a:headEnd/>
            <a:tailEnd/>
          </a:ln>
        </p:spPr>
        <p:txBody>
          <a:bodyPr wrap="none">
            <a:spAutoFit/>
          </a:bodyPr>
          <a:lstStyle/>
          <a:p>
            <a:r>
              <a:rPr lang="en-US" altLang="zh-CN" sz="800"/>
              <a:t>Deauthentication</a:t>
            </a:r>
            <a:endParaRPr lang="en-CA" altLang="zh-CN" sz="800"/>
          </a:p>
        </p:txBody>
      </p:sp>
      <p:sp>
        <p:nvSpPr>
          <p:cNvPr id="93" name="Freeform 55"/>
          <p:cNvSpPr>
            <a:spLocks/>
          </p:cNvSpPr>
          <p:nvPr/>
        </p:nvSpPr>
        <p:spPr bwMode="auto">
          <a:xfrm>
            <a:off x="1798543" y="3023655"/>
            <a:ext cx="1284287" cy="741362"/>
          </a:xfrm>
          <a:custGeom>
            <a:avLst/>
            <a:gdLst>
              <a:gd name="T0" fmla="*/ 1032637 w 1285336"/>
              <a:gd name="T1" fmla="*/ 740343 h 741872"/>
              <a:gd name="T2" fmla="*/ 0 w 1285336"/>
              <a:gd name="T3" fmla="*/ 740343 h 741872"/>
              <a:gd name="T4" fmla="*/ 0 w 1285336"/>
              <a:gd name="T5" fmla="*/ 0 h 741872"/>
              <a:gd name="T6" fmla="*/ 1282192 w 1285336"/>
              <a:gd name="T7" fmla="*/ 0 h 741872"/>
              <a:gd name="T8" fmla="*/ 0 60000 65536"/>
              <a:gd name="T9" fmla="*/ 0 60000 65536"/>
              <a:gd name="T10" fmla="*/ 0 60000 65536"/>
              <a:gd name="T11" fmla="*/ 0 60000 65536"/>
              <a:gd name="T12" fmla="*/ 0 w 1285336"/>
              <a:gd name="T13" fmla="*/ 0 h 741872"/>
              <a:gd name="T14" fmla="*/ 1285336 w 1285336"/>
              <a:gd name="T15" fmla="*/ 741872 h 741872"/>
            </a:gdLst>
            <a:ahLst/>
            <a:cxnLst>
              <a:cxn ang="T8">
                <a:pos x="T0" y="T1"/>
              </a:cxn>
              <a:cxn ang="T9">
                <a:pos x="T2" y="T3"/>
              </a:cxn>
              <a:cxn ang="T10">
                <a:pos x="T4" y="T5"/>
              </a:cxn>
              <a:cxn ang="T11">
                <a:pos x="T6" y="T7"/>
              </a:cxn>
            </a:cxnLst>
            <a:rect l="T12" t="T13" r="T14" b="T15"/>
            <a:pathLst>
              <a:path w="1285336" h="741872">
                <a:moveTo>
                  <a:pt x="1035170" y="741872"/>
                </a:moveTo>
                <a:lnTo>
                  <a:pt x="0" y="741872"/>
                </a:lnTo>
                <a:lnTo>
                  <a:pt x="0" y="0"/>
                </a:lnTo>
                <a:lnTo>
                  <a:pt x="1285336"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94" name="TextBox 56"/>
          <p:cNvSpPr txBox="1">
            <a:spLocks noChangeArrowheads="1"/>
          </p:cNvSpPr>
          <p:nvPr/>
        </p:nvSpPr>
        <p:spPr bwMode="auto">
          <a:xfrm>
            <a:off x="1419130" y="3285592"/>
            <a:ext cx="849313" cy="461963"/>
          </a:xfrm>
          <a:prstGeom prst="rect">
            <a:avLst/>
          </a:prstGeom>
          <a:noFill/>
          <a:ln w="9525">
            <a:noFill/>
            <a:miter lim="800000"/>
            <a:headEnd/>
            <a:tailEnd/>
          </a:ln>
        </p:spPr>
        <p:txBody>
          <a:bodyPr wrap="none">
            <a:spAutoFit/>
          </a:bodyPr>
          <a:lstStyle/>
          <a:p>
            <a:r>
              <a:rPr lang="en-US" altLang="zh-CN" sz="800"/>
              <a:t>Unsuccessful</a:t>
            </a:r>
          </a:p>
          <a:p>
            <a:r>
              <a:rPr lang="en-US" altLang="zh-CN" sz="800"/>
              <a:t>(Re)Association</a:t>
            </a:r>
          </a:p>
          <a:p>
            <a:r>
              <a:rPr lang="en-US" altLang="zh-CN" sz="800"/>
              <a:t>(Non-AP STA)</a:t>
            </a:r>
            <a:endParaRPr lang="en-CA" altLang="zh-CN" sz="800"/>
          </a:p>
        </p:txBody>
      </p:sp>
      <p:sp>
        <p:nvSpPr>
          <p:cNvPr id="95" name="Freeform 59"/>
          <p:cNvSpPr>
            <a:spLocks/>
          </p:cNvSpPr>
          <p:nvPr/>
        </p:nvSpPr>
        <p:spPr bwMode="auto">
          <a:xfrm>
            <a:off x="1600105" y="2910942"/>
            <a:ext cx="1457325" cy="1243013"/>
          </a:xfrm>
          <a:custGeom>
            <a:avLst/>
            <a:gdLst>
              <a:gd name="T0" fmla="*/ 1249444 w 1457864"/>
              <a:gd name="T1" fmla="*/ 1244633 h 1242204"/>
              <a:gd name="T2" fmla="*/ 0 w 1457864"/>
              <a:gd name="T3" fmla="*/ 1244633 h 1242204"/>
              <a:gd name="T4" fmla="*/ 0 w 1457864"/>
              <a:gd name="T5" fmla="*/ 0 h 1242204"/>
              <a:gd name="T6" fmla="*/ 1456247 w 1457864"/>
              <a:gd name="T7" fmla="*/ 0 h 1242204"/>
              <a:gd name="T8" fmla="*/ 0 60000 65536"/>
              <a:gd name="T9" fmla="*/ 0 60000 65536"/>
              <a:gd name="T10" fmla="*/ 0 60000 65536"/>
              <a:gd name="T11" fmla="*/ 0 60000 65536"/>
              <a:gd name="T12" fmla="*/ 0 w 1457864"/>
              <a:gd name="T13" fmla="*/ 0 h 1242204"/>
              <a:gd name="T14" fmla="*/ 1457864 w 1457864"/>
              <a:gd name="T15" fmla="*/ 1242204 h 1242204"/>
            </a:gdLst>
            <a:ahLst/>
            <a:cxnLst>
              <a:cxn ang="T8">
                <a:pos x="T0" y="T1"/>
              </a:cxn>
              <a:cxn ang="T9">
                <a:pos x="T2" y="T3"/>
              </a:cxn>
              <a:cxn ang="T10">
                <a:pos x="T4" y="T5"/>
              </a:cxn>
              <a:cxn ang="T11">
                <a:pos x="T6" y="T7"/>
              </a:cxn>
            </a:cxnLst>
            <a:rect l="T12" t="T13" r="T14" b="T15"/>
            <a:pathLst>
              <a:path w="1457864" h="1242204">
                <a:moveTo>
                  <a:pt x="1250830" y="1242204"/>
                </a:moveTo>
                <a:lnTo>
                  <a:pt x="0" y="1242204"/>
                </a:lnTo>
                <a:lnTo>
                  <a:pt x="0" y="0"/>
                </a:lnTo>
                <a:lnTo>
                  <a:pt x="1457864"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96" name="TextBox 60"/>
          <p:cNvSpPr txBox="1">
            <a:spLocks noChangeArrowheads="1"/>
          </p:cNvSpPr>
          <p:nvPr/>
        </p:nvSpPr>
        <p:spPr bwMode="auto">
          <a:xfrm>
            <a:off x="1798543" y="3922180"/>
            <a:ext cx="793750" cy="461962"/>
          </a:xfrm>
          <a:prstGeom prst="rect">
            <a:avLst/>
          </a:prstGeom>
          <a:noFill/>
          <a:ln w="9525">
            <a:noFill/>
            <a:miter lim="800000"/>
            <a:headEnd/>
            <a:tailEnd/>
          </a:ln>
        </p:spPr>
        <p:txBody>
          <a:bodyPr wrap="none">
            <a:spAutoFit/>
          </a:bodyPr>
          <a:lstStyle/>
          <a:p>
            <a:r>
              <a:rPr lang="en-US" altLang="zh-CN" sz="800"/>
              <a:t>Successful</a:t>
            </a:r>
          </a:p>
          <a:p>
            <a:r>
              <a:rPr lang="en-US" altLang="zh-CN" sz="800"/>
              <a:t>802.11</a:t>
            </a:r>
          </a:p>
          <a:p>
            <a:r>
              <a:rPr lang="en-US" altLang="zh-CN" sz="800"/>
              <a:t>Authentication</a:t>
            </a:r>
            <a:endParaRPr lang="en-CA" altLang="zh-CN" sz="800"/>
          </a:p>
        </p:txBody>
      </p:sp>
      <p:sp>
        <p:nvSpPr>
          <p:cNvPr id="97" name="Freeform 61"/>
          <p:cNvSpPr>
            <a:spLocks/>
          </p:cNvSpPr>
          <p:nvPr/>
        </p:nvSpPr>
        <p:spPr bwMode="auto">
          <a:xfrm>
            <a:off x="1401668" y="2790292"/>
            <a:ext cx="1663700" cy="2527300"/>
          </a:xfrm>
          <a:custGeom>
            <a:avLst/>
            <a:gdLst>
              <a:gd name="T0" fmla="*/ 1428894 w 1664899"/>
              <a:gd name="T1" fmla="*/ 2526820 h 2527540"/>
              <a:gd name="T2" fmla="*/ 0 w 1664899"/>
              <a:gd name="T3" fmla="*/ 2526820 h 2527540"/>
              <a:gd name="T4" fmla="*/ 17217 w 1664899"/>
              <a:gd name="T5" fmla="*/ 0 h 2527540"/>
              <a:gd name="T6" fmla="*/ 1661305 w 1664899"/>
              <a:gd name="T7" fmla="*/ 0 h 2527540"/>
              <a:gd name="T8" fmla="*/ 0 60000 65536"/>
              <a:gd name="T9" fmla="*/ 0 60000 65536"/>
              <a:gd name="T10" fmla="*/ 0 60000 65536"/>
              <a:gd name="T11" fmla="*/ 0 60000 65536"/>
              <a:gd name="T12" fmla="*/ 0 w 1664899"/>
              <a:gd name="T13" fmla="*/ 0 h 2527540"/>
              <a:gd name="T14" fmla="*/ 1664899 w 1664899"/>
              <a:gd name="T15" fmla="*/ 2527540 h 2527540"/>
            </a:gdLst>
            <a:ahLst/>
            <a:cxnLst>
              <a:cxn ang="T8">
                <a:pos x="T0" y="T1"/>
              </a:cxn>
              <a:cxn ang="T9">
                <a:pos x="T2" y="T3"/>
              </a:cxn>
              <a:cxn ang="T10">
                <a:pos x="T4" y="T5"/>
              </a:cxn>
              <a:cxn ang="T11">
                <a:pos x="T6" y="T7"/>
              </a:cxn>
            </a:cxnLst>
            <a:rect l="T12" t="T13" r="T14" b="T15"/>
            <a:pathLst>
              <a:path w="1664899" h="2527540">
                <a:moveTo>
                  <a:pt x="1431985" y="2527540"/>
                </a:moveTo>
                <a:lnTo>
                  <a:pt x="0" y="2527540"/>
                </a:lnTo>
                <a:lnTo>
                  <a:pt x="17253" y="0"/>
                </a:lnTo>
                <a:lnTo>
                  <a:pt x="1664899"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98" name="TextBox 62"/>
          <p:cNvSpPr txBox="1">
            <a:spLocks noChangeArrowheads="1"/>
          </p:cNvSpPr>
          <p:nvPr/>
        </p:nvSpPr>
        <p:spPr bwMode="auto">
          <a:xfrm>
            <a:off x="1889030" y="4995330"/>
            <a:ext cx="850900" cy="461962"/>
          </a:xfrm>
          <a:prstGeom prst="rect">
            <a:avLst/>
          </a:prstGeom>
          <a:noFill/>
          <a:ln w="9525">
            <a:noFill/>
            <a:miter lim="800000"/>
            <a:headEnd/>
            <a:tailEnd/>
          </a:ln>
        </p:spPr>
        <p:txBody>
          <a:bodyPr wrap="none">
            <a:spAutoFit/>
          </a:bodyPr>
          <a:lstStyle/>
          <a:p>
            <a:r>
              <a:rPr lang="en-US" altLang="zh-CN" sz="800"/>
              <a:t>Unsuccessful</a:t>
            </a:r>
          </a:p>
          <a:p>
            <a:r>
              <a:rPr lang="en-US" altLang="zh-CN" sz="800"/>
              <a:t>(Re)Association</a:t>
            </a:r>
          </a:p>
          <a:p>
            <a:r>
              <a:rPr lang="en-US" altLang="zh-CN" sz="800"/>
              <a:t>(Non-AP STA)</a:t>
            </a:r>
            <a:endParaRPr lang="en-CA" altLang="zh-CN" sz="800"/>
          </a:p>
        </p:txBody>
      </p:sp>
      <p:sp>
        <p:nvSpPr>
          <p:cNvPr id="99" name="Freeform 63"/>
          <p:cNvSpPr>
            <a:spLocks/>
          </p:cNvSpPr>
          <p:nvPr/>
        </p:nvSpPr>
        <p:spPr bwMode="auto">
          <a:xfrm>
            <a:off x="1263555" y="2626780"/>
            <a:ext cx="1776413" cy="2941637"/>
          </a:xfrm>
          <a:custGeom>
            <a:avLst/>
            <a:gdLst>
              <a:gd name="T0" fmla="*/ 1576961 w 1777041"/>
              <a:gd name="T1" fmla="*/ 2941693 h 2941608"/>
              <a:gd name="T2" fmla="*/ 0 w 1777041"/>
              <a:gd name="T3" fmla="*/ 2941693 h 2941608"/>
              <a:gd name="T4" fmla="*/ 8617 w 1777041"/>
              <a:gd name="T5" fmla="*/ 0 h 2941608"/>
              <a:gd name="T6" fmla="*/ 1775157 w 1777041"/>
              <a:gd name="T7" fmla="*/ 0 h 2941608"/>
              <a:gd name="T8" fmla="*/ 0 60000 65536"/>
              <a:gd name="T9" fmla="*/ 0 60000 65536"/>
              <a:gd name="T10" fmla="*/ 0 60000 65536"/>
              <a:gd name="T11" fmla="*/ 0 60000 65536"/>
              <a:gd name="T12" fmla="*/ 0 w 1777041"/>
              <a:gd name="T13" fmla="*/ 0 h 2941608"/>
              <a:gd name="T14" fmla="*/ 1777041 w 1777041"/>
              <a:gd name="T15" fmla="*/ 2941608 h 2941608"/>
            </a:gdLst>
            <a:ahLst/>
            <a:cxnLst>
              <a:cxn ang="T8">
                <a:pos x="T0" y="T1"/>
              </a:cxn>
              <a:cxn ang="T9">
                <a:pos x="T2" y="T3"/>
              </a:cxn>
              <a:cxn ang="T10">
                <a:pos x="T4" y="T5"/>
              </a:cxn>
              <a:cxn ang="T11">
                <a:pos x="T6" y="T7"/>
              </a:cxn>
            </a:cxnLst>
            <a:rect l="T12" t="T13" r="T14" b="T15"/>
            <a:pathLst>
              <a:path w="1777041" h="2941608">
                <a:moveTo>
                  <a:pt x="1578634" y="2941608"/>
                </a:moveTo>
                <a:lnTo>
                  <a:pt x="0" y="2941608"/>
                </a:lnTo>
                <a:cubicBezTo>
                  <a:pt x="2875" y="1961072"/>
                  <a:pt x="5751" y="980536"/>
                  <a:pt x="8626" y="0"/>
                </a:cubicBezTo>
                <a:lnTo>
                  <a:pt x="1777041"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100" name="TextBox 64"/>
          <p:cNvSpPr txBox="1">
            <a:spLocks noChangeArrowheads="1"/>
          </p:cNvSpPr>
          <p:nvPr/>
        </p:nvSpPr>
        <p:spPr bwMode="auto">
          <a:xfrm>
            <a:off x="1877918" y="5401730"/>
            <a:ext cx="782637" cy="214312"/>
          </a:xfrm>
          <a:prstGeom prst="rect">
            <a:avLst/>
          </a:prstGeom>
          <a:noFill/>
          <a:ln w="9525">
            <a:noFill/>
            <a:miter lim="800000"/>
            <a:headEnd/>
            <a:tailEnd/>
          </a:ln>
        </p:spPr>
        <p:txBody>
          <a:bodyPr wrap="none">
            <a:spAutoFit/>
          </a:bodyPr>
          <a:lstStyle/>
          <a:p>
            <a:r>
              <a:rPr lang="en-US" altLang="zh-CN" sz="800"/>
              <a:t>Disassociation</a:t>
            </a:r>
            <a:endParaRPr lang="en-CA" altLang="zh-CN" sz="800"/>
          </a:p>
        </p:txBody>
      </p:sp>
      <p:sp>
        <p:nvSpPr>
          <p:cNvPr id="101" name="Freeform 65"/>
          <p:cNvSpPr>
            <a:spLocks/>
          </p:cNvSpPr>
          <p:nvPr/>
        </p:nvSpPr>
        <p:spPr bwMode="auto">
          <a:xfrm>
            <a:off x="1107980" y="2488667"/>
            <a:ext cx="1949450" cy="3363913"/>
          </a:xfrm>
          <a:custGeom>
            <a:avLst/>
            <a:gdLst>
              <a:gd name="T0" fmla="*/ 1724965 w 1949570"/>
              <a:gd name="T1" fmla="*/ 3363133 h 3364302"/>
              <a:gd name="T2" fmla="*/ 0 w 1949570"/>
              <a:gd name="T3" fmla="*/ 3363133 h 3364302"/>
              <a:gd name="T4" fmla="*/ 0 w 1949570"/>
              <a:gd name="T5" fmla="*/ 0 h 3364302"/>
              <a:gd name="T6" fmla="*/ 1949210 w 1949570"/>
              <a:gd name="T7" fmla="*/ 0 h 3364302"/>
              <a:gd name="T8" fmla="*/ 0 60000 65536"/>
              <a:gd name="T9" fmla="*/ 0 60000 65536"/>
              <a:gd name="T10" fmla="*/ 0 60000 65536"/>
              <a:gd name="T11" fmla="*/ 0 60000 65536"/>
              <a:gd name="T12" fmla="*/ 0 w 1949570"/>
              <a:gd name="T13" fmla="*/ 0 h 3364302"/>
              <a:gd name="T14" fmla="*/ 1949570 w 1949570"/>
              <a:gd name="T15" fmla="*/ 3364302 h 3364302"/>
            </a:gdLst>
            <a:ahLst/>
            <a:cxnLst>
              <a:cxn ang="T8">
                <a:pos x="T0" y="T1"/>
              </a:cxn>
              <a:cxn ang="T9">
                <a:pos x="T2" y="T3"/>
              </a:cxn>
              <a:cxn ang="T10">
                <a:pos x="T4" y="T5"/>
              </a:cxn>
              <a:cxn ang="T11">
                <a:pos x="T6" y="T7"/>
              </a:cxn>
            </a:cxnLst>
            <a:rect l="T12" t="T13" r="T14" b="T15"/>
            <a:pathLst>
              <a:path w="1949570" h="3364302">
                <a:moveTo>
                  <a:pt x="1725283" y="3364302"/>
                </a:moveTo>
                <a:lnTo>
                  <a:pt x="0" y="3364302"/>
                </a:lnTo>
                <a:lnTo>
                  <a:pt x="0" y="0"/>
                </a:lnTo>
                <a:lnTo>
                  <a:pt x="1949570"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102" name="TextBox 66"/>
          <p:cNvSpPr txBox="1">
            <a:spLocks noChangeArrowheads="1"/>
          </p:cNvSpPr>
          <p:nvPr/>
        </p:nvSpPr>
        <p:spPr bwMode="auto">
          <a:xfrm>
            <a:off x="1798543" y="5568417"/>
            <a:ext cx="1101725" cy="338138"/>
          </a:xfrm>
          <a:prstGeom prst="rect">
            <a:avLst/>
          </a:prstGeom>
          <a:noFill/>
          <a:ln w="9525">
            <a:noFill/>
            <a:miter lim="800000"/>
            <a:headEnd/>
            <a:tailEnd/>
          </a:ln>
        </p:spPr>
        <p:txBody>
          <a:bodyPr wrap="none">
            <a:spAutoFit/>
          </a:bodyPr>
          <a:lstStyle/>
          <a:p>
            <a:r>
              <a:rPr lang="en-US" altLang="zh-CN" sz="800"/>
              <a:t>Successful</a:t>
            </a:r>
          </a:p>
          <a:p>
            <a:r>
              <a:rPr lang="en-US" altLang="zh-CN" sz="800"/>
              <a:t>802.11 Authentication</a:t>
            </a:r>
            <a:endParaRPr lang="en-CA" altLang="zh-CN" sz="800"/>
          </a:p>
        </p:txBody>
      </p:sp>
      <p:sp>
        <p:nvSpPr>
          <p:cNvPr id="103" name="Freeform 67"/>
          <p:cNvSpPr>
            <a:spLocks/>
          </p:cNvSpPr>
          <p:nvPr/>
        </p:nvSpPr>
        <p:spPr bwMode="auto">
          <a:xfrm>
            <a:off x="961930" y="2410880"/>
            <a:ext cx="2103438" cy="3640137"/>
          </a:xfrm>
          <a:custGeom>
            <a:avLst/>
            <a:gdLst>
              <a:gd name="T0" fmla="*/ 1885396 w 2104846"/>
              <a:gd name="T1" fmla="*/ 3639717 h 3640347"/>
              <a:gd name="T2" fmla="*/ 0 w 2104846"/>
              <a:gd name="T3" fmla="*/ 3639717 h 3640347"/>
              <a:gd name="T4" fmla="*/ 17217 w 2104846"/>
              <a:gd name="T5" fmla="*/ 0 h 3640347"/>
              <a:gd name="T6" fmla="*/ 2100624 w 2104846"/>
              <a:gd name="T7" fmla="*/ 0 h 3640347"/>
              <a:gd name="T8" fmla="*/ 0 60000 65536"/>
              <a:gd name="T9" fmla="*/ 0 60000 65536"/>
              <a:gd name="T10" fmla="*/ 0 60000 65536"/>
              <a:gd name="T11" fmla="*/ 0 60000 65536"/>
              <a:gd name="T12" fmla="*/ 0 w 2104846"/>
              <a:gd name="T13" fmla="*/ 0 h 3640347"/>
              <a:gd name="T14" fmla="*/ 2104846 w 2104846"/>
              <a:gd name="T15" fmla="*/ 3640347 h 3640347"/>
            </a:gdLst>
            <a:ahLst/>
            <a:cxnLst>
              <a:cxn ang="T8">
                <a:pos x="T0" y="T1"/>
              </a:cxn>
              <a:cxn ang="T9">
                <a:pos x="T2" y="T3"/>
              </a:cxn>
              <a:cxn ang="T10">
                <a:pos x="T4" y="T5"/>
              </a:cxn>
              <a:cxn ang="T11">
                <a:pos x="T6" y="T7"/>
              </a:cxn>
            </a:cxnLst>
            <a:rect l="T12" t="T13" r="T14" b="T15"/>
            <a:pathLst>
              <a:path w="2104846" h="3640347">
                <a:moveTo>
                  <a:pt x="1889185" y="3640347"/>
                </a:moveTo>
                <a:lnTo>
                  <a:pt x="0" y="3640347"/>
                </a:lnTo>
                <a:lnTo>
                  <a:pt x="17253" y="0"/>
                </a:lnTo>
                <a:lnTo>
                  <a:pt x="2104846" y="0"/>
                </a:lnTo>
              </a:path>
            </a:pathLst>
          </a:custGeom>
          <a:noFill/>
          <a:ln w="12700" cap="flat" cmpd="sng" algn="ctr">
            <a:solidFill>
              <a:schemeClr val="tx1"/>
            </a:solidFill>
            <a:prstDash val="solid"/>
            <a:round/>
            <a:headEnd type="arrow" w="med" len="med"/>
            <a:tailEnd type="none" w="med" len="med"/>
          </a:ln>
        </p:spPr>
        <p:txBody>
          <a:bodyPr/>
          <a:lstStyle/>
          <a:p>
            <a:endParaRPr lang="zh-CN" altLang="en-US"/>
          </a:p>
        </p:txBody>
      </p:sp>
      <p:sp>
        <p:nvSpPr>
          <p:cNvPr id="104" name="TextBox 68"/>
          <p:cNvSpPr txBox="1">
            <a:spLocks noChangeArrowheads="1"/>
          </p:cNvSpPr>
          <p:nvPr/>
        </p:nvSpPr>
        <p:spPr bwMode="auto">
          <a:xfrm>
            <a:off x="1814418" y="5852580"/>
            <a:ext cx="1085850" cy="585787"/>
          </a:xfrm>
          <a:prstGeom prst="rect">
            <a:avLst/>
          </a:prstGeom>
          <a:noFill/>
          <a:ln w="9525">
            <a:noFill/>
            <a:miter lim="800000"/>
            <a:headEnd/>
            <a:tailEnd/>
          </a:ln>
        </p:spPr>
        <p:txBody>
          <a:bodyPr wrap="none">
            <a:spAutoFit/>
          </a:bodyPr>
          <a:lstStyle/>
          <a:p>
            <a:r>
              <a:rPr lang="en-US" altLang="zh-CN" sz="800"/>
              <a:t>Successful</a:t>
            </a:r>
          </a:p>
          <a:p>
            <a:r>
              <a:rPr lang="en-US" altLang="zh-CN" sz="800"/>
              <a:t>(Re) Association</a:t>
            </a:r>
          </a:p>
          <a:p>
            <a:r>
              <a:rPr lang="en-US" altLang="zh-CN" sz="800"/>
              <a:t>No RSNA required or</a:t>
            </a:r>
          </a:p>
          <a:p>
            <a:r>
              <a:rPr lang="en-US" altLang="zh-CN" sz="800"/>
              <a:t>Fast BSS Transitions</a:t>
            </a:r>
            <a:endParaRPr lang="en-CA" altLang="zh-CN" sz="800"/>
          </a:p>
        </p:txBody>
      </p:sp>
      <p:sp>
        <p:nvSpPr>
          <p:cNvPr id="105" name="Rectangle 69"/>
          <p:cNvSpPr/>
          <p:nvPr/>
        </p:nvSpPr>
        <p:spPr bwMode="auto">
          <a:xfrm>
            <a:off x="6221318" y="3168117"/>
            <a:ext cx="1574800" cy="1216025"/>
          </a:xfrm>
          <a:prstGeom prst="rect">
            <a:avLst/>
          </a:prstGeom>
          <a:solidFill>
            <a:schemeClr val="bg1"/>
          </a:solidFill>
          <a:ln w="3175">
            <a:prstDash val="dash"/>
            <a:headEnd type="none" w="sm" len="sm"/>
            <a:tailEnd type="none" w="sm" len="sm"/>
          </a:ln>
        </p:spPr>
        <p:style>
          <a:lnRef idx="2">
            <a:schemeClr val="dk1"/>
          </a:lnRef>
          <a:fillRef idx="1">
            <a:schemeClr val="lt1"/>
          </a:fillRef>
          <a:effectRef idx="0">
            <a:schemeClr val="dk1"/>
          </a:effectRef>
          <a:fontRef idx="minor">
            <a:schemeClr val="dk1"/>
          </a:fontRef>
        </p:style>
        <p:txBody>
          <a:bodyPr/>
          <a:lstStyle/>
          <a:p>
            <a:pPr eaLnBrk="0" hangingPunct="0">
              <a:defRPr/>
            </a:pPr>
            <a:endParaRPr lang="en-CA">
              <a:solidFill>
                <a:schemeClr val="tx1"/>
              </a:solidFill>
            </a:endParaRPr>
          </a:p>
        </p:txBody>
      </p:sp>
      <p:sp>
        <p:nvSpPr>
          <p:cNvPr id="106" name="TextBox 70"/>
          <p:cNvSpPr txBox="1">
            <a:spLocks noChangeArrowheads="1"/>
          </p:cNvSpPr>
          <p:nvPr/>
        </p:nvSpPr>
        <p:spPr bwMode="auto">
          <a:xfrm>
            <a:off x="6759480" y="3118905"/>
            <a:ext cx="466725" cy="215900"/>
          </a:xfrm>
          <a:prstGeom prst="rect">
            <a:avLst/>
          </a:prstGeom>
          <a:noFill/>
          <a:ln w="9525">
            <a:noFill/>
            <a:miter lim="800000"/>
            <a:headEnd/>
            <a:tailEnd/>
          </a:ln>
        </p:spPr>
        <p:txBody>
          <a:bodyPr wrap="none">
            <a:spAutoFit/>
          </a:bodyPr>
          <a:lstStyle/>
          <a:p>
            <a:r>
              <a:rPr lang="en-US" altLang="zh-CN" sz="800">
                <a:solidFill>
                  <a:srgbClr val="FF3300"/>
                </a:solidFill>
              </a:rPr>
              <a:t>State 5</a:t>
            </a:r>
            <a:endParaRPr lang="en-CA" altLang="zh-CN" sz="800">
              <a:solidFill>
                <a:srgbClr val="FF3300"/>
              </a:solidFill>
            </a:endParaRPr>
          </a:p>
        </p:txBody>
      </p:sp>
      <p:cxnSp>
        <p:nvCxnSpPr>
          <p:cNvPr id="107" name="Straight Connector 71"/>
          <p:cNvCxnSpPr>
            <a:cxnSpLocks noChangeShapeType="1"/>
          </p:cNvCxnSpPr>
          <p:nvPr/>
        </p:nvCxnSpPr>
        <p:spPr bwMode="auto">
          <a:xfrm>
            <a:off x="6221318" y="3334805"/>
            <a:ext cx="1574800" cy="0"/>
          </a:xfrm>
          <a:prstGeom prst="line">
            <a:avLst/>
          </a:prstGeom>
          <a:noFill/>
          <a:ln w="12700" algn="ctr">
            <a:solidFill>
              <a:schemeClr val="tx1"/>
            </a:solidFill>
            <a:prstDash val="dash"/>
            <a:round/>
            <a:headEnd type="none" w="sm" len="sm"/>
            <a:tailEnd type="none" w="sm" len="sm"/>
          </a:ln>
        </p:spPr>
      </p:cxnSp>
      <p:sp>
        <p:nvSpPr>
          <p:cNvPr id="108" name="TextBox 107"/>
          <p:cNvSpPr txBox="1"/>
          <p:nvPr/>
        </p:nvSpPr>
        <p:spPr>
          <a:xfrm>
            <a:off x="6221318" y="3366555"/>
            <a:ext cx="1595437" cy="830262"/>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none">
            <a:spAutoFit/>
          </a:bodyPr>
          <a:lstStyle/>
          <a:p>
            <a:pPr>
              <a:defRPr/>
            </a:pPr>
            <a:r>
              <a:rPr lang="en-US" sz="800" dirty="0">
                <a:solidFill>
                  <a:srgbClr val="FF3300"/>
                </a:solidFill>
              </a:rPr>
              <a:t>FILS  Authenticated/Unassociated</a:t>
            </a:r>
          </a:p>
          <a:p>
            <a:pPr>
              <a:defRPr/>
            </a:pPr>
            <a:endParaRPr lang="en-US" sz="800" dirty="0">
              <a:solidFill>
                <a:srgbClr val="FF3300"/>
              </a:solidFill>
            </a:endParaRPr>
          </a:p>
          <a:p>
            <a:pPr>
              <a:defRPr/>
            </a:pPr>
            <a:r>
              <a:rPr lang="en-US" sz="800" dirty="0">
                <a:solidFill>
                  <a:srgbClr val="FF3300"/>
                </a:solidFill>
              </a:rPr>
              <a:t>Class 1 &amp; 2 Frames</a:t>
            </a:r>
          </a:p>
          <a:p>
            <a:pPr>
              <a:defRPr/>
            </a:pPr>
            <a:r>
              <a:rPr lang="en-US" sz="800" dirty="0">
                <a:solidFill>
                  <a:srgbClr val="FF3300"/>
                </a:solidFill>
              </a:rPr>
              <a:t>With  Selected Management &amp;</a:t>
            </a:r>
          </a:p>
          <a:p>
            <a:pPr>
              <a:defRPr/>
            </a:pPr>
            <a:r>
              <a:rPr lang="en-US" sz="800" dirty="0">
                <a:solidFill>
                  <a:srgbClr val="FF3300"/>
                </a:solidFill>
              </a:rPr>
              <a:t>Data Frames</a:t>
            </a:r>
          </a:p>
          <a:p>
            <a:pPr>
              <a:defRPr/>
            </a:pPr>
            <a:endParaRPr lang="en-US" sz="800" dirty="0">
              <a:solidFill>
                <a:srgbClr val="FF3300"/>
              </a:solidFill>
            </a:endParaRPr>
          </a:p>
        </p:txBody>
      </p:sp>
      <p:sp>
        <p:nvSpPr>
          <p:cNvPr id="109" name="Freeform 73"/>
          <p:cNvSpPr>
            <a:spLocks/>
          </p:cNvSpPr>
          <p:nvPr/>
        </p:nvSpPr>
        <p:spPr bwMode="auto">
          <a:xfrm>
            <a:off x="4662393" y="1659992"/>
            <a:ext cx="2198687" cy="1508125"/>
          </a:xfrm>
          <a:custGeom>
            <a:avLst/>
            <a:gdLst>
              <a:gd name="T0" fmla="*/ 0 w 2199736"/>
              <a:gd name="T1" fmla="*/ 0 h 923027"/>
              <a:gd name="T2" fmla="*/ 2196590 w 2199736"/>
              <a:gd name="T3" fmla="*/ 0 h 923027"/>
              <a:gd name="T4" fmla="*/ 2187976 w 2199736"/>
              <a:gd name="T5" fmla="*/ 8144089 h 923027"/>
              <a:gd name="T6" fmla="*/ 0 60000 65536"/>
              <a:gd name="T7" fmla="*/ 0 60000 65536"/>
              <a:gd name="T8" fmla="*/ 0 60000 65536"/>
              <a:gd name="T9" fmla="*/ 0 w 2199736"/>
              <a:gd name="T10" fmla="*/ 0 h 923027"/>
              <a:gd name="T11" fmla="*/ 2199736 w 2199736"/>
              <a:gd name="T12" fmla="*/ 923027 h 923027"/>
            </a:gdLst>
            <a:ahLst/>
            <a:cxnLst>
              <a:cxn ang="T6">
                <a:pos x="T0" y="T1"/>
              </a:cxn>
              <a:cxn ang="T7">
                <a:pos x="T2" y="T3"/>
              </a:cxn>
              <a:cxn ang="T8">
                <a:pos x="T4" y="T5"/>
              </a:cxn>
            </a:cxnLst>
            <a:rect l="T9" t="T10" r="T11" b="T12"/>
            <a:pathLst>
              <a:path w="2199736" h="923027">
                <a:moveTo>
                  <a:pt x="0" y="0"/>
                </a:moveTo>
                <a:lnTo>
                  <a:pt x="2199736" y="0"/>
                </a:lnTo>
                <a:cubicBezTo>
                  <a:pt x="2196861" y="307676"/>
                  <a:pt x="2193985" y="615351"/>
                  <a:pt x="2191110" y="923027"/>
                </a:cubicBez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110" name="TextBox 74"/>
          <p:cNvSpPr txBox="1">
            <a:spLocks noChangeArrowheads="1"/>
          </p:cNvSpPr>
          <p:nvPr/>
        </p:nvSpPr>
        <p:spPr bwMode="auto">
          <a:xfrm>
            <a:off x="6168930" y="2241811"/>
            <a:ext cx="1057275" cy="338137"/>
          </a:xfrm>
          <a:prstGeom prst="rect">
            <a:avLst/>
          </a:prstGeom>
          <a:noFill/>
          <a:ln w="9525">
            <a:noFill/>
            <a:miter lim="800000"/>
            <a:headEnd/>
            <a:tailEnd/>
          </a:ln>
        </p:spPr>
        <p:txBody>
          <a:bodyPr wrap="none">
            <a:spAutoFit/>
          </a:bodyPr>
          <a:lstStyle/>
          <a:p>
            <a:r>
              <a:rPr lang="en-US" altLang="zh-CN" sz="800" dirty="0">
                <a:solidFill>
                  <a:srgbClr val="FF3300"/>
                </a:solidFill>
              </a:rPr>
              <a:t>Successful  </a:t>
            </a:r>
          </a:p>
          <a:p>
            <a:r>
              <a:rPr lang="en-US" altLang="zh-CN" sz="800" dirty="0">
                <a:solidFill>
                  <a:srgbClr val="FF3300"/>
                </a:solidFill>
              </a:rPr>
              <a:t>FILS Authentication </a:t>
            </a:r>
            <a:endParaRPr lang="en-CA" altLang="zh-CN" sz="800" dirty="0">
              <a:solidFill>
                <a:srgbClr val="FF3300"/>
              </a:solidFill>
            </a:endParaRPr>
          </a:p>
        </p:txBody>
      </p:sp>
      <p:sp>
        <p:nvSpPr>
          <p:cNvPr id="111" name="TextBox 76"/>
          <p:cNvSpPr txBox="1">
            <a:spLocks noChangeArrowheads="1"/>
          </p:cNvSpPr>
          <p:nvPr/>
        </p:nvSpPr>
        <p:spPr bwMode="auto">
          <a:xfrm>
            <a:off x="7083330" y="1762386"/>
            <a:ext cx="882650" cy="338138"/>
          </a:xfrm>
          <a:prstGeom prst="rect">
            <a:avLst/>
          </a:prstGeom>
          <a:noFill/>
          <a:ln w="9525">
            <a:noFill/>
            <a:miter lim="800000"/>
            <a:headEnd/>
            <a:tailEnd/>
          </a:ln>
        </p:spPr>
        <p:txBody>
          <a:bodyPr wrap="none">
            <a:spAutoFit/>
          </a:bodyPr>
          <a:lstStyle/>
          <a:p>
            <a:r>
              <a:rPr lang="en-US" altLang="zh-CN" sz="800" dirty="0">
                <a:solidFill>
                  <a:srgbClr val="FF3300"/>
                </a:solidFill>
              </a:rPr>
              <a:t>FILS </a:t>
            </a:r>
          </a:p>
          <a:p>
            <a:r>
              <a:rPr lang="en-US" altLang="zh-CN" sz="800" dirty="0" err="1">
                <a:solidFill>
                  <a:srgbClr val="FF3300"/>
                </a:solidFill>
              </a:rPr>
              <a:t>Deauthentication</a:t>
            </a:r>
            <a:endParaRPr lang="en-CA" altLang="zh-CN" sz="800" dirty="0">
              <a:solidFill>
                <a:srgbClr val="FF3300"/>
              </a:solidFill>
            </a:endParaRPr>
          </a:p>
        </p:txBody>
      </p:sp>
      <p:sp>
        <p:nvSpPr>
          <p:cNvPr id="112" name="TextBox 78"/>
          <p:cNvSpPr txBox="1">
            <a:spLocks noChangeArrowheads="1"/>
          </p:cNvSpPr>
          <p:nvPr/>
        </p:nvSpPr>
        <p:spPr bwMode="auto">
          <a:xfrm>
            <a:off x="6604699" y="4657192"/>
            <a:ext cx="957262" cy="338138"/>
          </a:xfrm>
          <a:prstGeom prst="rect">
            <a:avLst/>
          </a:prstGeom>
          <a:noFill/>
          <a:ln w="9525">
            <a:noFill/>
            <a:miter lim="800000"/>
            <a:headEnd/>
            <a:tailEnd/>
          </a:ln>
        </p:spPr>
        <p:txBody>
          <a:bodyPr wrap="none">
            <a:spAutoFit/>
          </a:bodyPr>
          <a:lstStyle/>
          <a:p>
            <a:r>
              <a:rPr lang="en-US" altLang="zh-CN" sz="800" dirty="0">
                <a:solidFill>
                  <a:srgbClr val="FF3300"/>
                </a:solidFill>
              </a:rPr>
              <a:t>Successful </a:t>
            </a:r>
          </a:p>
          <a:p>
            <a:r>
              <a:rPr lang="en-US" altLang="zh-CN" sz="800" dirty="0">
                <a:solidFill>
                  <a:srgbClr val="FF3300"/>
                </a:solidFill>
              </a:rPr>
              <a:t>FILS  Association </a:t>
            </a:r>
            <a:endParaRPr lang="en-CA" altLang="zh-CN" sz="800" dirty="0">
              <a:solidFill>
                <a:srgbClr val="FF3300"/>
              </a:solidFill>
            </a:endParaRPr>
          </a:p>
        </p:txBody>
      </p:sp>
      <p:sp>
        <p:nvSpPr>
          <p:cNvPr id="113" name="Freeform 79"/>
          <p:cNvSpPr>
            <a:spLocks/>
          </p:cNvSpPr>
          <p:nvPr/>
        </p:nvSpPr>
        <p:spPr bwMode="auto">
          <a:xfrm>
            <a:off x="4981480" y="4384142"/>
            <a:ext cx="2101850" cy="1365250"/>
          </a:xfrm>
          <a:custGeom>
            <a:avLst/>
            <a:gdLst>
              <a:gd name="T0" fmla="*/ 1922708 w 1932317"/>
              <a:gd name="T1" fmla="*/ 0 h 2329133"/>
              <a:gd name="T2" fmla="*/ 1931330 w 1932317"/>
              <a:gd name="T3" fmla="*/ 274918 h 2329133"/>
              <a:gd name="T4" fmla="*/ 0 w 1932317"/>
              <a:gd name="T5" fmla="*/ 274918 h 2329133"/>
              <a:gd name="T6" fmla="*/ 0 60000 65536"/>
              <a:gd name="T7" fmla="*/ 0 60000 65536"/>
              <a:gd name="T8" fmla="*/ 0 60000 65536"/>
              <a:gd name="T9" fmla="*/ 0 w 1932317"/>
              <a:gd name="T10" fmla="*/ 0 h 2329133"/>
              <a:gd name="T11" fmla="*/ 1932317 w 1932317"/>
              <a:gd name="T12" fmla="*/ 2329133 h 2329133"/>
            </a:gdLst>
            <a:ahLst/>
            <a:cxnLst>
              <a:cxn ang="T6">
                <a:pos x="T0" y="T1"/>
              </a:cxn>
              <a:cxn ang="T7">
                <a:pos x="T2" y="T3"/>
              </a:cxn>
              <a:cxn ang="T8">
                <a:pos x="T4" y="T5"/>
              </a:cxn>
            </a:cxnLst>
            <a:rect l="T9" t="T10" r="T11" b="T12"/>
            <a:pathLst>
              <a:path w="1932317" h="2329133">
                <a:moveTo>
                  <a:pt x="1923690" y="0"/>
                </a:moveTo>
                <a:cubicBezTo>
                  <a:pt x="1926566" y="776378"/>
                  <a:pt x="1929441" y="1552755"/>
                  <a:pt x="1932317" y="2329133"/>
                </a:cubicBezTo>
                <a:lnTo>
                  <a:pt x="0" y="2329133"/>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
        <p:nvSpPr>
          <p:cNvPr id="117" name="Freeform 75"/>
          <p:cNvSpPr>
            <a:spLocks/>
          </p:cNvSpPr>
          <p:nvPr/>
        </p:nvSpPr>
        <p:spPr bwMode="auto">
          <a:xfrm>
            <a:off x="4644930" y="1491718"/>
            <a:ext cx="2879725" cy="1676400"/>
          </a:xfrm>
          <a:custGeom>
            <a:avLst/>
            <a:gdLst>
              <a:gd name="T0" fmla="*/ 2878200 w 2493034"/>
              <a:gd name="T1" fmla="*/ 7906372 h 1043796"/>
              <a:gd name="T2" fmla="*/ 2868241 w 2493034"/>
              <a:gd name="T3" fmla="*/ 0 h 1043796"/>
              <a:gd name="T4" fmla="*/ 0 w 2493034"/>
              <a:gd name="T5" fmla="*/ 0 h 1043796"/>
              <a:gd name="T6" fmla="*/ 0 60000 65536"/>
              <a:gd name="T7" fmla="*/ 0 60000 65536"/>
              <a:gd name="T8" fmla="*/ 0 60000 65536"/>
              <a:gd name="T9" fmla="*/ 0 w 2493034"/>
              <a:gd name="T10" fmla="*/ 0 h 1043796"/>
              <a:gd name="T11" fmla="*/ 2493034 w 2493034"/>
              <a:gd name="T12" fmla="*/ 1043796 h 1043796"/>
            </a:gdLst>
            <a:ahLst/>
            <a:cxnLst>
              <a:cxn ang="T6">
                <a:pos x="T0" y="T1"/>
              </a:cxn>
              <a:cxn ang="T7">
                <a:pos x="T2" y="T3"/>
              </a:cxn>
              <a:cxn ang="T8">
                <a:pos x="T4" y="T5"/>
              </a:cxn>
            </a:cxnLst>
            <a:rect l="T9" t="T10" r="T11" b="T12"/>
            <a:pathLst>
              <a:path w="2493034" h="1043796">
                <a:moveTo>
                  <a:pt x="2493034" y="1043796"/>
                </a:moveTo>
                <a:cubicBezTo>
                  <a:pt x="2490159" y="695864"/>
                  <a:pt x="2487283" y="347932"/>
                  <a:pt x="2484408" y="0"/>
                </a:cubicBezTo>
                <a:lnTo>
                  <a:pt x="0" y="0"/>
                </a:lnTo>
              </a:path>
            </a:pathLst>
          </a:custGeom>
          <a:noFill/>
          <a:ln w="12700" cap="flat" cmpd="sng" algn="ctr">
            <a:solidFill>
              <a:schemeClr val="tx1"/>
            </a:solidFill>
            <a:prstDash val="solid"/>
            <a:round/>
            <a:headEnd type="none" w="med" len="med"/>
            <a:tailEnd type="arrow" w="med" len="med"/>
          </a:ln>
        </p:spPr>
        <p:txBody>
          <a:bodyPr/>
          <a:lstStyle/>
          <a:p>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ja-JP" smtClean="0"/>
              <a:t>March 2012</a:t>
            </a:r>
            <a:endParaRPr lang="en-US" altLang="ja-JP" dirty="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7" name="Title 1"/>
          <p:cNvSpPr>
            <a:spLocks noGrp="1"/>
          </p:cNvSpPr>
          <p:nvPr>
            <p:ph type="title"/>
          </p:nvPr>
        </p:nvSpPr>
        <p:spPr>
          <a:xfrm>
            <a:off x="685800" y="685800"/>
            <a:ext cx="7772400" cy="1066800"/>
          </a:xfrm>
        </p:spPr>
        <p:txBody>
          <a:bodyPr/>
          <a:lstStyle/>
          <a:p>
            <a:r>
              <a:rPr lang="en-US" altLang="zh-CN" sz="2800" dirty="0" smtClean="0">
                <a:ea typeface="宋体" charset="-122"/>
              </a:rPr>
              <a:t>Temporary State 5 </a:t>
            </a:r>
            <a:br>
              <a:rPr lang="en-US" altLang="zh-CN" sz="2800" dirty="0" smtClean="0">
                <a:ea typeface="宋体" charset="-122"/>
              </a:rPr>
            </a:br>
            <a:r>
              <a:rPr lang="en-US" altLang="zh-CN" sz="2800" dirty="0" smtClean="0">
                <a:ea typeface="宋体" charset="-122"/>
              </a:rPr>
              <a:t>(FILS Authenticated/Unassociated)</a:t>
            </a:r>
            <a:endParaRPr lang="en-CA" altLang="zh-CN" sz="2800" dirty="0" smtClean="0">
              <a:ea typeface="宋体" charset="-122"/>
            </a:endParaRPr>
          </a:p>
        </p:txBody>
      </p:sp>
      <p:sp>
        <p:nvSpPr>
          <p:cNvPr id="8" name="Content Placeholder 2"/>
          <p:cNvSpPr>
            <a:spLocks noGrp="1"/>
          </p:cNvSpPr>
          <p:nvPr>
            <p:ph idx="1"/>
          </p:nvPr>
        </p:nvSpPr>
        <p:spPr>
          <a:xfrm>
            <a:off x="685800" y="1752600"/>
            <a:ext cx="7772400" cy="4114800"/>
          </a:xfrm>
        </p:spPr>
        <p:txBody>
          <a:bodyPr/>
          <a:lstStyle/>
          <a:p>
            <a:r>
              <a:rPr lang="en-US" altLang="zh-CN" sz="1400" dirty="0" smtClean="0">
                <a:ea typeface="宋体" charset="-122"/>
              </a:rPr>
              <a:t>Upon successful FILS authentication, both the STA and AP  shall transition to FILS Authenticated/unassociated state </a:t>
            </a:r>
          </a:p>
          <a:p>
            <a:r>
              <a:rPr lang="en-US" altLang="zh-CN" sz="1400" dirty="0" smtClean="0">
                <a:ea typeface="宋体" charset="-122"/>
              </a:rPr>
              <a:t>STA at FILS Authenticated/Unassociated  state , it allows Class 1,2 and selected Data frames piggybacked over  Class 1 &amp;2 frames to be transmitted</a:t>
            </a:r>
          </a:p>
          <a:p>
            <a:r>
              <a:rPr lang="en-US" altLang="zh-CN" sz="1400" dirty="0" smtClean="0">
                <a:ea typeface="宋体" charset="-122"/>
              </a:rPr>
              <a:t>Upon receipt of a De-authentication frame from either STA or AP STA with reasons, the STA at the FILS Authenticated/Unassociated state will be transitioned to State 1. STA transitioned back to State 1 may retry with FILS authentication or use the RSNA authentication</a:t>
            </a:r>
          </a:p>
          <a:p>
            <a:r>
              <a:rPr lang="en-US" altLang="zh-CN" sz="1400" dirty="0" smtClean="0">
                <a:ea typeface="宋体" charset="-122"/>
              </a:rPr>
              <a:t>Upon successful FILS Association, the STA shall transition to state 4 which allows full class 1, 2 and 3 frames to pass through.</a:t>
            </a:r>
          </a:p>
          <a:p>
            <a:endParaRPr lang="en-US" altLang="zh-CN" sz="1400" dirty="0" smtClean="0">
              <a:ea typeface="宋体" charset="-122"/>
            </a:endParaRPr>
          </a:p>
        </p:txBody>
      </p:sp>
      <p:graphicFrame>
        <p:nvGraphicFramePr>
          <p:cNvPr id="9" name="Table 7"/>
          <p:cNvGraphicFramePr>
            <a:graphicFrameLocks noGrp="1"/>
          </p:cNvGraphicFramePr>
          <p:nvPr/>
        </p:nvGraphicFramePr>
        <p:xfrm>
          <a:off x="1461195" y="4273910"/>
          <a:ext cx="6603305" cy="1593490"/>
        </p:xfrm>
        <a:graphic>
          <a:graphicData uri="http://schemas.openxmlformats.org/drawingml/2006/table">
            <a:tbl>
              <a:tblPr firstRow="1" bandRow="1">
                <a:tableStyleId>{D7AC3CCA-C797-4891-BE02-D94E43425B78}</a:tableStyleId>
              </a:tblPr>
              <a:tblGrid>
                <a:gridCol w="1845616"/>
                <a:gridCol w="4757689"/>
              </a:tblGrid>
              <a:tr h="514040">
                <a:tc>
                  <a:txBody>
                    <a:bodyPr/>
                    <a:lstStyle/>
                    <a:p>
                      <a:pPr algn="ctr"/>
                      <a:r>
                        <a:rPr lang="en-US" sz="1000" dirty="0" smtClean="0"/>
                        <a:t> Selected Management</a:t>
                      </a:r>
                      <a:r>
                        <a:rPr lang="en-US" sz="1000" baseline="0" dirty="0" smtClean="0"/>
                        <a:t> Frames and Data Frames</a:t>
                      </a:r>
                      <a:endParaRPr lang="en-CA" sz="1000" dirty="0"/>
                    </a:p>
                  </a:txBody>
                  <a:tcPr/>
                </a:tc>
                <a:tc>
                  <a:txBody>
                    <a:bodyPr/>
                    <a:lstStyle/>
                    <a:p>
                      <a:r>
                        <a:rPr lang="en-US" sz="1000" dirty="0" smtClean="0"/>
                        <a:t>                                     Reasons</a:t>
                      </a:r>
                      <a:endParaRPr lang="en-CA" sz="1000" dirty="0"/>
                    </a:p>
                  </a:txBody>
                  <a:tcPr/>
                </a:tc>
              </a:tr>
              <a:tr h="598361">
                <a:tc>
                  <a:txBody>
                    <a:bodyPr/>
                    <a:lstStyle/>
                    <a:p>
                      <a:r>
                        <a:rPr lang="en-US" sz="1000" dirty="0" smtClean="0"/>
                        <a:t>   EAPOL</a:t>
                      </a:r>
                      <a:r>
                        <a:rPr lang="en-US" sz="1000" baseline="0" dirty="0" smtClean="0"/>
                        <a:t> message with EAP</a:t>
                      </a:r>
                    </a:p>
                    <a:p>
                      <a:r>
                        <a:rPr lang="en-US" sz="1000" baseline="0" dirty="0" smtClean="0"/>
                        <a:t>Packet</a:t>
                      </a:r>
                      <a:endParaRPr lang="en-CA" sz="1000" dirty="0"/>
                    </a:p>
                  </a:txBody>
                  <a:tcPr/>
                </a:tc>
                <a:tc>
                  <a:txBody>
                    <a:bodyPr/>
                    <a:lstStyle/>
                    <a:p>
                      <a:r>
                        <a:rPr lang="en-US" altLang="zh-CN" sz="1000" dirty="0" smtClean="0"/>
                        <a:t> To carry out the EAP</a:t>
                      </a:r>
                      <a:r>
                        <a:rPr lang="en-US" altLang="zh-CN" sz="1000" baseline="0" dirty="0" smtClean="0"/>
                        <a:t> full authentication</a:t>
                      </a:r>
                      <a:endParaRPr lang="en-CA" altLang="zh-CN" sz="1000" dirty="0"/>
                    </a:p>
                  </a:txBody>
                  <a:tcPr/>
                </a:tc>
              </a:tr>
              <a:tr h="481089">
                <a:tc>
                  <a:txBody>
                    <a:bodyPr/>
                    <a:lstStyle/>
                    <a:p>
                      <a:r>
                        <a:rPr lang="en-US" sz="1000" dirty="0" smtClean="0"/>
                        <a:t> IP assignment</a:t>
                      </a:r>
                      <a:endParaRPr lang="en-CA" sz="1000" dirty="0"/>
                    </a:p>
                  </a:txBody>
                  <a:tcPr/>
                </a:tc>
                <a:tc>
                  <a:txBody>
                    <a:bodyPr/>
                    <a:lstStyle/>
                    <a:p>
                      <a:r>
                        <a:rPr lang="en-US" sz="1000" dirty="0" smtClean="0"/>
                        <a:t> To enable the parallel</a:t>
                      </a:r>
                      <a:r>
                        <a:rPr lang="en-US" sz="1000" baseline="0" dirty="0" smtClean="0"/>
                        <a:t> IP assignment to take place</a:t>
                      </a:r>
                      <a:endParaRPr lang="en-CA" sz="10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ja-JP" smtClean="0"/>
              <a:t>March 2012</a:t>
            </a:r>
            <a:endParaRPr lang="en-US" altLang="ja-JP" dirty="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
        <p:nvSpPr>
          <p:cNvPr id="7" name="Title 1"/>
          <p:cNvSpPr>
            <a:spLocks noGrp="1"/>
          </p:cNvSpPr>
          <p:nvPr>
            <p:ph type="title"/>
          </p:nvPr>
        </p:nvSpPr>
        <p:spPr>
          <a:xfrm>
            <a:off x="1338685" y="724205"/>
            <a:ext cx="6459335" cy="554115"/>
          </a:xfrm>
        </p:spPr>
        <p:txBody>
          <a:bodyPr/>
          <a:lstStyle/>
          <a:p>
            <a:r>
              <a:rPr lang="en-US" altLang="zh-CN" sz="2400" dirty="0" smtClean="0">
                <a:ea typeface="宋体" charset="-122"/>
              </a:rPr>
              <a:t>Appropriate FILS Authentication Properties</a:t>
            </a:r>
            <a:endParaRPr lang="en-CA" altLang="zh-CN" sz="2400" dirty="0" smtClean="0">
              <a:ea typeface="宋体" charset="-122"/>
            </a:endParaRPr>
          </a:p>
        </p:txBody>
      </p:sp>
      <p:graphicFrame>
        <p:nvGraphicFramePr>
          <p:cNvPr id="8" name="Table 6"/>
          <p:cNvGraphicFramePr>
            <a:graphicFrameLocks noGrp="1"/>
          </p:cNvGraphicFramePr>
          <p:nvPr/>
        </p:nvGraphicFramePr>
        <p:xfrm>
          <a:off x="1538005" y="1431940"/>
          <a:ext cx="6096000" cy="3337560"/>
        </p:xfrm>
        <a:graphic>
          <a:graphicData uri="http://schemas.openxmlformats.org/drawingml/2006/table">
            <a:tbl>
              <a:tblPr firstRow="1" bandRow="1">
                <a:tableStyleId>{5C22544A-7EE6-4342-B048-85BDC9FD1C3A}</a:tableStyleId>
              </a:tblPr>
              <a:tblGrid>
                <a:gridCol w="2779165"/>
                <a:gridCol w="1613010"/>
                <a:gridCol w="1703825"/>
              </a:tblGrid>
              <a:tr h="370840">
                <a:tc>
                  <a:txBody>
                    <a:bodyPr/>
                    <a:lstStyle/>
                    <a:p>
                      <a:pPr algn="ctr"/>
                      <a:r>
                        <a:rPr lang="en-US" sz="900" dirty="0" smtClean="0"/>
                        <a:t>Mandatory</a:t>
                      </a:r>
                      <a:r>
                        <a:rPr lang="en-US" sz="900" baseline="0" dirty="0" smtClean="0"/>
                        <a:t> Properties</a:t>
                      </a:r>
                      <a:endParaRPr lang="en-CA" sz="900" dirty="0"/>
                    </a:p>
                  </a:txBody>
                  <a:tcPr>
                    <a:solidFill>
                      <a:schemeClr val="accent1">
                        <a:lumMod val="50000"/>
                      </a:schemeClr>
                    </a:solidFill>
                  </a:tcPr>
                </a:tc>
                <a:tc>
                  <a:txBody>
                    <a:bodyPr/>
                    <a:lstStyle/>
                    <a:p>
                      <a:pPr algn="ctr"/>
                      <a:r>
                        <a:rPr lang="en-US" sz="900" dirty="0" smtClean="0"/>
                        <a:t> 802.11i</a:t>
                      </a:r>
                      <a:endParaRPr lang="en-CA" sz="900" dirty="0"/>
                    </a:p>
                  </a:txBody>
                  <a:tcPr>
                    <a:solidFill>
                      <a:schemeClr val="accent1">
                        <a:lumMod val="50000"/>
                      </a:schemeClr>
                    </a:solidFill>
                  </a:tcPr>
                </a:tc>
                <a:tc>
                  <a:txBody>
                    <a:bodyPr/>
                    <a:lstStyle/>
                    <a:p>
                      <a:pPr algn="ctr"/>
                      <a:r>
                        <a:rPr lang="en-US" sz="900" dirty="0" smtClean="0"/>
                        <a:t>  FILS</a:t>
                      </a:r>
                      <a:r>
                        <a:rPr lang="en-US" sz="900" baseline="0" dirty="0" smtClean="0"/>
                        <a:t> Security</a:t>
                      </a:r>
                      <a:endParaRPr lang="en-CA" sz="900" dirty="0"/>
                    </a:p>
                  </a:txBody>
                  <a:tcPr>
                    <a:solidFill>
                      <a:schemeClr val="accent1">
                        <a:lumMod val="50000"/>
                      </a:schemeClr>
                    </a:solidFill>
                  </a:tcPr>
                </a:tc>
              </a:tr>
              <a:tr h="370840">
                <a:tc>
                  <a:txBody>
                    <a:bodyPr/>
                    <a:lstStyle/>
                    <a:p>
                      <a:pPr algn="ctr"/>
                      <a:r>
                        <a:rPr lang="en-US" sz="900" dirty="0" smtClean="0"/>
                        <a:t>Mutual Authentication  with key agreement</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r>
              <a:tr h="370840">
                <a:tc>
                  <a:txBody>
                    <a:bodyPr/>
                    <a:lstStyle/>
                    <a:p>
                      <a:pPr algn="ctr"/>
                      <a:r>
                        <a:rPr lang="en-US" sz="900" dirty="0" smtClean="0"/>
                        <a:t>Strong Confidentiality</a:t>
                      </a:r>
                      <a:r>
                        <a:rPr lang="en-US" sz="900" baseline="0" dirty="0" smtClean="0"/>
                        <a:t> </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r>
              <a:tr h="370840">
                <a:tc>
                  <a:txBody>
                    <a:bodyPr/>
                    <a:lstStyle/>
                    <a:p>
                      <a:pPr algn="ctr"/>
                      <a:r>
                        <a:rPr lang="en-US" sz="900" dirty="0" smtClean="0"/>
                        <a:t>RSNA</a:t>
                      </a:r>
                      <a:r>
                        <a:rPr lang="en-US" sz="900" baseline="0" dirty="0" smtClean="0"/>
                        <a:t> Security Model </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r>
              <a:tr h="370840">
                <a:tc>
                  <a:txBody>
                    <a:bodyPr/>
                    <a:lstStyle/>
                    <a:p>
                      <a:pPr algn="ctr"/>
                      <a:r>
                        <a:rPr lang="en-US" sz="900" dirty="0" smtClean="0"/>
                        <a:t>Key</a:t>
                      </a:r>
                      <a:r>
                        <a:rPr lang="en-US" sz="900" baseline="0" dirty="0" smtClean="0"/>
                        <a:t> Confirmation</a:t>
                      </a:r>
                      <a:r>
                        <a:rPr lang="en-US" sz="900" dirty="0" smtClean="0"/>
                        <a:t>                 </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r>
              <a:tr h="370840">
                <a:tc>
                  <a:txBody>
                    <a:bodyPr/>
                    <a:lstStyle/>
                    <a:p>
                      <a:pPr algn="ctr"/>
                      <a:r>
                        <a:rPr lang="en-US" sz="900" dirty="0" smtClean="0"/>
                        <a:t>Key Derivation</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r>
              <a:tr h="370840">
                <a:tc>
                  <a:txBody>
                    <a:bodyPr/>
                    <a:lstStyle/>
                    <a:p>
                      <a:pPr algn="ctr"/>
                      <a:r>
                        <a:rPr lang="en-US" sz="900" dirty="0" smtClean="0"/>
                        <a:t>Fast</a:t>
                      </a:r>
                      <a:r>
                        <a:rPr lang="en-US" sz="900" baseline="0" dirty="0" smtClean="0"/>
                        <a:t> Re-authentication</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r>
              <a:tr h="370840">
                <a:tc>
                  <a:txBody>
                    <a:bodyPr/>
                    <a:lstStyle/>
                    <a:p>
                      <a:pPr algn="ctr"/>
                      <a:r>
                        <a:rPr lang="en-US" sz="900" dirty="0" smtClean="0"/>
                        <a:t>Strong Session Key </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r>
              <a:tr h="370840">
                <a:tc>
                  <a:txBody>
                    <a:bodyPr/>
                    <a:lstStyle/>
                    <a:p>
                      <a:pPr algn="ctr"/>
                      <a:r>
                        <a:rPr lang="en-US" sz="900" dirty="0" smtClean="0"/>
                        <a:t>Replay Attack</a:t>
                      </a:r>
                      <a:r>
                        <a:rPr lang="en-US" sz="900" baseline="0" dirty="0" smtClean="0"/>
                        <a:t> Protection/MTIM protection/Dictionary Attack /Impersonation Attack Protection</a:t>
                      </a:r>
                      <a:endParaRPr lang="en-CA" sz="900" dirty="0"/>
                    </a:p>
                  </a:txBody>
                  <a:tcPr>
                    <a:solidFill>
                      <a:schemeClr val="bg2">
                        <a:lumMod val="20000"/>
                        <a:lumOff val="80000"/>
                      </a:schemeClr>
                    </a:solidFill>
                  </a:tcPr>
                </a:tc>
                <a:tc>
                  <a:txBody>
                    <a:bodyPr/>
                    <a:lstStyle/>
                    <a:p>
                      <a:pPr algn="ctr"/>
                      <a:r>
                        <a:rPr lang="en-US" sz="900" dirty="0" smtClean="0"/>
                        <a:t>   Yes</a:t>
                      </a:r>
                      <a:endParaRPr lang="en-CA" sz="900" dirty="0"/>
                    </a:p>
                  </a:txBody>
                  <a:tcPr>
                    <a:solidFill>
                      <a:schemeClr val="bg2">
                        <a:lumMod val="20000"/>
                        <a:lumOff val="80000"/>
                      </a:schemeClr>
                    </a:solidFill>
                  </a:tcPr>
                </a:tc>
                <a:tc>
                  <a:txBody>
                    <a:bodyPr/>
                    <a:lstStyle/>
                    <a:p>
                      <a:pPr algn="ctr"/>
                      <a:r>
                        <a:rPr lang="en-US" sz="900" dirty="0" smtClean="0"/>
                        <a:t>Yes</a:t>
                      </a:r>
                      <a:endParaRPr lang="en-CA" sz="900" dirty="0"/>
                    </a:p>
                  </a:txBody>
                  <a:tcPr>
                    <a:solidFill>
                      <a:schemeClr val="bg2">
                        <a:lumMod val="20000"/>
                        <a:lumOff val="80000"/>
                      </a:schemeClr>
                    </a:solidFill>
                  </a:tcPr>
                </a:tc>
              </a:tr>
            </a:tbl>
          </a:graphicData>
        </a:graphic>
      </p:graphicFrame>
      <p:graphicFrame>
        <p:nvGraphicFramePr>
          <p:cNvPr id="9" name="Table 8"/>
          <p:cNvGraphicFramePr>
            <a:graphicFrameLocks noGrp="1"/>
          </p:cNvGraphicFramePr>
          <p:nvPr/>
        </p:nvGraphicFramePr>
        <p:xfrm>
          <a:off x="1538005" y="4811580"/>
          <a:ext cx="6096000" cy="1483360"/>
        </p:xfrm>
        <a:graphic>
          <a:graphicData uri="http://schemas.openxmlformats.org/drawingml/2006/table">
            <a:tbl>
              <a:tblPr firstRow="1" bandRow="1">
                <a:tableStyleId>{5C22544A-7EE6-4342-B048-85BDC9FD1C3A}</a:tableStyleId>
              </a:tblPr>
              <a:tblGrid>
                <a:gridCol w="2779165"/>
                <a:gridCol w="1613010"/>
                <a:gridCol w="1703825"/>
              </a:tblGrid>
              <a:tr h="370840">
                <a:tc>
                  <a:txBody>
                    <a:bodyPr/>
                    <a:lstStyle/>
                    <a:p>
                      <a:pPr algn="ctr"/>
                      <a:r>
                        <a:rPr lang="en-US" sz="900" dirty="0" smtClean="0"/>
                        <a:t>Recommended</a:t>
                      </a:r>
                      <a:r>
                        <a:rPr lang="en-US" sz="900" baseline="0" dirty="0" smtClean="0"/>
                        <a:t> Properties</a:t>
                      </a:r>
                      <a:endParaRPr lang="en-CA" sz="900" dirty="0"/>
                    </a:p>
                  </a:txBody>
                  <a:tcPr>
                    <a:solidFill>
                      <a:schemeClr val="accent1">
                        <a:lumMod val="50000"/>
                      </a:schemeClr>
                    </a:solidFill>
                  </a:tcPr>
                </a:tc>
                <a:tc>
                  <a:txBody>
                    <a:bodyPr/>
                    <a:lstStyle/>
                    <a:p>
                      <a:pPr algn="ctr"/>
                      <a:r>
                        <a:rPr lang="en-US" sz="900" dirty="0" smtClean="0"/>
                        <a:t> 802.11i</a:t>
                      </a:r>
                      <a:endParaRPr lang="en-CA" sz="900" dirty="0"/>
                    </a:p>
                  </a:txBody>
                  <a:tcPr>
                    <a:solidFill>
                      <a:schemeClr val="accent1">
                        <a:lumMod val="50000"/>
                      </a:schemeClr>
                    </a:solidFill>
                  </a:tcPr>
                </a:tc>
                <a:tc>
                  <a:txBody>
                    <a:bodyPr/>
                    <a:lstStyle/>
                    <a:p>
                      <a:pPr algn="ctr"/>
                      <a:r>
                        <a:rPr lang="en-US" sz="900" dirty="0" smtClean="0"/>
                        <a:t>  FILS</a:t>
                      </a:r>
                      <a:r>
                        <a:rPr lang="en-US" sz="900" baseline="0" dirty="0" smtClean="0"/>
                        <a:t> Security</a:t>
                      </a:r>
                      <a:endParaRPr lang="en-CA" sz="900" dirty="0"/>
                    </a:p>
                  </a:txBody>
                  <a:tcPr>
                    <a:solidFill>
                      <a:schemeClr val="accent1">
                        <a:lumMod val="50000"/>
                      </a:schemeClr>
                    </a:solidFill>
                  </a:tcPr>
                </a:tc>
              </a:tr>
              <a:tr h="370840">
                <a:tc>
                  <a:txBody>
                    <a:bodyPr/>
                    <a:lstStyle/>
                    <a:p>
                      <a:pPr algn="ctr"/>
                      <a:r>
                        <a:rPr lang="en-US" sz="900" dirty="0" smtClean="0"/>
                        <a:t>Fast and Efficient</a:t>
                      </a:r>
                      <a:endParaRPr lang="en-CA" sz="900" dirty="0"/>
                    </a:p>
                  </a:txBody>
                  <a:tcPr>
                    <a:solidFill>
                      <a:schemeClr val="bg2">
                        <a:lumMod val="40000"/>
                        <a:lumOff val="60000"/>
                      </a:schemeClr>
                    </a:solidFill>
                  </a:tcPr>
                </a:tc>
                <a:tc>
                  <a:txBody>
                    <a:bodyPr/>
                    <a:lstStyle/>
                    <a:p>
                      <a:pPr algn="ctr"/>
                      <a:r>
                        <a:rPr lang="en-US" sz="900" dirty="0" smtClean="0"/>
                        <a:t>No</a:t>
                      </a:r>
                      <a:endParaRPr lang="en-CA" sz="900" dirty="0"/>
                    </a:p>
                  </a:txBody>
                  <a:tcPr>
                    <a:solidFill>
                      <a:schemeClr val="bg2">
                        <a:lumMod val="40000"/>
                        <a:lumOff val="60000"/>
                      </a:schemeClr>
                    </a:solidFill>
                  </a:tcPr>
                </a:tc>
                <a:tc>
                  <a:txBody>
                    <a:bodyPr/>
                    <a:lstStyle/>
                    <a:p>
                      <a:pPr algn="ctr"/>
                      <a:r>
                        <a:rPr lang="en-US" sz="900" dirty="0" smtClean="0"/>
                        <a:t>  Yes</a:t>
                      </a:r>
                      <a:endParaRPr lang="en-CA" sz="900" dirty="0"/>
                    </a:p>
                  </a:txBody>
                  <a:tcPr>
                    <a:solidFill>
                      <a:schemeClr val="bg2">
                        <a:lumMod val="40000"/>
                        <a:lumOff val="60000"/>
                      </a:schemeClr>
                    </a:solidFill>
                  </a:tcPr>
                </a:tc>
              </a:tr>
              <a:tr h="370840">
                <a:tc>
                  <a:txBody>
                    <a:bodyPr/>
                    <a:lstStyle/>
                    <a:p>
                      <a:pPr algn="ctr"/>
                      <a:r>
                        <a:rPr lang="en-US" sz="900" dirty="0" smtClean="0"/>
                        <a:t>Forward</a:t>
                      </a:r>
                      <a:r>
                        <a:rPr lang="en-US" sz="900" baseline="0" dirty="0" smtClean="0"/>
                        <a:t> Secrecy</a:t>
                      </a:r>
                      <a:endParaRPr lang="en-CA" sz="900" dirty="0"/>
                    </a:p>
                  </a:txBody>
                  <a:tcPr>
                    <a:solidFill>
                      <a:schemeClr val="bg2">
                        <a:lumMod val="40000"/>
                        <a:lumOff val="60000"/>
                      </a:schemeClr>
                    </a:solidFill>
                  </a:tcPr>
                </a:tc>
                <a:tc>
                  <a:txBody>
                    <a:bodyPr/>
                    <a:lstStyle/>
                    <a:p>
                      <a:pPr algn="ctr"/>
                      <a:r>
                        <a:rPr lang="en-US" sz="900" dirty="0" smtClean="0"/>
                        <a:t>Implementation Related</a:t>
                      </a:r>
                      <a:endParaRPr lang="en-CA" sz="900" dirty="0"/>
                    </a:p>
                  </a:txBody>
                  <a:tcPr>
                    <a:solidFill>
                      <a:schemeClr val="bg2">
                        <a:lumMod val="40000"/>
                        <a:lumOff val="60000"/>
                      </a:schemeClr>
                    </a:solidFill>
                  </a:tcPr>
                </a:tc>
                <a:tc>
                  <a:txBody>
                    <a:bodyPr/>
                    <a:lstStyle/>
                    <a:p>
                      <a:pPr algn="ctr"/>
                      <a:r>
                        <a:rPr lang="en-US" sz="900" dirty="0" smtClean="0"/>
                        <a:t>Implementation</a:t>
                      </a:r>
                      <a:r>
                        <a:rPr lang="en-US" sz="900" baseline="0" dirty="0" smtClean="0"/>
                        <a:t> Related</a:t>
                      </a:r>
                      <a:endParaRPr lang="en-CA" sz="900" dirty="0"/>
                    </a:p>
                  </a:txBody>
                  <a:tcPr>
                    <a:solidFill>
                      <a:schemeClr val="bg2">
                        <a:lumMod val="40000"/>
                        <a:lumOff val="60000"/>
                      </a:schemeClr>
                    </a:solidFill>
                  </a:tcPr>
                </a:tc>
              </a:tr>
              <a:tr h="370840">
                <a:tc>
                  <a:txBody>
                    <a:bodyPr/>
                    <a:lstStyle/>
                    <a:p>
                      <a:pPr algn="ctr"/>
                      <a:r>
                        <a:rPr lang="en-US" sz="900" dirty="0" smtClean="0"/>
                        <a:t>Denial of Service Resistance</a:t>
                      </a:r>
                      <a:endParaRPr lang="en-CA" sz="900" dirty="0"/>
                    </a:p>
                  </a:txBody>
                  <a:tcPr>
                    <a:solidFill>
                      <a:schemeClr val="bg2">
                        <a:lumMod val="40000"/>
                        <a:lumOff val="60000"/>
                      </a:schemeClr>
                    </a:solidFill>
                  </a:tcPr>
                </a:tc>
                <a:tc>
                  <a:txBody>
                    <a:bodyPr/>
                    <a:lstStyle/>
                    <a:p>
                      <a:pPr algn="ctr"/>
                      <a:r>
                        <a:rPr lang="en-US" sz="900" dirty="0" smtClean="0"/>
                        <a:t>Implementation</a:t>
                      </a:r>
                      <a:r>
                        <a:rPr lang="en-US" sz="900" baseline="0" dirty="0" smtClean="0"/>
                        <a:t> Related</a:t>
                      </a:r>
                      <a:endParaRPr lang="en-CA" sz="900" dirty="0"/>
                    </a:p>
                  </a:txBody>
                  <a:tcPr>
                    <a:solidFill>
                      <a:schemeClr val="bg2">
                        <a:lumMod val="40000"/>
                        <a:lumOff val="60000"/>
                      </a:schemeClr>
                    </a:solidFill>
                  </a:tcPr>
                </a:tc>
                <a:tc>
                  <a:txBody>
                    <a:bodyPr/>
                    <a:lstStyle/>
                    <a:p>
                      <a:pPr algn="ctr"/>
                      <a:r>
                        <a:rPr lang="en-US" sz="900" dirty="0" smtClean="0"/>
                        <a:t>Implementation Related</a:t>
                      </a:r>
                      <a:endParaRPr lang="en-CA" sz="900" dirty="0"/>
                    </a:p>
                  </a:txBody>
                  <a:tcPr>
                    <a:solidFill>
                      <a:schemeClr val="bg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square" rtlCol="0">
        <a:spAutoFit/>
      </a:bodyPr>
      <a:lstStyle>
        <a:defPPr>
          <a:defRPr dirty="0" smtClean="0"/>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8825</TotalTime>
  <Words>1286</Words>
  <Application>Microsoft Office PowerPoint</Application>
  <PresentationFormat>全屏显示(4:3)</PresentationFormat>
  <Paragraphs>258</Paragraphs>
  <Slides>12</Slides>
  <Notes>4</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802-11-Submission</vt:lpstr>
      <vt:lpstr>FILS presentation on High Level Security Requirements</vt:lpstr>
      <vt:lpstr>Abstract</vt:lpstr>
      <vt:lpstr>Conformance w/ Tgai PAR &amp; 5C </vt:lpstr>
      <vt:lpstr>Why do we need FILS?</vt:lpstr>
      <vt:lpstr>Why keep EAP?</vt:lpstr>
      <vt:lpstr>Optimized full EAP with concurrent IP address assignment</vt:lpstr>
      <vt:lpstr>Modification to 802.11 Authentication and Association State Machine</vt:lpstr>
      <vt:lpstr>Temporary State 5  (FILS Authenticated/Unassociated)</vt:lpstr>
      <vt:lpstr>Appropriate FILS Authentication Properties</vt:lpstr>
      <vt:lpstr>Authentication Algorithm Number Field</vt:lpstr>
      <vt:lpstr>Conclusion</vt:lpstr>
      <vt:lpstr>Questions &amp;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509</cp:revision>
  <cp:lastPrinted>1998-02-10T13:28:06Z</cp:lastPrinted>
  <dcterms:created xsi:type="dcterms:W3CDTF">2011-07-17T04:42:17Z</dcterms:created>
  <dcterms:modified xsi:type="dcterms:W3CDTF">2012-03-06T15:57:44Z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(3)QzZqm8TVDdO4thnBsrkMu39aAvrZroC4M5FrfIXDGymQo+q+2mB4+N9IjVt3gGZyLrJ/Pxrs
bppVlQkgscMzbEQ6QNfjlRoBCP8sSZbNMM8bT+Cxe8Uoh37tVmY4GgBFbL/o7RwdiXu16cEH
RxjBITGj2fjdJEZ0K6NSQ4gMCjt40KLxascR74QtCjU04oJpAD0dcZZqcVQ8g2SKL50YqfqT
fVZx85ZM0puQiVADq3C/Z</vt:lpwstr>
  </property>
  <property fmtid="{D5CDD505-2E9C-101B-9397-08002B2CF9AE}" pid="3" name="_ms_pID_7253431">
    <vt:lpwstr>OE74VaeTg3rDPdvkFaP0VMNDBvvxs+0MVM3f5/I8HS70Asd5jAr
VVGi7VzzHnMfx0xKasp43e1LB2ObtdNv9byiXJ9OjUixqQpWfZeVyzlrtiEN/ByRNe1Vc8fN
ez1M0Sv6mbHzFTeOIm51szFD7EBvYfXx+CrnUur8BILY2kuUP+D/ErPcTN5mGdM9MNLKlLlb
a8noTkdDuURS0hLw1Vd22R6CBck4ZHOep2m5J02uVp</vt:lpwstr>
  </property>
  <property fmtid="{D5CDD505-2E9C-101B-9397-08002B2CF9AE}" pid="4" name="_ms_pID_7253432">
    <vt:lpwstr>8RSLF6CDe9MDdMCWU=</vt:lpwstr>
  </property>
  <property fmtid="{D5CDD505-2E9C-101B-9397-08002B2CF9AE}" pid="5" name="sflag">
    <vt:lpwstr>1331023677</vt:lpwstr>
  </property>
</Properties>
</file>