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88" r:id="rId4"/>
    <p:sldId id="269" r:id="rId5"/>
    <p:sldId id="270" r:id="rId6"/>
    <p:sldId id="271" r:id="rId7"/>
    <p:sldId id="273" r:id="rId8"/>
    <p:sldId id="272" r:id="rId9"/>
    <p:sldId id="283" r:id="rId10"/>
    <p:sldId id="284" r:id="rId11"/>
    <p:sldId id="285" r:id="rId12"/>
    <p:sldId id="287" r:id="rId13"/>
    <p:sldId id="286" r:id="rId14"/>
    <p:sldId id="278" r:id="rId15"/>
    <p:sldId id="277" r:id="rId16"/>
    <p:sldId id="264" r:id="rId1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iW" initials="LeiW" lastIdx="12" clrIdx="0"/>
  <p:cmAuthor id="1" name="Katsuo Yunoki" initials="KY" lastIdx="1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36" y="-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&lt;#&gt;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&lt;#&gt;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11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802.11-12/0277r0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ja-JP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&lt;#&gt;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Katsuo Yunoki, KDDI R&amp;D Laboratories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&lt;#&gt;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&lt;#&gt;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11-12/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0277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-2003___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78024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Hybrid Scanning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811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 dirty="0" smtClean="0"/>
              <a:t>:</a:t>
            </a:r>
            <a:r>
              <a:rPr lang="en-GB" sz="2000" b="0" dirty="0"/>
              <a:t> </a:t>
            </a:r>
            <a:r>
              <a:rPr lang="en-GB" sz="2000" b="0" dirty="0" smtClean="0"/>
              <a:t>2012-03-07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514350" y="2780928"/>
          <a:ext cx="8077200" cy="2695575"/>
        </p:xfrm>
        <a:graphic>
          <a:graphicData uri="http://schemas.openxmlformats.org/presentationml/2006/ole">
            <p:oleObj spid="_x0000_s3075" name="Document" r:id="rId4" imgW="8262017" imgH="2754463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9992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132856"/>
            <a:ext cx="4198937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132856"/>
            <a:ext cx="4160837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Example of Hybrid Scanning</a:t>
            </a:r>
            <a:br>
              <a:rPr lang="en-US" altLang="ja-JP" dirty="0" smtClean="0"/>
            </a:br>
            <a:r>
              <a:rPr lang="en-US" altLang="ja-JP" sz="2000" dirty="0" smtClean="0"/>
              <a:t>(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Air time occupancy rate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on the channel which the desired AP exists)</a:t>
            </a:r>
            <a:endParaRPr lang="en-GB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3528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802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10msec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0032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5msec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31" name="線吹き出し 3 (枠付き) 30"/>
          <p:cNvSpPr/>
          <p:nvPr/>
        </p:nvSpPr>
        <p:spPr bwMode="auto">
          <a:xfrm>
            <a:off x="2843808" y="2636912"/>
            <a:ext cx="1224136" cy="432048"/>
          </a:xfrm>
          <a:prstGeom prst="borderCallout3">
            <a:avLst>
              <a:gd name="adj1" fmla="val 95176"/>
              <a:gd name="adj2" fmla="val 87114"/>
              <a:gd name="adj3" fmla="val 101056"/>
              <a:gd name="adj4" fmla="val 88119"/>
              <a:gd name="adj5" fmla="val 91182"/>
              <a:gd name="adj6" fmla="val 87079"/>
              <a:gd name="adj7" fmla="val 159996"/>
              <a:gd name="adj8" fmla="val 105789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15%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線吹き出し 3 (枠付き) 31"/>
          <p:cNvSpPr/>
          <p:nvPr/>
        </p:nvSpPr>
        <p:spPr bwMode="auto">
          <a:xfrm>
            <a:off x="6804248" y="2276872"/>
            <a:ext cx="1224136" cy="432048"/>
          </a:xfrm>
          <a:prstGeom prst="borderCallout3">
            <a:avLst>
              <a:gd name="adj1" fmla="val 9931"/>
              <a:gd name="adj2" fmla="val 99564"/>
              <a:gd name="adj3" fmla="val 1113"/>
              <a:gd name="adj4" fmla="val 100569"/>
              <a:gd name="adj5" fmla="val 11816"/>
              <a:gd name="adj6" fmla="val 100566"/>
              <a:gd name="adj7" fmla="val 65932"/>
              <a:gd name="adj8" fmla="val 142100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20%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5580112" y="2780928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Higher!!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1713" y="2121247"/>
            <a:ext cx="7140575" cy="375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11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7269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Air-time Occupancy Rate</a:t>
            </a:r>
            <a:endParaRPr lang="en-GB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670572" y="5826750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406876" y="234888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Active scanning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342980" y="3645024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Hybrid scanning *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42980" y="457183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rgbClr val="FF0000"/>
                </a:solidFill>
              </a:rPr>
              <a:t>Passive scanning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827584" y="6093296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b="1" dirty="0" smtClean="0">
                <a:solidFill>
                  <a:schemeClr val="tx1"/>
                </a:solidFill>
              </a:rPr>
              <a:t>* </a:t>
            </a:r>
            <a:r>
              <a:rPr kumimoji="1" lang="en-US" altLang="ja-JP" sz="1800" dirty="0" smtClean="0">
                <a:solidFill>
                  <a:schemeClr val="tx1"/>
                </a:solidFill>
              </a:rPr>
              <a:t>Passive scanning duration of Hybrid scanning is 10msec.</a:t>
            </a:r>
            <a:r>
              <a:rPr kumimoji="1" lang="en-US" altLang="ja-JP" sz="1800" b="1" dirty="0" smtClean="0">
                <a:solidFill>
                  <a:schemeClr val="tx1"/>
                </a:solidFill>
              </a:rPr>
              <a:t> </a:t>
            </a:r>
            <a:endParaRPr kumimoji="1" lang="ja-JP" altLang="en-US" sz="1800" b="1" dirty="0">
              <a:solidFill>
                <a:schemeClr val="tx1"/>
              </a:solidFill>
            </a:endParaRPr>
          </a:p>
        </p:txBody>
      </p:sp>
      <p:sp>
        <p:nvSpPr>
          <p:cNvPr id="24" name="下矢印 23"/>
          <p:cNvSpPr/>
          <p:nvPr/>
        </p:nvSpPr>
        <p:spPr bwMode="auto">
          <a:xfrm>
            <a:off x="6486996" y="3068960"/>
            <a:ext cx="1008112" cy="576064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55576" y="1268760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Occupancy rate is reduced</a:t>
            </a:r>
            <a:r>
              <a:rPr kumimoji="1" lang="ja-JP" altLang="en-US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dirty="0" smtClean="0">
                <a:solidFill>
                  <a:schemeClr val="tx1"/>
                </a:solidFill>
              </a:rPr>
              <a:t>in Hybrid scanning compared with Active scanning.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線吹き出し 3 (枠付き) 25"/>
          <p:cNvSpPr/>
          <p:nvPr/>
        </p:nvSpPr>
        <p:spPr bwMode="auto">
          <a:xfrm>
            <a:off x="8028384" y="4077072"/>
            <a:ext cx="971600" cy="432048"/>
          </a:xfrm>
          <a:prstGeom prst="borderCallout3">
            <a:avLst>
              <a:gd name="adj1" fmla="val 62842"/>
              <a:gd name="adj2" fmla="val 844"/>
              <a:gd name="adj3" fmla="val 56964"/>
              <a:gd name="adj4" fmla="val -765"/>
              <a:gd name="adj5" fmla="val 58848"/>
              <a:gd name="adj6" fmla="val 969"/>
              <a:gd name="adj7" fmla="val -4615"/>
              <a:gd name="adj8" fmla="val -21861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15%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線吹き出し 3 (枠付き) 26"/>
          <p:cNvSpPr/>
          <p:nvPr/>
        </p:nvSpPr>
        <p:spPr bwMode="auto">
          <a:xfrm>
            <a:off x="8028384" y="2564904"/>
            <a:ext cx="971600" cy="432048"/>
          </a:xfrm>
          <a:prstGeom prst="borderCallout3">
            <a:avLst>
              <a:gd name="adj1" fmla="val 62842"/>
              <a:gd name="adj2" fmla="val 844"/>
              <a:gd name="adj3" fmla="val 56964"/>
              <a:gd name="adj4" fmla="val -765"/>
              <a:gd name="adj5" fmla="val 58848"/>
              <a:gd name="adj6" fmla="val 969"/>
              <a:gd name="adj7" fmla="val -4615"/>
              <a:gd name="adj8" fmla="val -21861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33%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92204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Assumed Gains in AP Discovery Time</a:t>
            </a:r>
            <a:br>
              <a:rPr lang="en-US" dirty="0" smtClean="0"/>
            </a:br>
            <a:r>
              <a:rPr lang="en-US" dirty="0" smtClean="0"/>
              <a:t>(No. of STAs = 100)</a:t>
            </a:r>
            <a:endParaRPr lang="en-GB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3568" y="5589240"/>
            <a:ext cx="43924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x = Passive scanning duration (= BI)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y = </a:t>
            </a:r>
            <a:r>
              <a:rPr kumimoji="1" lang="en-US" altLang="ja-JP" sz="1600" dirty="0" err="1" smtClean="0">
                <a:solidFill>
                  <a:schemeClr val="tx1"/>
                </a:solidFill>
              </a:rPr>
              <a:t>MaxChannelTime</a:t>
            </a:r>
            <a:endParaRPr kumimoji="1" lang="en-US" altLang="ja-JP" sz="1600" dirty="0" smtClean="0">
              <a:solidFill>
                <a:schemeClr val="tx1"/>
              </a:solidFill>
            </a:endParaRP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z = Passive scanning duration for Hybrid scanning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/>
        </p:nvGraphicFramePr>
        <p:xfrm>
          <a:off x="467544" y="2132856"/>
          <a:ext cx="8136904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80184"/>
                <a:gridCol w="1524000"/>
                <a:gridCol w="1524000"/>
                <a:gridCol w="1908720"/>
              </a:tblGrid>
              <a:tr h="40545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Scan all channels,</a:t>
                      </a:r>
                    </a:p>
                    <a:p>
                      <a:pPr algn="ctr"/>
                      <a:r>
                        <a:rPr kumimoji="1" lang="en-US" altLang="ja-JP" sz="1400" dirty="0" smtClean="0"/>
                        <a:t>find all APs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Scan</a:t>
                      </a:r>
                      <a:r>
                        <a:rPr kumimoji="1" lang="en-US" altLang="ja-JP" sz="1400" baseline="0" dirty="0" smtClean="0"/>
                        <a:t> all channels,</a:t>
                      </a:r>
                    </a:p>
                    <a:p>
                      <a:pPr algn="ctr"/>
                      <a:r>
                        <a:rPr kumimoji="1" lang="en-US" altLang="ja-JP" sz="1400" baseline="0" dirty="0" smtClean="0"/>
                        <a:t>stop after 1</a:t>
                      </a:r>
                      <a:r>
                        <a:rPr kumimoji="1" lang="en-US" altLang="ja-JP" sz="1400" baseline="30000" dirty="0" smtClean="0"/>
                        <a:t>st</a:t>
                      </a:r>
                      <a:r>
                        <a:rPr kumimoji="1" lang="en-US" altLang="ja-JP" sz="1400" baseline="0" dirty="0" smtClean="0"/>
                        <a:t> AP is found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Reduce number of scanning channels to 1 where AP are known to operate 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Current passive</a:t>
                      </a:r>
                      <a:r>
                        <a:rPr kumimoji="1" lang="en-US" altLang="ja-JP" sz="1400" baseline="0" dirty="0" smtClean="0"/>
                        <a:t> scanning (x = 100)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solidFill>
                            <a:schemeClr val="bg1"/>
                          </a:solidFill>
                        </a:rPr>
                        <a:t>1100 ms</a:t>
                      </a:r>
                      <a:endParaRPr kumimoji="1" lang="ja-JP" alt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550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50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Passive scanning (x = 25)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275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138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Active scanning (y = 15)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153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Active scanning (y= 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55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28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3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10,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25, y = 10,</a:t>
                      </a:r>
                      <a:r>
                        <a:rPr kumimoji="1" lang="en-US" altLang="ja-JP" sz="1400" baseline="0" dirty="0" smtClean="0"/>
                        <a:t>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99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9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5, z = 10)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156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74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290178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Hybrid scanning (x = 100, y = 5, z = 5)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106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51 ms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6 ms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13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836712"/>
            <a:ext cx="8496944" cy="70676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Assumptions For Comparison</a:t>
            </a:r>
            <a:endParaRPr lang="en-GB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1560" y="1700808"/>
            <a:ext cx="7920880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[No. of channels]</a:t>
            </a:r>
          </a:p>
          <a:p>
            <a:pPr marL="723900" indent="-3683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11 channels.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[Desired AP]</a:t>
            </a:r>
          </a:p>
          <a:p>
            <a:pPr marL="723900" indent="-3683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Only 1 AP on one of the 11 channels.</a:t>
            </a:r>
          </a:p>
          <a:p>
            <a:pPr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[Passive scanning]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BI.</a:t>
            </a:r>
          </a:p>
          <a:p>
            <a:pPr marL="355600" indent="-355600"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[Active scanning]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MaxChannelTime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 marL="71755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1 AP at least on every channel.</a:t>
            </a:r>
          </a:p>
          <a:p>
            <a:pPr marL="355600" lvl="1" indent="-355600">
              <a:spcBef>
                <a:spcPts val="600"/>
              </a:spcBef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[Hybrid scanning]</a:t>
            </a:r>
          </a:p>
          <a:p>
            <a:pPr marL="723900" lvl="1" indent="-355600">
              <a:spcBef>
                <a:spcPts val="600"/>
              </a:spcBef>
              <a:buFont typeface="Wingdings" pitchFamily="2" charset="2"/>
              <a:buChar char="l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Scanning duration for each channel is “Passive scanning duration” + </a:t>
            </a:r>
            <a:r>
              <a:rPr kumimoji="1" lang="en-US" altLang="ja-JP" sz="2000" dirty="0" err="1" smtClean="0">
                <a:solidFill>
                  <a:schemeClr val="tx1"/>
                </a:solidFill>
              </a:rPr>
              <a:t>MaxChannelTime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More issues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700808"/>
            <a:ext cx="828092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studies are required for parameter tuning.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Methods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for limitation of responding AP should be implemented in Probe Request.</a:t>
            </a:r>
          </a:p>
          <a:p>
            <a:pPr marL="798513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en-GB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Probe exchanges by Hybrid scanning also may cause packet flooding on channels which desired AP 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doesn’t exists.</a:t>
            </a:r>
          </a:p>
          <a:p>
            <a:pPr marL="342900" indent="-342900" eaLnBrk="1" hangingPunct="1">
              <a:spcBef>
                <a:spcPts val="600"/>
              </a:spcBef>
              <a:buFont typeface="Wingdings" pitchFamily="2" charset="2"/>
              <a:buChar char="l"/>
              <a:defRPr/>
            </a:pPr>
            <a:r>
              <a:rPr kumimoji="1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Broadcast addressed</a:t>
            </a:r>
            <a:r>
              <a:rPr kumimoji="1" lang="en-US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Probe Response doesn’t have acknowledge of reception.</a:t>
            </a:r>
          </a:p>
          <a:p>
            <a:pPr marL="811213" lvl="1" indent="-342900" eaLnBrk="1" hangingPunct="1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Me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thods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for mitigating packet conflicts may be required.</a:t>
            </a:r>
            <a:endParaRPr kumimoji="1" lang="en-GB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323528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1772816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Do you agree to include the concept of Hybrid scanning in SFD?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Y/N/A =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Proposed text for SFD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5.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Fast NW 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discovery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5.1 Fast AP discovery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5.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1.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X Hybrid scanning </a:t>
            </a:r>
            <a:endParaRPr kumimoji="1" lang="en-US" sz="2400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96136" y="6475413"/>
            <a:ext cx="2746202" cy="193947"/>
          </a:xfrm>
        </p:spPr>
        <p:txBody>
          <a:bodyPr/>
          <a:lstStyle/>
          <a:p>
            <a:r>
              <a:rPr lang="it-IT" dirty="0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16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</a:pPr>
            <a:r>
              <a:rPr lang="en-US" dirty="0" smtClean="0"/>
              <a:t>IEEE802.11-03/416r0  Fast active scan for measurement and handoff (Moo </a:t>
            </a:r>
            <a:r>
              <a:rPr lang="en-US" dirty="0" err="1" smtClean="0"/>
              <a:t>Ryong</a:t>
            </a:r>
            <a:r>
              <a:rPr lang="en-US" dirty="0" smtClean="0"/>
              <a:t> </a:t>
            </a:r>
            <a:r>
              <a:rPr lang="en-US" dirty="0" err="1" smtClean="0"/>
              <a:t>Jeong</a:t>
            </a:r>
            <a:r>
              <a:rPr lang="en-US" dirty="0" smtClean="0"/>
              <a:t>, </a:t>
            </a:r>
            <a:r>
              <a:rPr lang="en-US" dirty="0" err="1" smtClean="0"/>
              <a:t>Fujio</a:t>
            </a:r>
            <a:r>
              <a:rPr lang="en-US" dirty="0" smtClean="0"/>
              <a:t> Watanabe and Toshiro Kawahara)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IEEE802.11-10/922r2  Achievable gains in AP discovery (Marc </a:t>
            </a:r>
            <a:r>
              <a:rPr lang="en-US" dirty="0" err="1" smtClean="0"/>
              <a:t>Emmelmann</a:t>
            </a:r>
            <a:r>
              <a:rPr lang="en-US" dirty="0" smtClean="0"/>
              <a:t>)</a:t>
            </a:r>
          </a:p>
          <a:p>
            <a:pPr>
              <a:buFont typeface="Wingdings" pitchFamily="2" charset="2"/>
              <a:buChar char="l"/>
            </a:pPr>
            <a:r>
              <a:rPr lang="en-US" dirty="0" smtClean="0"/>
              <a:t>IEEE802.11-11/</a:t>
            </a:r>
            <a:r>
              <a:rPr lang="en-US" altLang="ja-JP" dirty="0" smtClean="0"/>
              <a:t>1413r3  Real air-time occupation by beacon and probe (</a:t>
            </a:r>
            <a:r>
              <a:rPr lang="en-US" altLang="ja-JP" dirty="0" err="1" smtClean="0"/>
              <a:t>Katsuo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Yunoki</a:t>
            </a:r>
            <a:r>
              <a:rPr lang="en-US" altLang="ja-JP" dirty="0" smtClean="0"/>
              <a:t>)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provides the text for Specification Framework Document (SFD).</a:t>
            </a:r>
          </a:p>
          <a:p>
            <a:pPr lvl="1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400" dirty="0" smtClean="0"/>
              <a:t>Area: Section 5 (AP/Network discovery)</a:t>
            </a:r>
          </a:p>
          <a:p>
            <a:pPr>
              <a:buFont typeface="Wingdings" pitchFamily="2" charset="2"/>
              <a:buChar char="l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Before showing the text, supporting explanations are provided.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US" altLang="ja-JP" dirty="0" smtClean="0">
                <a:solidFill>
                  <a:schemeClr val="tx2"/>
                </a:solidFill>
              </a:rPr>
              <a:t>Conformance w/ TGai PAR &amp; 5C</a:t>
            </a:r>
            <a:endParaRPr lang="en-GB" dirty="0"/>
          </a:p>
        </p:txBody>
      </p:sp>
      <p:graphicFrame>
        <p:nvGraphicFramePr>
          <p:cNvPr id="10" name="Tabelle 6"/>
          <p:cNvGraphicFramePr>
            <a:graphicFrameLocks noGrp="1"/>
          </p:cNvGraphicFramePr>
          <p:nvPr/>
        </p:nvGraphicFramePr>
        <p:xfrm>
          <a:off x="762000" y="1905000"/>
          <a:ext cx="7696200" cy="3320415"/>
        </p:xfrm>
        <a:graphic>
          <a:graphicData uri="http://schemas.openxmlformats.org/drawingml/2006/table">
            <a:tbl>
              <a:tblPr/>
              <a:tblGrid>
                <a:gridCol w="5791200"/>
                <a:gridCol w="1905000"/>
              </a:tblGrid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Conformance Question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Response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C99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degrade the security offered by Robust Security Network Association (RSNA) already defined in 802.11?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change the MAC SAP interface?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require or introduce a change to the 802.1 architecture?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channel access mechanism?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Does the proposal introduce a change in the PHY?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ECDE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Which of the following link set-up phases is addressed by the proposal?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(1) AP Discovery (2) Network Discovery (3) Link (re-)establishment / exchange of security related messages (4) Higher layer aspects, e.g. IP address assignment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kumimoji="1"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-65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6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Mathematical </a:t>
            </a:r>
            <a:r>
              <a:rPr lang="en-GB" dirty="0" smtClean="0"/>
              <a:t>Comparison of</a:t>
            </a:r>
            <a:br>
              <a:rPr lang="en-GB" dirty="0" smtClean="0"/>
            </a:br>
            <a:r>
              <a:rPr lang="en-GB" dirty="0" smtClean="0"/>
              <a:t>A</a:t>
            </a:r>
            <a:r>
              <a:rPr lang="en-US" altLang="ja-JP" dirty="0" err="1" smtClean="0"/>
              <a:t>ir</a:t>
            </a:r>
            <a:r>
              <a:rPr lang="en-US" altLang="ja-JP" dirty="0" smtClean="0"/>
              <a:t>-time Occupancy Rate (1)</a:t>
            </a:r>
            <a:endParaRPr lang="en-GB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339752" y="6093296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dirty="0" smtClean="0">
                <a:solidFill>
                  <a:schemeClr val="tx1"/>
                </a:solidFill>
              </a:rPr>
              <a:t>No. of STAs searching desired AP in a second.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436096" y="3645024"/>
            <a:ext cx="33843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Note: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Responding AP is </a:t>
            </a:r>
            <a:r>
              <a:rPr kumimoji="1" lang="en-US" altLang="ja-JP" sz="2000" b="1" u="sng" dirty="0" smtClean="0">
                <a:solidFill>
                  <a:schemeClr val="tx1"/>
                </a:solidFill>
              </a:rPr>
              <a:t>only one</a:t>
            </a:r>
            <a:r>
              <a:rPr kumimoji="1" lang="en-US" altLang="ja-JP" sz="20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kumimoji="1" lang="en-US" altLang="ja-JP" sz="2000" dirty="0" smtClean="0">
                <a:solidFill>
                  <a:schemeClr val="tx1"/>
                </a:solidFill>
              </a:rPr>
              <a:t> Packet conflicts aren’t considered.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2175" y="1836191"/>
            <a:ext cx="7358063" cy="432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Mathematical Comparison of</a:t>
            </a:r>
            <a:br>
              <a:rPr lang="en-GB" dirty="0" smtClean="0"/>
            </a:br>
            <a:r>
              <a:rPr lang="en-GB" dirty="0" smtClean="0"/>
              <a:t>Air</a:t>
            </a:r>
            <a:r>
              <a:rPr lang="en-US" altLang="ja-JP" dirty="0" smtClean="0"/>
              <a:t>-time Occupancy Rate (2)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1981200"/>
            <a:ext cx="8568952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 scanning occupies much air-time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proportionally</a:t>
            </a:r>
            <a:r>
              <a:rPr kumimoji="1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to number of STAs.</a:t>
            </a:r>
          </a:p>
          <a:p>
            <a:pPr marL="1085850" lvl="1" indent="-342900" eaLnBrk="1" hangingPunct="1">
              <a:spcBef>
                <a:spcPts val="600"/>
              </a:spcBef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Real condition is severer.</a:t>
            </a:r>
            <a:r>
              <a:rPr kumimoji="1" lang="ja-JP" alt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Because responding AP isn’t only one.</a:t>
            </a:r>
            <a:endParaRPr kumimoji="1" lang="en-GB" b="1" i="0" u="none" strike="noStrike" kern="0" cap="none" spc="0" normalizeH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b="1" u="sng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Passive</a:t>
            </a:r>
            <a:r>
              <a:rPr kumimoji="1" lang="en-GB" b="1" u="sng" kern="0" dirty="0" smtClean="0">
                <a:solidFill>
                  <a:srgbClr val="000000"/>
                </a:solidFill>
                <a:latin typeface="+mn-lt"/>
                <a:ea typeface="+mn-ea"/>
              </a:rPr>
              <a:t> scanning 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doesn’t 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cause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 the air-time occupancy.  But it takes </a:t>
            </a:r>
            <a:r>
              <a:rPr kumimoji="1" lang="en-GB" b="1" u="sng" kern="0" dirty="0" smtClean="0">
                <a:solidFill>
                  <a:srgbClr val="000000"/>
                </a:solidFill>
                <a:latin typeface="+mn-lt"/>
                <a:ea typeface="+mn-ea"/>
              </a:rPr>
              <a:t>longer time to discover a desired AP.</a:t>
            </a:r>
          </a:p>
          <a:p>
            <a:pPr marL="1085850" lvl="1" indent="-342900" eaLnBrk="1" hangingPunct="1">
              <a:spcBef>
                <a:spcPts val="600"/>
              </a:spcBef>
              <a:defRPr/>
            </a:pP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ref.: doc. 12/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0276</a:t>
            </a:r>
            <a:r>
              <a:rPr kumimoji="1" lang="en-GB" b="1" kern="0" dirty="0" smtClean="0">
                <a:solidFill>
                  <a:srgbClr val="000000"/>
                </a:solidFill>
                <a:latin typeface="+mn-lt"/>
                <a:ea typeface="+mn-ea"/>
              </a:rPr>
              <a:t>r0 (KDDI)</a:t>
            </a: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Char char="•"/>
              <a:tabLst/>
              <a:defRPr/>
            </a:pPr>
            <a:endParaRPr kumimoji="1" lang="en-GB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marR="0" lvl="0" indent="-3429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4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Hybrid scanning</a:t>
            </a:r>
            <a:r>
              <a:rPr kumimoji="1" lang="en-GB" sz="2400" b="1" i="0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 proposed for an alternative</a:t>
            </a:r>
            <a:r>
              <a:rPr kumimoji="1" lang="en-GB" sz="24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faster AP discovery as the following slides.</a:t>
            </a:r>
            <a:endParaRPr kumimoji="1" lang="en-GB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下矢印 10"/>
          <p:cNvSpPr/>
          <p:nvPr/>
        </p:nvSpPr>
        <p:spPr bwMode="auto">
          <a:xfrm>
            <a:off x="3491880" y="4869160"/>
            <a:ext cx="2016224" cy="432048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Concept of Hybrid Scanning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95536" y="1700808"/>
            <a:ext cx="8352928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Passive scanning before executing Active scanning</a:t>
            </a:r>
          </a:p>
          <a:p>
            <a:pPr marL="803275" lvl="1" indent="-271463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To detect Beacons or </a:t>
            </a:r>
            <a:r>
              <a:rPr kumimoji="1" lang="en-US" b="1" kern="0" dirty="0" smtClean="0">
                <a:solidFill>
                  <a:srgbClr val="FF0000"/>
                </a:solidFill>
                <a:latin typeface="+mn-lt"/>
                <a:ea typeface="+mn-ea"/>
              </a:rPr>
              <a:t>Probe Responses (broadcasted)</a:t>
            </a:r>
          </a:p>
          <a:p>
            <a:pPr marL="1203325" lvl="2" indent="-271463" eaLnBrk="1" hangingPunct="1">
              <a:spcBef>
                <a:spcPts val="400"/>
              </a:spcBef>
            </a:pPr>
            <a:r>
              <a:rPr kumimoji="1" lang="en-US" sz="2000" kern="0" dirty="0" smtClean="0">
                <a:solidFill>
                  <a:srgbClr val="000000"/>
                </a:solidFill>
                <a:latin typeface="+mn-lt"/>
                <a:ea typeface="+mn-ea"/>
              </a:rPr>
              <a:t>Probe Responses are responding to Probe Requests from other STAs.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Transmitting Probe Request only after no detection of a desired AP in Passive scanning duration</a:t>
            </a:r>
          </a:p>
          <a:p>
            <a:pPr marL="803275" lvl="1" indent="-271463" eaLnBrk="1" hangingPunct="1">
              <a:spcBef>
                <a:spcPts val="400"/>
              </a:spcBef>
              <a:buFont typeface="Arial" pitchFamily="34" charset="0"/>
              <a:buChar char="•"/>
            </a:pP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Waiting time for Probe Response for each channel is </a:t>
            </a:r>
            <a:r>
              <a:rPr kumimoji="1" lang="en-US" b="1" kern="0" dirty="0" err="1" smtClean="0">
                <a:solidFill>
                  <a:srgbClr val="000000"/>
                </a:solidFill>
                <a:latin typeface="+mn-lt"/>
                <a:ea typeface="+mn-ea"/>
              </a:rPr>
              <a:t>MaxChannelTime</a:t>
            </a:r>
            <a:r>
              <a:rPr kumimoji="1" lang="en-US" b="1" kern="0" dirty="0" smtClean="0">
                <a:solidFill>
                  <a:srgbClr val="000000"/>
                </a:solidFill>
                <a:latin typeface="+mn-lt"/>
                <a:ea typeface="+mn-ea"/>
              </a:rPr>
              <a:t>. </a:t>
            </a:r>
            <a:r>
              <a:rPr kumimoji="1" lang="en-US" altLang="ja-JP" b="1" kern="0" dirty="0" smtClean="0">
                <a:solidFill>
                  <a:srgbClr val="000000"/>
                </a:solidFill>
                <a:latin typeface="+mn-lt"/>
                <a:ea typeface="+mn-ea"/>
              </a:rPr>
              <a:t>It may be shorter than the one in current Active scanning.</a:t>
            </a:r>
            <a:endParaRPr kumimoji="1" lang="en-US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+mj-lt"/>
              <a:buAutoNum type="arabicPeriod"/>
              <a:tabLst/>
              <a:defRPr/>
            </a:pPr>
            <a:r>
              <a:rPr kumimoji="1" lang="en-US" altLang="ja-JP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AP </a:t>
            </a: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Transmitting Probe Response</a:t>
            </a:r>
            <a:r>
              <a:rPr kumimoji="1" lang="ja-JP" alt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</a:t>
            </a:r>
            <a:r>
              <a:rPr kumimoji="1" lang="en-US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to broadcast address</a:t>
            </a:r>
          </a:p>
        </p:txBody>
      </p:sp>
      <p:cxnSp>
        <p:nvCxnSpPr>
          <p:cNvPr id="9" name="直線コネクタ 8"/>
          <p:cNvCxnSpPr/>
          <p:nvPr/>
        </p:nvCxnSpPr>
        <p:spPr bwMode="auto">
          <a:xfrm>
            <a:off x="8100392" y="6021288"/>
            <a:ext cx="576064" cy="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直線コネクタ 10"/>
          <p:cNvCxnSpPr/>
          <p:nvPr/>
        </p:nvCxnSpPr>
        <p:spPr bwMode="auto">
          <a:xfrm flipV="1">
            <a:off x="8676456" y="2420888"/>
            <a:ext cx="0" cy="3600400"/>
          </a:xfrm>
          <a:prstGeom prst="line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直線矢印コネクタ 12"/>
          <p:cNvCxnSpPr/>
          <p:nvPr/>
        </p:nvCxnSpPr>
        <p:spPr bwMode="auto">
          <a:xfrm flipH="1">
            <a:off x="8244408" y="2420888"/>
            <a:ext cx="432048" cy="0"/>
          </a:xfrm>
          <a:prstGeom prst="straightConnector1">
            <a:avLst/>
          </a:prstGeom>
          <a:solidFill>
            <a:srgbClr val="00B8FF"/>
          </a:solidFill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/>
          <p:cNvSpPr/>
          <p:nvPr/>
        </p:nvSpPr>
        <p:spPr bwMode="auto">
          <a:xfrm>
            <a:off x="2627784" y="1916832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Graphic of Hybrid Scanning</a:t>
            </a:r>
            <a:endParaRPr lang="en-GB" dirty="0"/>
          </a:p>
        </p:txBody>
      </p:sp>
      <p:cxnSp>
        <p:nvCxnSpPr>
          <p:cNvPr id="10" name="直線コネクタ 9"/>
          <p:cNvCxnSpPr/>
          <p:nvPr/>
        </p:nvCxnSpPr>
        <p:spPr bwMode="auto">
          <a:xfrm>
            <a:off x="1403648" y="2564904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1" name="テキスト ボックス 10"/>
          <p:cNvSpPr txBox="1"/>
          <p:nvPr/>
        </p:nvSpPr>
        <p:spPr>
          <a:xfrm>
            <a:off x="7740352" y="2420888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t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 bwMode="auto">
          <a:xfrm>
            <a:off x="1403648" y="3356992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直線コネクタ 12"/>
          <p:cNvCxnSpPr/>
          <p:nvPr/>
        </p:nvCxnSpPr>
        <p:spPr bwMode="auto">
          <a:xfrm>
            <a:off x="1403648" y="414908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4" name="直線コネクタ 13"/>
          <p:cNvCxnSpPr/>
          <p:nvPr/>
        </p:nvCxnSpPr>
        <p:spPr bwMode="auto">
          <a:xfrm>
            <a:off x="1403648" y="5589240"/>
            <a:ext cx="6336704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5" name="テキスト ボックス 14"/>
          <p:cNvSpPr txBox="1"/>
          <p:nvPr/>
        </p:nvSpPr>
        <p:spPr>
          <a:xfrm>
            <a:off x="683568" y="2060848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683568" y="2895327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CH2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683568" y="368741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CH3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11560" y="5127575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CH11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899592" y="4221088"/>
            <a:ext cx="504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: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: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 bwMode="auto">
          <a:xfrm>
            <a:off x="2110080" y="1916832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18976" y="1529496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err="1" smtClean="0">
                <a:solidFill>
                  <a:schemeClr val="tx1"/>
                </a:solidFill>
              </a:rPr>
              <a:t>Passive+Active</a:t>
            </a:r>
            <a:endParaRPr kumimoji="1" lang="ja-JP" altLang="en-US" sz="1800" dirty="0">
              <a:solidFill>
                <a:schemeClr val="tx1"/>
              </a:solidFill>
            </a:endParaRPr>
          </a:p>
        </p:txBody>
      </p:sp>
      <p:cxnSp>
        <p:nvCxnSpPr>
          <p:cNvPr id="30" name="直線コネクタ 29"/>
          <p:cNvCxnSpPr/>
          <p:nvPr/>
        </p:nvCxnSpPr>
        <p:spPr bwMode="auto">
          <a:xfrm>
            <a:off x="2123728" y="2852936"/>
            <a:ext cx="0" cy="345638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直線コネクタ 30"/>
          <p:cNvCxnSpPr/>
          <p:nvPr/>
        </p:nvCxnSpPr>
        <p:spPr bwMode="auto">
          <a:xfrm>
            <a:off x="7380312" y="5949280"/>
            <a:ext cx="0" cy="368424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直線矢印コネクタ 34"/>
          <p:cNvCxnSpPr/>
          <p:nvPr/>
        </p:nvCxnSpPr>
        <p:spPr bwMode="auto">
          <a:xfrm>
            <a:off x="2123728" y="6165304"/>
            <a:ext cx="525658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 w="med" len="med"/>
          </a:ln>
          <a:effectLst/>
        </p:spPr>
      </p:cxnSp>
      <p:sp>
        <p:nvSpPr>
          <p:cNvPr id="37" name="円弧 36"/>
          <p:cNvSpPr/>
          <p:nvPr/>
        </p:nvSpPr>
        <p:spPr bwMode="auto">
          <a:xfrm>
            <a:off x="2915816" y="2204864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円弧 37"/>
          <p:cNvSpPr/>
          <p:nvPr/>
        </p:nvSpPr>
        <p:spPr bwMode="auto">
          <a:xfrm>
            <a:off x="3995936" y="3068960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円弧 38"/>
          <p:cNvSpPr/>
          <p:nvPr/>
        </p:nvSpPr>
        <p:spPr bwMode="auto">
          <a:xfrm>
            <a:off x="5076056" y="3933056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円弧 39"/>
          <p:cNvSpPr/>
          <p:nvPr/>
        </p:nvSpPr>
        <p:spPr bwMode="auto">
          <a:xfrm>
            <a:off x="6156176" y="4581128"/>
            <a:ext cx="648072" cy="792088"/>
          </a:xfrm>
          <a:prstGeom prst="arc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3275856" y="5935632"/>
            <a:ext cx="280831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Total scanning time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7092280" y="1340768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@2.4GHz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5148064" y="1897087"/>
            <a:ext cx="36724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" dirty="0" smtClean="0">
                <a:solidFill>
                  <a:schemeClr val="tx1"/>
                </a:solidFill>
              </a:rPr>
              <a:t>* Scanning order is implementation dependent.</a:t>
            </a:r>
          </a:p>
          <a:p>
            <a:r>
              <a:rPr kumimoji="1" lang="en-US" altLang="ja-JP" sz="1400" dirty="0" smtClean="0">
                <a:solidFill>
                  <a:schemeClr val="tx1"/>
                </a:solidFill>
              </a:rPr>
              <a:t>   Active scanning duration = </a:t>
            </a:r>
            <a:r>
              <a:rPr kumimoji="1" lang="en-US" altLang="ja-JP" sz="1400" dirty="0" err="1" smtClean="0">
                <a:solidFill>
                  <a:schemeClr val="tx1"/>
                </a:solidFill>
              </a:rPr>
              <a:t>MaxChannelTime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6" name="正方形/長方形 35"/>
          <p:cNvSpPr/>
          <p:nvPr/>
        </p:nvSpPr>
        <p:spPr bwMode="auto">
          <a:xfrm>
            <a:off x="3680608" y="2708920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正方形/長方形 43"/>
          <p:cNvSpPr/>
          <p:nvPr/>
        </p:nvSpPr>
        <p:spPr bwMode="auto">
          <a:xfrm>
            <a:off x="3162904" y="2708920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1" name="正方形/長方形 50"/>
          <p:cNvSpPr/>
          <p:nvPr/>
        </p:nvSpPr>
        <p:spPr bwMode="auto">
          <a:xfrm>
            <a:off x="4760728" y="3501008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2" name="正方形/長方形 51"/>
          <p:cNvSpPr/>
          <p:nvPr/>
        </p:nvSpPr>
        <p:spPr bwMode="auto">
          <a:xfrm>
            <a:off x="4243024" y="3501008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6817896" y="4941168"/>
            <a:ext cx="531352" cy="792088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6300192" y="4941168"/>
            <a:ext cx="504056" cy="792088"/>
          </a:xfrm>
          <a:prstGeom prst="rect">
            <a:avLst/>
          </a:prstGeom>
          <a:noFill/>
          <a:ln w="2857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Behavior</a:t>
            </a:r>
            <a:r>
              <a:rPr lang="en-GB" dirty="0" smtClean="0"/>
              <a:t> of Hybrid Scanning</a:t>
            </a:r>
            <a:endParaRPr lang="en-GB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Longer Passive scanning duration per each channel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takes longer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time to 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complete scanning in all channels</a:t>
            </a:r>
            <a:r>
              <a:rPr kumimoji="1" lang="en-GB" sz="2800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itchFamily="2" charset="2"/>
              <a:buChar char="l"/>
              <a:tabLst/>
              <a:defRPr/>
            </a:pPr>
            <a:r>
              <a:rPr kumimoji="1" lang="en-GB" sz="2800" b="1" kern="0" baseline="0" dirty="0" smtClean="0">
                <a:solidFill>
                  <a:srgbClr val="000000"/>
                </a:solidFill>
                <a:latin typeface="+mn-lt"/>
                <a:ea typeface="+mn-ea"/>
              </a:rPr>
              <a:t>Shorter</a:t>
            </a:r>
            <a:r>
              <a:rPr kumimoji="1" lang="en-GB" sz="2800" b="1" kern="0" dirty="0" smtClean="0">
                <a:solidFill>
                  <a:srgbClr val="000000"/>
                </a:solidFill>
                <a:latin typeface="+mn-lt"/>
                <a:ea typeface="+mn-ea"/>
              </a:rPr>
              <a:t> Passive scanning duration increases number of Probe Requests and Responses. </a:t>
            </a: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  <a:defRPr/>
            </a:pPr>
            <a:endParaRPr kumimoji="1" lang="en-GB" sz="2800" b="1" kern="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457200" marR="0" lvl="0" indent="-457200" algn="ctr" defTabSz="449263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tabLst/>
              <a:defRPr/>
            </a:pPr>
            <a:r>
              <a:rPr kumimoji="1" lang="en-GB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Further studies are required.</a:t>
            </a:r>
            <a:endParaRPr kumimoji="1" lang="en-GB" sz="28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下矢印 6"/>
          <p:cNvSpPr/>
          <p:nvPr/>
        </p:nvSpPr>
        <p:spPr bwMode="auto">
          <a:xfrm>
            <a:off x="3275856" y="4725144"/>
            <a:ext cx="2520280" cy="792088"/>
          </a:xfrm>
          <a:prstGeom prst="downArrow">
            <a:avLst/>
          </a:prstGeom>
          <a:solidFill>
            <a:srgbClr val="92D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it-IT" smtClean="0"/>
              <a:t>Katsuo Yunoki, KDDI R&amp;D Laboratories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Example of Hybrid Scanning</a:t>
            </a:r>
            <a:br>
              <a:rPr lang="en-US" altLang="ja-JP" dirty="0" smtClean="0"/>
            </a:br>
            <a:r>
              <a:rPr lang="en-US" altLang="ja-JP" sz="2000" dirty="0" smtClean="0"/>
              <a:t>(</a:t>
            </a:r>
            <a:r>
              <a:rPr lang="en-US" altLang="ja-JP" sz="2000" u="sng" dirty="0" smtClean="0">
                <a:solidFill>
                  <a:srgbClr val="FF0000"/>
                </a:solidFill>
              </a:rPr>
              <a:t>AP discovery time</a:t>
            </a:r>
            <a:r>
              <a:rPr lang="en-US" altLang="ja-JP" sz="2000" dirty="0" smtClean="0">
                <a:solidFill>
                  <a:srgbClr val="FF0000"/>
                </a:solidFill>
              </a:rPr>
              <a:t> </a:t>
            </a:r>
            <a:r>
              <a:rPr lang="en-US" altLang="ja-JP" sz="2000" dirty="0" smtClean="0"/>
              <a:t>on the channel which the desired AP exists)</a:t>
            </a:r>
            <a:endParaRPr lang="en-GB" dirty="0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89797" y="2204864"/>
            <a:ext cx="4130675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180679"/>
            <a:ext cx="4130675" cy="398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テキスト ボックス 14"/>
          <p:cNvSpPr txBox="1"/>
          <p:nvPr/>
        </p:nvSpPr>
        <p:spPr>
          <a:xfrm>
            <a:off x="323528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8024" y="6165304"/>
            <a:ext cx="39604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No. of STAs searching the desired AP</a:t>
            </a: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427984" y="2010326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0" y="1988840"/>
            <a:ext cx="9361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b="1" dirty="0" smtClean="0">
                <a:solidFill>
                  <a:schemeClr val="tx1"/>
                </a:solidFill>
              </a:rPr>
              <a:t>(</a:t>
            </a:r>
            <a:r>
              <a:rPr kumimoji="1" lang="en-US" altLang="ja-JP" sz="1600" b="1" dirty="0" err="1" smtClean="0">
                <a:solidFill>
                  <a:schemeClr val="tx1"/>
                </a:solidFill>
              </a:rPr>
              <a:t>msec</a:t>
            </a:r>
            <a:r>
              <a:rPr kumimoji="1" lang="en-US" altLang="ja-JP" sz="1600" b="1" dirty="0" smtClean="0">
                <a:solidFill>
                  <a:schemeClr val="tx1"/>
                </a:solidFill>
              </a:rPr>
              <a:t>)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95536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10msec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860032" y="177281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800" b="1" dirty="0" smtClean="0">
                <a:solidFill>
                  <a:schemeClr val="tx1"/>
                </a:solidFill>
              </a:rPr>
              <a:t>Passive Scanning Duration = </a:t>
            </a:r>
            <a:r>
              <a:rPr kumimoji="1" lang="en-US" altLang="ja-JP" sz="1800" b="1" dirty="0" smtClean="0">
                <a:solidFill>
                  <a:srgbClr val="FF0000"/>
                </a:solidFill>
              </a:rPr>
              <a:t>5msec</a:t>
            </a:r>
            <a:endParaRPr kumimoji="1" lang="ja-JP" altLang="en-US" sz="1800" b="1" dirty="0">
              <a:solidFill>
                <a:srgbClr val="FF0000"/>
              </a:solidFill>
            </a:endParaRPr>
          </a:p>
        </p:txBody>
      </p:sp>
      <p:sp>
        <p:nvSpPr>
          <p:cNvPr id="26" name="線吹き出し 3 (枠付き) 25"/>
          <p:cNvSpPr/>
          <p:nvPr/>
        </p:nvSpPr>
        <p:spPr bwMode="auto">
          <a:xfrm>
            <a:off x="2987824" y="4581128"/>
            <a:ext cx="1224136" cy="432048"/>
          </a:xfrm>
          <a:prstGeom prst="borderCallout3">
            <a:avLst>
              <a:gd name="adj1" fmla="val -4767"/>
              <a:gd name="adj2" fmla="val 77777"/>
              <a:gd name="adj3" fmla="val -4766"/>
              <a:gd name="adj4" fmla="val 77744"/>
              <a:gd name="adj5" fmla="val -2882"/>
              <a:gd name="adj6" fmla="val 77742"/>
              <a:gd name="adj7" fmla="val -81042"/>
              <a:gd name="adj8" fmla="val 9230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8.3msec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7" name="線吹き出し 3 (枠付き) 26"/>
          <p:cNvSpPr/>
          <p:nvPr/>
        </p:nvSpPr>
        <p:spPr bwMode="auto">
          <a:xfrm>
            <a:off x="7524328" y="4221088"/>
            <a:ext cx="1224136" cy="432048"/>
          </a:xfrm>
          <a:prstGeom prst="borderCallout3">
            <a:avLst>
              <a:gd name="adj1" fmla="val 101055"/>
              <a:gd name="adj2" fmla="val 94376"/>
              <a:gd name="adj3" fmla="val 171603"/>
              <a:gd name="adj4" fmla="val 106793"/>
              <a:gd name="adj5" fmla="val 255793"/>
              <a:gd name="adj6" fmla="val 121316"/>
              <a:gd name="adj7" fmla="val 271697"/>
              <a:gd name="adj8" fmla="val 98527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b="1" dirty="0" smtClean="0">
                <a:solidFill>
                  <a:srgbClr val="FF0000"/>
                </a:solidFill>
              </a:rPr>
              <a:t>5.7</a:t>
            </a:r>
            <a:r>
              <a:rPr kumimoji="0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msec</a:t>
            </a:r>
            <a:endParaRPr kumimoji="0" lang="ja-JP" altLang="en-US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508104" y="3573016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rgbClr val="FF0000"/>
                </a:solidFill>
              </a:rPr>
              <a:t>Faster!!</a:t>
            </a:r>
            <a:endParaRPr kumimoji="1" lang="ja-JP" altLang="en-US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ce presentation subject title text here]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4910</TotalTime>
  <Words>1316</Words>
  <Application>Microsoft Office PowerPoint</Application>
  <PresentationFormat>画面に合わせる (4:3)</PresentationFormat>
  <Paragraphs>274</Paragraphs>
  <Slides>16</Slides>
  <Notes>16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18" baseType="lpstr">
      <vt:lpstr>place presentation subject title text here]</vt:lpstr>
      <vt:lpstr>Document</vt:lpstr>
      <vt:lpstr>Hybrid Scanning</vt:lpstr>
      <vt:lpstr>Abstract</vt:lpstr>
      <vt:lpstr>Conformance w/ TGai PAR &amp; 5C</vt:lpstr>
      <vt:lpstr>Mathematical Comparison of Air-time Occupancy Rate (1)</vt:lpstr>
      <vt:lpstr>Mathematical Comparison of Air-time Occupancy Rate (2)</vt:lpstr>
      <vt:lpstr>Concept of Hybrid Scanning</vt:lpstr>
      <vt:lpstr>Graphic of Hybrid Scanning</vt:lpstr>
      <vt:lpstr>Behavior of Hybrid Scanning</vt:lpstr>
      <vt:lpstr>Example of Hybrid Scanning (AP discovery time on the channel which the desired AP exists)</vt:lpstr>
      <vt:lpstr>Example of Hybrid Scanning (Air time occupancy rate on the channel which the desired AP exists)</vt:lpstr>
      <vt:lpstr>Air-time Occupancy Rate</vt:lpstr>
      <vt:lpstr>Assumed Gains in AP Discovery Time (No. of STAs = 100)</vt:lpstr>
      <vt:lpstr>Assumptions For Comparison</vt:lpstr>
      <vt:lpstr>More issues</vt:lpstr>
      <vt:lpstr>Motion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Optimized Hybrid Scanning</dc:title>
  <dc:creator>S026115</dc:creator>
  <cp:lastModifiedBy>Katsuo Yunoki</cp:lastModifiedBy>
  <cp:revision>84</cp:revision>
  <cp:lastPrinted>1601-01-01T00:00:00Z</cp:lastPrinted>
  <dcterms:created xsi:type="dcterms:W3CDTF">2012-01-24T01:16:49Z</dcterms:created>
  <dcterms:modified xsi:type="dcterms:W3CDTF">2012-03-08T04:34:39Z</dcterms:modified>
</cp:coreProperties>
</file>