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2" r:id="rId4"/>
    <p:sldId id="265" r:id="rId5"/>
    <p:sldId id="268" r:id="rId6"/>
    <p:sldId id="269" r:id="rId7"/>
    <p:sldId id="273" r:id="rId8"/>
    <p:sldId id="275" r:id="rId9"/>
    <p:sldId id="264" r:id="rId10"/>
    <p:sldId id="276" r:id="rId11"/>
    <p:sldId id="277" r:id="rId12"/>
    <p:sldId id="263" r:id="rId13"/>
    <p:sldId id="266" r:id="rId14"/>
    <p:sldId id="267" r:id="rId15"/>
    <p:sldId id="270" r:id="rId16"/>
    <p:sldId id="271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iW" initials="LeiW" lastIdx="16" clrIdx="0"/>
  <p:cmAuthor id="1" name="S026115" initials="MSOffice" lastIdx="1" clrIdx="1"/>
  <p:cmAuthor id="2" name="Katsuo Yunoki" initials="KY" lastIdx="1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248" autoAdjust="0"/>
  </p:normalViewPr>
  <p:slideViewPr>
    <p:cSldViewPr>
      <p:cViewPr varScale="1">
        <p:scale>
          <a:sx n="74" d="100"/>
          <a:sy n="74" d="100"/>
        </p:scale>
        <p:origin x="-966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802.11-12/0276r0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&lt;#&gt;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802.11-12/0276r0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&lt;#&gt;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&lt;#&gt;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&lt;#&gt;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11-12/0276r0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-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Passive Scanning Comparison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 dirty="0" smtClean="0"/>
              <a:t>:</a:t>
            </a:r>
            <a:r>
              <a:rPr lang="ja-JP" altLang="en-US" sz="2000" b="0" dirty="0" smtClean="0"/>
              <a:t> </a:t>
            </a:r>
            <a:r>
              <a:rPr lang="en-US" altLang="ja-JP" sz="2000" b="0" dirty="0" smtClean="0"/>
              <a:t>2012</a:t>
            </a:r>
            <a:r>
              <a:rPr lang="en-GB" sz="2000" b="0" dirty="0" smtClean="0"/>
              <a:t>-0</a:t>
            </a:r>
            <a:r>
              <a:rPr lang="en-US" altLang="ja-JP" sz="2000" b="0" dirty="0" smtClean="0"/>
              <a:t>3</a:t>
            </a:r>
            <a:r>
              <a:rPr lang="en-GB" sz="2000" b="0" dirty="0" smtClean="0"/>
              <a:t>-</a:t>
            </a:r>
            <a:r>
              <a:rPr lang="en-US" altLang="ja-JP" sz="2000" b="0" dirty="0" smtClean="0"/>
              <a:t>08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17525" y="2270125"/>
          <a:ext cx="8047038" cy="2682875"/>
        </p:xfrm>
        <a:graphic>
          <a:graphicData uri="http://schemas.openxmlformats.org/presentationml/2006/ole">
            <p:oleObj spid="_x0000_s3075" name="Document" r:id="rId4" imgW="8262017" imgH="2756264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64704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Questions &amp; Comments</a:t>
            </a:r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578224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Assumptions for Comparison</a:t>
            </a:r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12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Frame compositions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altLang="ja-JP" dirty="0" smtClean="0"/>
              <a:t>Sub-</a:t>
            </a:r>
            <a:r>
              <a:rPr lang="en-US" dirty="0" smtClean="0"/>
              <a:t>Beacon &amp; Measurement Pilot)</a:t>
            </a:r>
            <a:endParaRPr 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55576" y="2854677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(1) Sub-Beacon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55576" y="4571603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(2) Measurement Pilot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55576" y="1918573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kumimoji="1" lang="en-US" altLang="ja-JP" sz="1800" dirty="0" smtClean="0">
                <a:solidFill>
                  <a:schemeClr val="tx1"/>
                </a:solidFill>
              </a:rPr>
              <a:t> These frames uses the Action frame format.</a:t>
            </a:r>
          </a:p>
          <a:p>
            <a:pPr lvl="1"/>
            <a:r>
              <a:rPr kumimoji="1" lang="en-US" altLang="ja-JP" sz="1400" dirty="0" smtClean="0">
                <a:solidFill>
                  <a:schemeClr val="tx1"/>
                </a:solidFill>
              </a:rPr>
              <a:t>* They are just for comparison. Detailed considerations are required for them.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 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1691680" y="3296017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Category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chemeClr val="tx1"/>
                </a:solidFill>
              </a:rPr>
              <a:t>= Public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2627784" y="3296017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chemeClr val="tx1"/>
                </a:solidFill>
              </a:rPr>
              <a:t>Action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= 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Sub-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Beacon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3563888" y="3296017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Time to (Regular) Beacon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4499992" y="3296017"/>
            <a:ext cx="936104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chemeClr val="tx1"/>
                </a:solidFill>
              </a:rPr>
              <a:t>SSID Length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5436096" y="3296017"/>
            <a:ext cx="936104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chemeClr val="tx1"/>
                </a:solidFill>
              </a:rPr>
              <a:t>SSID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正方形/長方形 16"/>
          <p:cNvSpPr/>
          <p:nvPr/>
        </p:nvSpPr>
        <p:spPr bwMode="auto">
          <a:xfrm>
            <a:off x="6372200" y="3296017"/>
            <a:ext cx="936104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chemeClr val="tx1"/>
                </a:solidFill>
              </a:rPr>
              <a:t>NW ID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043608" y="3944089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Octets: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979712" y="3944089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1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915816" y="3944089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1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851920" y="3944089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2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788024" y="3944089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1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732240" y="3944089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6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652120" y="3944089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1-32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827584" y="5086692"/>
            <a:ext cx="720080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Category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chemeClr val="tx1"/>
                </a:solidFill>
              </a:rPr>
              <a:t>= Public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正方形/長方形 41"/>
          <p:cNvSpPr/>
          <p:nvPr/>
        </p:nvSpPr>
        <p:spPr bwMode="auto">
          <a:xfrm>
            <a:off x="1547664" y="5086692"/>
            <a:ext cx="93610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chemeClr val="tx1"/>
                </a:solidFill>
              </a:rPr>
              <a:t>Action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=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Measurement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 Pilot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正方形/長方形 42"/>
          <p:cNvSpPr/>
          <p:nvPr/>
        </p:nvSpPr>
        <p:spPr bwMode="auto">
          <a:xfrm>
            <a:off x="2483768" y="5086692"/>
            <a:ext cx="864096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200" dirty="0" smtClean="0">
                <a:solidFill>
                  <a:schemeClr val="tx1"/>
                </a:solidFill>
              </a:rPr>
              <a:t>Condensed</a:t>
            </a:r>
          </a:p>
          <a:p>
            <a:pPr algn="ctr"/>
            <a:r>
              <a:rPr lang="en-US" altLang="ja-JP" sz="1200" dirty="0" smtClean="0">
                <a:solidFill>
                  <a:schemeClr val="tx1"/>
                </a:solidFill>
              </a:rPr>
              <a:t>Capability</a:t>
            </a:r>
          </a:p>
          <a:p>
            <a:pPr algn="ctr"/>
            <a:r>
              <a:rPr lang="en-US" altLang="ja-JP" sz="1200" dirty="0" smtClean="0">
                <a:solidFill>
                  <a:schemeClr val="tx1"/>
                </a:solidFill>
              </a:rPr>
              <a:t>Information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正方形/長方形 43"/>
          <p:cNvSpPr/>
          <p:nvPr/>
        </p:nvSpPr>
        <p:spPr bwMode="auto">
          <a:xfrm>
            <a:off x="3347864" y="5086692"/>
            <a:ext cx="792088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chemeClr val="tx1"/>
                </a:solidFill>
              </a:rPr>
              <a:t>Condensed Country String 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正方形/長方形 44"/>
          <p:cNvSpPr/>
          <p:nvPr/>
        </p:nvSpPr>
        <p:spPr bwMode="auto">
          <a:xfrm>
            <a:off x="4139952" y="5086692"/>
            <a:ext cx="720080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chemeClr val="tx1"/>
                </a:solidFill>
              </a:rPr>
              <a:t>Operating Class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正方形/長方形 45"/>
          <p:cNvSpPr/>
          <p:nvPr/>
        </p:nvSpPr>
        <p:spPr bwMode="auto">
          <a:xfrm>
            <a:off x="5508104" y="5085184"/>
            <a:ext cx="792088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Measurement Pilot Interval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79512" y="5734764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Octets: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971600" y="5734764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1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835696" y="5734764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1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699792" y="5734764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1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563888" y="5734764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2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5004048" y="5734764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1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4139952" y="5734764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1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56" name="正方形/長方形 55"/>
          <p:cNvSpPr/>
          <p:nvPr/>
        </p:nvSpPr>
        <p:spPr bwMode="auto">
          <a:xfrm>
            <a:off x="4860032" y="5085184"/>
            <a:ext cx="648072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chemeClr val="tx1"/>
                </a:solidFill>
              </a:rPr>
              <a:t>Channel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699745" y="5733256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1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59" name="正方形/長方形 58"/>
          <p:cNvSpPr/>
          <p:nvPr/>
        </p:nvSpPr>
        <p:spPr bwMode="auto">
          <a:xfrm>
            <a:off x="6300192" y="5085184"/>
            <a:ext cx="720080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000" dirty="0" smtClean="0">
                <a:solidFill>
                  <a:schemeClr val="tx1"/>
                </a:solidFill>
              </a:rPr>
              <a:t>Element ID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000" dirty="0" smtClean="0">
                <a:solidFill>
                  <a:schemeClr val="tx1"/>
                </a:solidFill>
              </a:rPr>
              <a:t>+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000" dirty="0" smtClean="0">
                <a:solidFill>
                  <a:schemeClr val="tx1"/>
                </a:solidFill>
              </a:rPr>
              <a:t>SSID Length</a:t>
            </a:r>
            <a:endParaRPr kumimoji="0" lang="ja-JP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正方形/長方形 59"/>
          <p:cNvSpPr/>
          <p:nvPr/>
        </p:nvSpPr>
        <p:spPr bwMode="auto">
          <a:xfrm>
            <a:off x="7020272" y="5085184"/>
            <a:ext cx="576064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chemeClr val="tx1"/>
                </a:solidFill>
              </a:rPr>
              <a:t>SSID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正方形/長方形 60"/>
          <p:cNvSpPr/>
          <p:nvPr/>
        </p:nvSpPr>
        <p:spPr bwMode="auto">
          <a:xfrm>
            <a:off x="7596336" y="5085184"/>
            <a:ext cx="648072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000" dirty="0" smtClean="0">
                <a:solidFill>
                  <a:schemeClr val="tx1"/>
                </a:solidFill>
              </a:rPr>
              <a:t>Element ID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000" dirty="0" smtClean="0">
                <a:solidFill>
                  <a:schemeClr val="tx1"/>
                </a:solidFill>
              </a:rPr>
              <a:t>+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000" dirty="0" smtClean="0">
                <a:solidFill>
                  <a:schemeClr val="tx1"/>
                </a:solidFill>
              </a:rPr>
              <a:t>NW ID Length</a:t>
            </a:r>
            <a:endParaRPr kumimoji="0" lang="ja-JP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正方形/長方形 61"/>
          <p:cNvSpPr/>
          <p:nvPr/>
        </p:nvSpPr>
        <p:spPr bwMode="auto">
          <a:xfrm>
            <a:off x="8244408" y="5085184"/>
            <a:ext cx="576064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chemeClr val="tx1"/>
                </a:solidFill>
              </a:rPr>
              <a:t>NW ID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6" name="直線矢印コネクタ 65"/>
          <p:cNvCxnSpPr/>
          <p:nvPr/>
        </p:nvCxnSpPr>
        <p:spPr bwMode="auto">
          <a:xfrm>
            <a:off x="6300192" y="4787627"/>
            <a:ext cx="252028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64" name="テキスト ボックス 63"/>
          <p:cNvSpPr txBox="1"/>
          <p:nvPr/>
        </p:nvSpPr>
        <p:spPr>
          <a:xfrm>
            <a:off x="6804248" y="4654644"/>
            <a:ext cx="151216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Optional </a:t>
            </a:r>
            <a:r>
              <a:rPr kumimoji="1" lang="en-US" altLang="ja-JP" sz="1200" dirty="0" err="1" smtClean="0">
                <a:solidFill>
                  <a:schemeClr val="tx1"/>
                </a:solidFill>
              </a:rPr>
              <a:t>subelements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6444208" y="5744289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2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7020272" y="5742781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1-32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7740352" y="5742781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2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8388424" y="5742781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6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7668344" y="3933056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= 12 - 43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8172400" y="6032321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= 19 - 50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53" name="フッター プレースホルダ 5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Assumptions for comparison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72816"/>
            <a:ext cx="7990656" cy="4208463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Beacon frame</a:t>
            </a:r>
          </a:p>
          <a:p>
            <a:pPr marL="857250" lvl="1" indent="-406400">
              <a:buFont typeface="Wingdings" pitchFamily="2" charset="2"/>
              <a:buChar char="l"/>
            </a:pPr>
            <a:r>
              <a:rPr lang="en-US" altLang="ja-JP" dirty="0" smtClean="0"/>
              <a:t>Frame size = 89 octets</a:t>
            </a:r>
          </a:p>
          <a:p>
            <a:pPr marL="857250" lvl="1" indent="-406400">
              <a:buFont typeface="Wingdings" pitchFamily="2" charset="2"/>
              <a:buChar char="l"/>
            </a:pPr>
            <a:r>
              <a:rPr lang="en-US" altLang="ja-JP" dirty="0" smtClean="0"/>
              <a:t>Data rate = 1Mbps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Sub-Beacon frame</a:t>
            </a:r>
          </a:p>
          <a:p>
            <a:pPr marL="857250" lvl="1" indent="-406400">
              <a:buFont typeface="Wingdings" pitchFamily="2" charset="2"/>
              <a:buChar char="l"/>
            </a:pPr>
            <a:r>
              <a:rPr lang="en-US" altLang="ja-JP" dirty="0" smtClean="0"/>
              <a:t>Frame size = 21 octets		(SSID length =10 octets [VeriLAN.1X])</a:t>
            </a:r>
          </a:p>
          <a:p>
            <a:pPr marL="857250" lvl="1" indent="-406400">
              <a:buFont typeface="Wingdings" pitchFamily="2" charset="2"/>
              <a:buChar char="l"/>
            </a:pPr>
            <a:r>
              <a:rPr lang="en-US" altLang="ja-JP" dirty="0" smtClean="0"/>
              <a:t>Data rate = 11Mbps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Measurement Pilot frame</a:t>
            </a:r>
          </a:p>
          <a:p>
            <a:pPr marL="857250" lvl="1" indent="-406400">
              <a:buFont typeface="Wingdings" pitchFamily="2" charset="2"/>
              <a:buChar char="l"/>
            </a:pPr>
            <a:r>
              <a:rPr lang="en-US" altLang="ja-JP" dirty="0" smtClean="0"/>
              <a:t>Frame size = 28 octets		(SSID length = 10 octets)</a:t>
            </a:r>
          </a:p>
          <a:p>
            <a:pPr marL="857250" lvl="1" indent="-406400">
              <a:buFont typeface="Wingdings" pitchFamily="2" charset="2"/>
              <a:buChar char="l"/>
            </a:pPr>
            <a:r>
              <a:rPr lang="en-US" altLang="ja-JP" dirty="0" smtClean="0"/>
              <a:t>Data rate = 11Mbps</a:t>
            </a: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Occupied air-time of each frame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72816"/>
            <a:ext cx="7772400" cy="4208463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Beacon frame</a:t>
            </a:r>
          </a:p>
          <a:p>
            <a:pPr marL="857250" lvl="1" indent="-406400"/>
            <a:r>
              <a:rPr lang="en-US" altLang="ja-JP" dirty="0" smtClean="0">
                <a:solidFill>
                  <a:schemeClr val="tx1"/>
                </a:solidFill>
              </a:rPr>
              <a:t>(50+310+144+48/1.0) + (89 * 8 / 1.0) = 1264 (</a:t>
            </a:r>
            <a:r>
              <a:rPr lang="en-US" altLang="ja-JP" dirty="0" err="1" smtClean="0">
                <a:solidFill>
                  <a:schemeClr val="tx1"/>
                </a:solidFill>
              </a:rPr>
              <a:t>usec</a:t>
            </a:r>
            <a:r>
              <a:rPr lang="en-US" altLang="ja-JP" dirty="0" smtClean="0">
                <a:solidFill>
                  <a:schemeClr val="tx1"/>
                </a:solidFill>
              </a:rPr>
              <a:t>)</a:t>
            </a:r>
            <a:endParaRPr lang="en-US" altLang="ja-JP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Sub-Beacon frame</a:t>
            </a:r>
          </a:p>
          <a:p>
            <a:pPr marL="857250" lvl="1" indent="-406400"/>
            <a:r>
              <a:rPr lang="en-US" altLang="ja-JP" dirty="0" smtClean="0">
                <a:solidFill>
                  <a:schemeClr val="tx1"/>
                </a:solidFill>
              </a:rPr>
              <a:t>(50+310+144+48/11) + (21 * 8 / 11) = 524 (</a:t>
            </a:r>
            <a:r>
              <a:rPr lang="en-US" altLang="ja-JP" dirty="0" err="1" smtClean="0">
                <a:solidFill>
                  <a:schemeClr val="tx1"/>
                </a:solidFill>
              </a:rPr>
              <a:t>usec</a:t>
            </a:r>
            <a:r>
              <a:rPr lang="en-US" altLang="ja-JP" dirty="0" smtClean="0">
                <a:solidFill>
                  <a:schemeClr val="tx1"/>
                </a:solidFill>
              </a:rPr>
              <a:t>)</a:t>
            </a:r>
            <a:endParaRPr lang="en-US" altLang="ja-JP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Measurement Pilot frame</a:t>
            </a:r>
          </a:p>
          <a:p>
            <a:pPr marL="857250" lvl="1" indent="-406400"/>
            <a:r>
              <a:rPr lang="en-US" altLang="ja-JP" dirty="0" smtClean="0"/>
              <a:t>(50+310+144+48/11) + (28 * 8 / 11) = 529 (</a:t>
            </a:r>
            <a:r>
              <a:rPr lang="en-US" altLang="ja-JP" dirty="0" err="1" smtClean="0"/>
              <a:t>usec</a:t>
            </a:r>
            <a:r>
              <a:rPr lang="en-US" altLang="ja-JP" dirty="0" smtClean="0"/>
              <a:t>)</a:t>
            </a:r>
          </a:p>
          <a:p>
            <a:pPr lvl="1" defTabSz="914400" fontAlgn="auto">
              <a:spcAft>
                <a:spcPts val="0"/>
              </a:spcAft>
              <a:defRPr/>
            </a:pPr>
            <a:endParaRPr lang="en-US" altLang="ja-JP" sz="1000" dirty="0" smtClean="0">
              <a:solidFill>
                <a:sysClr val="windowText" lastClr="000000"/>
              </a:solidFill>
            </a:endParaRPr>
          </a:p>
          <a:p>
            <a:pPr defTabSz="914400" fontAlgn="auto">
              <a:spcAft>
                <a:spcPts val="0"/>
              </a:spcAft>
              <a:defRPr/>
            </a:pPr>
            <a:endParaRPr lang="en-US" altLang="ja-JP" sz="1400" dirty="0" smtClean="0">
              <a:solidFill>
                <a:sysClr val="windowText" lastClr="000000"/>
              </a:solidFill>
            </a:endParaRPr>
          </a:p>
          <a:p>
            <a:pPr defTabSz="914400" fontAlgn="auto">
              <a:spcAft>
                <a:spcPts val="0"/>
              </a:spcAft>
              <a:defRPr/>
            </a:pPr>
            <a:endParaRPr lang="en-US" altLang="ja-JP" sz="1400" dirty="0" smtClean="0">
              <a:solidFill>
                <a:sysClr val="windowText" lastClr="000000"/>
              </a:solidFill>
            </a:endParaRPr>
          </a:p>
          <a:p>
            <a:pPr defTabSz="914400" fontAlgn="auto">
              <a:spcAft>
                <a:spcPts val="0"/>
              </a:spcAft>
              <a:defRPr/>
            </a:pPr>
            <a:r>
              <a:rPr lang="en-US" altLang="ja-JP" sz="1400" dirty="0" smtClean="0">
                <a:solidFill>
                  <a:sysClr val="windowText" lastClr="000000"/>
                </a:solidFill>
              </a:rPr>
              <a:t>Occupied Time = (DIFS + CW + </a:t>
            </a:r>
            <a:r>
              <a:rPr lang="en-US" altLang="ja-JP" sz="1400" dirty="0" err="1" smtClean="0">
                <a:solidFill>
                  <a:sysClr val="windowText" lastClr="000000"/>
                </a:solidFill>
              </a:rPr>
              <a:t>aPreambleLength</a:t>
            </a:r>
            <a:r>
              <a:rPr lang="en-US" altLang="ja-JP" sz="1400" dirty="0" smtClean="0">
                <a:solidFill>
                  <a:sysClr val="windowText" lastClr="000000"/>
                </a:solidFill>
              </a:rPr>
              <a:t> + </a:t>
            </a:r>
            <a:r>
              <a:rPr lang="en-US" altLang="ja-JP" sz="1400" dirty="0" err="1" smtClean="0">
                <a:solidFill>
                  <a:sysClr val="windowText" lastClr="000000"/>
                </a:solidFill>
              </a:rPr>
              <a:t>aPLCPHeaderLength</a:t>
            </a:r>
            <a:r>
              <a:rPr lang="en-US" altLang="ja-JP" sz="1400" dirty="0" smtClean="0">
                <a:solidFill>
                  <a:sysClr val="windowText" lastClr="000000"/>
                </a:solidFill>
              </a:rPr>
              <a:t>/DATARATE) </a:t>
            </a:r>
          </a:p>
          <a:p>
            <a:pPr defTabSz="914400" fontAlgn="auto">
              <a:spcAft>
                <a:spcPts val="0"/>
              </a:spcAft>
              <a:defRPr/>
            </a:pPr>
            <a:r>
              <a:rPr lang="en-US" altLang="ja-JP" sz="1400" dirty="0" smtClean="0">
                <a:solidFill>
                  <a:sysClr val="windowText" lastClr="000000"/>
                </a:solidFill>
              </a:rPr>
              <a:t>                             + (Bytes * 8/DATARATE)</a:t>
            </a:r>
          </a:p>
          <a:p>
            <a:pPr defTabSz="914400" fontAlgn="auto">
              <a:spcAft>
                <a:spcPts val="0"/>
              </a:spcAft>
              <a:defRPr/>
            </a:pPr>
            <a:r>
              <a:rPr lang="en-US" altLang="ja-JP" sz="1400" dirty="0" smtClean="0">
                <a:solidFill>
                  <a:sysClr val="windowText" lastClr="000000"/>
                </a:solidFill>
              </a:rPr>
              <a:t>* Refer to doc. 11/1031r0 for calculation details.</a:t>
            </a:r>
          </a:p>
          <a:p>
            <a:pPr marL="457200" indent="-406400"/>
            <a:endParaRPr lang="en-US" altLang="ja-JP" sz="1400" dirty="0" smtClean="0"/>
          </a:p>
          <a:p>
            <a:pPr marL="457200" indent="-457200">
              <a:buFont typeface="+mj-lt"/>
              <a:buAutoNum type="arabicPeriod"/>
            </a:pPr>
            <a:endParaRPr lang="en-US" altLang="ja-JP" dirty="0" smtClean="0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Assumptions for</a:t>
            </a:r>
            <a:br>
              <a:rPr lang="en-US" dirty="0" smtClean="0"/>
            </a:br>
            <a:r>
              <a:rPr lang="en-US" dirty="0" smtClean="0"/>
              <a:t>scanning time comparison</a:t>
            </a:r>
            <a:endParaRPr lang="en-US" dirty="0"/>
          </a:p>
        </p:txBody>
      </p:sp>
      <p:sp>
        <p:nvSpPr>
          <p:cNvPr id="7" name="コンテンツ プレースホル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l"/>
            </a:pPr>
            <a:r>
              <a:rPr kumimoji="1" lang="en-US" altLang="ja-JP" sz="2200" dirty="0" smtClean="0"/>
              <a:t>11 channels for scanning. (2.4GHz band)</a:t>
            </a:r>
          </a:p>
          <a:p>
            <a:pPr>
              <a:buFont typeface="Wingdings" pitchFamily="2" charset="2"/>
              <a:buChar char="l"/>
            </a:pPr>
            <a:r>
              <a:rPr lang="en-US" altLang="ja-JP" sz="2200" dirty="0" smtClean="0"/>
              <a:t>Scanning window (duration) for each channel is the interval of the Sub-Beacon.</a:t>
            </a:r>
          </a:p>
          <a:p>
            <a:pPr>
              <a:buFont typeface="Wingdings" pitchFamily="2" charset="2"/>
              <a:buChar char="l"/>
            </a:pPr>
            <a:r>
              <a:rPr lang="en-US" altLang="ja-JP" sz="2200" dirty="0" smtClean="0"/>
              <a:t>AP with a desired SSID exists on only one channel.</a:t>
            </a:r>
          </a:p>
          <a:p>
            <a:pPr>
              <a:buFont typeface="Wingdings" pitchFamily="2" charset="2"/>
              <a:buChar char="l"/>
            </a:pPr>
            <a:r>
              <a:rPr kumimoji="1" lang="en-US" altLang="ja-JP" sz="2200" dirty="0" smtClean="0"/>
              <a:t>When received a desired </a:t>
            </a:r>
            <a:r>
              <a:rPr lang="en-US" altLang="ja-JP" sz="2200" dirty="0" smtClean="0"/>
              <a:t>Sub-B</a:t>
            </a:r>
            <a:r>
              <a:rPr kumimoji="1" lang="en-US" altLang="ja-JP" sz="2200" dirty="0" smtClean="0"/>
              <a:t>eacon, the STA waits for the Regular Beacon on the same channel.</a:t>
            </a:r>
          </a:p>
          <a:p>
            <a:pPr>
              <a:buFont typeface="Wingdings" pitchFamily="2" charset="2"/>
              <a:buChar char="l"/>
            </a:pPr>
            <a:r>
              <a:rPr lang="en-US" altLang="ja-JP" sz="2200" dirty="0" smtClean="0"/>
              <a:t>Even if received Beacons/Sub-Beacon/Measurement Pilot from a desired SSID, scanning all channels will be completed.</a:t>
            </a:r>
            <a:endParaRPr kumimoji="1" lang="en-US" altLang="ja-JP" sz="2200" dirty="0" smtClean="0"/>
          </a:p>
          <a:p>
            <a:pPr>
              <a:buFont typeface="Wingdings" pitchFamily="2" charset="2"/>
              <a:buChar char="l"/>
            </a:pPr>
            <a:r>
              <a:rPr kumimoji="1" lang="en-US" altLang="ja-JP" sz="2200" dirty="0" smtClean="0"/>
              <a:t>Off course, we can terminate AP scanning when a STA discover 1</a:t>
            </a:r>
            <a:r>
              <a:rPr kumimoji="1" lang="en-US" altLang="ja-JP" sz="2200" baseline="30000" dirty="0" smtClean="0"/>
              <a:t>st</a:t>
            </a:r>
            <a:r>
              <a:rPr kumimoji="1" lang="en-US" altLang="ja-JP" sz="2200" dirty="0" smtClean="0"/>
              <a:t> desired SSID, as doc. </a:t>
            </a:r>
            <a:r>
              <a:rPr kumimoji="1" lang="en-US" altLang="ja-JP" sz="2200" dirty="0" smtClean="0">
                <a:solidFill>
                  <a:schemeClr val="tx1"/>
                </a:solidFill>
              </a:rPr>
              <a:t>11/1521r2 </a:t>
            </a:r>
            <a:r>
              <a:rPr kumimoji="1" lang="en-US" altLang="ja-JP" sz="2200" dirty="0" smtClean="0"/>
              <a:t>(by Marc) </a:t>
            </a:r>
            <a:r>
              <a:rPr lang="en-US" altLang="ja-JP" sz="2200" dirty="0" smtClean="0"/>
              <a:t>propose</a:t>
            </a:r>
            <a:r>
              <a:rPr kumimoji="1" lang="en-US" altLang="ja-JP" sz="2200" dirty="0" smtClean="0"/>
              <a:t>d.</a:t>
            </a:r>
            <a:endParaRPr kumimoji="1" lang="ja-JP" altLang="en-US" sz="2200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 bwMode="auto">
          <a:xfrm>
            <a:off x="2699792" y="3068960"/>
            <a:ext cx="1440160" cy="18002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Pessimistic scenarios</a:t>
            </a:r>
            <a:endParaRPr lang="en-US" dirty="0"/>
          </a:p>
        </p:txBody>
      </p:sp>
      <p:cxnSp>
        <p:nvCxnSpPr>
          <p:cNvPr id="9" name="直線矢印コネクタ 8"/>
          <p:cNvCxnSpPr/>
          <p:nvPr/>
        </p:nvCxnSpPr>
        <p:spPr bwMode="auto">
          <a:xfrm>
            <a:off x="1835696" y="4599712"/>
            <a:ext cx="576064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テキスト ボックス 9"/>
          <p:cNvSpPr txBox="1"/>
          <p:nvPr/>
        </p:nvSpPr>
        <p:spPr>
          <a:xfrm>
            <a:off x="7668344" y="43836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2" name="直線矢印コネクタ 11"/>
          <p:cNvCxnSpPr/>
          <p:nvPr/>
        </p:nvCxnSpPr>
        <p:spPr bwMode="auto">
          <a:xfrm flipV="1">
            <a:off x="2483768" y="3519592"/>
            <a:ext cx="0" cy="10801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テキスト ボックス 12"/>
          <p:cNvSpPr txBox="1"/>
          <p:nvPr/>
        </p:nvSpPr>
        <p:spPr>
          <a:xfrm>
            <a:off x="2339752" y="31409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R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5" name="直線矢印コネクタ 14"/>
          <p:cNvCxnSpPr/>
          <p:nvPr/>
        </p:nvCxnSpPr>
        <p:spPr bwMode="auto">
          <a:xfrm flipV="1">
            <a:off x="6948264" y="3519592"/>
            <a:ext cx="0" cy="10894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テキスト ボックス 15"/>
          <p:cNvSpPr txBox="1"/>
          <p:nvPr/>
        </p:nvSpPr>
        <p:spPr>
          <a:xfrm>
            <a:off x="6804248" y="315026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R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8" name="直線矢印コネクタ 17"/>
          <p:cNvCxnSpPr/>
          <p:nvPr/>
        </p:nvCxnSpPr>
        <p:spPr bwMode="auto">
          <a:xfrm flipV="1">
            <a:off x="3923928" y="3519592"/>
            <a:ext cx="0" cy="10801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0" name="テキスト ボックス 19"/>
          <p:cNvSpPr txBox="1"/>
          <p:nvPr/>
        </p:nvSpPr>
        <p:spPr>
          <a:xfrm>
            <a:off x="3779912" y="315026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S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2" name="下矢印 21"/>
          <p:cNvSpPr/>
          <p:nvPr/>
        </p:nvSpPr>
        <p:spPr bwMode="auto">
          <a:xfrm>
            <a:off x="2411760" y="2636912"/>
            <a:ext cx="432048" cy="360040"/>
          </a:xfrm>
          <a:prstGeom prst="down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043608" y="1772816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Just right after the Regular Beacon, the scanning window starts and the desired Sub-Beacon is found, 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25" name="直線矢印コネクタ 24"/>
          <p:cNvCxnSpPr/>
          <p:nvPr/>
        </p:nvCxnSpPr>
        <p:spPr bwMode="auto">
          <a:xfrm>
            <a:off x="4211960" y="3663608"/>
            <a:ext cx="266429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テキスト ボックス 25"/>
          <p:cNvSpPr txBox="1"/>
          <p:nvPr/>
        </p:nvSpPr>
        <p:spPr>
          <a:xfrm>
            <a:off x="4355976" y="3735616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Waits for the Regular Beacon 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139952" y="565195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This waiting time is long.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4" name="右中かっこ 23"/>
          <p:cNvSpPr/>
          <p:nvPr/>
        </p:nvSpPr>
        <p:spPr bwMode="auto">
          <a:xfrm rot="5400000">
            <a:off x="5148064" y="3717032"/>
            <a:ext cx="648072" cy="3096344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フッター プレースホルダ 2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</a:t>
            </a:r>
            <a:r>
              <a:rPr lang="en-US" altLang="ja-JP" dirty="0" smtClean="0"/>
              <a:t>document provides the comparison result of Passive Scanning alternatives.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It was requested in discussion at Jacksonville meeting about performance analysis of the proposals, doc.12/0013r0(KDDI R&amp;D Labs.) and doc.12/0042r0(</a:t>
            </a:r>
            <a:r>
              <a:rPr lang="en-GB" dirty="0" err="1" smtClean="0"/>
              <a:t>Huawei</a:t>
            </a:r>
            <a:r>
              <a:rPr lang="en-GB" dirty="0" smtClean="0"/>
              <a:t>). </a:t>
            </a:r>
            <a:endParaRPr lang="en-GB" dirty="0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Options for comparison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1844824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GB" b="1" kern="0" dirty="0" smtClean="0">
                <a:solidFill>
                  <a:srgbClr val="000000"/>
                </a:solidFill>
                <a:latin typeface="+mn-lt"/>
                <a:ea typeface="+mn-ea"/>
              </a:rPr>
              <a:t>Option-1</a:t>
            </a:r>
          </a:p>
          <a:p>
            <a:pPr marL="457200" lvl="1" indent="-9525" eaLnBrk="1" hangingPunct="1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kumimoji="1" lang="en-GB" b="1" kern="0" dirty="0" smtClean="0">
                <a:solidFill>
                  <a:srgbClr val="000000"/>
                </a:solidFill>
                <a:latin typeface="+mn-lt"/>
                <a:ea typeface="+mn-ea"/>
              </a:rPr>
              <a:t>Regular Beacon with BI = 100msec</a:t>
            </a:r>
          </a:p>
          <a:p>
            <a:pPr marL="447675" lvl="1" indent="-447675" eaLnBrk="1" hangingPunct="1">
              <a:spcBef>
                <a:spcPts val="600"/>
              </a:spcBef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kumimoji="1" lang="en-GB" b="1" kern="0" noProof="0" dirty="0" smtClean="0">
                <a:solidFill>
                  <a:srgbClr val="000000"/>
                </a:solidFill>
                <a:latin typeface="+mn-lt"/>
                <a:ea typeface="+mn-ea"/>
              </a:rPr>
              <a:t>Option</a:t>
            </a:r>
            <a:r>
              <a:rPr kumimoji="1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-2</a:t>
            </a:r>
          </a:p>
          <a:p>
            <a:pPr marL="457200" lvl="1" indent="-9525" eaLnBrk="1" hangingPunct="1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kumimoji="1" lang="en-GB" b="1" kern="0" dirty="0" smtClean="0">
                <a:solidFill>
                  <a:srgbClr val="000000"/>
                </a:solidFill>
                <a:latin typeface="+mn-lt"/>
                <a:ea typeface="+mn-ea"/>
              </a:rPr>
              <a:t>Regular Beacon with shorter beacon interval</a:t>
            </a:r>
          </a:p>
          <a:p>
            <a:pPr marL="457200" lvl="1" indent="-457200" eaLnBrk="1" hangingPunct="1">
              <a:spcBef>
                <a:spcPts val="600"/>
              </a:spcBef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kumimoji="1" lang="en-GB" b="1" kern="0" noProof="0" dirty="0" smtClean="0">
                <a:solidFill>
                  <a:srgbClr val="000000"/>
                </a:solidFill>
                <a:latin typeface="+mn-lt"/>
                <a:ea typeface="+mn-ea"/>
              </a:rPr>
              <a:t>Option</a:t>
            </a:r>
            <a:r>
              <a:rPr kumimoji="1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-3</a:t>
            </a:r>
          </a:p>
          <a:p>
            <a:pPr marL="457200" lvl="1" indent="-9525" eaLnBrk="1" hangingPunct="1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kumimoji="1" lang="en-GB" b="1" kern="0" dirty="0" smtClean="0">
                <a:solidFill>
                  <a:srgbClr val="000000"/>
                </a:solidFill>
                <a:latin typeface="+mn-lt"/>
                <a:ea typeface="+mn-ea"/>
              </a:rPr>
              <a:t>Regular Beacon + </a:t>
            </a:r>
            <a:r>
              <a:rPr kumimoji="1" lang="en-US" altLang="ja-JP" b="1" kern="0" dirty="0" smtClean="0">
                <a:solidFill>
                  <a:srgbClr val="000000"/>
                </a:solidFill>
                <a:latin typeface="+mn-lt"/>
                <a:ea typeface="+mn-ea"/>
              </a:rPr>
              <a:t>Sub-</a:t>
            </a:r>
            <a:r>
              <a:rPr kumimoji="1" lang="en-GB" b="1" kern="0" dirty="0" smtClean="0">
                <a:solidFill>
                  <a:srgbClr val="000000"/>
                </a:solidFill>
                <a:latin typeface="+mn-lt"/>
                <a:ea typeface="+mn-ea"/>
              </a:rPr>
              <a:t>Beacon</a:t>
            </a:r>
          </a:p>
          <a:p>
            <a:pPr marL="457200" lvl="1" indent="-457200" eaLnBrk="1" hangingPunct="1">
              <a:spcBef>
                <a:spcPts val="600"/>
              </a:spcBef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kumimoji="1" lang="en-GB" b="1" kern="0" noProof="0" dirty="0" smtClean="0">
                <a:solidFill>
                  <a:srgbClr val="000000"/>
                </a:solidFill>
                <a:latin typeface="+mn-lt"/>
                <a:ea typeface="+mn-ea"/>
              </a:rPr>
              <a:t>Option</a:t>
            </a:r>
            <a:r>
              <a:rPr kumimoji="1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-4</a:t>
            </a:r>
          </a:p>
          <a:p>
            <a:pPr marL="457200" lvl="1" indent="-9525" eaLnBrk="1" hangingPunct="1"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kumimoji="1" lang="en-GB" b="1" kern="0" dirty="0" smtClean="0">
                <a:solidFill>
                  <a:srgbClr val="000000"/>
                </a:solidFill>
                <a:latin typeface="+mn-lt"/>
                <a:ea typeface="+mn-ea"/>
              </a:rPr>
              <a:t>Regular Beacon + Measurement Pilot</a:t>
            </a:r>
            <a:endParaRPr kumimoji="1" lang="en-GB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kumimoji="1" lang="en-GB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656555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Comparison scenarios</a:t>
            </a:r>
            <a:endParaRPr 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95536" y="1844824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(1) Regular Beacon (BI=100msec)</a:t>
            </a:r>
          </a:p>
        </p:txBody>
      </p:sp>
      <p:cxnSp>
        <p:nvCxnSpPr>
          <p:cNvPr id="18" name="直線矢印コネクタ 17"/>
          <p:cNvCxnSpPr/>
          <p:nvPr/>
        </p:nvCxnSpPr>
        <p:spPr bwMode="auto">
          <a:xfrm>
            <a:off x="827584" y="3501008"/>
            <a:ext cx="33123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直線矢印コネクタ 19"/>
          <p:cNvCxnSpPr/>
          <p:nvPr/>
        </p:nvCxnSpPr>
        <p:spPr bwMode="auto">
          <a:xfrm flipV="1">
            <a:off x="1331640" y="2636912"/>
            <a:ext cx="0" cy="8640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直線矢印コネクタ 20"/>
          <p:cNvCxnSpPr/>
          <p:nvPr/>
        </p:nvCxnSpPr>
        <p:spPr bwMode="auto">
          <a:xfrm flipV="1">
            <a:off x="3491880" y="2636912"/>
            <a:ext cx="0" cy="8640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テキスト ボックス 23"/>
          <p:cNvSpPr txBox="1"/>
          <p:nvPr/>
        </p:nvSpPr>
        <p:spPr>
          <a:xfrm>
            <a:off x="1187624" y="2348880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R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347864" y="2348880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R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139952" y="3356992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T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29" name="直線矢印コネクタ 28"/>
          <p:cNvCxnSpPr/>
          <p:nvPr/>
        </p:nvCxnSpPr>
        <p:spPr bwMode="auto">
          <a:xfrm>
            <a:off x="1331640" y="3789040"/>
            <a:ext cx="216024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30" name="テキスト ボックス 29"/>
          <p:cNvSpPr txBox="1"/>
          <p:nvPr/>
        </p:nvSpPr>
        <p:spPr>
          <a:xfrm>
            <a:off x="1907704" y="3625279"/>
            <a:ext cx="86409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100msec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788024" y="1844824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(2) Regular Beacon (BI=100/n </a:t>
            </a:r>
            <a:r>
              <a:rPr kumimoji="1" lang="en-US" altLang="ja-JP" sz="2000" dirty="0" err="1" smtClean="0">
                <a:solidFill>
                  <a:schemeClr val="tx1"/>
                </a:solidFill>
              </a:rPr>
              <a:t>msec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32" name="直線矢印コネクタ 31"/>
          <p:cNvCxnSpPr/>
          <p:nvPr/>
        </p:nvCxnSpPr>
        <p:spPr bwMode="auto">
          <a:xfrm>
            <a:off x="5220072" y="3501008"/>
            <a:ext cx="33123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直線矢印コネクタ 32"/>
          <p:cNvCxnSpPr/>
          <p:nvPr/>
        </p:nvCxnSpPr>
        <p:spPr bwMode="auto">
          <a:xfrm flipV="1">
            <a:off x="5724128" y="2636912"/>
            <a:ext cx="0" cy="8640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直線矢印コネクタ 33"/>
          <p:cNvCxnSpPr/>
          <p:nvPr/>
        </p:nvCxnSpPr>
        <p:spPr bwMode="auto">
          <a:xfrm flipV="1">
            <a:off x="7884368" y="2636912"/>
            <a:ext cx="0" cy="8640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テキスト ボックス 34"/>
          <p:cNvSpPr txBox="1"/>
          <p:nvPr/>
        </p:nvSpPr>
        <p:spPr>
          <a:xfrm>
            <a:off x="5580112" y="2348880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R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740352" y="2348880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R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8532440" y="3356992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T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38" name="直線矢印コネクタ 37"/>
          <p:cNvCxnSpPr/>
          <p:nvPr/>
        </p:nvCxnSpPr>
        <p:spPr bwMode="auto">
          <a:xfrm>
            <a:off x="5724128" y="3789040"/>
            <a:ext cx="223224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39" name="テキスト ボックス 38"/>
          <p:cNvSpPr txBox="1"/>
          <p:nvPr/>
        </p:nvSpPr>
        <p:spPr>
          <a:xfrm>
            <a:off x="6372200" y="3625279"/>
            <a:ext cx="86409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100msec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40" name="直線矢印コネクタ 39"/>
          <p:cNvCxnSpPr/>
          <p:nvPr/>
        </p:nvCxnSpPr>
        <p:spPr bwMode="auto">
          <a:xfrm flipV="1">
            <a:off x="6444208" y="2636912"/>
            <a:ext cx="0" cy="8640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直線矢印コネクタ 40"/>
          <p:cNvCxnSpPr/>
          <p:nvPr/>
        </p:nvCxnSpPr>
        <p:spPr bwMode="auto">
          <a:xfrm flipV="1">
            <a:off x="7164288" y="2636912"/>
            <a:ext cx="0" cy="8640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テキスト ボックス 41"/>
          <p:cNvSpPr txBox="1"/>
          <p:nvPr/>
        </p:nvSpPr>
        <p:spPr>
          <a:xfrm>
            <a:off x="6300192" y="2348880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R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020272" y="2348880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R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95536" y="422108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(3) Regular Beacon + Sub-Beacon</a:t>
            </a:r>
          </a:p>
        </p:txBody>
      </p:sp>
      <p:cxnSp>
        <p:nvCxnSpPr>
          <p:cNvPr id="46" name="直線矢印コネクタ 45"/>
          <p:cNvCxnSpPr/>
          <p:nvPr/>
        </p:nvCxnSpPr>
        <p:spPr bwMode="auto">
          <a:xfrm>
            <a:off x="827584" y="5877272"/>
            <a:ext cx="33123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直線矢印コネクタ 46"/>
          <p:cNvCxnSpPr/>
          <p:nvPr/>
        </p:nvCxnSpPr>
        <p:spPr bwMode="auto">
          <a:xfrm flipV="1">
            <a:off x="1331640" y="5013176"/>
            <a:ext cx="0" cy="8640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直線矢印コネクタ 47"/>
          <p:cNvCxnSpPr/>
          <p:nvPr/>
        </p:nvCxnSpPr>
        <p:spPr bwMode="auto">
          <a:xfrm flipV="1">
            <a:off x="3491880" y="5013176"/>
            <a:ext cx="0" cy="8640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テキスト ボックス 48"/>
          <p:cNvSpPr txBox="1"/>
          <p:nvPr/>
        </p:nvSpPr>
        <p:spPr>
          <a:xfrm>
            <a:off x="1187624" y="4725144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R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347864" y="4725144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R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4139952" y="5733256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T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52" name="直線矢印コネクタ 51"/>
          <p:cNvCxnSpPr/>
          <p:nvPr/>
        </p:nvCxnSpPr>
        <p:spPr bwMode="auto">
          <a:xfrm>
            <a:off x="1331640" y="6165304"/>
            <a:ext cx="216024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53" name="テキスト ボックス 52"/>
          <p:cNvSpPr txBox="1"/>
          <p:nvPr/>
        </p:nvSpPr>
        <p:spPr>
          <a:xfrm>
            <a:off x="1907704" y="6001543"/>
            <a:ext cx="86409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100msec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54" name="直線矢印コネクタ 53"/>
          <p:cNvCxnSpPr/>
          <p:nvPr/>
        </p:nvCxnSpPr>
        <p:spPr bwMode="auto">
          <a:xfrm flipV="1">
            <a:off x="2051720" y="5013176"/>
            <a:ext cx="0" cy="8640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55" name="直線矢印コネクタ 54"/>
          <p:cNvCxnSpPr/>
          <p:nvPr/>
        </p:nvCxnSpPr>
        <p:spPr bwMode="auto">
          <a:xfrm flipV="1">
            <a:off x="2771800" y="5013176"/>
            <a:ext cx="0" cy="8640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56" name="テキスト ボックス 55"/>
          <p:cNvSpPr txBox="1"/>
          <p:nvPr/>
        </p:nvSpPr>
        <p:spPr>
          <a:xfrm>
            <a:off x="1907704" y="4725144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S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627784" y="4725144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S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779912" y="4850576"/>
            <a:ext cx="15121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Option-3</a:t>
            </a:r>
          </a:p>
          <a:p>
            <a:r>
              <a:rPr kumimoji="1" lang="en-US" altLang="ja-JP" sz="1400" dirty="0" smtClean="0">
                <a:solidFill>
                  <a:schemeClr val="tx1"/>
                </a:solidFill>
              </a:rPr>
              <a:t>in doc. 12/0042</a:t>
            </a:r>
          </a:p>
          <a:p>
            <a:r>
              <a:rPr kumimoji="1" lang="en-US" altLang="ja-JP" sz="1400" dirty="0" smtClean="0">
                <a:solidFill>
                  <a:schemeClr val="tx1"/>
                </a:solidFill>
              </a:rPr>
              <a:t>(</a:t>
            </a:r>
            <a:r>
              <a:rPr kumimoji="1" lang="en-US" altLang="ja-JP" sz="1400" dirty="0" err="1" smtClean="0">
                <a:solidFill>
                  <a:schemeClr val="tx1"/>
                </a:solidFill>
              </a:rPr>
              <a:t>Huawei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)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4788024" y="422108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(4) Regular Beacon + M. Pilot</a:t>
            </a:r>
          </a:p>
        </p:txBody>
      </p:sp>
      <p:cxnSp>
        <p:nvCxnSpPr>
          <p:cNvPr id="60" name="直線矢印コネクタ 59"/>
          <p:cNvCxnSpPr/>
          <p:nvPr/>
        </p:nvCxnSpPr>
        <p:spPr bwMode="auto">
          <a:xfrm>
            <a:off x="5220072" y="5877272"/>
            <a:ext cx="33123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" name="直線矢印コネクタ 60"/>
          <p:cNvCxnSpPr/>
          <p:nvPr/>
        </p:nvCxnSpPr>
        <p:spPr bwMode="auto">
          <a:xfrm flipV="1">
            <a:off x="5724128" y="5013176"/>
            <a:ext cx="0" cy="8640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2" name="直線矢印コネクタ 61"/>
          <p:cNvCxnSpPr/>
          <p:nvPr/>
        </p:nvCxnSpPr>
        <p:spPr bwMode="auto">
          <a:xfrm flipV="1">
            <a:off x="7884368" y="5013176"/>
            <a:ext cx="0" cy="8640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3" name="テキスト ボックス 62"/>
          <p:cNvSpPr txBox="1"/>
          <p:nvPr/>
        </p:nvSpPr>
        <p:spPr>
          <a:xfrm>
            <a:off x="5508104" y="4725144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R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7740352" y="4725144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R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8532440" y="5733256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T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66" name="直線矢印コネクタ 65"/>
          <p:cNvCxnSpPr/>
          <p:nvPr/>
        </p:nvCxnSpPr>
        <p:spPr bwMode="auto">
          <a:xfrm>
            <a:off x="5724128" y="6165304"/>
            <a:ext cx="216024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67" name="テキスト ボックス 66"/>
          <p:cNvSpPr txBox="1"/>
          <p:nvPr/>
        </p:nvSpPr>
        <p:spPr>
          <a:xfrm>
            <a:off x="6300192" y="6001543"/>
            <a:ext cx="86409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100msec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68" name="直線矢印コネクタ 67"/>
          <p:cNvCxnSpPr/>
          <p:nvPr/>
        </p:nvCxnSpPr>
        <p:spPr bwMode="auto">
          <a:xfrm flipV="1">
            <a:off x="6588224" y="5013176"/>
            <a:ext cx="0" cy="8640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69" name="直線矢印コネクタ 68"/>
          <p:cNvCxnSpPr/>
          <p:nvPr/>
        </p:nvCxnSpPr>
        <p:spPr bwMode="auto">
          <a:xfrm flipV="1">
            <a:off x="7308304" y="5013176"/>
            <a:ext cx="0" cy="8640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70" name="テキスト ボックス 69"/>
          <p:cNvSpPr txBox="1"/>
          <p:nvPr/>
        </p:nvSpPr>
        <p:spPr>
          <a:xfrm>
            <a:off x="6372200" y="4725144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MP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7092280" y="4725144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MP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75" name="直線矢印コネクタ 74"/>
          <p:cNvCxnSpPr/>
          <p:nvPr/>
        </p:nvCxnSpPr>
        <p:spPr bwMode="auto">
          <a:xfrm flipV="1">
            <a:off x="5868144" y="5013176"/>
            <a:ext cx="0" cy="8640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76" name="テキスト ボックス 75"/>
          <p:cNvSpPr txBox="1"/>
          <p:nvPr/>
        </p:nvSpPr>
        <p:spPr>
          <a:xfrm>
            <a:off x="5796136" y="4725144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MP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395536" y="1084674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Font typeface="Wingdings" pitchFamily="2" charset="2"/>
              <a:buChar char="l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Transmission timings for each scenario are as graphics below.</a:t>
            </a:r>
          </a:p>
          <a:p>
            <a:pPr marL="269875" indent="-269875">
              <a:buFont typeface="Wingdings" pitchFamily="2" charset="2"/>
              <a:buChar char="l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Transmission interval of supplemental frames is 100/</a:t>
            </a:r>
            <a:r>
              <a:rPr kumimoji="1" lang="en-US" altLang="ja-JP" sz="2000" b="1" dirty="0" smtClean="0">
                <a:solidFill>
                  <a:schemeClr val="tx1"/>
                </a:solidFill>
              </a:rPr>
              <a:t>n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 msec.</a:t>
            </a: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8172400" y="2780928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(n = 3)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8172400" y="4777407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(n = 3)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323528" y="5065439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(n = 3)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81" name="直線矢印コネクタ 80"/>
          <p:cNvCxnSpPr/>
          <p:nvPr/>
        </p:nvCxnSpPr>
        <p:spPr bwMode="auto">
          <a:xfrm>
            <a:off x="1331640" y="5589240"/>
            <a:ext cx="72008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82" name="テキスト ボックス 81"/>
          <p:cNvSpPr txBox="1"/>
          <p:nvPr/>
        </p:nvSpPr>
        <p:spPr>
          <a:xfrm>
            <a:off x="1403648" y="5301208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100/3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83" name="直線矢印コネクタ 82"/>
          <p:cNvCxnSpPr/>
          <p:nvPr/>
        </p:nvCxnSpPr>
        <p:spPr bwMode="auto">
          <a:xfrm>
            <a:off x="2051720" y="5589240"/>
            <a:ext cx="72008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84" name="テキスト ボックス 83"/>
          <p:cNvSpPr txBox="1"/>
          <p:nvPr/>
        </p:nvSpPr>
        <p:spPr>
          <a:xfrm>
            <a:off x="2123728" y="5301208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100/3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85" name="直線矢印コネクタ 84"/>
          <p:cNvCxnSpPr/>
          <p:nvPr/>
        </p:nvCxnSpPr>
        <p:spPr bwMode="auto">
          <a:xfrm>
            <a:off x="2771800" y="5589240"/>
            <a:ext cx="72008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86" name="テキスト ボックス 85"/>
          <p:cNvSpPr txBox="1"/>
          <p:nvPr/>
        </p:nvSpPr>
        <p:spPr>
          <a:xfrm>
            <a:off x="2843808" y="5301208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100/3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87" name="直線矢印コネクタ 86"/>
          <p:cNvCxnSpPr/>
          <p:nvPr/>
        </p:nvCxnSpPr>
        <p:spPr bwMode="auto">
          <a:xfrm>
            <a:off x="5724128" y="3193231"/>
            <a:ext cx="72008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88" name="テキスト ボックス 87"/>
          <p:cNvSpPr txBox="1"/>
          <p:nvPr/>
        </p:nvSpPr>
        <p:spPr>
          <a:xfrm>
            <a:off x="5796136" y="2905199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100/3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89" name="直線矢印コネクタ 88"/>
          <p:cNvCxnSpPr/>
          <p:nvPr/>
        </p:nvCxnSpPr>
        <p:spPr bwMode="auto">
          <a:xfrm>
            <a:off x="6444208" y="3193231"/>
            <a:ext cx="72008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90" name="テキスト ボックス 89"/>
          <p:cNvSpPr txBox="1"/>
          <p:nvPr/>
        </p:nvSpPr>
        <p:spPr>
          <a:xfrm>
            <a:off x="6516216" y="2905199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100/3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91" name="直線矢印コネクタ 90"/>
          <p:cNvCxnSpPr/>
          <p:nvPr/>
        </p:nvCxnSpPr>
        <p:spPr bwMode="auto">
          <a:xfrm>
            <a:off x="7164288" y="3193231"/>
            <a:ext cx="72008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92" name="テキスト ボックス 91"/>
          <p:cNvSpPr txBox="1"/>
          <p:nvPr/>
        </p:nvSpPr>
        <p:spPr>
          <a:xfrm>
            <a:off x="7236296" y="2905199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100/3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93" name="直線矢印コネクタ 92"/>
          <p:cNvCxnSpPr/>
          <p:nvPr/>
        </p:nvCxnSpPr>
        <p:spPr bwMode="auto">
          <a:xfrm>
            <a:off x="5868144" y="5661248"/>
            <a:ext cx="72008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94" name="テキスト ボックス 93"/>
          <p:cNvSpPr txBox="1"/>
          <p:nvPr/>
        </p:nvSpPr>
        <p:spPr>
          <a:xfrm>
            <a:off x="5940152" y="537321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100/3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95" name="直線矢印コネクタ 94"/>
          <p:cNvCxnSpPr/>
          <p:nvPr/>
        </p:nvCxnSpPr>
        <p:spPr bwMode="auto">
          <a:xfrm>
            <a:off x="6588224" y="5661248"/>
            <a:ext cx="72008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96" name="テキスト ボックス 95"/>
          <p:cNvSpPr txBox="1"/>
          <p:nvPr/>
        </p:nvSpPr>
        <p:spPr>
          <a:xfrm>
            <a:off x="6660232" y="537321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100/3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97" name="直線矢印コネクタ 96"/>
          <p:cNvCxnSpPr/>
          <p:nvPr/>
        </p:nvCxnSpPr>
        <p:spPr bwMode="auto">
          <a:xfrm>
            <a:off x="7308304" y="5661248"/>
            <a:ext cx="72008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98" name="テキスト ボックス 97"/>
          <p:cNvSpPr txBox="1"/>
          <p:nvPr/>
        </p:nvSpPr>
        <p:spPr>
          <a:xfrm>
            <a:off x="7308304" y="537321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100/3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80" name="フッター プレースホルダ 79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40197"/>
            <a:ext cx="7772400" cy="872579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Calculated Occupied Air-time Rate</a:t>
            </a:r>
            <a:endParaRPr 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259632" y="1340768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No. of AP = 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652120" y="1340768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No. of AP = 4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483768" y="587727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n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804248" y="587727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n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893788"/>
            <a:ext cx="4041775" cy="412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828825"/>
            <a:ext cx="4189859" cy="440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テキスト ボックス 10"/>
          <p:cNvSpPr txBox="1"/>
          <p:nvPr/>
        </p:nvSpPr>
        <p:spPr>
          <a:xfrm>
            <a:off x="2699792" y="2508949"/>
            <a:ext cx="508720" cy="276999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Sub-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27584" y="6165304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The factor n is the denominator for dividing 100msec. See slide-4 for your understanding.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3" name="フッター プレースホルダ 1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20688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How much is</a:t>
            </a:r>
            <a:br>
              <a:rPr lang="en-US" dirty="0" smtClean="0"/>
            </a:br>
            <a:r>
              <a:rPr lang="en-US" dirty="0" smtClean="0"/>
              <a:t>air-time occupancy rate </a:t>
            </a:r>
            <a:r>
              <a:rPr lang="en-US" altLang="ja-JP" dirty="0" smtClean="0"/>
              <a:t>acceptable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660232" y="371703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:at No. of AP = 4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95536" y="1926411"/>
            <a:ext cx="8424936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763">
              <a:spcBef>
                <a:spcPts val="600"/>
              </a:spcBef>
            </a:pPr>
            <a:r>
              <a:rPr kumimoji="1" lang="en-US" altLang="ja-JP" dirty="0" smtClean="0">
                <a:solidFill>
                  <a:schemeClr val="tx1"/>
                </a:solidFill>
              </a:rPr>
              <a:t>If we can allow air-time occupancy rate up to the percentage by the Regular Beacon with BI=50msec (10.1%),</a:t>
            </a:r>
          </a:p>
          <a:p>
            <a:pPr indent="4763">
              <a:spcBef>
                <a:spcPts val="600"/>
              </a:spcBef>
            </a:pPr>
            <a:r>
              <a:rPr kumimoji="1" lang="en-US" altLang="ja-JP" dirty="0" smtClean="0">
                <a:solidFill>
                  <a:schemeClr val="tx1"/>
                </a:solidFill>
              </a:rPr>
              <a:t>2 Sub-Beacon or Measurement Pilot frames can be sent in one Regular Beacon interval for that case.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20" name="表 19"/>
          <p:cNvGraphicFramePr>
            <a:graphicFrameLocks noGrp="1"/>
          </p:cNvGraphicFramePr>
          <p:nvPr/>
        </p:nvGraphicFramePr>
        <p:xfrm>
          <a:off x="611560" y="4149079"/>
          <a:ext cx="7920880" cy="2016225"/>
        </p:xfrm>
        <a:graphic>
          <a:graphicData uri="http://schemas.openxmlformats.org/drawingml/2006/table">
            <a:tbl>
              <a:tblPr/>
              <a:tblGrid>
                <a:gridCol w="3717483"/>
                <a:gridCol w="796622"/>
                <a:gridCol w="886495"/>
                <a:gridCol w="864096"/>
                <a:gridCol w="792088"/>
                <a:gridCol w="864096"/>
              </a:tblGrid>
              <a:tr h="403245"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n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4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5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(1) Regular Beacon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5.1%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(2) Regular Beacon w/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shorter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BI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10.1%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15.2%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20.2%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25.3%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(3)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(1)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+ </a:t>
                      </a:r>
                      <a:r>
                        <a:rPr lang="en-US" altLang="ja-JP" sz="2000" b="0" i="0" u="none" strike="noStrike" baseline="0" dirty="0" smtClean="0">
                          <a:solidFill>
                            <a:schemeClr val="tx1"/>
                          </a:solidFill>
                          <a:latin typeface="ＭＳ Ｐゴシック"/>
                        </a:rPr>
                        <a:t>Sub-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Beacon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7.2%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9.2%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11.3%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13.4%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(4)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(1)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+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M.Pilot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9.3%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11.4%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13.5%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15.6%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フッター プレースホルダ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Scanning time for all channels (</a:t>
            </a:r>
            <a:r>
              <a:rPr lang="en-US" altLang="ja-JP" dirty="0" smtClean="0"/>
              <a:t>1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611560" y="3284983"/>
          <a:ext cx="7920880" cy="2016225"/>
        </p:xfrm>
        <a:graphic>
          <a:graphicData uri="http://schemas.openxmlformats.org/drawingml/2006/table">
            <a:tbl>
              <a:tblPr/>
              <a:tblGrid>
                <a:gridCol w="3717483"/>
                <a:gridCol w="796622"/>
                <a:gridCol w="886495"/>
                <a:gridCol w="864096"/>
                <a:gridCol w="792088"/>
                <a:gridCol w="864096"/>
              </a:tblGrid>
              <a:tr h="403245"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n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4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5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(1) Regular Beacon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1100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(2) Regular Beacon w/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shorter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BI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550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367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275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220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(3)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(1)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+ </a:t>
                      </a:r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Sub-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Beacon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 smtClean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599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 smtClean="0">
                          <a:solidFill>
                            <a:schemeClr val="bg1"/>
                          </a:solidFill>
                          <a:latin typeface="ＭＳ Ｐゴシック"/>
                        </a:rPr>
                        <a:t>432</a:t>
                      </a:r>
                      <a:endParaRPr lang="en-US" altLang="ja-JP" sz="2400" b="1" i="0" u="none" strike="noStrike" dirty="0">
                        <a:solidFill>
                          <a:schemeClr val="bg1"/>
                        </a:solidFill>
                        <a:latin typeface="ＭＳ Ｐゴシック"/>
                      </a:endParaRP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349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299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(4)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(1)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+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M.Pilot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599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432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349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299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611560" y="1916832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Considering same occupancy rate for each method, the fastest passive scanning is method-(3).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020272" y="2780927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 smtClean="0">
                <a:solidFill>
                  <a:schemeClr val="tx1"/>
                </a:solidFill>
              </a:rPr>
              <a:t>(</a:t>
            </a:r>
            <a:r>
              <a:rPr kumimoji="1" lang="en-US" altLang="ja-JP" dirty="0" err="1" smtClean="0">
                <a:solidFill>
                  <a:schemeClr val="tx1"/>
                </a:solidFill>
              </a:rPr>
              <a:t>msec</a:t>
            </a:r>
            <a:r>
              <a:rPr kumimoji="1" lang="en-US" altLang="ja-JP" dirty="0" smtClean="0">
                <a:solidFill>
                  <a:schemeClr val="tx1"/>
                </a:solidFill>
              </a:rPr>
              <a:t>)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11560" y="5589240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But it</a:t>
            </a:r>
            <a:r>
              <a:rPr kumimoji="1" lang="ja-JP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doesn’t comply with FILS requirement.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3" name="フッター プレースホルダ 1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144016" y="684213"/>
            <a:ext cx="8748464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Scanning time for all channels (</a:t>
            </a:r>
            <a:r>
              <a:rPr lang="en-US" altLang="ja-JP" dirty="0" smtClean="0"/>
              <a:t>2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sz="2800" dirty="0" smtClean="0"/>
              <a:t>Average scanning time to discover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desired SSID</a:t>
            </a:r>
            <a:endParaRPr lang="en-US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611560" y="2996951"/>
          <a:ext cx="7920880" cy="2016225"/>
        </p:xfrm>
        <a:graphic>
          <a:graphicData uri="http://schemas.openxmlformats.org/drawingml/2006/table">
            <a:tbl>
              <a:tblPr/>
              <a:tblGrid>
                <a:gridCol w="3717483"/>
                <a:gridCol w="796622"/>
                <a:gridCol w="886495"/>
                <a:gridCol w="864096"/>
                <a:gridCol w="792088"/>
                <a:gridCol w="864096"/>
              </a:tblGrid>
              <a:tr h="403245"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n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4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5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(1) Regular Beacon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550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(2) Regular Beacon w/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shorter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BI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275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183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138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110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(3)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(1)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+ </a:t>
                      </a:r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Sub-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Beacon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324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 smtClean="0">
                          <a:solidFill>
                            <a:schemeClr val="bg1"/>
                          </a:solidFill>
                          <a:latin typeface="ＭＳ Ｐゴシック"/>
                        </a:rPr>
                        <a:t>249</a:t>
                      </a:r>
                      <a:endParaRPr lang="en-US" altLang="ja-JP" sz="2400" b="1" i="0" u="none" strike="noStrike" dirty="0">
                        <a:solidFill>
                          <a:schemeClr val="bg1"/>
                        </a:solidFill>
                        <a:latin typeface="ＭＳ Ｐゴシック"/>
                      </a:endParaRP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212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189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(4)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(1)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+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M.Pilot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324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249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212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189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611560" y="1916832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5.5 CHs will be scanned in average to discover 1</a:t>
            </a:r>
            <a:r>
              <a:rPr kumimoji="1" lang="en-US" altLang="ja-JP" baseline="30000" dirty="0" smtClean="0">
                <a:solidFill>
                  <a:schemeClr val="tx1"/>
                </a:solidFill>
              </a:rPr>
              <a:t>st</a:t>
            </a:r>
            <a:r>
              <a:rPr kumimoji="1" lang="en-US" altLang="ja-JP" dirty="0" smtClean="0">
                <a:solidFill>
                  <a:schemeClr val="tx1"/>
                </a:solidFill>
              </a:rPr>
              <a:t> desired SSID.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020272" y="2492895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 smtClean="0">
                <a:solidFill>
                  <a:schemeClr val="tx1"/>
                </a:solidFill>
              </a:rPr>
              <a:t>(</a:t>
            </a:r>
            <a:r>
              <a:rPr kumimoji="1" lang="en-US" altLang="ja-JP" dirty="0" err="1" smtClean="0">
                <a:solidFill>
                  <a:schemeClr val="tx1"/>
                </a:solidFill>
              </a:rPr>
              <a:t>msec</a:t>
            </a:r>
            <a:r>
              <a:rPr kumimoji="1" lang="en-US" altLang="ja-JP" dirty="0" smtClean="0">
                <a:solidFill>
                  <a:schemeClr val="tx1"/>
                </a:solidFill>
              </a:rPr>
              <a:t>)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11560" y="5190291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It</a:t>
            </a:r>
            <a:r>
              <a:rPr kumimoji="1" lang="ja-JP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also doesn’t comply with FILS requirement.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If more frequent transmission is allowed, faster AP discovery will be achieved. But higher air-time occupancy is problem.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3" name="フッター プレースホルダ 1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4208463"/>
          </a:xfrm>
          <a:ln/>
        </p:spPr>
        <p:txBody>
          <a:bodyPr/>
          <a:lstStyle/>
          <a:p>
            <a:pPr>
              <a:buFont typeface="Wingdings" pitchFamily="2" charset="2"/>
              <a:buChar char="l"/>
            </a:pPr>
            <a:r>
              <a:rPr lang="en-US" sz="2800" dirty="0" smtClean="0"/>
              <a:t>Introduction of </a:t>
            </a:r>
            <a:r>
              <a:rPr lang="en-US" altLang="ja-JP" sz="2800" dirty="0" smtClean="0">
                <a:solidFill>
                  <a:schemeClr val="tx1"/>
                </a:solidFill>
              </a:rPr>
              <a:t>Sub-</a:t>
            </a:r>
            <a:r>
              <a:rPr lang="en-US" sz="2800" dirty="0" smtClean="0"/>
              <a:t>Beacon will make Passive scanning faster.</a:t>
            </a:r>
          </a:p>
          <a:p>
            <a:pPr>
              <a:buFont typeface="Wingdings" pitchFamily="2" charset="2"/>
              <a:buChar char="l"/>
            </a:pPr>
            <a:r>
              <a:rPr lang="en-US" altLang="ja-JP" sz="2800" dirty="0" smtClean="0"/>
              <a:t>But improved P</a:t>
            </a:r>
            <a:r>
              <a:rPr lang="en-US" sz="2800" dirty="0" smtClean="0"/>
              <a:t>assive </a:t>
            </a:r>
            <a:r>
              <a:rPr lang="en-US" sz="2800" dirty="0" err="1" smtClean="0"/>
              <a:t>scannings</a:t>
            </a:r>
            <a:r>
              <a:rPr lang="en-US" sz="2800" dirty="0" smtClean="0"/>
              <a:t> don’t comply with FILS requirement about required time for AP discovery by assumed conditions. It takes about 300 msec.</a:t>
            </a:r>
          </a:p>
          <a:p>
            <a:pPr>
              <a:buFont typeface="Wingdings" pitchFamily="2" charset="2"/>
              <a:buChar char="l"/>
            </a:pPr>
            <a:r>
              <a:rPr lang="en-US" sz="2800" dirty="0" smtClean="0">
                <a:solidFill>
                  <a:schemeClr val="tx1"/>
                </a:solidFill>
              </a:rPr>
              <a:t>Faster Passive scanning is preferred in radar bands which Active scanning isn’t allowed.</a:t>
            </a: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4396</TotalTime>
  <Words>1219</Words>
  <Application>Microsoft Office PowerPoint</Application>
  <PresentationFormat>画面に合わせる (4:3)</PresentationFormat>
  <Paragraphs>356</Paragraphs>
  <Slides>16</Slides>
  <Notes>16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8" baseType="lpstr">
      <vt:lpstr>place presentation subject title text here]</vt:lpstr>
      <vt:lpstr>Document</vt:lpstr>
      <vt:lpstr>Passive Scanning Comparison</vt:lpstr>
      <vt:lpstr>Abstract</vt:lpstr>
      <vt:lpstr>Options for comparison</vt:lpstr>
      <vt:lpstr>Comparison scenarios</vt:lpstr>
      <vt:lpstr>Calculated Occupied Air-time Rate</vt:lpstr>
      <vt:lpstr>How much is air-time occupancy rate acceptable?</vt:lpstr>
      <vt:lpstr>Scanning time for all channels (1)</vt:lpstr>
      <vt:lpstr>Scanning time for all channels (2) Average scanning time to discover 1st desired SSID</vt:lpstr>
      <vt:lpstr>Summary</vt:lpstr>
      <vt:lpstr>Questions &amp; Comments</vt:lpstr>
      <vt:lpstr>Assumptions for Comparison</vt:lpstr>
      <vt:lpstr>Frame compositions (Sub-Beacon &amp; Measurement Pilot)</vt:lpstr>
      <vt:lpstr>Assumptions for comparison</vt:lpstr>
      <vt:lpstr>Occupied air-time of each frame</vt:lpstr>
      <vt:lpstr>Assumptions for scanning time comparison</vt:lpstr>
      <vt:lpstr>Pessimistic scenarios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S026115</dc:creator>
  <cp:lastModifiedBy>Katsuo Yunoki</cp:lastModifiedBy>
  <cp:revision>47</cp:revision>
  <cp:lastPrinted>1601-01-01T00:00:00Z</cp:lastPrinted>
  <dcterms:created xsi:type="dcterms:W3CDTF">2012-01-18T00:27:57Z</dcterms:created>
  <dcterms:modified xsi:type="dcterms:W3CDTF">2012-03-08T05:00:46Z</dcterms:modified>
</cp:coreProperties>
</file>