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57" r:id="rId3"/>
    <p:sldId id="276" r:id="rId4"/>
    <p:sldId id="277" r:id="rId5"/>
    <p:sldId id="278" r:id="rId6"/>
    <p:sldId id="270" r:id="rId7"/>
    <p:sldId id="295" r:id="rId8"/>
    <p:sldId id="279" r:id="rId9"/>
    <p:sldId id="281" r:id="rId10"/>
    <p:sldId id="284" r:id="rId11"/>
    <p:sldId id="283" r:id="rId12"/>
    <p:sldId id="289" r:id="rId13"/>
    <p:sldId id="296" r:id="rId14"/>
    <p:sldId id="290" r:id="rId15"/>
    <p:sldId id="294" r:id="rId16"/>
    <p:sldId id="292" r:id="rId17"/>
    <p:sldId id="293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2D5EC"/>
    <a:srgbClr val="ECBBCA"/>
    <a:srgbClr val="FF717A"/>
    <a:srgbClr val="7394FF"/>
    <a:srgbClr val="FFA264"/>
    <a:srgbClr val="FFFA4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Master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4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ja-JP"/>
              <a:t>Page </a:t>
            </a:r>
            <a:fld id="{02D56815-9000-E546-ABA4-FF40A1E5446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altLang="ja-JP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ja-JP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ja-JP"/>
              <a:t>Page </a:t>
            </a:r>
            <a:fld id="{86ADF5D0-7AFF-7A41-A694-BD30783C5616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2567CC49-5FB3-9D44-B729-C2E1E7C4A16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doc.: IEEE 802.11-yy/xxxxr0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Hiroki Nakano, Trans New Technology,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F7C4031-7F9F-544A-AF6E-872DBF3FC96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A8EBFC3-83FD-624D-90EA-D2F00581A9A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B5CF9B97-0B25-C940-B4EB-5D64D908E8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DE08B891-CD86-EC4E-B145-C6AA955FEF8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30339AA7-76CC-4D46-84DC-68529080A8C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4EFB3166-3E2F-404D-9E80-00D47478CA6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C17D460B-C6A1-C84D-B999-2E80A795E5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7E38082-2016-8848-8E61-3A6B04B6B2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89C77ADA-7A51-2149-B3EC-4AAA2C6684C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1C8CBFC3-90F4-C940-834C-FA2815788A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altLang="ja-JP"/>
              <a:t>Slide </a:t>
            </a:r>
            <a:fld id="{E375BEEA-B635-4A44-872C-CD3C94360F7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5534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85830" y="6475413"/>
            <a:ext cx="7580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ja-JP" smtClean="0"/>
              <a:t>Hitoshi Morioka, Allied Telesis R&amp;D Center</a:t>
            </a: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ja-JP"/>
              <a:t>Slide </a:t>
            </a:r>
            <a:fld id="{2CDE9618-F3A2-1648-A765-0B12C9EF180D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altLang="ja-JP" sz="1800" b="1" dirty="0"/>
              <a:t>doc.: IEEE 802.11</a:t>
            </a:r>
            <a:r>
              <a:rPr lang="en-US" altLang="ja-JP" sz="1800" b="1" dirty="0" smtClean="0"/>
              <a:t>-12/</a:t>
            </a:r>
            <a:r>
              <a:rPr lang="en-US" altLang="ja-JP" sz="1800" b="1" dirty="0" smtClean="0"/>
              <a:t>0275r4</a:t>
            </a:r>
            <a:endParaRPr lang="en-US" altLang="ja-JP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altLang="ja-JP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7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8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EF31C4CD-D4D1-184B-BDA5-0562A02D1EBE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GB" sz="2400" dirty="0" smtClean="0"/>
              <a:t>Higher Layer Configuration Function for </a:t>
            </a:r>
            <a:r>
              <a:rPr lang="en-GB" sz="2400" dirty="0" err="1" smtClean="0"/>
              <a:t>TGai</a:t>
            </a:r>
            <a:r>
              <a:rPr lang="en-GB" sz="2400" dirty="0" smtClean="0"/>
              <a:t> SFD</a:t>
            </a:r>
            <a:endParaRPr lang="en-US" altLang="ja-JP" sz="2400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/>
              <a:t>Date:</a:t>
            </a:r>
            <a:r>
              <a:rPr lang="en-US" altLang="ja-JP" sz="2000" b="0" dirty="0" smtClean="0"/>
              <a:t> 2012-03-14</a:t>
            </a:r>
            <a:endParaRPr lang="en-US" altLang="ja-JP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09600" y="2438400"/>
          <a:ext cx="7924800" cy="343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Name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Affiliations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Address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Phone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1" dirty="0" smtClean="0"/>
                        <a:t>email</a:t>
                      </a:r>
                      <a:endParaRPr kumimoji="1" lang="ja-JP" alt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Hitoshi MORIOKA</a:t>
                      </a:r>
                    </a:p>
                    <a:p>
                      <a:r>
                        <a:rPr kumimoji="1" lang="en-US" altLang="ja-JP" sz="1100" dirty="0" smtClean="0"/>
                        <a:t>Hiroshi </a:t>
                      </a:r>
                      <a:r>
                        <a:rPr kumimoji="1" lang="en-US" altLang="ja-JP" sz="1100" dirty="0" err="1" smtClean="0"/>
                        <a:t>Mano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Allied Telesis R&amp;D Center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2-14-38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Tenjin</a:t>
                      </a:r>
                      <a:r>
                        <a:rPr kumimoji="1" lang="en-US" altLang="ja-JP" sz="1100" baseline="0" dirty="0" smtClean="0"/>
                        <a:t>, Chuo-</a:t>
                      </a:r>
                      <a:r>
                        <a:rPr kumimoji="1" lang="en-US" altLang="ja-JP" sz="1100" baseline="0" dirty="0" err="1" smtClean="0"/>
                        <a:t>ku</a:t>
                      </a:r>
                      <a:r>
                        <a:rPr kumimoji="1" lang="en-US" altLang="ja-JP" sz="1100" baseline="0" dirty="0" smtClean="0"/>
                        <a:t>, Fukuoka 810-0001 JAPAN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+81-92-771-7630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hmorioka@root-hq.com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Gabor </a:t>
                      </a:r>
                      <a:r>
                        <a:rPr kumimoji="1" lang="en-US" altLang="ja-JP" sz="1100" dirty="0" err="1" smtClean="0"/>
                        <a:t>Bajko</a:t>
                      </a:r>
                      <a:endParaRPr kumimoji="1" lang="en-US" altLang="ja-JP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Nokia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200 S </a:t>
                      </a:r>
                      <a:r>
                        <a:rPr kumimoji="1" lang="en-US" altLang="ja-JP" sz="1100" dirty="0" err="1" smtClean="0"/>
                        <a:t>Mathilda</a:t>
                      </a:r>
                      <a:r>
                        <a:rPr kumimoji="1" lang="en-US" altLang="ja-JP" sz="1100" dirty="0" smtClean="0"/>
                        <a:t> Ave, Sunnyvale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8585253693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gabor.bajko@nokia.com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Mark RISON</a:t>
                      </a:r>
                    </a:p>
                    <a:p>
                      <a:r>
                        <a:rPr kumimoji="1" lang="en-US" altLang="ja-JP" sz="1100" dirty="0" smtClean="0"/>
                        <a:t>Tom </a:t>
                      </a:r>
                      <a:r>
                        <a:rPr kumimoji="1" lang="en-US" altLang="ja-JP" sz="1100" dirty="0" err="1" smtClean="0"/>
                        <a:t>Siep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CSR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Cambridge Business Park, Cowley Road, Cambridge CB4 0WZ UK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+44-1223-692000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Mark.Rison@csr.com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Marc </a:t>
                      </a:r>
                      <a:r>
                        <a:rPr kumimoji="1" lang="en-US" altLang="ja-JP" sz="1100" dirty="0" err="1" smtClean="0"/>
                        <a:t>Emmelmann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Fraunhofer</a:t>
                      </a:r>
                      <a:r>
                        <a:rPr kumimoji="1" lang="en-US" altLang="ja-JP" sz="1100" baseline="0" dirty="0" smtClean="0"/>
                        <a:t> FOKUS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Kaiserin-Augusta-Alle</a:t>
                      </a:r>
                      <a:r>
                        <a:rPr kumimoji="1" lang="en-US" altLang="ja-JP" sz="1100" dirty="0" smtClean="0"/>
                        <a:t> 31 10589 Berlin Germany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+49-30-3463-7268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emmelmann@ieee.org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/>
                        <a:t>Katsuo</a:t>
                      </a:r>
                      <a:r>
                        <a:rPr kumimoji="1" lang="en-US" altLang="ja-JP" sz="1100" dirty="0" smtClean="0"/>
                        <a:t> </a:t>
                      </a:r>
                      <a:r>
                        <a:rPr kumimoji="1" lang="en-US" altLang="ja-JP" sz="1100" dirty="0" err="1" smtClean="0"/>
                        <a:t>Yunoki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KDDI R&amp;D Laboratories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3-10-10 </a:t>
                      </a:r>
                      <a:r>
                        <a:rPr kumimoji="1" lang="en-US" altLang="ja-JP" sz="1100" dirty="0" err="1" smtClean="0"/>
                        <a:t>Iidabashi</a:t>
                      </a:r>
                      <a:r>
                        <a:rPr kumimoji="1" lang="en-US" altLang="ja-JP" sz="1100" dirty="0" smtClean="0"/>
                        <a:t>, Chiyoda-</a:t>
                      </a:r>
                      <a:r>
                        <a:rPr kumimoji="1" lang="en-US" altLang="ja-JP" sz="1100" dirty="0" err="1" smtClean="0"/>
                        <a:t>ku</a:t>
                      </a:r>
                      <a:r>
                        <a:rPr kumimoji="1" lang="en-US" altLang="ja-JP" sz="1100" dirty="0" smtClean="0"/>
                        <a:t>, Tokyo, 102-8460 JAPAN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yunoki@kddilabs.jp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George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Cherian</a:t>
                      </a:r>
                      <a:endParaRPr kumimoji="1" lang="en-US" altLang="ja-JP" sz="1100" baseline="0" dirty="0" smtClean="0"/>
                    </a:p>
                    <a:p>
                      <a:r>
                        <a:rPr kumimoji="1" lang="en-US" altLang="ja-JP" sz="1100" baseline="0" dirty="0" err="1" smtClean="0"/>
                        <a:t>Santosh</a:t>
                      </a:r>
                      <a:r>
                        <a:rPr kumimoji="1" lang="en-US" altLang="ja-JP" sz="1100" baseline="0" dirty="0" smtClean="0"/>
                        <a:t> Abraham</a:t>
                      </a:r>
                    </a:p>
                    <a:p>
                      <a:r>
                        <a:rPr kumimoji="1" lang="en-US" altLang="ja-JP" sz="1100" baseline="0" dirty="0" err="1" smtClean="0"/>
                        <a:t>Jouni</a:t>
                      </a:r>
                      <a:r>
                        <a:rPr kumimoji="1" lang="en-US" altLang="ja-JP" sz="1100" baseline="0" dirty="0" smtClean="0"/>
                        <a:t> </a:t>
                      </a:r>
                      <a:r>
                        <a:rPr kumimoji="1" lang="en-US" altLang="ja-JP" sz="1100" baseline="0" dirty="0" err="1" smtClean="0"/>
                        <a:t>Malinen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Qualcomm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5775 Morehouse Dr., San Diego, CA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8586516645</a:t>
                      </a:r>
                      <a:endParaRPr kumimoji="1" lang="ja-JP" alt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err="1" smtClean="0"/>
                        <a:t>gcherian@qualcomm.com</a:t>
                      </a:r>
                      <a:endParaRPr kumimoji="1" lang="ja-JP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Latency Estimation of the Proposal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10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99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191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線コネクタ 11"/>
          <p:cNvCxnSpPr>
            <a:stCxn id="8" idx="2"/>
          </p:cNvCxnSpPr>
          <p:nvPr/>
        </p:nvCxnSpPr>
        <p:spPr bwMode="auto">
          <a:xfrm rot="5400000">
            <a:off x="685800" y="2819400"/>
            <a:ext cx="13716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 rot="5400000">
            <a:off x="3811588" y="2895600"/>
            <a:ext cx="15240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rot="5400000">
            <a:off x="7011988" y="2895600"/>
            <a:ext cx="15240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 flipH="1">
            <a:off x="1371600" y="2667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rot="10800000" flipH="1">
            <a:off x="4572000" y="2743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 bwMode="auto">
          <a:xfrm rot="10800000">
            <a:off x="4572000" y="3048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1371600" y="32004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 bwMode="auto">
          <a:xfrm>
            <a:off x="762000" y="3505200"/>
            <a:ext cx="1219200" cy="533400"/>
          </a:xfrm>
          <a:prstGeom prst="rect">
            <a:avLst/>
          </a:prstGeom>
          <a:gradFill flip="none" rotWithShape="1">
            <a:gsLst>
              <a:gs pos="0">
                <a:srgbClr val="ECBBC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address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assignment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2667000"/>
            <a:ext cx="1672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Request</a:t>
            </a:r>
          </a:p>
          <a:p>
            <a:r>
              <a:rPr kumimoji="1" lang="en-US" altLang="ja-JP" sz="1400" dirty="0" err="1" smtClean="0"/>
              <a:t>w</a:t>
            </a:r>
            <a:r>
              <a:rPr kumimoji="1" lang="en-US" altLang="ja-JP" sz="1400" dirty="0" smtClean="0"/>
              <a:t>/HLCF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62200" y="3200400"/>
            <a:ext cx="17782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Association Response</a:t>
            </a:r>
          </a:p>
          <a:p>
            <a:r>
              <a:rPr kumimoji="1" lang="en-US" altLang="ja-JP" sz="1400" dirty="0" err="1" smtClean="0"/>
              <a:t>w</a:t>
            </a:r>
            <a:r>
              <a:rPr kumimoji="1" lang="en-US" altLang="ja-JP" sz="1400" dirty="0" smtClean="0"/>
              <a:t>/HLCF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72000" y="2438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772400" y="27432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72000" y="3048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52600" y="4648200"/>
            <a:ext cx="6571030" cy="14773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IP layer configuration is simultaneously done with association,</a:t>
            </a:r>
          </a:p>
          <a:p>
            <a:r>
              <a:rPr kumimoji="1" lang="en-US" altLang="ja-JP" sz="1800" dirty="0" smtClean="0"/>
              <a:t>authentication, key negotiation.</a:t>
            </a:r>
          </a:p>
          <a:p>
            <a:r>
              <a:rPr kumimoji="1" lang="en-US" altLang="ja-JP" sz="1800" dirty="0" smtClean="0"/>
              <a:t>So the time just for IP layer configuration becomes practically “0”.</a:t>
            </a:r>
          </a:p>
          <a:p>
            <a:r>
              <a:rPr kumimoji="1" lang="en-US" altLang="ja-JP" sz="1800" dirty="0" smtClean="0"/>
              <a:t>It means that the proposal makes initial link setup time 3sec less than</a:t>
            </a:r>
          </a:p>
          <a:p>
            <a:r>
              <a:rPr kumimoji="1" lang="en-US" altLang="ja-JP" sz="1800" dirty="0" smtClean="0"/>
              <a:t>current implementation.</a:t>
            </a: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72400" y="2971800"/>
            <a:ext cx="13983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Without Duplicate</a:t>
            </a:r>
          </a:p>
          <a:p>
            <a:r>
              <a:rPr kumimoji="1" lang="en-US" altLang="ja-JP" dirty="0" smtClean="0"/>
              <a:t>Address Check</a:t>
            </a:r>
          </a:p>
          <a:p>
            <a:r>
              <a:rPr kumimoji="1" lang="en-US" altLang="ja-JP" dirty="0" smtClean="0"/>
              <a:t>(Duplicate Address</a:t>
            </a:r>
          </a:p>
          <a:p>
            <a:r>
              <a:rPr kumimoji="1" lang="en-US" altLang="ja-JP" dirty="0" smtClean="0"/>
              <a:t>Check is defined as</a:t>
            </a:r>
          </a:p>
          <a:p>
            <a:r>
              <a:rPr kumimoji="1" lang="en-US" altLang="ja-JP" dirty="0" smtClean="0"/>
              <a:t>“SHOULD”)</a:t>
            </a:r>
            <a:endParaRPr kumimoji="1" lang="ja-JP" altLang="en-US" dirty="0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5257800" y="2438400"/>
            <a:ext cx="18734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DHCPDISCOVER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/RCO</a:t>
            </a:r>
            <a:endParaRPr kumimoji="1" lang="ja-JP" altLang="en-US" dirty="0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334000" y="3048000"/>
            <a:ext cx="1414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DHCPACK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/RCO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914400" y="3200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124200" y="4114800"/>
            <a:ext cx="4838684" cy="33855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14ms from starting association to IP address assignment.</a:t>
            </a:r>
            <a:endParaRPr kumimoji="1" lang="ja-JP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Air-time Occupancy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11</a:t>
            </a:fld>
            <a:endParaRPr lang="en-US" altLang="ja-JP"/>
          </a:p>
        </p:txBody>
      </p:sp>
      <p:graphicFrame>
        <p:nvGraphicFramePr>
          <p:cNvPr id="8" name="コンテンツ プレースホルダ 8"/>
          <p:cNvGraphicFramePr>
            <a:graphicFrameLocks noGrp="1"/>
          </p:cNvGraphicFramePr>
          <p:nvPr>
            <p:ph idx="1"/>
          </p:nvPr>
        </p:nvGraphicFramePr>
        <p:xfrm>
          <a:off x="990600" y="1981200"/>
          <a:ext cx="7467600" cy="2211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175"/>
                <a:gridCol w="528012"/>
                <a:gridCol w="1206885"/>
                <a:gridCol w="1403928"/>
                <a:gridCol w="1371600"/>
                <a:gridCol w="1524000"/>
              </a:tblGrid>
              <a:tr h="295275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Frame</a:t>
                      </a:r>
                    </a:p>
                    <a:p>
                      <a:pPr algn="ctr" fontAlgn="b"/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Size</a:t>
                      </a:r>
                    </a:p>
                    <a:p>
                      <a:pPr algn="ctr" fontAlgn="b"/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DHCPv4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</a:t>
                      </a:r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DS1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DHCPv4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</a:t>
                      </a:r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OFDM6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Proposed</a:t>
                      </a:r>
                      <a:r>
                        <a:rPr lang="en-US" altLang="ja-JP" sz="1400" b="0" i="0" u="none" strike="noStrike" baseline="0" dirty="0" smtClean="0">
                          <a:latin typeface="ＭＳ Ｐゴシック"/>
                        </a:rPr>
                        <a:t> </a:t>
                      </a:r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(DS1)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Proposed (OFDM6)</a:t>
                      </a:r>
                    </a:p>
                    <a:p>
                      <a:pPr algn="ct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[us]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DHCPDISCOVER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DHCPOFFER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DHCPREQUEST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DHCPACK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3812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667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3040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507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ARP Req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1412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>
                          <a:latin typeface="ＭＳ Ｐゴシック"/>
                        </a:rPr>
                        <a:t>267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-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-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/>
                </a:tc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400" b="0" i="0" u="none" strike="noStrike" dirty="0">
                          <a:latin typeface="ＭＳ Ｐゴシック"/>
                        </a:rPr>
                        <a:t>Total</a:t>
                      </a: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16660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2935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12160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400" b="0" i="0" u="none" strike="noStrike" dirty="0" smtClean="0">
                          <a:latin typeface="ＭＳ Ｐゴシック"/>
                        </a:rPr>
                        <a:t>2028</a:t>
                      </a:r>
                      <a:endParaRPr lang="en-US" altLang="ja-JP" sz="1400" b="0" i="0" u="none" strike="noStrike" dirty="0">
                        <a:latin typeface="ＭＳ Ｐゴシック"/>
                      </a:endParaRPr>
                    </a:p>
                  </a:txBody>
                  <a:tcPr marL="12700" marR="12700" marT="12700" marB="0" anchor="b">
                    <a:solidFill>
                      <a:srgbClr val="ECBBCA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990600" y="5181600"/>
            <a:ext cx="7593508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smtClean="0"/>
              <a:t>IP layer configuration information is included in Association Request/Response.</a:t>
            </a:r>
          </a:p>
          <a:p>
            <a:r>
              <a:rPr kumimoji="1" lang="en-US" altLang="ja-JP" sz="1800" dirty="0" smtClean="0"/>
              <a:t>So it doesn’t need extra air-time overhead such as IFS, preamble and headers.</a:t>
            </a:r>
          </a:p>
          <a:p>
            <a:r>
              <a:rPr kumimoji="1" lang="en-US" altLang="ja-JP" sz="1800" dirty="0" smtClean="0"/>
              <a:t>And ARP request for duplicate address detection can be omitted.</a:t>
            </a:r>
          </a:p>
        </p:txBody>
      </p:sp>
      <p:sp>
        <p:nvSpPr>
          <p:cNvPr id="9" name="角丸四角形吹き出し 8"/>
          <p:cNvSpPr/>
          <p:nvPr/>
        </p:nvSpPr>
        <p:spPr bwMode="auto">
          <a:xfrm>
            <a:off x="4953000" y="4419600"/>
            <a:ext cx="1524000" cy="609600"/>
          </a:xfrm>
          <a:prstGeom prst="wedgeRoundRectCallout">
            <a:avLst>
              <a:gd name="adj1" fmla="val 62781"/>
              <a:gd name="adj2" fmla="val -91901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3,500us (21%) less than</a:t>
            </a:r>
            <a:r>
              <a:rPr kumimoji="0" lang="en-US" altLang="ja-JP" sz="1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 </a:t>
            </a: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existing.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10" name="角丸四角形吹き出し 9"/>
          <p:cNvSpPr/>
          <p:nvPr/>
        </p:nvSpPr>
        <p:spPr bwMode="auto">
          <a:xfrm>
            <a:off x="7010400" y="4419600"/>
            <a:ext cx="1524000" cy="609600"/>
          </a:xfrm>
          <a:prstGeom prst="wedgeRoundRectCallout">
            <a:avLst>
              <a:gd name="adj1" fmla="val 27918"/>
              <a:gd name="adj2" fmla="val -89775"/>
              <a:gd name="adj3" fmla="val 16667"/>
            </a:avLst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charset="0"/>
              </a:rPr>
              <a:t>907us (31%) less than existing.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(1/6)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2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HLCF	Higher Layer Configuration Function (The nature of HLCF is TBD)”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 Hitoshi Morioka</a:t>
            </a:r>
          </a:p>
          <a:p>
            <a:pPr>
              <a:buNone/>
            </a:pPr>
            <a:r>
              <a:rPr lang="en-US" altLang="ja-JP" dirty="0" smtClean="0"/>
              <a:t>Seconded: Lee Armstrong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 20/2/16	pass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(2/6)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shall support IPv4 and IPv6.”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 Hitoshi Morioka</a:t>
            </a:r>
          </a:p>
          <a:p>
            <a:pPr>
              <a:buNone/>
            </a:pPr>
            <a:r>
              <a:rPr lang="en-US" altLang="ja-JP" dirty="0" smtClean="0"/>
              <a:t>Seconded: Lee Armstrong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 24/2/13	pass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(3/6)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GB" dirty="0" smtClean="0"/>
              <a:t>The HLCF shall be able to carry the following parameters.</a:t>
            </a:r>
            <a:endParaRPr lang="en-US" dirty="0" smtClean="0"/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IP address and </a:t>
            </a:r>
            <a:r>
              <a:rPr lang="en-GB" sz="2323" dirty="0" err="1" smtClean="0"/>
              <a:t>netmask</a:t>
            </a:r>
            <a:r>
              <a:rPr lang="en-GB" sz="2323" dirty="0" smtClean="0"/>
              <a:t>/prefix length for the STA.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Default gateway’s IP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Default gateway’s MAC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323" dirty="0" smtClean="0"/>
              <a:t>DNS servers’ IP addresses.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 Hitoshi Morioka</a:t>
            </a:r>
          </a:p>
          <a:p>
            <a:pPr>
              <a:buNone/>
            </a:pPr>
            <a:r>
              <a:rPr lang="en-US" altLang="ja-JP" dirty="0" smtClean="0"/>
              <a:t>Seconded: Gabor </a:t>
            </a:r>
            <a:r>
              <a:rPr lang="en-US" altLang="ja-JP" dirty="0" err="1" smtClean="0"/>
              <a:t>Bajko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 13/7/15	fail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(4/6)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shall be completed by 1-roundtrip frame exchange.”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 Hitoshi Morioka</a:t>
            </a:r>
          </a:p>
          <a:p>
            <a:pPr>
              <a:buNone/>
            </a:pPr>
            <a:r>
              <a:rPr lang="en-US" altLang="ja-JP" dirty="0" smtClean="0"/>
              <a:t>Seconded: Gabor </a:t>
            </a:r>
            <a:r>
              <a:rPr lang="en-US" altLang="ja-JP" dirty="0" err="1" smtClean="0"/>
              <a:t>Bajko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 7/15/11	fail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(5/6)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capability of the AP shall be indicated in Beacon and Probe Response.”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 Hitoshi Morioka</a:t>
            </a:r>
          </a:p>
          <a:p>
            <a:pPr>
              <a:buNone/>
            </a:pPr>
            <a:r>
              <a:rPr lang="en-US" altLang="ja-JP" dirty="0" smtClean="0"/>
              <a:t>Seconded: Gabor </a:t>
            </a:r>
            <a:r>
              <a:rPr lang="en-US" altLang="ja-JP" dirty="0" err="1" smtClean="0"/>
              <a:t>Bajko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 17/2/13	pass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(6/6)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Move to add the following text to the clause 4 of the specification framework document: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”</a:t>
            </a:r>
            <a:r>
              <a:rPr lang="en-GB" dirty="0" smtClean="0"/>
              <a:t> The HLCF parameters shall be carried as </a:t>
            </a:r>
            <a:r>
              <a:rPr lang="en-GB" dirty="0" err="1" smtClean="0"/>
              <a:t>IEs</a:t>
            </a:r>
            <a:r>
              <a:rPr lang="en-GB" dirty="0" smtClean="0"/>
              <a:t> in Association Request/Response Frames. ”</a:t>
            </a:r>
            <a:endParaRPr lang="en-US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Moved:</a:t>
            </a:r>
          </a:p>
          <a:p>
            <a:pPr>
              <a:buNone/>
            </a:pPr>
            <a:r>
              <a:rPr lang="en-US" altLang="ja-JP" dirty="0" smtClean="0"/>
              <a:t>Seconded: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Y/N/A: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17</a:t>
            </a:fld>
            <a:endParaRPr lang="en-US" altLang="ja-JP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43200" y="3276600"/>
            <a:ext cx="3262432" cy="1015663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</a:rPr>
              <a:t>Cancelled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describes proposed text for </a:t>
            </a:r>
            <a:r>
              <a:rPr lang="en-GB" dirty="0" err="1" smtClean="0"/>
              <a:t>TGai</a:t>
            </a:r>
            <a:r>
              <a:rPr lang="en-GB" dirty="0" smtClean="0"/>
              <a:t> SFD Clause 4 (IP address assignment).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Example implementation: 12/0032r3, 12/0033r1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Conformance </a:t>
            </a:r>
            <a:r>
              <a:rPr lang="en-US" dirty="0" err="1" smtClean="0"/>
              <a:t>w</a:t>
            </a:r>
            <a:r>
              <a:rPr lang="en-US" dirty="0" smtClean="0"/>
              <a:t>/ </a:t>
            </a:r>
            <a:r>
              <a:rPr lang="en-US" dirty="0" err="1" smtClean="0"/>
              <a:t>Tgai</a:t>
            </a:r>
            <a:r>
              <a:rPr lang="en-US" dirty="0" smtClean="0"/>
              <a:t> PAR &amp; 5C 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31E72FFA-50B6-BE49-9796-CC7F59AABF37}" type="slidenum">
              <a:rPr lang="en-US" altLang="ja-JP" smtClean="0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762000" y="1905000"/>
          <a:ext cx="7696200" cy="33172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12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角丸四角形 74"/>
          <p:cNvSpPr/>
          <p:nvPr/>
        </p:nvSpPr>
        <p:spPr bwMode="auto">
          <a:xfrm>
            <a:off x="2819400" y="3048000"/>
            <a:ext cx="4419600" cy="1295400"/>
          </a:xfrm>
          <a:prstGeom prst="roundRect">
            <a:avLst/>
          </a:prstGeom>
          <a:gradFill flip="none" rotWithShape="1">
            <a:gsLst>
              <a:gs pos="0">
                <a:srgbClr val="FF717A"/>
              </a:gs>
              <a:gs pos="100000">
                <a:srgbClr val="FFFFFF"/>
              </a:gs>
            </a:gsLst>
            <a:lin ang="16200000" scaled="0"/>
            <a:tileRect/>
          </a:gradFill>
          <a:ln w="12700" cap="flat" cmpd="sng" algn="ctr">
            <a:solidFill>
              <a:srgbClr val="FF717A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Optimized Sequence for Internet Access with 1 Round-trip Association (e.g. 11/1160r3)</a:t>
            </a:r>
            <a:endParaRPr lang="ja-JP" altLang="en-US" sz="2800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8382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2590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 bwMode="auto">
          <a:xfrm rot="5400000">
            <a:off x="876300" y="4229100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 bwMode="auto">
          <a:xfrm rot="5400000">
            <a:off x="-875506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flipV="1">
            <a:off x="1219200" y="2590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2971800" y="28956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 bwMode="auto">
          <a:xfrm>
            <a:off x="37338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480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Gateway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696200" y="1676400"/>
            <a:ext cx="1143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Correspondent Node</a:t>
            </a:r>
            <a:endParaRPr kumimoji="0" lang="ja-JP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2" name="直線コネクタ 41"/>
          <p:cNvCxnSpPr/>
          <p:nvPr/>
        </p:nvCxnSpPr>
        <p:spPr bwMode="auto">
          <a:xfrm rot="5400000">
            <a:off x="3429794" y="2818606"/>
            <a:ext cx="13716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 bwMode="auto">
          <a:xfrm flipV="1">
            <a:off x="2971800" y="32004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線矢印コネクタ 45"/>
          <p:cNvCxnSpPr/>
          <p:nvPr/>
        </p:nvCxnSpPr>
        <p:spPr bwMode="auto">
          <a:xfrm rot="10800000">
            <a:off x="2971800" y="3352800"/>
            <a:ext cx="11430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7" name="直線コネクタ 46"/>
          <p:cNvCxnSpPr/>
          <p:nvPr/>
        </p:nvCxnSpPr>
        <p:spPr bwMode="auto">
          <a:xfrm rot="5400000">
            <a:off x="3086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 bwMode="auto">
          <a:xfrm flipV="1">
            <a:off x="2971800" y="2743200"/>
            <a:ext cx="31242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/>
          <p:nvPr/>
        </p:nvCxnSpPr>
        <p:spPr bwMode="auto">
          <a:xfrm rot="10800000">
            <a:off x="2971800" y="40386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直線矢印コネクタ 53"/>
          <p:cNvCxnSpPr/>
          <p:nvPr/>
        </p:nvCxnSpPr>
        <p:spPr bwMode="auto">
          <a:xfrm flipV="1">
            <a:off x="2971800" y="3886200"/>
            <a:ext cx="22098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直線コネクタ 59"/>
          <p:cNvCxnSpPr/>
          <p:nvPr/>
        </p:nvCxnSpPr>
        <p:spPr bwMode="auto">
          <a:xfrm rot="5400000">
            <a:off x="6134894" y="4228306"/>
            <a:ext cx="41910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62" name="左右矢印 61"/>
          <p:cNvSpPr/>
          <p:nvPr/>
        </p:nvSpPr>
        <p:spPr bwMode="auto">
          <a:xfrm>
            <a:off x="1219200" y="5257800"/>
            <a:ext cx="7010400" cy="713232"/>
          </a:xfrm>
          <a:prstGeom prst="leftRightArrow">
            <a:avLst/>
          </a:prstGeom>
          <a:solidFill>
            <a:srgbClr val="FFA26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Communication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5715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AS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43" name="直線コネクタ 42"/>
          <p:cNvCxnSpPr/>
          <p:nvPr/>
        </p:nvCxnSpPr>
        <p:spPr bwMode="auto">
          <a:xfrm rot="5400000">
            <a:off x="5639594" y="2590006"/>
            <a:ext cx="914400" cy="1588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 bwMode="auto">
          <a:xfrm flipH="1" flipV="1">
            <a:off x="1219200" y="4495800"/>
            <a:ext cx="1752600" cy="1588"/>
          </a:xfrm>
          <a:prstGeom prst="straightConnector1">
            <a:avLst/>
          </a:prstGeom>
          <a:ln>
            <a:headEnd type="none" w="sm" len="sm"/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6" name="テキスト ボックス 75"/>
          <p:cNvSpPr txBox="1"/>
          <p:nvPr/>
        </p:nvSpPr>
        <p:spPr>
          <a:xfrm>
            <a:off x="5257800" y="4419600"/>
            <a:ext cx="2212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solidFill>
                  <a:srgbClr val="FF717A"/>
                </a:solidFill>
              </a:rPr>
              <a:t>Virtually Simultaneous</a:t>
            </a:r>
            <a:endParaRPr kumimoji="1" lang="ja-JP" altLang="en-US" sz="1600" b="1" dirty="0">
              <a:solidFill>
                <a:srgbClr val="FF717A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096000" y="2667000"/>
            <a:ext cx="1447800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(RADIUS for AAA)</a:t>
            </a:r>
            <a:endParaRPr kumimoji="1" lang="ja-JP" altLang="en-US" dirty="0"/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1347043" y="2286000"/>
            <a:ext cx="16394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Req.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/HLCF Request</a:t>
            </a:r>
          </a:p>
          <a:p>
            <a:pPr algn="ctr"/>
            <a:r>
              <a:rPr kumimoji="1" lang="en-US" altLang="ja-JP" sz="1600" dirty="0" smtClean="0"/>
              <a:t>Element</a:t>
            </a:r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1273182" y="4191000"/>
            <a:ext cx="17649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dirty="0" smtClean="0"/>
              <a:t>Assoc. Resp.</a:t>
            </a:r>
          </a:p>
          <a:p>
            <a:pPr algn="ctr"/>
            <a:r>
              <a:rPr kumimoji="1" lang="en-US" altLang="ja-JP" sz="1600" dirty="0" err="1" smtClean="0"/>
              <a:t>w</a:t>
            </a:r>
            <a:r>
              <a:rPr kumimoji="1" lang="en-US" altLang="ja-JP" sz="1600" dirty="0" smtClean="0"/>
              <a:t>/HLCF Response</a:t>
            </a:r>
          </a:p>
          <a:p>
            <a:pPr algn="ctr"/>
            <a:r>
              <a:rPr kumimoji="1" lang="en-US" altLang="ja-JP" sz="1600" dirty="0" smtClean="0"/>
              <a:t>Element</a:t>
            </a:r>
          </a:p>
          <a:p>
            <a:pPr algn="ctr"/>
            <a:r>
              <a:rPr kumimoji="1" lang="en-US" altLang="ja-JP" sz="1600" dirty="0" smtClean="0"/>
              <a:t>(could be</a:t>
            </a:r>
          </a:p>
          <a:p>
            <a:pPr algn="ctr"/>
            <a:r>
              <a:rPr kumimoji="1" lang="en-US" altLang="ja-JP" sz="1600" dirty="0" smtClean="0"/>
              <a:t>encrypted)</a:t>
            </a:r>
            <a:endParaRPr kumimoji="1" lang="ja-JP" altLang="en-US" sz="1600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114800" y="3124200"/>
            <a:ext cx="2418977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e.g. DHCP </a:t>
            </a:r>
            <a:r>
              <a:rPr kumimoji="1" lang="en-US" altLang="ja-JP" dirty="0" err="1" smtClean="0"/>
              <a:t>w</a:t>
            </a:r>
            <a:r>
              <a:rPr kumimoji="1" lang="en-US" altLang="ja-JP" dirty="0" smtClean="0"/>
              <a:t>/Rapid Commit Option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181600" y="3810000"/>
            <a:ext cx="76187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ARP/ND</a:t>
            </a:r>
            <a:endParaRPr kumimoji="1" lang="ja-JP" altLang="en-US" dirty="0"/>
          </a:p>
        </p:txBody>
      </p:sp>
      <p:sp>
        <p:nvSpPr>
          <p:cNvPr id="33" name="スライド番号プレースホル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E7E38082-2016-8848-8E61-3A6B04B6B23C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角丸四角形 17"/>
          <p:cNvSpPr/>
          <p:nvPr/>
        </p:nvSpPr>
        <p:spPr bwMode="auto">
          <a:xfrm>
            <a:off x="4953000" y="3429000"/>
            <a:ext cx="2743200" cy="2819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Concept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altLang="ja-JP" dirty="0" smtClean="0"/>
              <a:t>The proposed protocol is terminated at the AP.</a:t>
            </a:r>
          </a:p>
          <a:p>
            <a:r>
              <a:rPr lang="en-US" altLang="ja-JP" dirty="0" smtClean="0"/>
              <a:t>This protocol is NOT DHCP/RA. But it may use the message format for future flexibility.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5</a:t>
            </a:fld>
            <a:endParaRPr lang="en-US" altLang="ja-JP"/>
          </a:p>
        </p:txBody>
      </p:sp>
      <p:sp>
        <p:nvSpPr>
          <p:cNvPr id="7" name="正方形/長方形 6"/>
          <p:cNvSpPr/>
          <p:nvPr/>
        </p:nvSpPr>
        <p:spPr bwMode="auto">
          <a:xfrm>
            <a:off x="3962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676400" y="4572000"/>
            <a:ext cx="9144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9" name="左右矢印 8"/>
          <p:cNvSpPr/>
          <p:nvPr/>
        </p:nvSpPr>
        <p:spPr bwMode="auto">
          <a:xfrm>
            <a:off x="2667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667000" y="5181600"/>
            <a:ext cx="133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.11ai HLCF</a:t>
            </a:r>
            <a:endParaRPr kumimoji="1" lang="ja-JP" altLang="en-US" sz="1800" dirty="0">
              <a:latin typeface="Arial"/>
              <a:cs typeface="Arial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6324600" y="35814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DHCP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2" name="角丸四角形 11"/>
          <p:cNvSpPr/>
          <p:nvPr/>
        </p:nvSpPr>
        <p:spPr bwMode="auto">
          <a:xfrm>
            <a:off x="6324600" y="41910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cs typeface="Arial"/>
              </a:rPr>
              <a:t>RA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3" name="角丸四角形 12"/>
          <p:cNvSpPr/>
          <p:nvPr/>
        </p:nvSpPr>
        <p:spPr bwMode="auto">
          <a:xfrm>
            <a:off x="6324600" y="4800600"/>
            <a:ext cx="1219200" cy="533400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 smtClean="0">
                <a:solidFill>
                  <a:schemeClr val="tx1"/>
                </a:solidFill>
                <a:latin typeface="Arial"/>
                <a:cs typeface="Arial"/>
              </a:rPr>
              <a:t>Static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/>
              <a:cs typeface="Arial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6858000" y="54102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6858000" y="56388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6858000" y="5867400"/>
            <a:ext cx="152400" cy="152400"/>
          </a:xfrm>
          <a:prstGeom prst="ellips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左右矢印 16"/>
          <p:cNvSpPr/>
          <p:nvPr/>
        </p:nvSpPr>
        <p:spPr bwMode="auto">
          <a:xfrm>
            <a:off x="4953000" y="4572000"/>
            <a:ext cx="1216152" cy="484632"/>
          </a:xfrm>
          <a:prstGeom prst="left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105400" y="5562600"/>
            <a:ext cx="1532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latin typeface="Arial"/>
                <a:cs typeface="Arial"/>
              </a:rPr>
              <a:t>Out of Scope</a:t>
            </a:r>
            <a:endParaRPr kumimoji="1" lang="ja-JP" altLang="en-US" sz="18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58920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</a:t>
            </a:r>
            <a:r>
              <a:rPr lang="en-GB" dirty="0" err="1" smtClean="0"/>
              <a:t>TGai</a:t>
            </a:r>
            <a:r>
              <a:rPr lang="en-GB" dirty="0" smtClean="0"/>
              <a:t> SFD Clause 2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HLCF	Higher Layer Configuration Function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743200" y="3352800"/>
            <a:ext cx="3954929" cy="1261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2000" u="sng" dirty="0" smtClean="0">
                <a:latin typeface="Arial"/>
                <a:cs typeface="Arial"/>
              </a:rPr>
              <a:t>“Higher Layer” </a:t>
            </a:r>
            <a:r>
              <a:rPr kumimoji="1" lang="en-US" altLang="ja-JP" sz="2000" u="sng" dirty="0" err="1" smtClean="0">
                <a:latin typeface="Arial"/>
                <a:cs typeface="Arial"/>
              </a:rPr>
              <a:t>vs</a:t>
            </a:r>
            <a:r>
              <a:rPr kumimoji="1" lang="en-US" altLang="ja-JP" sz="2000" u="sng" dirty="0" smtClean="0">
                <a:latin typeface="Arial"/>
                <a:cs typeface="Arial"/>
              </a:rPr>
              <a:t> “Upper Layer”</a:t>
            </a:r>
          </a:p>
          <a:p>
            <a:endParaRPr kumimoji="1" lang="en-US" altLang="ja-JP" sz="2000" u="sng" dirty="0" smtClean="0">
              <a:latin typeface="Arial"/>
              <a:cs typeface="Arial"/>
            </a:endParaRPr>
          </a:p>
          <a:p>
            <a:pPr>
              <a:buFont typeface="Arial"/>
              <a:buChar char="•"/>
            </a:pPr>
            <a:r>
              <a:rPr kumimoji="1" lang="en-US" altLang="ja-JP" sz="1800" dirty="0" smtClean="0"/>
              <a:t> Higher Layer (121 in 802.11mb D12.0)</a:t>
            </a:r>
            <a:endParaRPr kumimoji="1" lang="ja-JP" altLang="en-US" sz="1800" dirty="0" smtClean="0"/>
          </a:p>
          <a:p>
            <a:pPr>
              <a:buFont typeface="Arial"/>
              <a:buChar char="•"/>
            </a:pPr>
            <a:r>
              <a:rPr kumimoji="1" lang="en-US" altLang="ja-JP" sz="1800" dirty="0" smtClean="0"/>
              <a:t> Upper Layer (2 in 802.11mb D12.0)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58920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Proposal for </a:t>
            </a:r>
            <a:r>
              <a:rPr lang="en-GB" dirty="0" err="1" smtClean="0"/>
              <a:t>TGai</a:t>
            </a:r>
            <a:r>
              <a:rPr lang="en-GB" dirty="0" smtClean="0"/>
              <a:t> SFD Clause 4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5720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shall support IPv4 and IPv6.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shall be able to carry the following parameters.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IP address and </a:t>
            </a:r>
            <a:r>
              <a:rPr lang="en-GB" sz="1800" dirty="0" err="1" smtClean="0"/>
              <a:t>netmask</a:t>
            </a:r>
            <a:r>
              <a:rPr lang="en-GB" sz="1800" dirty="0" smtClean="0"/>
              <a:t>/prefix length for the STA.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Default gateway’s IP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Default gateway’s MAC address.</a:t>
            </a:r>
          </a:p>
          <a:p>
            <a:pPr marL="800100" lvl="1" indent="-342900">
              <a:buFont typeface="+mj-lt"/>
              <a:buAutoNum type="alphaLcParenR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 smtClean="0"/>
              <a:t>DNS servers’ IP addresses.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shall be completed by 1-roundtrip frame exchange initiated by non-AP STA.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capability of the AP shall be indicated in Beacon and Probe Response.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The HLCF parameters shall be carried as </a:t>
            </a:r>
            <a:r>
              <a:rPr lang="en-GB" sz="2000" dirty="0" err="1" smtClean="0"/>
              <a:t>IEs</a:t>
            </a:r>
            <a:r>
              <a:rPr lang="en-GB" sz="2000" dirty="0" smtClean="0"/>
              <a:t> in Association Request/Response Frames. </a:t>
            </a:r>
            <a:endParaRPr lang="en-GB" sz="20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Performance Evaluation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Evaluation in IPv4 environment.</a:t>
            </a:r>
          </a:p>
          <a:p>
            <a:r>
              <a:rPr lang="en-US" altLang="ja-JP" dirty="0" smtClean="0"/>
              <a:t>Currently DHCPv4 is used for IPv4 layer configuration in most environment.</a:t>
            </a:r>
          </a:p>
          <a:p>
            <a:r>
              <a:rPr lang="en-US" altLang="ja-JP" dirty="0" smtClean="0"/>
              <a:t>Compare with DHCPv4.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DHCPv4 Latency (measured)</a:t>
            </a: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March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DE08B891-CD86-EC4E-B145-C6AA955FEF88}" type="slidenum">
              <a:rPr lang="en-US" altLang="ja-JP" smtClean="0"/>
              <a:pPr/>
              <a:t>9</a:t>
            </a:fld>
            <a:endParaRPr lang="en-US" altLang="ja-JP"/>
          </a:p>
        </p:txBody>
      </p:sp>
      <p:sp>
        <p:nvSpPr>
          <p:cNvPr id="8" name="正方形/長方形 7"/>
          <p:cNvSpPr/>
          <p:nvPr/>
        </p:nvSpPr>
        <p:spPr bwMode="auto">
          <a:xfrm>
            <a:off x="9906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STA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41910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AP</a:t>
            </a:r>
            <a:endParaRPr kumimoji="0" lang="ja-JP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7391400" y="1676400"/>
            <a:ext cx="762000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DHCP Server</a:t>
            </a:r>
            <a:endParaRPr kumimoji="0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cxnSp>
        <p:nvCxnSpPr>
          <p:cNvPr id="12" name="直線コネクタ 11"/>
          <p:cNvCxnSpPr>
            <a:stCxn id="8" idx="2"/>
          </p:cNvCxnSpPr>
          <p:nvPr/>
        </p:nvCxnSpPr>
        <p:spPr bwMode="auto">
          <a:xfrm rot="5400000">
            <a:off x="-647700" y="4152900"/>
            <a:ext cx="40386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 bwMode="auto">
          <a:xfrm rot="5400000">
            <a:off x="2896394" y="3809206"/>
            <a:ext cx="33528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 bwMode="auto">
          <a:xfrm rot="5400000">
            <a:off x="6096794" y="3809206"/>
            <a:ext cx="33528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  <a:headEnd type="none" w="sm" len="sm"/>
            <a:tailEnd type="none" w="sm" len="sm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 bwMode="auto">
          <a:xfrm rot="10800000">
            <a:off x="1371600" y="2362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直線矢印コネクタ 16"/>
          <p:cNvCxnSpPr/>
          <p:nvPr/>
        </p:nvCxnSpPr>
        <p:spPr bwMode="auto">
          <a:xfrm rot="10800000" flipH="1">
            <a:off x="1371600" y="2667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 bwMode="auto">
          <a:xfrm rot="10800000" flipH="1">
            <a:off x="4572000" y="2743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 bwMode="auto">
          <a:xfrm rot="10800000">
            <a:off x="4572000" y="30480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 bwMode="auto">
          <a:xfrm rot="10800000">
            <a:off x="1371600" y="32004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 bwMode="auto">
          <a:xfrm rot="10800000" flipH="1">
            <a:off x="1371600" y="44196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 bwMode="auto">
          <a:xfrm rot="10800000" flipH="1">
            <a:off x="4572000" y="44958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 bwMode="auto">
          <a:xfrm rot="10800000">
            <a:off x="4572000" y="4648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 bwMode="auto">
          <a:xfrm rot="10800000">
            <a:off x="1371600" y="48006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 bwMode="auto">
          <a:xfrm rot="10800000" flipH="1">
            <a:off x="1371600" y="5029200"/>
            <a:ext cx="3200400" cy="1588"/>
          </a:xfrm>
          <a:prstGeom prst="straightConnector1">
            <a:avLst/>
          </a:prstGeom>
          <a:ln>
            <a:headEnd type="none" w="sm" len="sm"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 bwMode="auto">
          <a:xfrm>
            <a:off x="990600" y="5943600"/>
            <a:ext cx="2209800" cy="457200"/>
          </a:xfrm>
          <a:prstGeom prst="rect">
            <a:avLst/>
          </a:prstGeom>
          <a:gradFill flip="none" rotWithShape="1">
            <a:gsLst>
              <a:gs pos="0">
                <a:srgbClr val="ECBBCA"/>
              </a:gs>
              <a:gs pos="100000">
                <a:srgbClr val="FFFFFF"/>
              </a:gs>
            </a:gsLst>
            <a:lin ang="16200000" scaled="0"/>
            <a:tileRect/>
          </a:gradFill>
          <a:ln>
            <a:solidFill>
              <a:srgbClr val="FF717A"/>
            </a:solidFill>
            <a:headEnd type="none" w="sm" len="sm"/>
            <a:tailEnd type="none" w="sm" len="sm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rPr>
              <a:t>IP address assignment</a:t>
            </a:r>
            <a:endParaRPr kumimoji="0" lang="ja-JP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362200" y="2057400"/>
            <a:ext cx="1216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EAPOL-key 4</a:t>
            </a:r>
            <a:endParaRPr kumimoji="1" lang="ja-JP" altLang="en-US" sz="14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000" y="2667000"/>
            <a:ext cx="1569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DHCPDISCOVER</a:t>
            </a:r>
            <a:endParaRPr kumimoji="1" lang="ja-JP" altLang="en-US" sz="14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362200" y="3200400"/>
            <a:ext cx="12362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DHCPOFFER</a:t>
            </a:r>
            <a:endParaRPr kumimoji="1" lang="ja-JP" altLang="en-US" sz="14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286000" y="4114800"/>
            <a:ext cx="14714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DHCPREQUEST</a:t>
            </a:r>
            <a:endParaRPr kumimoji="1"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438400" y="4495800"/>
            <a:ext cx="1026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DHCPACK</a:t>
            </a:r>
            <a:endParaRPr kumimoji="1" lang="ja-JP" altLang="en-US" sz="1400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362200" y="5029200"/>
            <a:ext cx="13268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Gratuitous ARP</a:t>
            </a:r>
            <a:endParaRPr kumimoji="1" lang="ja-JP" altLang="en-US" sz="1400" dirty="0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38200" y="2362200"/>
            <a:ext cx="518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34ms</a:t>
            </a:r>
            <a:endParaRPr kumimoji="1" lang="ja-JP" altLang="en-US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572000" y="24384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7772400" y="2743200"/>
            <a:ext cx="595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193ms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572000" y="3048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85800" y="3429000"/>
            <a:ext cx="672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1035ms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572000" y="41910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572000" y="46482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3ms</a:t>
            </a:r>
            <a:endParaRPr kumimoji="1" lang="ja-JP" altLang="en-US" dirty="0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7772400" y="44196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1ms</a:t>
            </a:r>
            <a:endParaRPr kumimoji="1" lang="ja-JP" altLang="en-US" dirty="0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914400" y="4800600"/>
            <a:ext cx="441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5ms</a:t>
            </a:r>
            <a:endParaRPr kumimoji="1" lang="ja-JP" altLang="en-US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85800" y="5105400"/>
            <a:ext cx="672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1619ms</a:t>
            </a:r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57600" y="5715000"/>
            <a:ext cx="466651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800" dirty="0" err="1" smtClean="0"/>
              <a:t>Approximatery</a:t>
            </a:r>
            <a:r>
              <a:rPr kumimoji="1" lang="en-US" altLang="ja-JP" sz="1800" dirty="0" smtClean="0"/>
              <a:t> 3,000ms from the STA receiving</a:t>
            </a:r>
          </a:p>
          <a:p>
            <a:r>
              <a:rPr kumimoji="1" lang="en-US" altLang="ja-JP" sz="1800" dirty="0" smtClean="0"/>
              <a:t>EAPOL-key 4 to assigning IP address</a:t>
            </a:r>
            <a:endParaRPr kumimoji="1" lang="ja-JP" altLang="en-US" sz="1800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28600" y="3733800"/>
            <a:ext cx="10869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Wait for other</a:t>
            </a:r>
          </a:p>
          <a:p>
            <a:r>
              <a:rPr kumimoji="1" lang="en-US" altLang="ja-JP" dirty="0" smtClean="0"/>
              <a:t>DHCPOFFER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7772400" y="2971800"/>
            <a:ext cx="1133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Duplicate</a:t>
            </a:r>
          </a:p>
          <a:p>
            <a:r>
              <a:rPr kumimoji="1" lang="en-US" altLang="ja-JP" dirty="0" smtClean="0"/>
              <a:t>Address Check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0" y="5334000"/>
            <a:ext cx="1343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Wait for timeout</a:t>
            </a:r>
          </a:p>
          <a:p>
            <a:r>
              <a:rPr kumimoji="1" lang="en-US" altLang="ja-JP" dirty="0" smtClean="0"/>
              <a:t>of Gratuitous ARP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59375</TotalTime>
  <Words>1553</Words>
  <Application>Microsoft Macintosh PowerPoint</Application>
  <PresentationFormat>画面に合わせる (4:3)</PresentationFormat>
  <Paragraphs>345</Paragraphs>
  <Slides>17</Slides>
  <Notes>4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18" baseType="lpstr">
      <vt:lpstr>802-11-Submission</vt:lpstr>
      <vt:lpstr>Higher Layer Configuration Function for TGai SFD</vt:lpstr>
      <vt:lpstr>Abstract</vt:lpstr>
      <vt:lpstr>Conformance w/ Tgai PAR &amp; 5C </vt:lpstr>
      <vt:lpstr>Optimized Sequence for Internet Access with 1 Round-trip Association (e.g. 11/1160r3)</vt:lpstr>
      <vt:lpstr>Concept</vt:lpstr>
      <vt:lpstr>Proposal for TGai SFD Clause 2</vt:lpstr>
      <vt:lpstr>Proposal for TGai SFD Clause 4</vt:lpstr>
      <vt:lpstr>Performance Evaluation</vt:lpstr>
      <vt:lpstr>DHCPv4 Latency (measured)</vt:lpstr>
      <vt:lpstr>Latency Estimation of the Proposal</vt:lpstr>
      <vt:lpstr>Air-time Occupancy</vt:lpstr>
      <vt:lpstr>Motion (1/6)</vt:lpstr>
      <vt:lpstr>Motion (2/6)</vt:lpstr>
      <vt:lpstr>Motion (3/6)</vt:lpstr>
      <vt:lpstr>Motion (4/6)</vt:lpstr>
      <vt:lpstr>Motion (5/6)</vt:lpstr>
      <vt:lpstr>Motion (6/6)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subject/>
  <dc:creator>Morioka Hitoshi</dc:creator>
  <cp:keywords/>
  <dc:description/>
  <cp:lastModifiedBy>Morioka Hitoshi</cp:lastModifiedBy>
  <cp:revision>154</cp:revision>
  <cp:lastPrinted>1998-02-10T13:28:06Z</cp:lastPrinted>
  <dcterms:created xsi:type="dcterms:W3CDTF">2012-03-15T00:42:57Z</dcterms:created>
  <dcterms:modified xsi:type="dcterms:W3CDTF">2012-03-15T00:44:37Z</dcterms:modified>
  <cp:category/>
</cp:coreProperties>
</file>