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276" r:id="rId4"/>
    <p:sldId id="277" r:id="rId5"/>
    <p:sldId id="278" r:id="rId6"/>
    <p:sldId id="270" r:id="rId7"/>
    <p:sldId id="295" r:id="rId8"/>
    <p:sldId id="279" r:id="rId9"/>
    <p:sldId id="281" r:id="rId10"/>
    <p:sldId id="284" r:id="rId11"/>
    <p:sldId id="283" r:id="rId12"/>
    <p:sldId id="289" r:id="rId13"/>
    <p:sldId id="296" r:id="rId14"/>
    <p:sldId id="290" r:id="rId15"/>
    <p:sldId id="294" r:id="rId16"/>
    <p:sldId id="292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</a:t>
            </a:r>
            <a:r>
              <a:rPr lang="en-US" altLang="ja-JP" sz="1800" b="1" dirty="0" smtClean="0"/>
              <a:t>0275r3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Higher Layer Configuration Function for </a:t>
            </a:r>
            <a:r>
              <a:rPr lang="en-GB" sz="2400" dirty="0" err="1" smtClean="0"/>
              <a:t>TGai</a:t>
            </a:r>
            <a:r>
              <a:rPr lang="en-GB" sz="2400" dirty="0" smtClean="0"/>
              <a:t> SFD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2012-03</a:t>
            </a:r>
            <a:r>
              <a:rPr lang="en-US" altLang="ja-JP" sz="2000" b="0" dirty="0" smtClean="0"/>
              <a:t>-14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438400"/>
          <a:ext cx="7924800" cy="343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Name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Affiliations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Address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Phone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email</a:t>
                      </a:r>
                      <a:endParaRPr kumimoji="1" lang="ja-JP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Hitoshi MORIOKA</a:t>
                      </a:r>
                    </a:p>
                    <a:p>
                      <a:r>
                        <a:rPr kumimoji="1" lang="en-US" altLang="ja-JP" sz="1100" dirty="0" smtClean="0"/>
                        <a:t>Hiroshi </a:t>
                      </a:r>
                      <a:r>
                        <a:rPr kumimoji="1" lang="en-US" altLang="ja-JP" sz="1100" dirty="0" err="1" smtClean="0"/>
                        <a:t>Mano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Allied Telesis R&amp;D Center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2-14-38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Tenjin</a:t>
                      </a:r>
                      <a:r>
                        <a:rPr kumimoji="1" lang="en-US" altLang="ja-JP" sz="1100" baseline="0" dirty="0" smtClean="0"/>
                        <a:t>, Chuo-</a:t>
                      </a:r>
                      <a:r>
                        <a:rPr kumimoji="1" lang="en-US" altLang="ja-JP" sz="1100" baseline="0" dirty="0" err="1" smtClean="0"/>
                        <a:t>ku</a:t>
                      </a:r>
                      <a:r>
                        <a:rPr kumimoji="1" lang="en-US" altLang="ja-JP" sz="1100" baseline="0" dirty="0" smtClean="0"/>
                        <a:t>, Fukuoka 810-0001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+81-92-771-7630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hmorioka@root-hq.com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Gabor </a:t>
                      </a:r>
                      <a:r>
                        <a:rPr kumimoji="1" lang="en-US" altLang="ja-JP" sz="1100" dirty="0" err="1" smtClean="0"/>
                        <a:t>Bajko</a:t>
                      </a:r>
                      <a:endParaRPr kumimoji="1" lang="en-US" altLang="ja-JP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Nokia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200 S </a:t>
                      </a:r>
                      <a:r>
                        <a:rPr kumimoji="1" lang="en-US" altLang="ja-JP" sz="1100" dirty="0" err="1" smtClean="0"/>
                        <a:t>Mathilda</a:t>
                      </a:r>
                      <a:r>
                        <a:rPr kumimoji="1" lang="en-US" altLang="ja-JP" sz="1100" dirty="0" smtClean="0"/>
                        <a:t> Ave, Sunnyvale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8585253693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gabor.bajko@nokia.com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Mark RISON</a:t>
                      </a:r>
                    </a:p>
                    <a:p>
                      <a:r>
                        <a:rPr kumimoji="1" lang="en-US" altLang="ja-JP" sz="1100" dirty="0" smtClean="0"/>
                        <a:t>Tom </a:t>
                      </a:r>
                      <a:r>
                        <a:rPr kumimoji="1" lang="en-US" altLang="ja-JP" sz="1100" dirty="0" err="1" smtClean="0"/>
                        <a:t>Siep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CSR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Cambridge Business Park, Cowley Road, Cambridge CB4 0WZ UK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+44-1223-692000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Mark.Rison@csr.com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Marc </a:t>
                      </a:r>
                      <a:r>
                        <a:rPr kumimoji="1" lang="en-US" altLang="ja-JP" sz="1100" dirty="0" err="1" smtClean="0"/>
                        <a:t>Emmelmann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Fraunhofer</a:t>
                      </a:r>
                      <a:r>
                        <a:rPr kumimoji="1" lang="en-US" altLang="ja-JP" sz="1100" baseline="0" dirty="0" smtClean="0"/>
                        <a:t> FOKUS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Kaiserin-Augusta-Alle</a:t>
                      </a:r>
                      <a:r>
                        <a:rPr kumimoji="1" lang="en-US" altLang="ja-JP" sz="1100" dirty="0" smtClean="0"/>
                        <a:t> 31 10589 Berlin Germany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+49-30-3463-7268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emmelmann@ieee.org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Katsuo</a:t>
                      </a:r>
                      <a:r>
                        <a:rPr kumimoji="1" lang="en-US" altLang="ja-JP" sz="1100" dirty="0" smtClean="0"/>
                        <a:t> </a:t>
                      </a:r>
                      <a:r>
                        <a:rPr kumimoji="1" lang="en-US" altLang="ja-JP" sz="1100" dirty="0" err="1" smtClean="0"/>
                        <a:t>Yunoki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KDDI R&amp;D Laboratories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3-10-10 </a:t>
                      </a:r>
                      <a:r>
                        <a:rPr kumimoji="1" lang="en-US" altLang="ja-JP" sz="1100" dirty="0" err="1" smtClean="0"/>
                        <a:t>Iidabashi</a:t>
                      </a:r>
                      <a:r>
                        <a:rPr kumimoji="1" lang="en-US" altLang="ja-JP" sz="1100" dirty="0" smtClean="0"/>
                        <a:t>, Chiyoda-</a:t>
                      </a:r>
                      <a:r>
                        <a:rPr kumimoji="1" lang="en-US" altLang="ja-JP" sz="1100" dirty="0" err="1" smtClean="0"/>
                        <a:t>ku</a:t>
                      </a:r>
                      <a:r>
                        <a:rPr kumimoji="1" lang="en-US" altLang="ja-JP" sz="1100" dirty="0" smtClean="0"/>
                        <a:t>, Tokyo, 102-8460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yunoki@kddilabs.jp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George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Cherian</a:t>
                      </a:r>
                      <a:endParaRPr kumimoji="1" lang="en-US" altLang="ja-JP" sz="1100" baseline="0" dirty="0" smtClean="0"/>
                    </a:p>
                    <a:p>
                      <a:r>
                        <a:rPr kumimoji="1" lang="en-US" altLang="ja-JP" sz="1100" baseline="0" dirty="0" err="1" smtClean="0"/>
                        <a:t>Santosh</a:t>
                      </a:r>
                      <a:r>
                        <a:rPr kumimoji="1" lang="en-US" altLang="ja-JP" sz="1100" baseline="0" dirty="0" smtClean="0"/>
                        <a:t> Abraham</a:t>
                      </a:r>
                    </a:p>
                    <a:p>
                      <a:r>
                        <a:rPr kumimoji="1" lang="en-US" altLang="ja-JP" sz="1100" baseline="0" dirty="0" err="1" smtClean="0"/>
                        <a:t>Jouni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Malinen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Qualcomm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5775 Morehouse Dr., San Diego, CA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8586516645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gcherian@qualcomm.com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Latency Estimation of the Proposal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685800" y="2819400"/>
            <a:ext cx="1371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38115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70119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762000" y="3505200"/>
            <a:ext cx="1219200" cy="5334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Request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778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Response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52600" y="4648200"/>
            <a:ext cx="657103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 is </a:t>
            </a:r>
            <a:r>
              <a:rPr kumimoji="1" lang="en-US" altLang="ja-JP" sz="1800" dirty="0" smtClean="0"/>
              <a:t>simultaneously </a:t>
            </a:r>
            <a:r>
              <a:rPr kumimoji="1" lang="en-US" altLang="ja-JP" sz="1800" dirty="0" smtClean="0"/>
              <a:t>done with association,</a:t>
            </a:r>
          </a:p>
          <a:p>
            <a:r>
              <a:rPr kumimoji="1" lang="en-US" altLang="ja-JP" sz="1800" dirty="0" smtClean="0"/>
              <a:t>authentication, key negotiation.</a:t>
            </a:r>
          </a:p>
          <a:p>
            <a:r>
              <a:rPr kumimoji="1" lang="en-US" altLang="ja-JP" sz="1800" dirty="0" smtClean="0"/>
              <a:t>So the time just for IP layer configuration becomes practically “0”.</a:t>
            </a:r>
          </a:p>
          <a:p>
            <a:r>
              <a:rPr kumimoji="1" lang="en-US" altLang="ja-JP" sz="1800" dirty="0" smtClean="0"/>
              <a:t>It means that the proposal makes initial link setup time 3sec less than</a:t>
            </a:r>
          </a:p>
          <a:p>
            <a:r>
              <a:rPr kumimoji="1" lang="en-US" altLang="ja-JP" sz="1800" dirty="0" smtClean="0"/>
              <a:t>current implementation.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398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Without Duplicate</a:t>
            </a:r>
          </a:p>
          <a:p>
            <a:r>
              <a:rPr kumimoji="1" lang="en-US" altLang="ja-JP" dirty="0" smtClean="0"/>
              <a:t>Address </a:t>
            </a:r>
            <a:r>
              <a:rPr kumimoji="1" lang="en-US" altLang="ja-JP" dirty="0" smtClean="0"/>
              <a:t>Check</a:t>
            </a:r>
          </a:p>
          <a:p>
            <a:r>
              <a:rPr kumimoji="1" lang="en-US" altLang="ja-JP" dirty="0" smtClean="0"/>
              <a:t>(Duplicate Address</a:t>
            </a:r>
          </a:p>
          <a:p>
            <a:r>
              <a:rPr kumimoji="1" lang="en-US" altLang="ja-JP" dirty="0" smtClean="0"/>
              <a:t>Check is defined as</a:t>
            </a:r>
          </a:p>
          <a:p>
            <a:r>
              <a:rPr kumimoji="1" lang="en-US" altLang="ja-JP" dirty="0" smtClean="0"/>
              <a:t>“SHOULD”)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257800" y="2438400"/>
            <a:ext cx="1873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DHCPDISCOVER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34000" y="3048000"/>
            <a:ext cx="1414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DHCPACK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14400" y="3200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24200" y="4114800"/>
            <a:ext cx="4838684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14ms from starting association to IP address assignment.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Air</a:t>
            </a:r>
            <a:r>
              <a:rPr lang="en-US" altLang="ja-JP" dirty="0" smtClean="0"/>
              <a:t>-time Occupancy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8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7467600" cy="221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75"/>
                <a:gridCol w="528012"/>
                <a:gridCol w="1206885"/>
                <a:gridCol w="1403928"/>
                <a:gridCol w="1371600"/>
                <a:gridCol w="15240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Frame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Size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DS1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OFDM6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(DS1)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 (OFDM6)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DHCPDISCOVER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DHCPOFFER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DHCPREQUEST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DHCPACK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ARP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1412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16660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2935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12160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2028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90600" y="5181600"/>
            <a:ext cx="759350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</a:t>
            </a:r>
            <a:r>
              <a:rPr kumimoji="1" lang="en-US" altLang="ja-JP" sz="1800" dirty="0" smtClean="0"/>
              <a:t> information is included in Association Request/Response.</a:t>
            </a:r>
          </a:p>
          <a:p>
            <a:r>
              <a:rPr kumimoji="1" lang="en-US" altLang="ja-JP" sz="1800" dirty="0" smtClean="0"/>
              <a:t>So it doesn’t need extra </a:t>
            </a:r>
            <a:r>
              <a:rPr kumimoji="1" lang="en-US" altLang="ja-JP" sz="1800" dirty="0" smtClean="0"/>
              <a:t>air-time overhead such as IFS, preamble and headers</a:t>
            </a:r>
            <a:r>
              <a:rPr kumimoji="1" lang="en-US" altLang="ja-JP" sz="1800" dirty="0" smtClean="0"/>
              <a:t>.</a:t>
            </a:r>
          </a:p>
          <a:p>
            <a:r>
              <a:rPr kumimoji="1" lang="en-US" altLang="ja-JP" sz="1800" dirty="0" smtClean="0"/>
              <a:t>And ARP request for duplicate address detection can be omitted.</a:t>
            </a:r>
            <a:endParaRPr kumimoji="1" lang="en-US" altLang="ja-JP" sz="1800" dirty="0" smtClean="0"/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4953000" y="4419600"/>
            <a:ext cx="1524000" cy="609600"/>
          </a:xfrm>
          <a:prstGeom prst="wedgeRoundRectCallout">
            <a:avLst>
              <a:gd name="adj1" fmla="val 62781"/>
              <a:gd name="adj2" fmla="val -91901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3,500us (21%) less than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角丸四角形吹き出し 9"/>
          <p:cNvSpPr/>
          <p:nvPr/>
        </p:nvSpPr>
        <p:spPr bwMode="auto">
          <a:xfrm>
            <a:off x="7010400" y="4419600"/>
            <a:ext cx="1524000" cy="609600"/>
          </a:xfrm>
          <a:prstGeom prst="wedgeRoundRectCallout">
            <a:avLst>
              <a:gd name="adj1" fmla="val 27918"/>
              <a:gd name="adj2" fmla="val -8977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907us (31%) less than 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(1/6)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 to add the following text to the clause</a:t>
            </a:r>
            <a:r>
              <a:rPr lang="en-US" dirty="0" smtClean="0"/>
              <a:t> 2 </a:t>
            </a:r>
            <a:r>
              <a:rPr lang="en-US" dirty="0" smtClean="0"/>
              <a:t>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HLCF	Higher Layer Configuration Function”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(2/6)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</a:t>
            </a:r>
            <a:r>
              <a:rPr lang="en-GB" dirty="0" smtClean="0"/>
              <a:t> HLCF </a:t>
            </a:r>
            <a:r>
              <a:rPr lang="en-GB" dirty="0" smtClean="0"/>
              <a:t>shall support IPv4 and IPv6.”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(3/6)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The HLCF shall be able to carry the following parameters.</a:t>
            </a:r>
            <a:endParaRPr lang="en-US" dirty="0" smtClean="0"/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IP address and </a:t>
            </a:r>
            <a:r>
              <a:rPr lang="en-GB" sz="2323" dirty="0" err="1" smtClean="0"/>
              <a:t>netmask</a:t>
            </a:r>
            <a:r>
              <a:rPr lang="en-GB" sz="2323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DNS servers’</a:t>
            </a:r>
            <a:r>
              <a:rPr lang="en-GB" sz="2323" dirty="0" smtClean="0"/>
              <a:t> IP addresses</a:t>
            </a:r>
            <a:r>
              <a:rPr lang="en-GB" sz="2323" dirty="0" smtClean="0"/>
              <a:t>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(4/6)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be completed by 1-roundtrip frame exchange initiated by non-AP STA</a:t>
            </a:r>
            <a:r>
              <a:rPr lang="en-GB" dirty="0" smtClean="0"/>
              <a:t>.</a:t>
            </a:r>
            <a:r>
              <a:rPr lang="en-GB" dirty="0" smtClean="0"/>
              <a:t>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(5/6)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capability of the AP shall be indicated in Beacon and Probe Response.”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(6/6)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parameters shall be carried as </a:t>
            </a:r>
            <a:r>
              <a:rPr lang="en-GB" dirty="0" err="1" smtClean="0"/>
              <a:t>IEs</a:t>
            </a:r>
            <a:r>
              <a:rPr lang="en-GB" dirty="0" smtClean="0"/>
              <a:t> in Association Request/Response Frames. 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describes proposed text for </a:t>
            </a:r>
            <a:r>
              <a:rPr lang="en-GB" dirty="0" err="1" smtClean="0"/>
              <a:t>TGai</a:t>
            </a:r>
            <a:r>
              <a:rPr lang="en-GB" dirty="0" smtClean="0"/>
              <a:t> SFD</a:t>
            </a:r>
            <a:r>
              <a:rPr lang="en-GB" dirty="0" smtClean="0"/>
              <a:t> Clause </a:t>
            </a:r>
            <a:r>
              <a:rPr lang="en-GB" dirty="0" smtClean="0"/>
              <a:t>4 (IP address assignment).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Example implementation: 12/0032r3, 12/0033r1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</a:t>
            </a:r>
            <a:r>
              <a:rPr lang="en-US" altLang="ja-JP" sz="2800" dirty="0" smtClean="0"/>
              <a:t>(e.g. 11</a:t>
            </a:r>
            <a:r>
              <a:rPr lang="en-US" altLang="ja-JP" sz="2800" dirty="0" smtClean="0"/>
              <a:t>/1160r3)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347043" y="2286000"/>
            <a:ext cx="16394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</a:t>
            </a:r>
            <a:r>
              <a:rPr kumimoji="1" lang="en-US" altLang="ja-JP" sz="1600" dirty="0" smtClean="0"/>
              <a:t>HLCF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3182" y="4191000"/>
            <a:ext cx="17649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</a:t>
            </a:r>
            <a:r>
              <a:rPr kumimoji="1" lang="en-US" altLang="ja-JP" sz="1600" dirty="0" smtClean="0"/>
              <a:t>HLCF </a:t>
            </a:r>
            <a:r>
              <a:rPr kumimoji="1" lang="en-US" altLang="ja-JP" sz="1600" dirty="0" smtClean="0"/>
              <a:t>Response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41897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e.g. 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 bwMode="auto">
          <a:xfrm>
            <a:off x="4953000" y="3429000"/>
            <a:ext cx="2743200" cy="2819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dirty="0" smtClean="0"/>
              <a:t>The proposed protocol is terminated at the AP.</a:t>
            </a:r>
          </a:p>
          <a:p>
            <a:r>
              <a:rPr lang="en-US" altLang="ja-JP" dirty="0" smtClean="0"/>
              <a:t>This protocol is NOT DHCP/RA.</a:t>
            </a:r>
            <a:r>
              <a:rPr lang="en-US" altLang="ja-JP" dirty="0" smtClean="0"/>
              <a:t> But it may use </a:t>
            </a:r>
            <a:r>
              <a:rPr lang="en-US" altLang="ja-JP" dirty="0" smtClean="0"/>
              <a:t>the message format for future flexibility.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962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676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左右矢印 8"/>
          <p:cNvSpPr/>
          <p:nvPr/>
        </p:nvSpPr>
        <p:spPr bwMode="auto">
          <a:xfrm>
            <a:off x="2667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5181600"/>
            <a:ext cx="133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.11ai </a:t>
            </a:r>
            <a:r>
              <a:rPr kumimoji="1" lang="en-US" altLang="ja-JP" sz="1800" dirty="0" smtClean="0">
                <a:latin typeface="Arial"/>
                <a:cs typeface="Arial"/>
              </a:rPr>
              <a:t>HLCF</a:t>
            </a:r>
            <a:endParaRPr kumimoji="1" lang="ja-JP" altLang="en-US" sz="1800" dirty="0">
              <a:latin typeface="Arial"/>
              <a:cs typeface="Arial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324600" y="35814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DHCP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6324600" y="41910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6324600" y="48006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Static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858000" y="54102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858000" y="56388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6858000" y="58674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左右矢印 16"/>
          <p:cNvSpPr/>
          <p:nvPr/>
        </p:nvSpPr>
        <p:spPr bwMode="auto">
          <a:xfrm>
            <a:off x="4953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05400" y="5562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Out of Scope</a:t>
            </a:r>
            <a:endParaRPr kumimoji="1"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58920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</a:t>
            </a:r>
            <a:r>
              <a:rPr lang="en-GB" dirty="0" err="1" smtClean="0"/>
              <a:t>TGai</a:t>
            </a:r>
            <a:r>
              <a:rPr lang="en-GB" dirty="0" smtClean="0"/>
              <a:t> SFD Clause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HLCF	Higher Layer Configuration Function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3200" y="3352800"/>
            <a:ext cx="3954929" cy="1261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u="sng" dirty="0" smtClean="0">
                <a:latin typeface="Arial"/>
                <a:cs typeface="Arial"/>
              </a:rPr>
              <a:t>“Higher Layer” </a:t>
            </a:r>
            <a:r>
              <a:rPr kumimoji="1" lang="en-US" altLang="ja-JP" sz="2000" u="sng" dirty="0" err="1" smtClean="0">
                <a:latin typeface="Arial"/>
                <a:cs typeface="Arial"/>
              </a:rPr>
              <a:t>vs</a:t>
            </a:r>
            <a:r>
              <a:rPr kumimoji="1" lang="en-US" altLang="ja-JP" sz="2000" u="sng" dirty="0" smtClean="0">
                <a:latin typeface="Arial"/>
                <a:cs typeface="Arial"/>
              </a:rPr>
              <a:t> “Upper Layer”</a:t>
            </a:r>
          </a:p>
          <a:p>
            <a:endParaRPr kumimoji="1" lang="en-US" altLang="ja-JP" sz="2000" u="sng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kumimoji="1" lang="en-US" altLang="ja-JP" sz="1800" dirty="0" smtClean="0"/>
              <a:t> </a:t>
            </a:r>
            <a:r>
              <a:rPr kumimoji="1" lang="en-US" altLang="ja-JP" sz="1800" dirty="0" smtClean="0"/>
              <a:t>Higher Layer (</a:t>
            </a:r>
            <a:r>
              <a:rPr kumimoji="1" lang="en-US" altLang="ja-JP" sz="1800" dirty="0" smtClean="0"/>
              <a:t>121 </a:t>
            </a:r>
            <a:r>
              <a:rPr kumimoji="1" lang="en-US" altLang="ja-JP" sz="1800" dirty="0" smtClean="0"/>
              <a:t>in 802.11mb </a:t>
            </a:r>
            <a:r>
              <a:rPr kumimoji="1" lang="en-US" altLang="ja-JP" sz="1800" dirty="0" smtClean="0"/>
              <a:t>D12.0)</a:t>
            </a:r>
            <a:endParaRPr kumimoji="1" lang="ja-JP" altLang="en-US" sz="1800" dirty="0" smtClean="0"/>
          </a:p>
          <a:p>
            <a:pPr>
              <a:buFont typeface="Arial"/>
              <a:buChar char="•"/>
            </a:pPr>
            <a:r>
              <a:rPr kumimoji="1" lang="en-US" altLang="ja-JP" sz="1800" dirty="0" smtClean="0"/>
              <a:t> Upper Layer (2 in 802.11mb D12.0)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58920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</a:t>
            </a:r>
            <a:r>
              <a:rPr lang="en-GB" dirty="0" err="1" smtClean="0"/>
              <a:t>TGai</a:t>
            </a:r>
            <a:r>
              <a:rPr lang="en-GB" dirty="0" smtClean="0"/>
              <a:t> SFD Clause 4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</a:t>
            </a:r>
            <a:r>
              <a:rPr lang="en-GB" sz="2000" dirty="0" smtClean="0"/>
              <a:t>shall support IPv4 and IPv6.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shall be able to carry the following parameters.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IP address and </a:t>
            </a:r>
            <a:r>
              <a:rPr lang="en-GB" sz="1800" dirty="0" err="1" smtClean="0"/>
              <a:t>netmask</a:t>
            </a:r>
            <a:r>
              <a:rPr lang="en-GB" sz="1800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DNS servers’</a:t>
            </a:r>
            <a:r>
              <a:rPr lang="en-GB" sz="1800" dirty="0" smtClean="0"/>
              <a:t> IP addresses</a:t>
            </a:r>
            <a:r>
              <a:rPr lang="en-GB" sz="1800" dirty="0" smtClean="0"/>
              <a:t>.</a:t>
            </a:r>
            <a:endParaRPr lang="en-GB" sz="18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shall be completed by 1-roundtrip frame exchange initiated by non-AP STA.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capability of the AP shall be indicated in Beacon and Probe Response.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parameters shall be carried as </a:t>
            </a:r>
            <a:r>
              <a:rPr lang="en-GB" sz="2000" dirty="0" err="1" smtClean="0"/>
              <a:t>IEs</a:t>
            </a:r>
            <a:r>
              <a:rPr lang="en-GB" sz="2000" dirty="0" smtClean="0"/>
              <a:t> in Association Request/Response Frames. 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Evaluation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Evaluation </a:t>
            </a:r>
            <a:r>
              <a:rPr lang="en-US" altLang="ja-JP" dirty="0" smtClean="0"/>
              <a:t>in IPv4 environment.</a:t>
            </a:r>
          </a:p>
          <a:p>
            <a:r>
              <a:rPr lang="en-US" altLang="ja-JP" dirty="0" smtClean="0"/>
              <a:t>Currently DHCPv4 is used for IPv4 layer configuration in most environment.</a:t>
            </a:r>
          </a:p>
          <a:p>
            <a:r>
              <a:rPr lang="en-US" altLang="ja-JP" dirty="0" smtClean="0"/>
              <a:t>Compare with DHCPv4.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DHCPv4 </a:t>
            </a:r>
            <a:r>
              <a:rPr lang="en-US" altLang="ja-JP" dirty="0" smtClean="0"/>
              <a:t>Latency (measured)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-647700" y="4152900"/>
            <a:ext cx="4038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28963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60967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 bwMode="auto">
          <a:xfrm rot="10800000">
            <a:off x="1371600" y="2362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 rot="10800000" flipH="1">
            <a:off x="1371600" y="4419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 flipH="1">
            <a:off x="4572000" y="44958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rot="10800000">
            <a:off x="4572000" y="4648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371600" y="4800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 bwMode="auto">
          <a:xfrm rot="10800000" flipH="1">
            <a:off x="1371600" y="5029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990600" y="5943600"/>
            <a:ext cx="2209800" cy="4572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 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62200" y="2057400"/>
            <a:ext cx="1216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EAPOL-key 4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DHCPDISCOVER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DHCPOFFER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286000" y="4114800"/>
            <a:ext cx="1471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DHCPREQUEST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38400" y="4495800"/>
            <a:ext cx="1026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DHCPACK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62200" y="5029200"/>
            <a:ext cx="1326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Gratuitous ARP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8200" y="2362200"/>
            <a:ext cx="518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34ms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595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193ms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85800" y="34290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1035ms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72000" y="4191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72000" y="4648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72400" y="4419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14400" y="4800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5800" y="51054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1619ms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57600" y="5715000"/>
            <a:ext cx="46665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err="1" smtClean="0"/>
              <a:t>Approximatery</a:t>
            </a:r>
            <a:r>
              <a:rPr kumimoji="1" lang="en-US" altLang="ja-JP" sz="1800" dirty="0" smtClean="0"/>
              <a:t> 3,000ms from the STA receiving</a:t>
            </a:r>
          </a:p>
          <a:p>
            <a:r>
              <a:rPr kumimoji="1" lang="en-US" altLang="ja-JP" sz="1800" dirty="0" smtClean="0"/>
              <a:t>EAPOL-key 4 to assigning IP address</a:t>
            </a:r>
            <a:endParaRPr kumimoji="1" lang="ja-JP" altLang="en-US" sz="1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8600" y="3733800"/>
            <a:ext cx="108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other</a:t>
            </a:r>
          </a:p>
          <a:p>
            <a:r>
              <a:rPr kumimoji="1" lang="en-US" altLang="ja-JP" dirty="0" smtClean="0"/>
              <a:t>DHCPOFFER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</a:t>
            </a:r>
          </a:p>
          <a:p>
            <a:r>
              <a:rPr kumimoji="1" lang="en-US" altLang="ja-JP" dirty="0" smtClean="0"/>
              <a:t>Address Check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0" y="5334000"/>
            <a:ext cx="13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timeout</a:t>
            </a:r>
          </a:p>
          <a:p>
            <a:r>
              <a:rPr kumimoji="1" lang="en-US" altLang="ja-JP" dirty="0" smtClean="0"/>
              <a:t>of Gratuitous ARP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59285</TotalTime>
  <Words>1495</Words>
  <Application>Microsoft Macintosh PowerPoint</Application>
  <PresentationFormat>画面に合わせる (4:3)</PresentationFormat>
  <Paragraphs>344</Paragraphs>
  <Slides>17</Slides>
  <Notes>4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802-11-Submission</vt:lpstr>
      <vt:lpstr>Higher Layer Configuration Function for TGai SFD</vt:lpstr>
      <vt:lpstr>Abstract</vt:lpstr>
      <vt:lpstr>Conformance w/ Tgai PAR &amp; 5C </vt:lpstr>
      <vt:lpstr>Optimized Sequence for Internet Access with 1 Round-trip Association (e.g. 11/1160r3)</vt:lpstr>
      <vt:lpstr>Concept</vt:lpstr>
      <vt:lpstr>Proposal for TGai SFD Clause 2</vt:lpstr>
      <vt:lpstr>Proposal for TGai SFD Clause 4</vt:lpstr>
      <vt:lpstr>Performance Evaluation</vt:lpstr>
      <vt:lpstr>DHCPv4 Latency (measured)</vt:lpstr>
      <vt:lpstr>Latency Estimation of the Proposal</vt:lpstr>
      <vt:lpstr>Air-time Occupancy</vt:lpstr>
      <vt:lpstr>Motion (1/6)</vt:lpstr>
      <vt:lpstr>Motion (2/6)</vt:lpstr>
      <vt:lpstr>Motion (3/6)</vt:lpstr>
      <vt:lpstr>Motion (4/6)</vt:lpstr>
      <vt:lpstr>Motion (5/6)</vt:lpstr>
      <vt:lpstr>Motion (6/6)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151</cp:revision>
  <cp:lastPrinted>1998-02-10T13:28:06Z</cp:lastPrinted>
  <dcterms:created xsi:type="dcterms:W3CDTF">2012-03-12T18:18:58Z</dcterms:created>
  <dcterms:modified xsi:type="dcterms:W3CDTF">2012-03-14T23:09:21Z</dcterms:modified>
  <cp:category/>
</cp:coreProperties>
</file>