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57" r:id="rId3"/>
    <p:sldId id="276" r:id="rId4"/>
    <p:sldId id="277" r:id="rId5"/>
    <p:sldId id="278" r:id="rId6"/>
    <p:sldId id="270" r:id="rId7"/>
    <p:sldId id="279" r:id="rId8"/>
    <p:sldId id="281" r:id="rId9"/>
    <p:sldId id="284" r:id="rId10"/>
    <p:sldId id="283" r:id="rId11"/>
    <p:sldId id="287" r:id="rId12"/>
    <p:sldId id="288" r:id="rId13"/>
    <p:sldId id="289" r:id="rId14"/>
    <p:sldId id="290" r:id="rId15"/>
    <p:sldId id="291" r:id="rId16"/>
    <p:sldId id="292" r:id="rId17"/>
    <p:sldId id="293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2D5EC"/>
    <a:srgbClr val="ECBBCA"/>
    <a:srgbClr val="FF717A"/>
    <a:srgbClr val="7394FF"/>
    <a:srgbClr val="FFA264"/>
    <a:srgbClr val="FFFA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02D56815-9000-E546-ABA4-FF40A1E5446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86ADF5D0-7AFF-7A41-A694-BD30783C561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2567CC49-5FB3-9D44-B729-C2E1E7C4A16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7C4031-7F9F-544A-AF6E-872DBF3FC96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A8EBFC3-83FD-624D-90EA-D2F00581A9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5CF9B97-0B25-C940-B4EB-5D64D908E8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E08B891-CD86-EC4E-B145-C6AA955FEF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0339AA7-76CC-4D46-84DC-68529080A8C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4EFB3166-3E2F-404D-9E80-00D47478CA6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C17D460B-C6A1-C84D-B999-2E80A795E54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7E38082-2016-8848-8E61-3A6B04B6B2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89C77ADA-7A51-2149-B3EC-4AAA2C6684C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C8CBFC3-90F4-C940-834C-FA2815788A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375BEEA-B635-4A44-872C-CD3C94360F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March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85830" y="6475413"/>
            <a:ext cx="7580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2CDE9618-F3A2-1648-A765-0B12C9EF180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802.11</a:t>
            </a:r>
            <a:r>
              <a:rPr lang="en-US" altLang="ja-JP" sz="1800" b="1" dirty="0" smtClean="0"/>
              <a:t>-12/0275r1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EF31C4CD-D4D1-184B-BDA5-0562A02D1EB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sz="2400" dirty="0" smtClean="0"/>
              <a:t>Higher Layer Configuration Function for </a:t>
            </a:r>
            <a:r>
              <a:rPr lang="en-GB" sz="2400" dirty="0" err="1" smtClean="0"/>
              <a:t>TGai</a:t>
            </a:r>
            <a:r>
              <a:rPr lang="en-GB" sz="2400" dirty="0" smtClean="0"/>
              <a:t> SFD</a:t>
            </a:r>
            <a:endParaRPr lang="en-US" altLang="ja-JP" sz="24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2012-03</a:t>
            </a:r>
            <a:r>
              <a:rPr lang="en-US" altLang="ja-JP" sz="2000" b="0" dirty="0" smtClean="0"/>
              <a:t>-13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609600" y="2438400"/>
          <a:ext cx="7924800" cy="3434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b="1" dirty="0" smtClean="0"/>
                        <a:t>Name</a:t>
                      </a:r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dirty="0" smtClean="0"/>
                        <a:t>Affiliations</a:t>
                      </a:r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dirty="0" smtClean="0"/>
                        <a:t>Address</a:t>
                      </a:r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dirty="0" smtClean="0"/>
                        <a:t>Phone</a:t>
                      </a:r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dirty="0" smtClean="0"/>
                        <a:t>email</a:t>
                      </a:r>
                      <a:endParaRPr kumimoji="1" lang="ja-JP" alt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Hitoshi MORIOKA</a:t>
                      </a:r>
                    </a:p>
                    <a:p>
                      <a:r>
                        <a:rPr kumimoji="1" lang="en-US" altLang="ja-JP" sz="1100" dirty="0" smtClean="0"/>
                        <a:t>Hiroshi </a:t>
                      </a:r>
                      <a:r>
                        <a:rPr kumimoji="1" lang="en-US" altLang="ja-JP" sz="1100" dirty="0" err="1" smtClean="0"/>
                        <a:t>Mano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Allied Telesis R&amp;D Center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2-14-38</a:t>
                      </a:r>
                      <a:r>
                        <a:rPr kumimoji="1" lang="en-US" altLang="ja-JP" sz="1100" baseline="0" dirty="0" smtClean="0"/>
                        <a:t> </a:t>
                      </a:r>
                      <a:r>
                        <a:rPr kumimoji="1" lang="en-US" altLang="ja-JP" sz="1100" baseline="0" dirty="0" err="1" smtClean="0"/>
                        <a:t>Tenjin</a:t>
                      </a:r>
                      <a:r>
                        <a:rPr kumimoji="1" lang="en-US" altLang="ja-JP" sz="1100" baseline="0" dirty="0" smtClean="0"/>
                        <a:t>, Chuo-</a:t>
                      </a:r>
                      <a:r>
                        <a:rPr kumimoji="1" lang="en-US" altLang="ja-JP" sz="1100" baseline="0" dirty="0" err="1" smtClean="0"/>
                        <a:t>ku</a:t>
                      </a:r>
                      <a:r>
                        <a:rPr kumimoji="1" lang="en-US" altLang="ja-JP" sz="1100" baseline="0" dirty="0" smtClean="0"/>
                        <a:t>, Fukuoka 810-0001 JAPAN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+81-92-771-7630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err="1" smtClean="0"/>
                        <a:t>hmorioka@root-hq.com</a:t>
                      </a:r>
                      <a:endParaRPr kumimoji="1" lang="ja-JP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Gabor </a:t>
                      </a:r>
                      <a:r>
                        <a:rPr kumimoji="1" lang="en-US" altLang="ja-JP" sz="1100" dirty="0" err="1" smtClean="0"/>
                        <a:t>Bajko</a:t>
                      </a:r>
                      <a:endParaRPr kumimoji="1" lang="en-US" altLang="ja-JP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Nokia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200 S </a:t>
                      </a:r>
                      <a:r>
                        <a:rPr kumimoji="1" lang="en-US" altLang="ja-JP" sz="1100" dirty="0" err="1" smtClean="0"/>
                        <a:t>Mathilda</a:t>
                      </a:r>
                      <a:r>
                        <a:rPr kumimoji="1" lang="en-US" altLang="ja-JP" sz="1100" dirty="0" smtClean="0"/>
                        <a:t> Ave, Sunnyvale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8585253693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err="1" smtClean="0"/>
                        <a:t>gabor.bajko@nokia.com</a:t>
                      </a:r>
                      <a:endParaRPr kumimoji="1" lang="ja-JP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Mark RISON</a:t>
                      </a:r>
                    </a:p>
                    <a:p>
                      <a:r>
                        <a:rPr kumimoji="1" lang="en-US" altLang="ja-JP" sz="1100" dirty="0" smtClean="0"/>
                        <a:t>Tom </a:t>
                      </a:r>
                      <a:r>
                        <a:rPr kumimoji="1" lang="en-US" altLang="ja-JP" sz="1100" dirty="0" err="1" smtClean="0"/>
                        <a:t>Siep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CSR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Cambridge Business Park, Cowley Road, Cambridge CB4 0WZ UK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+44-1223-692000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err="1" smtClean="0"/>
                        <a:t>Mark.Rison@csr.com</a:t>
                      </a:r>
                      <a:endParaRPr kumimoji="1" lang="ja-JP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Marc </a:t>
                      </a:r>
                      <a:r>
                        <a:rPr kumimoji="1" lang="en-US" altLang="ja-JP" sz="1100" dirty="0" err="1" smtClean="0"/>
                        <a:t>Emmelmann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Fraunhofer</a:t>
                      </a:r>
                      <a:r>
                        <a:rPr kumimoji="1" lang="en-US" altLang="ja-JP" sz="1100" baseline="0" dirty="0" smtClean="0"/>
                        <a:t> FOKUS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Kaiserin-Augusta-Alle</a:t>
                      </a:r>
                      <a:r>
                        <a:rPr kumimoji="1" lang="en-US" altLang="ja-JP" sz="1100" dirty="0" smtClean="0"/>
                        <a:t> 31 10589 Berlin Germany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+49-30-3463-7268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err="1" smtClean="0"/>
                        <a:t>emmelmann@ieee.org</a:t>
                      </a:r>
                      <a:endParaRPr kumimoji="1" lang="ja-JP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Katsuo</a:t>
                      </a:r>
                      <a:r>
                        <a:rPr kumimoji="1" lang="en-US" altLang="ja-JP" sz="1100" dirty="0" smtClean="0"/>
                        <a:t> </a:t>
                      </a:r>
                      <a:r>
                        <a:rPr kumimoji="1" lang="en-US" altLang="ja-JP" sz="1100" dirty="0" err="1" smtClean="0"/>
                        <a:t>Yunoki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KDDI R&amp;D Laboratories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3-10-10 </a:t>
                      </a:r>
                      <a:r>
                        <a:rPr kumimoji="1" lang="en-US" altLang="ja-JP" sz="1100" dirty="0" err="1" smtClean="0"/>
                        <a:t>Iidabashi</a:t>
                      </a:r>
                      <a:r>
                        <a:rPr kumimoji="1" lang="en-US" altLang="ja-JP" sz="1100" dirty="0" smtClean="0"/>
                        <a:t>, Chiyoda-</a:t>
                      </a:r>
                      <a:r>
                        <a:rPr kumimoji="1" lang="en-US" altLang="ja-JP" sz="1100" dirty="0" err="1" smtClean="0"/>
                        <a:t>ku</a:t>
                      </a:r>
                      <a:r>
                        <a:rPr kumimoji="1" lang="en-US" altLang="ja-JP" sz="1100" dirty="0" smtClean="0"/>
                        <a:t>, Tokyo, 102-8460 JAPAN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err="1" smtClean="0"/>
                        <a:t>yunoki@kddilabs.jp</a:t>
                      </a:r>
                      <a:endParaRPr kumimoji="1" lang="ja-JP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George</a:t>
                      </a:r>
                      <a:r>
                        <a:rPr kumimoji="1" lang="en-US" altLang="ja-JP" sz="1100" baseline="0" dirty="0" smtClean="0"/>
                        <a:t> </a:t>
                      </a:r>
                      <a:r>
                        <a:rPr kumimoji="1" lang="en-US" altLang="ja-JP" sz="1100" baseline="0" dirty="0" err="1" smtClean="0"/>
                        <a:t>Cherian</a:t>
                      </a:r>
                      <a:endParaRPr kumimoji="1" lang="en-US" altLang="ja-JP" sz="1100" baseline="0" dirty="0" smtClean="0"/>
                    </a:p>
                    <a:p>
                      <a:r>
                        <a:rPr kumimoji="1" lang="en-US" altLang="ja-JP" sz="1100" baseline="0" dirty="0" err="1" smtClean="0"/>
                        <a:t>Santosh</a:t>
                      </a:r>
                      <a:r>
                        <a:rPr kumimoji="1" lang="en-US" altLang="ja-JP" sz="1100" baseline="0" dirty="0" smtClean="0"/>
                        <a:t> Abraham</a:t>
                      </a:r>
                    </a:p>
                    <a:p>
                      <a:r>
                        <a:rPr kumimoji="1" lang="en-US" altLang="ja-JP" sz="1100" baseline="0" dirty="0" err="1" smtClean="0"/>
                        <a:t>Jouni</a:t>
                      </a:r>
                      <a:r>
                        <a:rPr kumimoji="1" lang="en-US" altLang="ja-JP" sz="1100" baseline="0" dirty="0" smtClean="0"/>
                        <a:t> </a:t>
                      </a:r>
                      <a:r>
                        <a:rPr kumimoji="1" lang="en-US" altLang="ja-JP" sz="1100" baseline="0" dirty="0" err="1" smtClean="0"/>
                        <a:t>Malinen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Qualcomm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5775 Morehouse Dr., San Diego, CA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8586516645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err="1" smtClean="0"/>
                        <a:t>gcherian@qualcomm.com</a:t>
                      </a:r>
                      <a:endParaRPr kumimoji="1" lang="ja-JP" altLang="en-US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Air</a:t>
            </a:r>
            <a:r>
              <a:rPr lang="en-US" altLang="ja-JP" dirty="0" smtClean="0"/>
              <a:t>-time Occupancy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10</a:t>
            </a:fld>
            <a:endParaRPr lang="en-US" altLang="ja-JP"/>
          </a:p>
        </p:txBody>
      </p:sp>
      <p:graphicFrame>
        <p:nvGraphicFramePr>
          <p:cNvPr id="8" name="コンテンツ プレースホルダ 8"/>
          <p:cNvGraphicFramePr>
            <a:graphicFrameLocks noGrp="1"/>
          </p:cNvGraphicFramePr>
          <p:nvPr>
            <p:ph idx="1"/>
          </p:nvPr>
        </p:nvGraphicFramePr>
        <p:xfrm>
          <a:off x="990600" y="1981200"/>
          <a:ext cx="7467600" cy="2211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175"/>
                <a:gridCol w="528012"/>
                <a:gridCol w="1206885"/>
                <a:gridCol w="1403928"/>
                <a:gridCol w="1371600"/>
                <a:gridCol w="1524000"/>
              </a:tblGrid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Frame</a:t>
                      </a:r>
                    </a:p>
                    <a:p>
                      <a:pPr algn="ctr" fontAlgn="b"/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Size</a:t>
                      </a:r>
                    </a:p>
                    <a:p>
                      <a:pPr algn="ctr" fontAlgn="b"/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DHCPv4</a:t>
                      </a:r>
                      <a:r>
                        <a:rPr lang="en-US" altLang="ja-JP" sz="1400" b="0" i="0" u="none" strike="noStrike" baseline="0" dirty="0" smtClean="0">
                          <a:latin typeface="ＭＳ Ｐゴシック"/>
                        </a:rPr>
                        <a:t> </a:t>
                      </a:r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(</a:t>
                      </a:r>
                      <a:r>
                        <a:rPr lang="en-US" altLang="ja-JP" sz="1400" b="0" i="0" u="none" strike="noStrike" dirty="0">
                          <a:latin typeface="ＭＳ Ｐゴシック"/>
                        </a:rPr>
                        <a:t>DS1</a:t>
                      </a:r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)</a:t>
                      </a:r>
                    </a:p>
                    <a:p>
                      <a:pPr algn="ct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[</a:t>
                      </a:r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us]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DHCPv4</a:t>
                      </a:r>
                      <a:r>
                        <a:rPr lang="en-US" altLang="ja-JP" sz="1400" b="0" i="0" u="none" strike="noStrike" baseline="0" dirty="0" smtClean="0">
                          <a:latin typeface="ＭＳ Ｐゴシック"/>
                        </a:rPr>
                        <a:t> </a:t>
                      </a:r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(</a:t>
                      </a:r>
                      <a:r>
                        <a:rPr lang="en-US" altLang="ja-JP" sz="1400" b="0" i="0" u="none" strike="noStrike" dirty="0">
                          <a:latin typeface="ＭＳ Ｐゴシック"/>
                        </a:rPr>
                        <a:t>OFDM6</a:t>
                      </a:r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)</a:t>
                      </a:r>
                    </a:p>
                    <a:p>
                      <a:pPr algn="ct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[</a:t>
                      </a:r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us]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Proposed</a:t>
                      </a:r>
                      <a:r>
                        <a:rPr lang="en-US" altLang="ja-JP" sz="1400" b="0" i="0" u="none" strike="noStrike" baseline="0" dirty="0" smtClean="0">
                          <a:latin typeface="ＭＳ Ｐゴシック"/>
                        </a:rPr>
                        <a:t> </a:t>
                      </a:r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(DS1)</a:t>
                      </a:r>
                    </a:p>
                    <a:p>
                      <a:pPr algn="ct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[us]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Proposed (OFDM6)</a:t>
                      </a:r>
                    </a:p>
                    <a:p>
                      <a:pPr algn="ct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[us]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DHCPDISCOVER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380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3812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667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3040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507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DHCPOFFER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380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3812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667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3040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507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DHCPREQUEST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380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3812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667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3040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507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DHCPACK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380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3812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667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3040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507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ARP Req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>
                          <a:latin typeface="ＭＳ Ｐゴシック"/>
                        </a:rPr>
                        <a:t>1412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267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-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-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400" b="0" i="0" u="none" strike="noStrike" dirty="0">
                          <a:latin typeface="ＭＳ Ｐゴシック"/>
                        </a:rPr>
                        <a:t>Total</a:t>
                      </a: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16660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2935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12160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2028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990600" y="5181600"/>
            <a:ext cx="7593508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IP layer configuration</a:t>
            </a:r>
            <a:r>
              <a:rPr kumimoji="1" lang="en-US" altLang="ja-JP" sz="1800" dirty="0" smtClean="0"/>
              <a:t> information is included in Association Request/Response.</a:t>
            </a:r>
          </a:p>
          <a:p>
            <a:r>
              <a:rPr kumimoji="1" lang="en-US" altLang="ja-JP" sz="1800" dirty="0" smtClean="0"/>
              <a:t>So it doesn’t need extra </a:t>
            </a:r>
            <a:r>
              <a:rPr kumimoji="1" lang="en-US" altLang="ja-JP" sz="1800" dirty="0" smtClean="0"/>
              <a:t>air-time overhead such as IFS, preamble and headers</a:t>
            </a:r>
            <a:r>
              <a:rPr kumimoji="1" lang="en-US" altLang="ja-JP" sz="1800" dirty="0" smtClean="0"/>
              <a:t>.</a:t>
            </a:r>
          </a:p>
          <a:p>
            <a:r>
              <a:rPr kumimoji="1" lang="en-US" altLang="ja-JP" sz="1800" dirty="0" smtClean="0"/>
              <a:t>And ARP request for duplicate address detection can be omitted.</a:t>
            </a:r>
            <a:endParaRPr kumimoji="1" lang="en-US" altLang="ja-JP" sz="1800" dirty="0" smtClean="0"/>
          </a:p>
        </p:txBody>
      </p:sp>
      <p:sp>
        <p:nvSpPr>
          <p:cNvPr id="9" name="角丸四角形吹き出し 8"/>
          <p:cNvSpPr/>
          <p:nvPr/>
        </p:nvSpPr>
        <p:spPr bwMode="auto">
          <a:xfrm>
            <a:off x="5257800" y="4419600"/>
            <a:ext cx="1219200" cy="609600"/>
          </a:xfrm>
          <a:prstGeom prst="wedgeRoundRectCallout">
            <a:avLst>
              <a:gd name="adj1" fmla="val 62781"/>
              <a:gd name="adj2" fmla="val -91901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3,500us less than existing.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0" name="角丸四角形吹き出し 9"/>
          <p:cNvSpPr/>
          <p:nvPr/>
        </p:nvSpPr>
        <p:spPr bwMode="auto">
          <a:xfrm>
            <a:off x="7391400" y="4343400"/>
            <a:ext cx="1219200" cy="609600"/>
          </a:xfrm>
          <a:prstGeom prst="wedgeRoundRectCallout">
            <a:avLst>
              <a:gd name="adj1" fmla="val 16014"/>
              <a:gd name="adj2" fmla="val -79147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907us less than existing.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(1/7)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Move to add </a:t>
            </a:r>
            <a:r>
              <a:rPr lang="en-US" dirty="0" smtClean="0"/>
              <a:t>the following</a:t>
            </a:r>
            <a:r>
              <a:rPr lang="en-US" dirty="0" smtClean="0"/>
              <a:t> text </a:t>
            </a:r>
            <a:r>
              <a:rPr lang="en-US" dirty="0" smtClean="0"/>
              <a:t>to the</a:t>
            </a:r>
            <a:r>
              <a:rPr lang="en-US" dirty="0" smtClean="0"/>
              <a:t> clause 4 of the specification framework document: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”</a:t>
            </a:r>
            <a:r>
              <a:rPr lang="en-GB" dirty="0" smtClean="0"/>
              <a:t> The </a:t>
            </a:r>
            <a:r>
              <a:rPr lang="en-GB" dirty="0" err="1" smtClean="0"/>
              <a:t>TGai</a:t>
            </a:r>
            <a:r>
              <a:rPr lang="en-GB" dirty="0" smtClean="0"/>
              <a:t> </a:t>
            </a:r>
            <a:r>
              <a:rPr lang="en-GB" dirty="0" err="1" smtClean="0"/>
              <a:t>ammendments</a:t>
            </a:r>
            <a:r>
              <a:rPr lang="en-GB" dirty="0" smtClean="0"/>
              <a:t> shall support higher layer configuration function (HLCF).”</a:t>
            </a:r>
            <a:endParaRPr lang="en-US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Moved:</a:t>
            </a:r>
          </a:p>
          <a:p>
            <a:pPr>
              <a:buNone/>
            </a:pPr>
            <a:r>
              <a:rPr lang="en-US" altLang="ja-JP" dirty="0" smtClean="0"/>
              <a:t>Seconded: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Y/N/A: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11</a:t>
            </a:fld>
            <a:endParaRPr lang="en-US" altLang="ja-JP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(2/7)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Move to add the following text to the clause 4 of the specification framework document: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”</a:t>
            </a:r>
            <a:r>
              <a:rPr lang="en-GB" dirty="0" smtClean="0"/>
              <a:t> The HLCF shall be independent from DHCPv4, DHCPv6 and IPv6 stateless configuration.”</a:t>
            </a:r>
            <a:endParaRPr lang="en-US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Moved:</a:t>
            </a:r>
          </a:p>
          <a:p>
            <a:pPr>
              <a:buNone/>
            </a:pPr>
            <a:r>
              <a:rPr lang="en-US" altLang="ja-JP" dirty="0" smtClean="0"/>
              <a:t>Seconded: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Y/N/A: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12</a:t>
            </a:fld>
            <a:endParaRPr lang="en-US" altLang="ja-JP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(3/7)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Move to add the following text to the clause 4 of the specification framework document: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”</a:t>
            </a:r>
            <a:r>
              <a:rPr lang="en-GB" dirty="0" smtClean="0"/>
              <a:t> The HLCF shall support IPv4 and IPv6.”</a:t>
            </a:r>
            <a:endParaRPr lang="en-US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Moved:</a:t>
            </a:r>
          </a:p>
          <a:p>
            <a:pPr>
              <a:buNone/>
            </a:pPr>
            <a:r>
              <a:rPr lang="en-US" altLang="ja-JP" dirty="0" smtClean="0"/>
              <a:t>Seconded: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Y/N/A: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13</a:t>
            </a:fld>
            <a:endParaRPr lang="en-US" altLang="ja-JP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(4/7)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Move to add the following text to the clause 4 of the specification framework document: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GB" dirty="0" smtClean="0"/>
              <a:t>The HLCF shall be able to carry the following parameters.</a:t>
            </a:r>
            <a:endParaRPr lang="en-US" dirty="0" smtClean="0"/>
          </a:p>
          <a:p>
            <a:pPr marL="800100" lvl="1" indent="-342900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323" dirty="0" smtClean="0"/>
              <a:t>IP address and </a:t>
            </a:r>
            <a:r>
              <a:rPr lang="en-GB" sz="2323" dirty="0" err="1" smtClean="0"/>
              <a:t>netmask</a:t>
            </a:r>
            <a:r>
              <a:rPr lang="en-GB" sz="2323" dirty="0" smtClean="0"/>
              <a:t>/prefix length for the STA.</a:t>
            </a:r>
          </a:p>
          <a:p>
            <a:pPr marL="800100" lvl="1" indent="-342900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323" dirty="0" smtClean="0"/>
              <a:t>Default gateway’s IP address.</a:t>
            </a:r>
          </a:p>
          <a:p>
            <a:pPr marL="800100" lvl="1" indent="-342900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323" dirty="0" smtClean="0"/>
              <a:t>Default gateway’s MAC address.</a:t>
            </a:r>
          </a:p>
          <a:p>
            <a:pPr marL="800100" lvl="1" indent="-342900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323" dirty="0" smtClean="0"/>
              <a:t>DNS servers’ addresses.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Moved:</a:t>
            </a:r>
          </a:p>
          <a:p>
            <a:pPr>
              <a:buNone/>
            </a:pPr>
            <a:r>
              <a:rPr lang="en-US" altLang="ja-JP" dirty="0" smtClean="0"/>
              <a:t>Seconded: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Y/N/A: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14</a:t>
            </a:fld>
            <a:endParaRPr lang="en-US" altLang="ja-JP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(5/7)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Move to add the following text to the clause 4 of the specification framework document: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”</a:t>
            </a:r>
            <a:r>
              <a:rPr lang="en-GB" dirty="0" smtClean="0"/>
              <a:t> The HLCF shall support vendor specific functions.”</a:t>
            </a:r>
            <a:endParaRPr lang="en-US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Moved:</a:t>
            </a:r>
          </a:p>
          <a:p>
            <a:pPr>
              <a:buNone/>
            </a:pPr>
            <a:r>
              <a:rPr lang="en-US" altLang="ja-JP" dirty="0" smtClean="0"/>
              <a:t>Seconded: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Y/N/A: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15</a:t>
            </a:fld>
            <a:endParaRPr lang="en-US" altLang="ja-JP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(6/7)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Move to add the following text to the clause 4 of the specification framework document: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”</a:t>
            </a:r>
            <a:r>
              <a:rPr lang="en-GB" dirty="0" smtClean="0"/>
              <a:t> The HLCF capability of the AP shall be indicated in Beacon and Probe Response.”</a:t>
            </a:r>
            <a:endParaRPr lang="en-US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Moved:</a:t>
            </a:r>
          </a:p>
          <a:p>
            <a:pPr>
              <a:buNone/>
            </a:pPr>
            <a:r>
              <a:rPr lang="en-US" altLang="ja-JP" dirty="0" smtClean="0"/>
              <a:t>Seconded: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Y/N/A: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16</a:t>
            </a:fld>
            <a:endParaRPr lang="en-US" altLang="ja-JP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(7/7)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Move to add the following text to the clause 4 of the specification framework document: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”</a:t>
            </a:r>
            <a:r>
              <a:rPr lang="en-GB" dirty="0" smtClean="0"/>
              <a:t> The HLCF parameters shall be carried as </a:t>
            </a:r>
            <a:r>
              <a:rPr lang="en-GB" dirty="0" err="1" smtClean="0"/>
              <a:t>IEs</a:t>
            </a:r>
            <a:r>
              <a:rPr lang="en-GB" dirty="0" smtClean="0"/>
              <a:t> in Association Request/Response Frames. ”</a:t>
            </a:r>
            <a:endParaRPr lang="en-US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Moved:</a:t>
            </a:r>
          </a:p>
          <a:p>
            <a:pPr>
              <a:buNone/>
            </a:pPr>
            <a:r>
              <a:rPr lang="en-US" altLang="ja-JP" dirty="0" smtClean="0"/>
              <a:t>Seconded: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Y/N/A: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17</a:t>
            </a:fld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FD51ED6-2E65-F848-96D6-987BCE485E79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 describes proposed text for </a:t>
            </a:r>
            <a:r>
              <a:rPr lang="en-GB" dirty="0" err="1" smtClean="0"/>
              <a:t>TGai</a:t>
            </a:r>
            <a:r>
              <a:rPr lang="en-GB" dirty="0" smtClean="0"/>
              <a:t> SFD</a:t>
            </a:r>
            <a:r>
              <a:rPr lang="en-GB" dirty="0" smtClean="0"/>
              <a:t> Clause </a:t>
            </a:r>
            <a:r>
              <a:rPr lang="en-GB" dirty="0" smtClean="0"/>
              <a:t>4 (IP address assignment).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Example implementation: 12/0032r3, 12/0033r1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</a:t>
            </a:r>
            <a:r>
              <a:rPr lang="en-US" dirty="0" err="1" smtClean="0"/>
              <a:t>w</a:t>
            </a:r>
            <a:r>
              <a:rPr lang="en-US" dirty="0" smtClean="0"/>
              <a:t>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角丸四角形 74"/>
          <p:cNvSpPr/>
          <p:nvPr/>
        </p:nvSpPr>
        <p:spPr bwMode="auto">
          <a:xfrm>
            <a:off x="2819400" y="3048000"/>
            <a:ext cx="4419600" cy="1295400"/>
          </a:xfrm>
          <a:prstGeom prst="roundRect">
            <a:avLst/>
          </a:prstGeom>
          <a:gradFill flip="none" rotWithShape="1">
            <a:gsLst>
              <a:gs pos="0">
                <a:srgbClr val="FF717A"/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FF717A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Optimized Sequence for Internet Access with 1 Round-trip Association (11/1160r3)</a:t>
            </a:r>
            <a:endParaRPr lang="ja-JP" altLang="en-US" sz="28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8382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25908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876300" y="4229100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-875506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flipV="1">
            <a:off x="1219200" y="25908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 bwMode="auto">
          <a:xfrm rot="10800000">
            <a:off x="2971800" y="28956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 bwMode="auto">
          <a:xfrm>
            <a:off x="37338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48006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Gateway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7696200" y="1676400"/>
            <a:ext cx="1143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Correspondent Node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2" name="直線コネクタ 41"/>
          <p:cNvCxnSpPr/>
          <p:nvPr/>
        </p:nvCxnSpPr>
        <p:spPr bwMode="auto">
          <a:xfrm rot="5400000">
            <a:off x="3429794" y="2818606"/>
            <a:ext cx="13716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 bwMode="auto">
          <a:xfrm flipV="1">
            <a:off x="2971800" y="3200400"/>
            <a:ext cx="1143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 bwMode="auto">
          <a:xfrm rot="10800000">
            <a:off x="2971800" y="3352800"/>
            <a:ext cx="1143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 bwMode="auto">
          <a:xfrm rot="5400000">
            <a:off x="30868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 bwMode="auto">
          <a:xfrm flipV="1">
            <a:off x="2971800" y="27432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 bwMode="auto">
          <a:xfrm rot="10800000">
            <a:off x="2971800" y="4038600"/>
            <a:ext cx="2209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 bwMode="auto">
          <a:xfrm flipV="1">
            <a:off x="2971800" y="3886200"/>
            <a:ext cx="2209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 bwMode="auto">
          <a:xfrm rot="5400000">
            <a:off x="61348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2" name="左右矢印 61"/>
          <p:cNvSpPr/>
          <p:nvPr/>
        </p:nvSpPr>
        <p:spPr bwMode="auto">
          <a:xfrm>
            <a:off x="1219200" y="5257800"/>
            <a:ext cx="7010400" cy="713232"/>
          </a:xfrm>
          <a:prstGeom prst="leftRightArrow">
            <a:avLst/>
          </a:prstGeom>
          <a:solidFill>
            <a:srgbClr val="FFA26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Communication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57150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3" name="直線コネクタ 42"/>
          <p:cNvCxnSpPr/>
          <p:nvPr/>
        </p:nvCxnSpPr>
        <p:spPr bwMode="auto">
          <a:xfrm rot="5400000">
            <a:off x="5639594" y="2590006"/>
            <a:ext cx="9144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 bwMode="auto">
          <a:xfrm flipH="1" flipV="1">
            <a:off x="1219200" y="44958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6" name="テキスト ボックス 75"/>
          <p:cNvSpPr txBox="1"/>
          <p:nvPr/>
        </p:nvSpPr>
        <p:spPr>
          <a:xfrm>
            <a:off x="5257800" y="4419600"/>
            <a:ext cx="2212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717A"/>
                </a:solidFill>
              </a:rPr>
              <a:t>Virtually Simultaneous</a:t>
            </a:r>
            <a:endParaRPr kumimoji="1" lang="ja-JP" altLang="en-US" sz="1600" b="1" dirty="0">
              <a:solidFill>
                <a:srgbClr val="FF717A"/>
              </a:solidFill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096000" y="2667000"/>
            <a:ext cx="1447800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(RADIUS for AAA)</a:t>
            </a:r>
            <a:endParaRPr kumimoji="1" lang="ja-JP" altLang="en-US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415471" y="2286000"/>
            <a:ext cx="150263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Assoc. Req.</a:t>
            </a:r>
          </a:p>
          <a:p>
            <a:pPr algn="ctr"/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/HLS Request</a:t>
            </a:r>
          </a:p>
          <a:p>
            <a:pPr algn="ctr"/>
            <a:r>
              <a:rPr kumimoji="1" lang="en-US" altLang="ja-JP" sz="1600" dirty="0" smtClean="0"/>
              <a:t>Element</a:t>
            </a:r>
          </a:p>
          <a:p>
            <a:pPr algn="ctr"/>
            <a:r>
              <a:rPr kumimoji="1" lang="en-US" altLang="ja-JP" sz="1600" dirty="0" smtClean="0"/>
              <a:t>(could be</a:t>
            </a:r>
          </a:p>
          <a:p>
            <a:pPr algn="ctr"/>
            <a:r>
              <a:rPr kumimoji="1" lang="en-US" altLang="ja-JP" sz="1600" dirty="0" smtClean="0"/>
              <a:t>encrypted)</a:t>
            </a:r>
            <a:endParaRPr kumimoji="1" lang="ja-JP" altLang="en-US" sz="160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341609" y="4191000"/>
            <a:ext cx="162807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Assoc. Resp.</a:t>
            </a:r>
          </a:p>
          <a:p>
            <a:pPr algn="ctr"/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/HLS Response</a:t>
            </a:r>
          </a:p>
          <a:p>
            <a:pPr algn="ctr"/>
            <a:r>
              <a:rPr kumimoji="1" lang="en-US" altLang="ja-JP" sz="1600" dirty="0" smtClean="0"/>
              <a:t>Element</a:t>
            </a:r>
          </a:p>
          <a:p>
            <a:pPr algn="ctr"/>
            <a:r>
              <a:rPr kumimoji="1" lang="en-US" altLang="ja-JP" sz="1600" dirty="0" smtClean="0"/>
              <a:t>(could be</a:t>
            </a:r>
          </a:p>
          <a:p>
            <a:pPr algn="ctr"/>
            <a:r>
              <a:rPr kumimoji="1" lang="en-US" altLang="ja-JP" sz="1600" dirty="0" smtClean="0"/>
              <a:t>encrypted)</a:t>
            </a:r>
            <a:endParaRPr kumimoji="1" lang="ja-JP" altLang="en-US" sz="16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114800" y="3124200"/>
            <a:ext cx="2418977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e.g. DHCP </a:t>
            </a:r>
            <a:r>
              <a:rPr kumimoji="1" lang="en-US" altLang="ja-JP" dirty="0" err="1" smtClean="0"/>
              <a:t>w</a:t>
            </a:r>
            <a:r>
              <a:rPr kumimoji="1" lang="en-US" altLang="ja-JP" dirty="0" smtClean="0"/>
              <a:t>/Rapid Commit Option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181600" y="3810000"/>
            <a:ext cx="761872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ARP/ND</a:t>
            </a:r>
            <a:endParaRPr kumimoji="1" lang="ja-JP" altLang="en-US" dirty="0"/>
          </a:p>
        </p:txBody>
      </p:sp>
      <p:sp>
        <p:nvSpPr>
          <p:cNvPr id="33" name="スライド番号プレースホルダ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角丸四角形 17"/>
          <p:cNvSpPr/>
          <p:nvPr/>
        </p:nvSpPr>
        <p:spPr bwMode="auto">
          <a:xfrm>
            <a:off x="4953000" y="3429000"/>
            <a:ext cx="2743200" cy="28194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Concept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524000"/>
          </a:xfrm>
        </p:spPr>
        <p:txBody>
          <a:bodyPr/>
          <a:lstStyle/>
          <a:p>
            <a:r>
              <a:rPr lang="en-US" altLang="ja-JP" dirty="0" smtClean="0"/>
              <a:t>The proposed protocol is terminated at the AP.</a:t>
            </a:r>
          </a:p>
          <a:p>
            <a:r>
              <a:rPr lang="en-US" altLang="ja-JP" dirty="0" smtClean="0"/>
              <a:t>This protocol is NOT DHCP/RA. Just uses the message format for future flexibility.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3962400" y="4572000"/>
            <a:ext cx="9144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1676400" y="4572000"/>
            <a:ext cx="9144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9" name="左右矢印 8"/>
          <p:cNvSpPr/>
          <p:nvPr/>
        </p:nvSpPr>
        <p:spPr bwMode="auto">
          <a:xfrm>
            <a:off x="2667000" y="4572000"/>
            <a:ext cx="1216152" cy="484632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667000" y="5181600"/>
            <a:ext cx="1181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latin typeface="Arial"/>
                <a:cs typeface="Arial"/>
              </a:rPr>
              <a:t>.11ai HLS</a:t>
            </a:r>
            <a:endParaRPr kumimoji="1" lang="ja-JP" altLang="en-US" sz="1800" dirty="0">
              <a:latin typeface="Arial"/>
              <a:cs typeface="Arial"/>
            </a:endParaRPr>
          </a:p>
        </p:txBody>
      </p:sp>
      <p:sp>
        <p:nvSpPr>
          <p:cNvPr id="11" name="角丸四角形 10"/>
          <p:cNvSpPr/>
          <p:nvPr/>
        </p:nvSpPr>
        <p:spPr bwMode="auto">
          <a:xfrm>
            <a:off x="6324600" y="3581400"/>
            <a:ext cx="1219200" cy="5334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DHCP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12" name="角丸四角形 11"/>
          <p:cNvSpPr/>
          <p:nvPr/>
        </p:nvSpPr>
        <p:spPr bwMode="auto">
          <a:xfrm>
            <a:off x="6324600" y="4191000"/>
            <a:ext cx="1219200" cy="5334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RA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13" name="角丸四角形 12"/>
          <p:cNvSpPr/>
          <p:nvPr/>
        </p:nvSpPr>
        <p:spPr bwMode="auto">
          <a:xfrm>
            <a:off x="6324600" y="4800600"/>
            <a:ext cx="1219200" cy="5334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>
                <a:solidFill>
                  <a:schemeClr val="tx1"/>
                </a:solidFill>
                <a:latin typeface="Arial"/>
                <a:cs typeface="Arial"/>
              </a:rPr>
              <a:t>Static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14" name="円/楕円 13"/>
          <p:cNvSpPr/>
          <p:nvPr/>
        </p:nvSpPr>
        <p:spPr bwMode="auto">
          <a:xfrm>
            <a:off x="6858000" y="5410200"/>
            <a:ext cx="152400" cy="1524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円/楕円 14"/>
          <p:cNvSpPr/>
          <p:nvPr/>
        </p:nvSpPr>
        <p:spPr bwMode="auto">
          <a:xfrm>
            <a:off x="6858000" y="5638800"/>
            <a:ext cx="152400" cy="1524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円/楕円 15"/>
          <p:cNvSpPr/>
          <p:nvPr/>
        </p:nvSpPr>
        <p:spPr bwMode="auto">
          <a:xfrm>
            <a:off x="6858000" y="5867400"/>
            <a:ext cx="152400" cy="1524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左右矢印 16"/>
          <p:cNvSpPr/>
          <p:nvPr/>
        </p:nvSpPr>
        <p:spPr bwMode="auto">
          <a:xfrm>
            <a:off x="4953000" y="4572000"/>
            <a:ext cx="1216152" cy="484632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105400" y="5562600"/>
            <a:ext cx="1532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latin typeface="Arial"/>
                <a:cs typeface="Arial"/>
              </a:rPr>
              <a:t>Out of Scope</a:t>
            </a:r>
            <a:endParaRPr kumimoji="1" lang="ja-JP" altLang="en-US" sz="1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58920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Proposal for </a:t>
            </a:r>
            <a:r>
              <a:rPr lang="en-GB" dirty="0" err="1" smtClean="0"/>
              <a:t>TGai</a:t>
            </a:r>
            <a:r>
              <a:rPr lang="en-GB" dirty="0" smtClean="0"/>
              <a:t> SFD Clause 4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572000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The </a:t>
            </a:r>
            <a:r>
              <a:rPr lang="en-GB" sz="1800" dirty="0" err="1" smtClean="0"/>
              <a:t>TGai</a:t>
            </a:r>
            <a:r>
              <a:rPr lang="en-GB" sz="1800" dirty="0" smtClean="0"/>
              <a:t> </a:t>
            </a:r>
            <a:r>
              <a:rPr lang="en-GB" sz="1800" dirty="0" err="1" smtClean="0"/>
              <a:t>ammendments</a:t>
            </a:r>
            <a:r>
              <a:rPr lang="en-GB" sz="1800" dirty="0" smtClean="0"/>
              <a:t> shall support higher layer configuration function (HLCF).</a:t>
            </a:r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The HLCF shall be independent from DHCPv4, DHCPv6 and IPv6 stateless configuration.</a:t>
            </a:r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The HLCF shall support IPv4 and IPv6.</a:t>
            </a:r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The HLCF shall be able to carry the following parameters.</a:t>
            </a:r>
          </a:p>
          <a:p>
            <a:pPr marL="800100" lvl="1" indent="-342900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 smtClean="0"/>
              <a:t>IP address and </a:t>
            </a:r>
            <a:r>
              <a:rPr lang="en-GB" sz="1600" dirty="0" err="1" smtClean="0"/>
              <a:t>netmask</a:t>
            </a:r>
            <a:r>
              <a:rPr lang="en-GB" sz="1600" dirty="0" smtClean="0"/>
              <a:t>/prefix length for the STA.</a:t>
            </a:r>
          </a:p>
          <a:p>
            <a:pPr marL="800100" lvl="1" indent="-342900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 smtClean="0"/>
              <a:t>Default gateway’s IP address.</a:t>
            </a:r>
          </a:p>
          <a:p>
            <a:pPr marL="800100" lvl="1" indent="-342900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 smtClean="0"/>
              <a:t>Default gateway’s MAC address.</a:t>
            </a:r>
          </a:p>
          <a:p>
            <a:pPr marL="800100" lvl="1" indent="-342900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 smtClean="0"/>
              <a:t>DNS servers’ addresses.</a:t>
            </a:r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The HLCF shall support vendor specific functions.</a:t>
            </a:r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The HLCF capability of the AP shall be indicated in Beacon and Probe Response.</a:t>
            </a:r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The HLCF parameters shall be carried as </a:t>
            </a:r>
            <a:r>
              <a:rPr lang="en-GB" sz="1800" dirty="0" err="1" smtClean="0"/>
              <a:t>IEs</a:t>
            </a:r>
            <a:r>
              <a:rPr lang="en-GB" sz="1800" dirty="0" smtClean="0"/>
              <a:t> in Association Request/Response Frames. </a:t>
            </a:r>
            <a:endParaRPr lang="en-GB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Performance Evaluation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Evaluate in IPv4 environment.</a:t>
            </a:r>
          </a:p>
          <a:p>
            <a:r>
              <a:rPr lang="en-US" altLang="ja-JP" dirty="0" smtClean="0"/>
              <a:t>Currently DHCPv4 is used for IPv4 layer configuration in most environment.</a:t>
            </a:r>
          </a:p>
          <a:p>
            <a:r>
              <a:rPr lang="en-US" altLang="ja-JP" dirty="0" smtClean="0"/>
              <a:t>Compare with DHCPv4.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DHCPv4 Latency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8" name="正方形/長方形 7"/>
          <p:cNvSpPr/>
          <p:nvPr/>
        </p:nvSpPr>
        <p:spPr bwMode="auto">
          <a:xfrm>
            <a:off x="9906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41910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7391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2" name="直線コネクタ 11"/>
          <p:cNvCxnSpPr>
            <a:stCxn id="8" idx="2"/>
          </p:cNvCxnSpPr>
          <p:nvPr/>
        </p:nvCxnSpPr>
        <p:spPr bwMode="auto">
          <a:xfrm rot="5400000">
            <a:off x="-647700" y="4152900"/>
            <a:ext cx="4038600" cy="158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 bwMode="auto">
          <a:xfrm rot="5400000">
            <a:off x="2896394" y="3809206"/>
            <a:ext cx="3352800" cy="158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 bwMode="auto">
          <a:xfrm rot="5400000">
            <a:off x="6096794" y="3809206"/>
            <a:ext cx="3352800" cy="158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 bwMode="auto">
          <a:xfrm rot="10800000">
            <a:off x="1371600" y="23622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rot="10800000" flipH="1">
            <a:off x="1371600" y="26670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 bwMode="auto">
          <a:xfrm rot="10800000" flipH="1">
            <a:off x="4572000" y="27432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 bwMode="auto">
          <a:xfrm rot="10800000">
            <a:off x="4572000" y="30480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 bwMode="auto">
          <a:xfrm rot="10800000">
            <a:off x="1371600" y="32004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 bwMode="auto">
          <a:xfrm rot="10800000" flipH="1">
            <a:off x="1371600" y="44196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 bwMode="auto">
          <a:xfrm rot="10800000" flipH="1">
            <a:off x="4572000" y="44958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 bwMode="auto">
          <a:xfrm rot="10800000">
            <a:off x="4572000" y="46482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 bwMode="auto">
          <a:xfrm rot="10800000">
            <a:off x="1371600" y="48006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 bwMode="auto">
          <a:xfrm rot="10800000" flipH="1">
            <a:off x="1371600" y="50292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 bwMode="auto">
          <a:xfrm>
            <a:off x="990600" y="5943600"/>
            <a:ext cx="2209800" cy="457200"/>
          </a:xfrm>
          <a:prstGeom prst="rect">
            <a:avLst/>
          </a:prstGeom>
          <a:gradFill flip="none" rotWithShape="1">
            <a:gsLst>
              <a:gs pos="0">
                <a:srgbClr val="ECBBCA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FF717A"/>
            </a:solidFill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IP address assignment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362200" y="2057400"/>
            <a:ext cx="12168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EAPOL-key 4</a:t>
            </a:r>
            <a:endParaRPr kumimoji="1" lang="ja-JP" altLang="en-US" sz="14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286000" y="2667000"/>
            <a:ext cx="1569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DHCPDISCOVER</a:t>
            </a:r>
            <a:endParaRPr kumimoji="1" lang="ja-JP" altLang="en-US" sz="14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362200" y="3200400"/>
            <a:ext cx="1236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DHCPOFFER</a:t>
            </a:r>
            <a:endParaRPr kumimoji="1" lang="ja-JP" altLang="en-US" sz="14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286000" y="4114800"/>
            <a:ext cx="14714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DHCPREQUEST</a:t>
            </a:r>
            <a:endParaRPr kumimoji="1" lang="ja-JP" altLang="en-US" sz="14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438400" y="4495800"/>
            <a:ext cx="10261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DHCPACK</a:t>
            </a:r>
            <a:endParaRPr kumimoji="1" lang="ja-JP" altLang="en-US" sz="14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362200" y="5029200"/>
            <a:ext cx="13268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Gratuitous ARP</a:t>
            </a:r>
            <a:endParaRPr kumimoji="1" lang="ja-JP" altLang="en-US" sz="14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838200" y="2362200"/>
            <a:ext cx="5181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34ms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572000" y="2438400"/>
            <a:ext cx="441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1ms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772400" y="2743200"/>
            <a:ext cx="5950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193ms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572000" y="3048000"/>
            <a:ext cx="441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3ms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85800" y="3429000"/>
            <a:ext cx="672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1035ms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572000" y="4191000"/>
            <a:ext cx="441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1ms</a:t>
            </a:r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572000" y="4648200"/>
            <a:ext cx="441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3ms</a:t>
            </a:r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772400" y="4419600"/>
            <a:ext cx="441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1ms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914400" y="4800600"/>
            <a:ext cx="441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5ms</a:t>
            </a:r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85800" y="5105400"/>
            <a:ext cx="672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1619ms</a:t>
            </a:r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657600" y="5715000"/>
            <a:ext cx="466651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800" dirty="0" err="1" smtClean="0"/>
              <a:t>Approximatery</a:t>
            </a:r>
            <a:r>
              <a:rPr kumimoji="1" lang="en-US" altLang="ja-JP" sz="1800" dirty="0" smtClean="0"/>
              <a:t> 3,000ms from the STA receiving</a:t>
            </a:r>
          </a:p>
          <a:p>
            <a:r>
              <a:rPr kumimoji="1" lang="en-US" altLang="ja-JP" sz="1800" dirty="0" smtClean="0"/>
              <a:t>EAPOL-key 4 to assigning IP address</a:t>
            </a:r>
            <a:endParaRPr kumimoji="1" lang="ja-JP" altLang="en-US" sz="18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28600" y="3733800"/>
            <a:ext cx="1086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Wait for other</a:t>
            </a:r>
          </a:p>
          <a:p>
            <a:r>
              <a:rPr kumimoji="1" lang="en-US" altLang="ja-JP" dirty="0" smtClean="0"/>
              <a:t>DHCPOFFER</a:t>
            </a:r>
            <a:endParaRPr kumimoji="1" lang="ja-JP" altLang="en-US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772400" y="2971800"/>
            <a:ext cx="1133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Duplicate</a:t>
            </a:r>
          </a:p>
          <a:p>
            <a:r>
              <a:rPr kumimoji="1" lang="en-US" altLang="ja-JP" dirty="0" smtClean="0"/>
              <a:t>Address Check</a:t>
            </a:r>
            <a:endParaRPr kumimoji="1" lang="ja-JP" alt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0" y="5334000"/>
            <a:ext cx="1343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Wait for timeout</a:t>
            </a:r>
          </a:p>
          <a:p>
            <a:r>
              <a:rPr kumimoji="1" lang="en-US" altLang="ja-JP" dirty="0" smtClean="0"/>
              <a:t>of Gratuitous ARP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Latency Estimation of the Proposal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9</a:t>
            </a:fld>
            <a:endParaRPr lang="en-US" altLang="ja-JP"/>
          </a:p>
        </p:txBody>
      </p:sp>
      <p:sp>
        <p:nvSpPr>
          <p:cNvPr id="8" name="正方形/長方形 7"/>
          <p:cNvSpPr/>
          <p:nvPr/>
        </p:nvSpPr>
        <p:spPr bwMode="auto">
          <a:xfrm>
            <a:off x="9906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41910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7391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2" name="直線コネクタ 11"/>
          <p:cNvCxnSpPr>
            <a:stCxn id="8" idx="2"/>
          </p:cNvCxnSpPr>
          <p:nvPr/>
        </p:nvCxnSpPr>
        <p:spPr bwMode="auto">
          <a:xfrm rot="5400000">
            <a:off x="685800" y="2819400"/>
            <a:ext cx="1371600" cy="158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 bwMode="auto">
          <a:xfrm rot="5400000">
            <a:off x="3811588" y="2895600"/>
            <a:ext cx="1524000" cy="158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 bwMode="auto">
          <a:xfrm rot="5400000">
            <a:off x="7011988" y="2895600"/>
            <a:ext cx="1524000" cy="158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rot="10800000" flipH="1">
            <a:off x="1371600" y="26670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 bwMode="auto">
          <a:xfrm rot="10800000" flipH="1">
            <a:off x="4572000" y="27432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 bwMode="auto">
          <a:xfrm rot="10800000">
            <a:off x="4572000" y="30480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 bwMode="auto">
          <a:xfrm rot="10800000">
            <a:off x="1371600" y="32004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 bwMode="auto">
          <a:xfrm>
            <a:off x="762000" y="3505200"/>
            <a:ext cx="1219200" cy="533400"/>
          </a:xfrm>
          <a:prstGeom prst="rect">
            <a:avLst/>
          </a:prstGeom>
          <a:gradFill flip="none" rotWithShape="1">
            <a:gsLst>
              <a:gs pos="0">
                <a:srgbClr val="ECBBCA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FF717A"/>
            </a:solidFill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IP address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assignment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286000" y="2667000"/>
            <a:ext cx="1672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Association Request</a:t>
            </a:r>
          </a:p>
          <a:p>
            <a:r>
              <a:rPr kumimoji="1" lang="en-US" altLang="ja-JP" sz="1400" dirty="0" err="1" smtClean="0"/>
              <a:t>w</a:t>
            </a:r>
            <a:r>
              <a:rPr kumimoji="1" lang="en-US" altLang="ja-JP" sz="1400" dirty="0" smtClean="0"/>
              <a:t>/HLCF</a:t>
            </a:r>
            <a:endParaRPr kumimoji="1" lang="ja-JP" altLang="en-US" sz="14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362200" y="3200400"/>
            <a:ext cx="17782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Association Response</a:t>
            </a:r>
          </a:p>
          <a:p>
            <a:r>
              <a:rPr kumimoji="1" lang="en-US" altLang="ja-JP" sz="1400" dirty="0" err="1" smtClean="0"/>
              <a:t>w</a:t>
            </a:r>
            <a:r>
              <a:rPr kumimoji="1" lang="en-US" altLang="ja-JP" sz="1400" dirty="0" smtClean="0"/>
              <a:t>/HLCF</a:t>
            </a:r>
            <a:endParaRPr kumimoji="1" lang="ja-JP" altLang="en-US" sz="14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572000" y="2438400"/>
            <a:ext cx="441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1ms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772400" y="2743200"/>
            <a:ext cx="441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5ms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572000" y="3048000"/>
            <a:ext cx="441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3ms</a:t>
            </a:r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752600" y="4648200"/>
            <a:ext cx="6571030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IP layer configuration is </a:t>
            </a:r>
            <a:r>
              <a:rPr kumimoji="1" lang="en-US" altLang="ja-JP" sz="1800" dirty="0" err="1" smtClean="0"/>
              <a:t>simultaniously</a:t>
            </a:r>
            <a:r>
              <a:rPr kumimoji="1" lang="en-US" altLang="ja-JP" sz="1800" dirty="0" smtClean="0"/>
              <a:t> done with association,</a:t>
            </a:r>
          </a:p>
          <a:p>
            <a:r>
              <a:rPr kumimoji="1" lang="en-US" altLang="ja-JP" sz="1800" dirty="0" smtClean="0"/>
              <a:t>authentication, key negotiation.</a:t>
            </a:r>
          </a:p>
          <a:p>
            <a:r>
              <a:rPr kumimoji="1" lang="en-US" altLang="ja-JP" sz="1800" dirty="0" smtClean="0"/>
              <a:t>So the time just for IP layer configuration becomes practically “0”.</a:t>
            </a:r>
          </a:p>
          <a:p>
            <a:r>
              <a:rPr kumimoji="1" lang="en-US" altLang="ja-JP" sz="1800" dirty="0" smtClean="0"/>
              <a:t>It means that the proposal makes initial link setup time 3sec less than</a:t>
            </a:r>
          </a:p>
          <a:p>
            <a:r>
              <a:rPr kumimoji="1" lang="en-US" altLang="ja-JP" sz="1800" dirty="0" smtClean="0"/>
              <a:t>current implementation.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772400" y="2971800"/>
            <a:ext cx="1332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Without Duplicate</a:t>
            </a:r>
          </a:p>
          <a:p>
            <a:r>
              <a:rPr kumimoji="1" lang="en-US" altLang="ja-JP" dirty="0" smtClean="0"/>
              <a:t>Address Check</a:t>
            </a:r>
            <a:endParaRPr kumimoji="1"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257800" y="2438400"/>
            <a:ext cx="18734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DHCPDISCOVER </a:t>
            </a:r>
            <a:r>
              <a:rPr kumimoji="1" lang="en-US" altLang="ja-JP" dirty="0" err="1" smtClean="0"/>
              <a:t>w</a:t>
            </a:r>
            <a:r>
              <a:rPr kumimoji="1" lang="en-US" altLang="ja-JP" dirty="0" smtClean="0"/>
              <a:t>/RCO</a:t>
            </a:r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334000" y="3048000"/>
            <a:ext cx="14147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DHCPACK </a:t>
            </a:r>
            <a:r>
              <a:rPr kumimoji="1" lang="en-US" altLang="ja-JP" dirty="0" err="1" smtClean="0"/>
              <a:t>w</a:t>
            </a:r>
            <a:r>
              <a:rPr kumimoji="1" lang="en-US" altLang="ja-JP" dirty="0" smtClean="0"/>
              <a:t>/RCO</a:t>
            </a:r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914400" y="3200400"/>
            <a:ext cx="441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5ms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57651</TotalTime>
  <Words>1459</Words>
  <Application>Microsoft Macintosh PowerPoint</Application>
  <PresentationFormat>画面に合わせる (4:3)</PresentationFormat>
  <Paragraphs>341</Paragraphs>
  <Slides>17</Slides>
  <Notes>3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802-11-Submission</vt:lpstr>
      <vt:lpstr>Higher Layer Configuration Function for TGai SFD</vt:lpstr>
      <vt:lpstr>Abstract</vt:lpstr>
      <vt:lpstr>Conformance w/ Tgai PAR &amp; 5C </vt:lpstr>
      <vt:lpstr>Optimized Sequence for Internet Access with 1 Round-trip Association (11/1160r3)</vt:lpstr>
      <vt:lpstr>Concept</vt:lpstr>
      <vt:lpstr>Proposal for TGai SFD Clause 4</vt:lpstr>
      <vt:lpstr>Performance Evaluation</vt:lpstr>
      <vt:lpstr>DHCPv4 Latency</vt:lpstr>
      <vt:lpstr>Latency Estimation of the Proposal</vt:lpstr>
      <vt:lpstr>Air-time Occupancy</vt:lpstr>
      <vt:lpstr>Motion (1/7)</vt:lpstr>
      <vt:lpstr>Motion (2/7)</vt:lpstr>
      <vt:lpstr>Motion (3/7)</vt:lpstr>
      <vt:lpstr>Motion (4/7)</vt:lpstr>
      <vt:lpstr>Motion (5/7)</vt:lpstr>
      <vt:lpstr>Motion (6/7)</vt:lpstr>
      <vt:lpstr>Motion (7/7)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Morioka Hitoshi</dc:creator>
  <cp:keywords/>
  <dc:description/>
  <cp:lastModifiedBy>Morioka Hitoshi</cp:lastModifiedBy>
  <cp:revision>132</cp:revision>
  <cp:lastPrinted>1998-02-10T13:28:06Z</cp:lastPrinted>
  <dcterms:created xsi:type="dcterms:W3CDTF">2012-03-12T18:18:58Z</dcterms:created>
  <dcterms:modified xsi:type="dcterms:W3CDTF">2012-03-13T19:55:16Z</dcterms:modified>
  <cp:category/>
</cp:coreProperties>
</file>