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handoutMasterIdLst>
    <p:handoutMasterId r:id="rId31"/>
  </p:handoutMasterIdLst>
  <p:sldIdLst>
    <p:sldId id="269" r:id="rId2"/>
    <p:sldId id="338" r:id="rId3"/>
    <p:sldId id="363" r:id="rId4"/>
    <p:sldId id="339" r:id="rId5"/>
    <p:sldId id="279" r:id="rId6"/>
    <p:sldId id="342" r:id="rId7"/>
    <p:sldId id="340" r:id="rId8"/>
    <p:sldId id="341" r:id="rId9"/>
    <p:sldId id="283" r:id="rId10"/>
    <p:sldId id="343" r:id="rId11"/>
    <p:sldId id="280" r:id="rId12"/>
    <p:sldId id="357" r:id="rId13"/>
    <p:sldId id="303" r:id="rId14"/>
    <p:sldId id="344" r:id="rId15"/>
    <p:sldId id="348" r:id="rId16"/>
    <p:sldId id="367" r:id="rId17"/>
    <p:sldId id="284" r:id="rId18"/>
    <p:sldId id="356" r:id="rId19"/>
    <p:sldId id="353" r:id="rId20"/>
    <p:sldId id="358" r:id="rId21"/>
    <p:sldId id="361" r:id="rId22"/>
    <p:sldId id="364" r:id="rId23"/>
    <p:sldId id="366" r:id="rId24"/>
    <p:sldId id="362" r:id="rId25"/>
    <p:sldId id="368" r:id="rId26"/>
    <p:sldId id="369" r:id="rId27"/>
    <p:sldId id="370" r:id="rId28"/>
    <p:sldId id="359"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80416" autoAdjust="0"/>
  </p:normalViewPr>
  <p:slideViewPr>
    <p:cSldViewPr>
      <p:cViewPr>
        <p:scale>
          <a:sx n="50" d="100"/>
          <a:sy n="50" d="100"/>
        </p:scale>
        <p:origin x="-787" y="-1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62"/>
    </p:cViewPr>
  </p:sorterViewPr>
  <p:notesViewPr>
    <p:cSldViewPr>
      <p:cViewPr varScale="1">
        <p:scale>
          <a:sx n="48" d="100"/>
          <a:sy n="48" d="100"/>
        </p:scale>
        <p:origin x="-160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802.11-11/1236r1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2011</a:t>
            </a:r>
            <a:endParaRPr lang="en-US"/>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6</a:t>
            </a:fld>
            <a:endParaRPr lang="en-US"/>
          </a:p>
        </p:txBody>
      </p:sp>
    </p:spTree>
    <p:extLst>
      <p:ext uri="{BB962C8B-B14F-4D97-AF65-F5344CB8AC3E}">
        <p14:creationId xmlns:p14="http://schemas.microsoft.com/office/powerpoint/2010/main" val="221820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350593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14</a:t>
            </a:fld>
            <a:endParaRPr lang="en-US"/>
          </a:p>
        </p:txBody>
      </p:sp>
    </p:spTree>
    <p:extLst>
      <p:ext uri="{BB962C8B-B14F-4D97-AF65-F5344CB8AC3E}">
        <p14:creationId xmlns:p14="http://schemas.microsoft.com/office/powerpoint/2010/main" val="221304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17</a:t>
            </a:fld>
            <a:endParaRPr lang="en-US"/>
          </a:p>
        </p:txBody>
      </p:sp>
    </p:spTree>
    <p:extLst>
      <p:ext uri="{BB962C8B-B14F-4D97-AF65-F5344CB8AC3E}">
        <p14:creationId xmlns:p14="http://schemas.microsoft.com/office/powerpoint/2010/main" val="3078186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18</a:t>
            </a:fld>
            <a:endParaRPr lang="en-US"/>
          </a:p>
        </p:txBody>
      </p:sp>
    </p:spTree>
    <p:extLst>
      <p:ext uri="{BB962C8B-B14F-4D97-AF65-F5344CB8AC3E}">
        <p14:creationId xmlns:p14="http://schemas.microsoft.com/office/powerpoint/2010/main" val="245472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March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802.11-12/0265r6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smtClean="0"/>
              <a:t>Slide </a:t>
            </a:r>
            <a:fld id="{2DBE7069-5AB7-BF49-BE5C-1250CA9239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altLang="ko-KR" dirty="0" smtClean="0"/>
              <a:t>Spec Framework Proposal: Selective </a:t>
            </a:r>
            <a:r>
              <a:rPr lang="en-US" altLang="ko-KR" dirty="0"/>
              <a:t>transmission of the Probe Response </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2012-03-02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1842299104"/>
              </p:ext>
            </p:extLst>
          </p:nvPr>
        </p:nvGraphicFramePr>
        <p:xfrm>
          <a:off x="231775" y="2211388"/>
          <a:ext cx="8680450" cy="4913312"/>
        </p:xfrm>
        <a:graphic>
          <a:graphicData uri="http://schemas.openxmlformats.org/presentationml/2006/ole">
            <mc:AlternateContent xmlns:mc="http://schemas.openxmlformats.org/markup-compatibility/2006">
              <mc:Choice xmlns:v="urn:schemas-microsoft-com:vml" Requires="v">
                <p:oleObj spid="_x0000_s1248" name="Document" r:id="rId4" imgW="7225831" imgH="4081559" progId="Word.Document.8">
                  <p:embed/>
                </p:oleObj>
              </mc:Choice>
              <mc:Fallback>
                <p:oleObj name="Document" r:id="rId4" imgW="7225831" imgH="4081559" progId="Word.Document.8">
                  <p:embed/>
                  <p:pic>
                    <p:nvPicPr>
                      <p:cNvPr id="0" name="개체 1"/>
                      <p:cNvPicPr>
                        <a:picLocks noChangeAspect="1" noChangeArrowheads="1"/>
                      </p:cNvPicPr>
                      <p:nvPr/>
                    </p:nvPicPr>
                    <p:blipFill>
                      <a:blip r:embed="rId5"/>
                      <a:srcRect/>
                      <a:stretch>
                        <a:fillRect/>
                      </a:stretch>
                    </p:blipFill>
                    <p:spPr bwMode="auto">
                      <a:xfrm>
                        <a:off x="231775" y="2211388"/>
                        <a:ext cx="8680450"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a:t>
            </a:r>
            <a:r>
              <a:rPr lang="de-DE" dirty="0" smtClean="0"/>
              <a: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dirty="0" smtClean="0">
                <a:ea typeface="MS PGothic" pitchFamily="34" charset="-128"/>
                <a:sym typeface="Wingdings" pitchFamily="2" charset="2"/>
              </a:rPr>
              <a:t>Reduces the Probe Response traffic</a:t>
            </a:r>
          </a:p>
          <a:p>
            <a:pPr marL="579438" lvl="1" indent="-179388" eaLnBrk="1" hangingPunct="1">
              <a:buFont typeface="Arial" pitchFamily="34" charset="0"/>
              <a:buChar char="•"/>
            </a:pPr>
            <a:r>
              <a:rPr lang="en-US" altLang="ko-KR" sz="2400" dirty="0">
                <a:ea typeface="MS PGothic" pitchFamily="34" charset="-128"/>
                <a:sym typeface="Wingdings" pitchFamily="2" charset="2"/>
              </a:rPr>
              <a:t>F</a:t>
            </a:r>
            <a:r>
              <a:rPr lang="en-US" altLang="ko-KR" sz="2400" dirty="0" smtClean="0">
                <a:ea typeface="MS PGothic" pitchFamily="34" charset="-128"/>
                <a:sym typeface="Wingdings" pitchFamily="2" charset="2"/>
              </a:rPr>
              <a:t>ilter the Probe Request because the requesting STA cannot be associated with the responding AP or STA</a:t>
            </a:r>
          </a:p>
          <a:p>
            <a:pPr lvl="2" indent="-342900" eaLnBrk="1" hangingPunct="1">
              <a:buFont typeface="Wingdings"/>
              <a:buChar char="à"/>
            </a:pPr>
            <a:r>
              <a:rPr lang="en-US" altLang="ko-KR" sz="2200" dirty="0" smtClean="0">
                <a:ea typeface="MS PGothic" pitchFamily="34" charset="-128"/>
                <a:sym typeface="Wingdings" pitchFamily="2" charset="2"/>
              </a:rPr>
              <a:t>No reason to transmit Probe Response frame to such STAs</a:t>
            </a:r>
          </a:p>
          <a:p>
            <a:pPr marL="179388" indent="-179388" eaLnBrk="1" hangingPunct="1">
              <a:buFont typeface="Arial" pitchFamily="34" charset="0"/>
              <a:buChar char="•"/>
            </a:pPr>
            <a:r>
              <a:rPr lang="en-US" altLang="ko-KR" dirty="0" smtClean="0">
                <a:ea typeface="MS PGothic" pitchFamily="34" charset="-128"/>
                <a:sym typeface="Wingdings" pitchFamily="2" charset="2"/>
              </a:rPr>
              <a:t>Prevent the association of the STAs that cannot be accepted by the responding AP in advance, during probing</a:t>
            </a:r>
          </a:p>
          <a:p>
            <a:pPr marL="522288" lvl="2" indent="-179388" eaLnBrk="1" hangingPunct="1">
              <a:buFont typeface="Arial" pitchFamily="34" charset="0"/>
              <a:buChar char="•"/>
            </a:pPr>
            <a:r>
              <a:rPr lang="en-US" altLang="ko-KR" sz="2000" dirty="0">
                <a:ea typeface="MS PGothic" pitchFamily="34" charset="-128"/>
                <a:sym typeface="Wingdings" pitchFamily="2" charset="2"/>
              </a:rPr>
              <a:t>If the STA cannot be associated with the responding AP, Probe Response is not received   association with the AP is </a:t>
            </a:r>
            <a:r>
              <a:rPr lang="en-US" altLang="ko-KR" sz="2000" dirty="0" smtClean="0">
                <a:ea typeface="MS PGothic" pitchFamily="34" charset="-128"/>
                <a:sym typeface="Wingdings" pitchFamily="2" charset="2"/>
              </a:rPr>
              <a:t>prohibited</a:t>
            </a:r>
          </a:p>
          <a:p>
            <a:pPr marL="179388" indent="-179388" eaLnBrk="1" hangingPunct="1">
              <a:buFont typeface="Arial" pitchFamily="34" charset="0"/>
              <a:buChar char="•"/>
            </a:pPr>
            <a:r>
              <a:rPr lang="en-US" altLang="ko-KR" dirty="0" smtClean="0">
                <a:ea typeface="MS PGothic" pitchFamily="34" charset="-128"/>
                <a:sym typeface="Wingdings" pitchFamily="2" charset="2"/>
              </a:rPr>
              <a:t>Helps the association process by enabling the STA to choose the appropriate APs that can be associated with the STA</a:t>
            </a:r>
          </a:p>
        </p:txBody>
      </p:sp>
      <p:sp>
        <p:nvSpPr>
          <p:cNvPr id="7" name="Title 1"/>
          <p:cNvSpPr>
            <a:spLocks noGrp="1"/>
          </p:cNvSpPr>
          <p:nvPr>
            <p:ph type="title"/>
          </p:nvPr>
        </p:nvSpPr>
        <p:spPr>
          <a:xfrm>
            <a:off x="685800" y="685800"/>
            <a:ext cx="7772400" cy="1066800"/>
          </a:xfrm>
        </p:spPr>
        <p:txBody>
          <a:bodyPr/>
          <a:lstStyle/>
          <a:p>
            <a:r>
              <a:rPr lang="en-US" dirty="0" smtClean="0"/>
              <a:t>Benefits of the Filtering</a:t>
            </a:r>
            <a:endParaRPr lang="en-US"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10</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9631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(1/2)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659434" cy="738664"/>
          </a:xfrm>
          <a:prstGeom prst="rect">
            <a:avLst/>
          </a:prstGeom>
          <a:noFill/>
        </p:spPr>
        <p:txBody>
          <a:bodyPr wrap="none" rtlCol="0">
            <a:spAutoFit/>
          </a:bodyPr>
          <a:lstStyle/>
          <a:p>
            <a:r>
              <a:rPr lang="en-US" altLang="ko-KR" sz="1800" b="1" dirty="0" smtClean="0"/>
              <a:t>Example: Using existing active scanning method</a:t>
            </a:r>
          </a:p>
          <a:p>
            <a:pPr marL="285750" indent="-285750">
              <a:buFont typeface="Arial" pitchFamily="34" charset="0"/>
              <a:buChar char="•"/>
            </a:pPr>
            <a:r>
              <a:rPr lang="en-US" altLang="ko-KR" b="1" dirty="0" smtClean="0"/>
              <a:t>The requesting </a:t>
            </a:r>
            <a:r>
              <a:rPr lang="en-US" altLang="ko-KR" b="1" dirty="0"/>
              <a:t>STA is a VHT STA and only wants to associate with a VHT AP</a:t>
            </a:r>
          </a:p>
          <a:p>
            <a:pPr marL="285750" indent="-285750">
              <a:buFont typeface="Arial" pitchFamily="34" charset="0"/>
              <a:buChar char="•"/>
            </a:pPr>
            <a:r>
              <a:rPr lang="en-US" altLang="ko-KR" b="1" dirty="0"/>
              <a:t>The STA requires management frame protection</a:t>
            </a:r>
          </a:p>
        </p:txBody>
      </p: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(Broadcast)</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4"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5"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7" name="直線矢印コネクタ 67"/>
          <p:cNvCxnSpPr>
            <a:cxnSpLocks noChangeShapeType="1"/>
          </p:cNvCxnSpPr>
          <p:nvPr/>
        </p:nvCxnSpPr>
        <p:spPr bwMode="auto">
          <a:xfrm flipH="1">
            <a:off x="1143000" y="4114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9"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1"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2"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698105" y="3814754"/>
            <a:ext cx="1752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Receives Probe Responses</a:t>
            </a:r>
          </a:p>
          <a:p>
            <a:pPr eaLnBrk="0" hangingPunct="0">
              <a:buClr>
                <a:srgbClr val="000000"/>
              </a:buClr>
              <a:buSzPct val="100000"/>
              <a:buFont typeface="Times New Roman" pitchFamily="18" charset="0"/>
              <a:buNone/>
            </a:pPr>
            <a:r>
              <a:rPr lang="en-US" altLang="ja-JP" dirty="0" smtClean="0">
                <a:solidFill>
                  <a:srgbClr val="FF0000"/>
                </a:solidFill>
              </a:rPr>
              <a:t>although the STA cannot,</a:t>
            </a:r>
          </a:p>
          <a:p>
            <a:pPr eaLnBrk="0" hangingPunct="0">
              <a:buClr>
                <a:srgbClr val="000000"/>
              </a:buClr>
              <a:buSzPct val="100000"/>
              <a:buFont typeface="Times New Roman" pitchFamily="18" charset="0"/>
              <a:buNone/>
            </a:pPr>
            <a:r>
              <a:rPr lang="en-US" altLang="ja-JP" dirty="0" smtClean="0">
                <a:solidFill>
                  <a:srgbClr val="FF0000"/>
                </a:solidFill>
              </a:rPr>
              <a:t>or will not associate with the APs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96"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11</a:t>
            </a:fld>
            <a:endParaRPr lang="en-US" smtClean="0"/>
          </a:p>
        </p:txBody>
      </p:sp>
      <p:sp>
        <p:nvSpPr>
          <p:cNvPr id="82" name="직사각형 81"/>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84" name="직선 연결선 83"/>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85" name="직선 연결선 84"/>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87" name="직사각형 86"/>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9" name="TextBox 8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92" name="직사각형 91"/>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94" name="직사각형 9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5" name="TextBox 9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98" name="직사각형 97"/>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00" name="직사각형 99"/>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1" name="TextBox 100"/>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03" name="직사각형 102"/>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4" name="TextBox 103"/>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05" name="직사각형 104"/>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6" name="TextBox 105"/>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07" name="직사각형 106"/>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8" name="TextBox 107"/>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109" name="TextBox 108"/>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122" name="직사각형 121"/>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(2/2)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560176" cy="738664"/>
          </a:xfrm>
          <a:prstGeom prst="rect">
            <a:avLst/>
          </a:prstGeom>
          <a:noFill/>
        </p:spPr>
        <p:txBody>
          <a:bodyPr wrap="none" rtlCol="0">
            <a:spAutoFit/>
          </a:bodyPr>
          <a:lstStyle/>
          <a:p>
            <a:r>
              <a:rPr lang="en-US" altLang="ko-KR" sz="1800" b="1" dirty="0" smtClean="0"/>
              <a:t>Example: Using </a:t>
            </a:r>
            <a:r>
              <a:rPr lang="en-US" altLang="ko-KR" sz="1800" b="1" dirty="0" err="1" smtClean="0"/>
              <a:t>FilterInfo</a:t>
            </a:r>
            <a:r>
              <a:rPr lang="en-US" altLang="ko-KR" sz="1800" b="1" dirty="0" smtClean="0"/>
              <a:t> in Probe Request</a:t>
            </a:r>
          </a:p>
          <a:p>
            <a:pPr marL="285750" indent="-285750">
              <a:buFont typeface="Arial" pitchFamily="34" charset="0"/>
              <a:buChar char="•"/>
            </a:pPr>
            <a:r>
              <a:rPr lang="en-US" altLang="ko-KR" b="1" dirty="0" smtClean="0"/>
              <a:t>The requesting STA is a VHT STA and only wants to associate with a VHT AP</a:t>
            </a:r>
          </a:p>
          <a:p>
            <a:pPr marL="285750" indent="-285750">
              <a:buFont typeface="Arial" pitchFamily="34" charset="0"/>
              <a:buChar char="•"/>
            </a:pPr>
            <a:r>
              <a:rPr lang="en-US" altLang="ko-KR" b="1" dirty="0" smtClean="0"/>
              <a:t>The STA requires management frame protection</a:t>
            </a:r>
            <a:endParaRPr lang="en-US" altLang="ko-KR" b="1" dirty="0"/>
          </a:p>
        </p:txBody>
      </p:sp>
      <p:sp>
        <p:nvSpPr>
          <p:cNvPr id="96" name="직사각형 95"/>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7" name="TextBox 96"/>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102" name="직선 연결선 101"/>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3" name="직선 연결선 112"/>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323373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542401"/>
            <a:ext cx="3385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 (Broadcast)</a:t>
            </a: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2324388" y="2311424"/>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990601" y="4572000"/>
            <a:ext cx="291759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569596" y="3639960"/>
            <a:ext cx="175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lang="en-US" altLang="ja-JP" dirty="0" smtClean="0">
                <a:solidFill>
                  <a:srgbClr val="FF0000"/>
                </a:solidFill>
              </a:rPr>
              <a:t>Reduced Probe Responses!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78" name="직사각형 177"/>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9" name="TextBox 17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180" name="직사각형 179"/>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1" name="TextBox 180"/>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184" name="직사각형 18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5" name="TextBox 18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186" name="직사각형 185"/>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7" name="TextBox 186"/>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88" name="직사각형 187"/>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9" name="TextBox 188"/>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90" name="직사각형 189"/>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1" name="TextBox 190"/>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92" name="직사각형 191"/>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3" name="TextBox 192"/>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94" name="직사각형 193"/>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5" name="TextBox 194"/>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2" name="TextBox 1"/>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47" name="TextBox 46"/>
          <p:cNvSpPr txBox="1"/>
          <p:nvPr/>
        </p:nvSpPr>
        <p:spPr>
          <a:xfrm>
            <a:off x="7620000" y="2514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8" name="TextBox 47"/>
          <p:cNvSpPr txBox="1"/>
          <p:nvPr/>
        </p:nvSpPr>
        <p:spPr>
          <a:xfrm>
            <a:off x="6354418" y="3355032"/>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9" name="TextBox 48"/>
          <p:cNvSpPr txBox="1"/>
          <p:nvPr/>
        </p:nvSpPr>
        <p:spPr>
          <a:xfrm>
            <a:off x="8062602" y="363203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0" name="TextBox 49"/>
          <p:cNvSpPr txBox="1"/>
          <p:nvPr/>
        </p:nvSpPr>
        <p:spPr>
          <a:xfrm>
            <a:off x="4719954" y="2313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1" name="TextBox 50"/>
          <p:cNvSpPr txBox="1"/>
          <p:nvPr/>
        </p:nvSpPr>
        <p:spPr>
          <a:xfrm>
            <a:off x="5666351" y="3047999"/>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2" name="TextBox 51"/>
          <p:cNvSpPr txBox="1"/>
          <p:nvPr/>
        </p:nvSpPr>
        <p:spPr>
          <a:xfrm>
            <a:off x="5519822" y="4739813"/>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3" name="TextBox 52"/>
          <p:cNvSpPr txBox="1"/>
          <p:nvPr/>
        </p:nvSpPr>
        <p:spPr>
          <a:xfrm>
            <a:off x="4931654" y="5436056"/>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4" name="TextBox 53"/>
          <p:cNvSpPr txBox="1"/>
          <p:nvPr/>
        </p:nvSpPr>
        <p:spPr>
          <a:xfrm>
            <a:off x="6468703" y="4371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5" name="TextBox 54"/>
          <p:cNvSpPr txBox="1"/>
          <p:nvPr/>
        </p:nvSpPr>
        <p:spPr>
          <a:xfrm>
            <a:off x="6069959" y="174242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6" name="TextBox 55"/>
          <p:cNvSpPr txBox="1"/>
          <p:nvPr/>
        </p:nvSpPr>
        <p:spPr>
          <a:xfrm>
            <a:off x="4424680" y="403860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12</a:t>
            </a:fld>
            <a:endParaRPr lang="en-US" smtClean="0"/>
          </a:p>
        </p:txBody>
      </p:sp>
      <p:sp>
        <p:nvSpPr>
          <p:cNvPr id="58" name="テキスト ボックス 28"/>
          <p:cNvSpPr txBox="1">
            <a:spLocks noChangeArrowheads="1"/>
          </p:cNvSpPr>
          <p:nvPr/>
        </p:nvSpPr>
        <p:spPr bwMode="auto">
          <a:xfrm>
            <a:off x="1295400" y="2814935"/>
            <a:ext cx="33855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lang="en-US" altLang="ja-JP" dirty="0" smtClean="0">
                <a:solidFill>
                  <a:srgbClr val="FF0000"/>
                </a:solidFill>
              </a:rPr>
              <a:t>Require VHT, Require Security,</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smtClean="0">
                <a:solidFill>
                  <a:srgbClr val="FF0000"/>
                </a:solidFill>
              </a:rPr>
              <a:t>MFPC=1, MFPR=1</a:t>
            </a:r>
          </a:p>
          <a:p>
            <a:pPr eaLnBrk="0" hangingPunct="0">
              <a:buClr>
                <a:srgbClr val="000000"/>
              </a:buClr>
              <a:buSzPct val="100000"/>
              <a:buFont typeface="Times New Roman" pitchFamily="18" charset="0"/>
              <a:buNone/>
            </a:pPr>
            <a:r>
              <a:rPr kumimoji="0" lang="en-US" altLang="ja-JP" dirty="0" smtClean="0">
                <a:solidFill>
                  <a:srgbClr val="FF0000"/>
                </a:solidFill>
              </a:rPr>
              <a:t>(</a:t>
            </a:r>
            <a:r>
              <a:rPr lang="en-US" altLang="ja-JP" dirty="0" smtClean="0">
                <a:solidFill>
                  <a:srgbClr val="FF0000"/>
                </a:solidFill>
              </a:rPr>
              <a:t>in the </a:t>
            </a:r>
            <a:r>
              <a:rPr kumimoji="0" lang="en-US" altLang="ja-JP" dirty="0" err="1" smtClean="0">
                <a:solidFill>
                  <a:srgbClr val="FF0000"/>
                </a:solidFill>
              </a:rPr>
              <a:t>FilterInfo</a:t>
            </a:r>
            <a:r>
              <a:rPr kumimoji="0" lang="en-US" altLang="ja-JP" dirty="0" smtClean="0">
                <a:solidFill>
                  <a:srgbClr val="FF0000"/>
                </a:solidFill>
              </a:rPr>
              <a:t>)</a:t>
            </a:r>
          </a:p>
        </p:txBody>
      </p:sp>
      <p:sp>
        <p:nvSpPr>
          <p:cNvPr id="59" name="직사각형 58"/>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
        <p:nvSpPr>
          <p:cNvPr id="6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546275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685800" y="15240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r>
              <a:rPr lang="en-US" altLang="ko-KR" dirty="0" smtClean="0"/>
              <a:t>Specifies </a:t>
            </a:r>
            <a:r>
              <a:rPr lang="en-US" altLang="ko-KR" dirty="0"/>
              <a:t>options required for Probe </a:t>
            </a:r>
            <a:r>
              <a:rPr lang="en-US" altLang="ko-KR" dirty="0" smtClean="0"/>
              <a:t>Request filtering </a:t>
            </a:r>
            <a:r>
              <a:rPr lang="en-US" altLang="ko-KR" dirty="0"/>
              <a:t>by the responder of the probe </a:t>
            </a:r>
            <a:r>
              <a:rPr lang="en-US" altLang="ko-KR" dirty="0" smtClean="0"/>
              <a:t>request based </a:t>
            </a:r>
            <a:r>
              <a:rPr lang="en-US" altLang="ko-KR" dirty="0"/>
              <a:t>on the </a:t>
            </a:r>
            <a:r>
              <a:rPr lang="en-US" altLang="ko-KR" dirty="0" smtClean="0"/>
              <a:t>preferences and/or capabilities </a:t>
            </a:r>
            <a:r>
              <a:rPr lang="en-US" altLang="ko-KR" dirty="0"/>
              <a:t>of the requesting </a:t>
            </a:r>
            <a:r>
              <a:rPr lang="en-US" altLang="ko-KR" dirty="0" smtClean="0"/>
              <a:t>STAs</a:t>
            </a:r>
          </a:p>
          <a:p>
            <a:pPr marL="179388" indent="-179388" eaLnBrk="1" hangingPunct="1">
              <a:buFont typeface="Arial" pitchFamily="34" charset="0"/>
              <a:buChar char="•"/>
            </a:pPr>
            <a:r>
              <a:rPr lang="en-US" altLang="ko-KR" dirty="0" smtClean="0"/>
              <a:t>Added to the Probe Request frame</a:t>
            </a:r>
          </a:p>
          <a:p>
            <a:pPr marL="0" indent="0" eaLnBrk="1" hangingPunct="1">
              <a:buNone/>
            </a:pPr>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5"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13</a:t>
            </a:fld>
            <a:endParaRPr lang="en-US"/>
          </a:p>
        </p:txBody>
      </p:sp>
      <p:sp>
        <p:nvSpPr>
          <p:cNvPr id="6" name="Content Placeholder 2"/>
          <p:cNvSpPr>
            <a:spLocks noGrp="1"/>
          </p:cNvSpPr>
          <p:nvPr>
            <p:ph idx="1"/>
          </p:nvPr>
        </p:nvSpPr>
        <p:spPr>
          <a:xfrm>
            <a:off x="685800" y="1371600"/>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FilterInfo</a:t>
            </a:r>
            <a:r>
              <a:rPr lang="en-US" dirty="0" smtClean="0"/>
              <a:t> element</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2558407966"/>
              </p:ext>
            </p:extLst>
          </p:nvPr>
        </p:nvGraphicFramePr>
        <p:xfrm>
          <a:off x="1371601" y="213360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STA security </a:t>
                      </a:r>
                      <a:r>
                        <a:rPr lang="en-GB" sz="1600" dirty="0">
                          <a:effectLst/>
                        </a:rPr>
                        <a:t>capability </a:t>
                      </a:r>
                      <a:r>
                        <a:rPr lang="en-GB" sz="1600" dirty="0" smtClean="0">
                          <a:effectLst/>
                        </a:rPr>
                        <a:t>element (or fields)</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0" name="Rectangle 2"/>
          <p:cNvSpPr>
            <a:spLocks noChangeArrowheads="1"/>
          </p:cNvSpPr>
          <p:nvPr/>
        </p:nvSpPr>
        <p:spPr bwMode="auto">
          <a:xfrm>
            <a:off x="457199" y="313971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13</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AP Preference Field</a:t>
            </a:r>
            <a:endParaRPr lang="en-US" dirty="0"/>
          </a:p>
        </p:txBody>
      </p:sp>
      <p:sp>
        <p:nvSpPr>
          <p:cNvPr id="9" name="Rectangle 2"/>
          <p:cNvSpPr>
            <a:spLocks noChangeArrowheads="1"/>
          </p:cNvSpPr>
          <p:nvPr/>
        </p:nvSpPr>
        <p:spPr bwMode="auto">
          <a:xfrm>
            <a:off x="152400" y="3139716"/>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dirty="0">
                <a:solidFill>
                  <a:srgbClr val="008080"/>
                </a:solidFill>
                <a:latin typeface="Times New Roman" pitchFamily="18" charset="0"/>
                <a:ea typeface="MS Mincho" pitchFamily="49" charset="-128"/>
                <a:cs typeface="Times New Roman" pitchFamily="18" charset="0"/>
              </a:rPr>
              <a:t>B</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its:             1                       1                      1                    1                     1                         11</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3942833224"/>
              </p:ext>
            </p:extLst>
          </p:nvPr>
        </p:nvGraphicFramePr>
        <p:xfrm>
          <a:off x="874712" y="1828800"/>
          <a:ext cx="7853964" cy="1158516"/>
        </p:xfrm>
        <a:graphic>
          <a:graphicData uri="http://schemas.openxmlformats.org/drawingml/2006/table">
            <a:tbl>
              <a:tblPr firstRow="1" firstCol="1" bandRow="1">
                <a:tableStyleId>{5C22544A-7EE6-4342-B048-85BDC9FD1C3A}</a:tableStyleId>
              </a:tblPr>
              <a:tblGrid>
                <a:gridCol w="1106488"/>
                <a:gridCol w="1219200"/>
                <a:gridCol w="1143000"/>
                <a:gridCol w="1066800"/>
                <a:gridCol w="990600"/>
                <a:gridCol w="2327876"/>
              </a:tblGrid>
              <a:tr h="1158516">
                <a:tc>
                  <a:txBody>
                    <a:bodyPr/>
                    <a:lstStyle/>
                    <a:p>
                      <a:pPr>
                        <a:spcAft>
                          <a:spcPts val="0"/>
                        </a:spcAft>
                      </a:pPr>
                      <a:r>
                        <a:rPr lang="en-GB" sz="1600" dirty="0">
                          <a:effectLst/>
                        </a:rPr>
                        <a:t>Require Security</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Require No</a:t>
                      </a:r>
                      <a:endParaRPr lang="ko-KR" sz="1600">
                        <a:effectLst/>
                      </a:endParaRPr>
                    </a:p>
                    <a:p>
                      <a:pPr>
                        <a:spcAft>
                          <a:spcPts val="0"/>
                        </a:spcAft>
                      </a:pPr>
                      <a:r>
                        <a:rPr lang="en-GB" sz="1600">
                          <a:effectLst/>
                        </a:rPr>
                        <a:t>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a:t>
                      </a:r>
                      <a:endParaRPr lang="ko-KR" sz="1600">
                        <a:effectLst/>
                      </a:endParaRPr>
                    </a:p>
                    <a:p>
                      <a:pPr>
                        <a:spcAft>
                          <a:spcPts val="0"/>
                        </a:spcAft>
                      </a:pPr>
                      <a:r>
                        <a:rPr lang="en-GB" sz="1600">
                          <a:effectLst/>
                        </a:rPr>
                        <a:t>VHT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1" name="Content Placeholder 2"/>
          <p:cNvSpPr txBox="1">
            <a:spLocks/>
          </p:cNvSpPr>
          <p:nvPr/>
        </p:nvSpPr>
        <p:spPr bwMode="auto">
          <a:xfrm>
            <a:off x="685800" y="3429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Specifies</a:t>
            </a:r>
            <a:r>
              <a:rPr lang="en-GB" altLang="ko-KR" dirty="0" smtClean="0"/>
              <a:t> the preferences </a:t>
            </a:r>
            <a:r>
              <a:rPr lang="en-GB" altLang="ko-KR" dirty="0"/>
              <a:t>of the </a:t>
            </a:r>
            <a:r>
              <a:rPr lang="en-GB" altLang="ko-KR" dirty="0" smtClean="0"/>
              <a:t>STAs </a:t>
            </a:r>
            <a:r>
              <a:rPr lang="en-GB" altLang="ko-KR" dirty="0"/>
              <a:t>that transmit Probe Request </a:t>
            </a:r>
            <a:r>
              <a:rPr lang="en-GB" altLang="ko-KR" dirty="0" smtClean="0"/>
              <a:t>frame</a:t>
            </a:r>
          </a:p>
          <a:p>
            <a:pPr marL="522288" lvl="2" indent="-179388" eaLnBrk="1" hangingPunct="1">
              <a:buFont typeface="Arial" pitchFamily="34" charset="0"/>
              <a:buChar char="•"/>
            </a:pPr>
            <a:r>
              <a:rPr lang="en-US" altLang="ko-KR" sz="2000" dirty="0" smtClean="0"/>
              <a:t>STA’s preferences for security </a:t>
            </a:r>
            <a:r>
              <a:rPr lang="en-US" altLang="ko-KR" sz="2000" dirty="0"/>
              <a:t>processing, or </a:t>
            </a:r>
            <a:r>
              <a:rPr lang="en-US" altLang="ko-KR" sz="2000" dirty="0" smtClean="0"/>
              <a:t>no </a:t>
            </a:r>
            <a:r>
              <a:rPr lang="en-US" altLang="ko-KR" sz="2000" dirty="0"/>
              <a:t>security processing or request for </a:t>
            </a:r>
            <a:r>
              <a:rPr lang="en-US" altLang="ko-KR" sz="2000" dirty="0" smtClean="0"/>
              <a:t>association </a:t>
            </a:r>
            <a:r>
              <a:rPr lang="en-US" altLang="ko-KR" sz="2000" dirty="0"/>
              <a:t>with HT, VHT, or non-HT STA </a:t>
            </a:r>
            <a:r>
              <a:rPr lang="en-US" altLang="ko-KR" sz="2000" dirty="0" smtClean="0"/>
              <a:t>are included</a:t>
            </a:r>
          </a:p>
          <a:p>
            <a:pPr marL="522288" lvl="2" indent="-179388" eaLnBrk="1" hangingPunct="1">
              <a:buFont typeface="Arial" pitchFamily="34" charset="0"/>
              <a:buChar char="•"/>
            </a:pPr>
            <a:r>
              <a:rPr lang="en-US" altLang="ko-KR" sz="2000" dirty="0" smtClean="0"/>
              <a:t>Other TBD subfields can be added in the future</a:t>
            </a:r>
            <a:endParaRPr lang="en-GB" altLang="ko-KR" sz="2000" dirty="0"/>
          </a:p>
          <a:p>
            <a:pPr marL="179388" indent="-179388" eaLnBrk="1" hangingPunct="1">
              <a:buFont typeface="Arial" pitchFamily="34" charset="0"/>
              <a:buChar char="•"/>
            </a:pPr>
            <a:endParaRPr lang="en-GB" altLang="ko-KR" dirty="0" smtClean="0"/>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14</a:t>
            </a:fld>
            <a:endParaRPr lang="en-US" smtClean="0"/>
          </a:p>
        </p:txBody>
      </p:sp>
      <p:sp>
        <p:nvSpPr>
          <p:cNvPr id="1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44119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9" name="Title 1"/>
          <p:cNvSpPr>
            <a:spLocks noGrp="1"/>
          </p:cNvSpPr>
          <p:nvPr>
            <p:ph type="title"/>
          </p:nvPr>
        </p:nvSpPr>
        <p:spPr>
          <a:xfrm>
            <a:off x="685800" y="685800"/>
            <a:ext cx="7772400" cy="1066800"/>
          </a:xfrm>
        </p:spPr>
        <p:txBody>
          <a:bodyPr/>
          <a:lstStyle/>
          <a:p>
            <a:r>
              <a:rPr lang="en-US" dirty="0" smtClean="0"/>
              <a:t>STA security capability element</a:t>
            </a:r>
            <a:endParaRPr lang="en-US" dirty="0"/>
          </a:p>
        </p:txBody>
      </p:sp>
      <p:sp>
        <p:nvSpPr>
          <p:cNvPr id="10"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STA security </a:t>
            </a:r>
            <a:r>
              <a:rPr lang="en-GB" altLang="ko-KR" dirty="0"/>
              <a:t>capability element specifies the security </a:t>
            </a:r>
            <a:r>
              <a:rPr lang="en-GB" altLang="ko-KR" dirty="0" smtClean="0"/>
              <a:t>capabilities </a:t>
            </a:r>
            <a:r>
              <a:rPr lang="en-GB" altLang="ko-KR" dirty="0"/>
              <a:t>of the STAs that transmit Probe Request </a:t>
            </a:r>
            <a:r>
              <a:rPr lang="en-GB" altLang="ko-KR" dirty="0" smtClean="0"/>
              <a:t>frame</a:t>
            </a:r>
            <a:endParaRPr lang="en-GB" altLang="ko-KR" dirty="0"/>
          </a:p>
          <a:p>
            <a:pPr marL="522288" lvl="2" indent="-179388" eaLnBrk="1" hangingPunct="1">
              <a:buFont typeface="Arial" pitchFamily="34" charset="0"/>
              <a:buChar char="•"/>
            </a:pPr>
            <a:r>
              <a:rPr lang="en-GB" altLang="ko-KR" sz="2000" dirty="0" smtClean="0"/>
              <a:t>Present if Require Security bit is set in the AP Preference field</a:t>
            </a:r>
          </a:p>
          <a:p>
            <a:pPr marL="522288" lvl="2" indent="-179388" eaLnBrk="1" hangingPunct="1">
              <a:buFont typeface="Arial" pitchFamily="34" charset="0"/>
              <a:buChar char="•"/>
            </a:pPr>
            <a:r>
              <a:rPr lang="en-GB" altLang="ko-KR" sz="2000" dirty="0" smtClean="0"/>
              <a:t>One </a:t>
            </a:r>
            <a:r>
              <a:rPr lang="en-GB" altLang="ko-KR" sz="2000" dirty="0"/>
              <a:t>option is to use RSN </a:t>
            </a:r>
            <a:r>
              <a:rPr lang="en-GB" altLang="ko-KR" sz="2000" dirty="0" smtClean="0"/>
              <a:t>IE</a:t>
            </a:r>
          </a:p>
          <a:p>
            <a:pPr marL="522288" lvl="2" indent="-179388" eaLnBrk="1" hangingPunct="1">
              <a:buFont typeface="Arial" pitchFamily="34" charset="0"/>
              <a:buChar char="•"/>
            </a:pPr>
            <a:r>
              <a:rPr lang="en-GB" altLang="ko-KR" sz="2000" dirty="0" smtClean="0"/>
              <a:t>Modified or optimized RSN IE </a:t>
            </a:r>
            <a:r>
              <a:rPr lang="en-GB" altLang="ko-KR" sz="2000" dirty="0"/>
              <a:t>can be considered to be </a:t>
            </a:r>
            <a:r>
              <a:rPr lang="en-GB" altLang="ko-KR" sz="2000" dirty="0" smtClean="0"/>
              <a:t>used as the  STA </a:t>
            </a:r>
            <a:r>
              <a:rPr lang="en-GB" altLang="ko-KR" sz="2000" dirty="0"/>
              <a:t>Security capability </a:t>
            </a:r>
            <a:r>
              <a:rPr lang="en-GB" altLang="ko-KR" sz="2000" dirty="0" smtClean="0"/>
              <a:t>element</a:t>
            </a:r>
          </a:p>
          <a:p>
            <a:endParaRPr lang="ko-KR" altLang="ko-KR" sz="20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15</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192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FilterInfo</a:t>
            </a:r>
            <a:r>
              <a:rPr lang="en-US" dirty="0" smtClean="0"/>
              <a:t> element - Example</a:t>
            </a:r>
            <a:endParaRPr lang="en-US" dirty="0"/>
          </a:p>
        </p:txBody>
      </p:sp>
      <p:sp>
        <p:nvSpPr>
          <p:cNvPr id="8"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Example 1:</a:t>
            </a:r>
          </a:p>
          <a:p>
            <a:endParaRPr lang="en-GB" altLang="ko-KR" dirty="0"/>
          </a:p>
          <a:p>
            <a:endParaRPr lang="en-GB" altLang="ko-KR" dirty="0" smtClean="0"/>
          </a:p>
          <a:p>
            <a:pPr marL="0" indent="0">
              <a:buNone/>
            </a:pPr>
            <a:endParaRPr lang="en-GB" altLang="ko-KR" dirty="0" smtClean="0"/>
          </a:p>
          <a:p>
            <a:r>
              <a:rPr lang="en-GB" altLang="ko-KR" dirty="0" smtClean="0"/>
              <a:t>Example 2:</a:t>
            </a:r>
          </a:p>
          <a:p>
            <a:endParaRPr lang="en-GB" altLang="ko-KR" dirty="0"/>
          </a:p>
          <a:p>
            <a:pPr marL="0" indent="0">
              <a:buNone/>
            </a:pPr>
            <a:endParaRPr lang="en-GB" altLang="ko-KR" dirty="0" smtClean="0"/>
          </a:p>
          <a:p>
            <a:pPr marL="0" indent="0">
              <a:buNone/>
            </a:pPr>
            <a:endParaRPr lang="en-GB" altLang="ko-KR" dirty="0" smtClean="0"/>
          </a:p>
          <a:p>
            <a:pPr marL="0" indent="0">
              <a:buNone/>
            </a:pPr>
            <a:endParaRPr lang="en-GB" altLang="ko-KR" dirty="0"/>
          </a:p>
          <a:p>
            <a:pPr marL="522288" lvl="2" indent="-179388" eaLnBrk="1" hangingPunct="1">
              <a:buFont typeface="Arial" pitchFamily="34" charset="0"/>
              <a:buChar char="•"/>
            </a:pPr>
            <a:r>
              <a:rPr lang="en-GB" altLang="ko-KR" sz="2000" dirty="0" smtClean="0"/>
              <a:t>Use RSN Capabilities field defined in RSN IE</a:t>
            </a:r>
          </a:p>
          <a:p>
            <a:pPr marL="522288" lvl="2" indent="-179388" eaLnBrk="1" hangingPunct="1">
              <a:buFont typeface="Arial" pitchFamily="34" charset="0"/>
              <a:buChar char="•"/>
            </a:pPr>
            <a:r>
              <a:rPr lang="en-GB" altLang="ko-KR" sz="2000" dirty="0" smtClean="0"/>
              <a:t>6 octets or more (considering future extension)</a:t>
            </a:r>
          </a:p>
          <a:p>
            <a:endParaRPr lang="ko-KR" altLang="ko-KR" sz="20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16</a:t>
            </a:fld>
            <a:endParaRPr lang="en-US" smtClean="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1924129061"/>
              </p:ext>
            </p:extLst>
          </p:nvPr>
        </p:nvGraphicFramePr>
        <p:xfrm>
          <a:off x="1371601" y="216053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RSN IE</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3" name="Rectangle 2"/>
          <p:cNvSpPr>
            <a:spLocks noChangeArrowheads="1"/>
          </p:cNvSpPr>
          <p:nvPr/>
        </p:nvSpPr>
        <p:spPr bwMode="auto">
          <a:xfrm>
            <a:off x="457199" y="316664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6" name="표 15"/>
          <p:cNvGraphicFramePr>
            <a:graphicFrameLocks noGrp="1"/>
          </p:cNvGraphicFramePr>
          <p:nvPr>
            <p:extLst>
              <p:ext uri="{D42A27DB-BD31-4B8C-83A1-F6EECF244321}">
                <p14:modId xmlns:p14="http://schemas.microsoft.com/office/powerpoint/2010/main" val="1861608922"/>
              </p:ext>
            </p:extLst>
          </p:nvPr>
        </p:nvGraphicFramePr>
        <p:xfrm>
          <a:off x="1371602" y="403860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RSN Capabilities</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7" name="Rectangle 2"/>
          <p:cNvSpPr>
            <a:spLocks noChangeArrowheads="1"/>
          </p:cNvSpPr>
          <p:nvPr/>
        </p:nvSpPr>
        <p:spPr bwMode="auto">
          <a:xfrm>
            <a:off x="457200" y="504471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2</a:t>
            </a:r>
            <a:r>
              <a:rPr kumimoji="1" lang="en-GB" altLang="ko-KR" sz="1600" b="0" i="0" strike="noStrike" cap="none" normalizeH="0" dirty="0" smtClean="0">
                <a:ln>
                  <a:noFill/>
                </a:ln>
                <a:solidFill>
                  <a:srgbClr val="008080"/>
                </a:solidFill>
                <a:effectLst/>
                <a:latin typeface="Times New Roman" pitchFamily="18" charset="0"/>
                <a:ea typeface="MS Mincho" pitchFamily="49" charset="-128"/>
                <a:cs typeface="Times New Roman" pitchFamily="18" charset="0"/>
              </a:rPr>
              <a:t>           </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785909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Selective Scanning</a:t>
            </a:r>
            <a:endParaRPr lang="en-US" dirty="0"/>
          </a:p>
        </p:txBody>
      </p:sp>
      <p:sp>
        <p:nvSpPr>
          <p:cNvPr id="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ko-KR" sz="2000" dirty="0" smtClean="0">
                <a:ea typeface="MS PGothic" pitchFamily="34" charset="-128"/>
              </a:rPr>
              <a:t>AP Channel Report element is included in Probe Response Frame</a:t>
            </a:r>
            <a:r>
              <a:rPr lang="ko-KR" altLang="en-US" sz="2000" dirty="0">
                <a:ea typeface="MS PGothic" pitchFamily="34" charset="-128"/>
              </a:rPr>
              <a:t> </a:t>
            </a:r>
            <a:endParaRPr lang="en-US" altLang="ko-KR" sz="2000" dirty="0">
              <a:ea typeface="MS PGothic" pitchFamily="34" charset="-128"/>
            </a:endParaRPr>
          </a:p>
          <a:p>
            <a:pPr marL="579438" lvl="1" indent="-179388" eaLnBrk="1" hangingPunct="1">
              <a:buFont typeface="Arial" pitchFamily="34" charset="0"/>
              <a:buChar char="•"/>
            </a:pPr>
            <a:r>
              <a:rPr lang="en-GB" altLang="ko-KR" sz="1800" dirty="0" smtClean="0"/>
              <a:t>AP </a:t>
            </a:r>
            <a:r>
              <a:rPr lang="en-GB" altLang="ko-KR" sz="1800" dirty="0"/>
              <a:t>Channel Report element contains a list of channels in an operating class where a STA is likely to find an AP, excluding the AP transmitting the AP Channel Report (From 802.11 </a:t>
            </a:r>
            <a:r>
              <a:rPr lang="en-US" altLang="ko-KR" sz="1800" dirty="0" err="1"/>
              <a:t>Revmb</a:t>
            </a:r>
            <a:r>
              <a:rPr lang="en-US" altLang="ko-KR" sz="1800" dirty="0" smtClean="0"/>
              <a:t>)</a:t>
            </a:r>
            <a:endParaRPr lang="en-GB" altLang="ko-KR" sz="1800" dirty="0" smtClean="0"/>
          </a:p>
          <a:p>
            <a:pPr eaLnBrk="1" hangingPunct="1"/>
            <a:r>
              <a:rPr lang="en-GB" altLang="ko-KR" sz="2000" dirty="0" smtClean="0">
                <a:sym typeface="Wingdings" pitchFamily="2" charset="2"/>
              </a:rPr>
              <a:t>I</a:t>
            </a:r>
            <a:r>
              <a:rPr lang="en-GB" altLang="ko-KR" sz="2000" dirty="0" smtClean="0"/>
              <a:t>t can help </a:t>
            </a:r>
            <a:r>
              <a:rPr lang="en-GB" altLang="ko-KR" sz="2000" dirty="0"/>
              <a:t>to perform selective channel </a:t>
            </a:r>
            <a:r>
              <a:rPr lang="en-GB" altLang="ko-KR" sz="2000" dirty="0" smtClean="0"/>
              <a:t>scanning </a:t>
            </a:r>
          </a:p>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r>
              <a:rPr lang="en-US" altLang="ko-KR" sz="2000" dirty="0" smtClean="0"/>
              <a:t>If </a:t>
            </a:r>
            <a:r>
              <a:rPr lang="en-US" altLang="ko-KR" sz="2000" dirty="0"/>
              <a:t>AP Channel Report element is included in the received probe responses, then a channel in the </a:t>
            </a:r>
            <a:r>
              <a:rPr lang="en-US" altLang="ko-KR" sz="2000" dirty="0" err="1"/>
              <a:t>ChannelList</a:t>
            </a:r>
            <a:r>
              <a:rPr lang="en-US" altLang="ko-KR" sz="2000" dirty="0"/>
              <a:t> that is also included in the AP Channel Report element that is not scanned yet may be selected as the next channel to be </a:t>
            </a:r>
            <a:r>
              <a:rPr lang="en-US" altLang="ko-KR" sz="2000" dirty="0" smtClean="0"/>
              <a:t>scanned</a:t>
            </a:r>
          </a:p>
          <a:p>
            <a:pPr marL="579438" lvl="1" indent="-179388" eaLnBrk="1" hangingPunct="1">
              <a:buFont typeface="Arial" pitchFamily="34" charset="0"/>
              <a:buChar char="•"/>
            </a:pPr>
            <a:r>
              <a:rPr lang="en-US" altLang="ko-KR" sz="1800" b="1" dirty="0" smtClean="0"/>
              <a:t>The </a:t>
            </a:r>
            <a:r>
              <a:rPr lang="en-US" altLang="ko-KR" sz="1800" b="1" dirty="0"/>
              <a:t>AP Channel Report element included in the most recently received probe response </a:t>
            </a:r>
            <a:r>
              <a:rPr lang="en-US" altLang="ko-KR" sz="1800" b="1" dirty="0" smtClean="0"/>
              <a:t>should be used</a:t>
            </a:r>
            <a:endParaRPr lang="en-US" altLang="ja-JP" sz="1800" b="1"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179388" indent="-179388" eaLnBrk="1" hangingPunct="1">
              <a:buFont typeface="Arial" pitchFamily="34" charset="0"/>
              <a:buChar char="•"/>
            </a:pPr>
            <a:endParaRPr lang="en-US" altLang="ja-JP" sz="2000"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0" indent="0" eaLnBrk="1" hangingPunct="1">
              <a:buNone/>
            </a:pPr>
            <a:endParaRPr lang="en-US" altLang="ja-JP" sz="2000" dirty="0">
              <a:ea typeface="MS PGothic" pitchFamily="34" charset="-128"/>
            </a:endParaRPr>
          </a:p>
        </p:txBody>
      </p:sp>
      <p:sp>
        <p:nvSpPr>
          <p:cNvPr id="5"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17</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042711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a:t>Selective </a:t>
            </a:r>
            <a:r>
              <a:rPr lang="en-US" altLang="ko-KR" dirty="0" smtClean="0"/>
              <a:t>Probe Response &amp; Selective Scan</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grpSp>
        <p:nvGrpSpPr>
          <p:cNvPr id="38" name="그룹 37"/>
          <p:cNvGrpSpPr/>
          <p:nvPr/>
        </p:nvGrpSpPr>
        <p:grpSpPr>
          <a:xfrm>
            <a:off x="543081" y="1710557"/>
            <a:ext cx="8462036" cy="4825417"/>
            <a:chOff x="683568" y="302459"/>
            <a:chExt cx="8462036" cy="5985955"/>
          </a:xfrm>
        </p:grpSpPr>
        <p:sp>
          <p:nvSpPr>
            <p:cNvPr id="39"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40" name="直線コネクタ 33"/>
            <p:cNvCxnSpPr>
              <a:cxnSpLocks noChangeShapeType="1"/>
              <a:stCxn id="39"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42" name="直線コネクタ 35"/>
            <p:cNvCxnSpPr>
              <a:cxnSpLocks noChangeShapeType="1"/>
              <a:stCxn id="41"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44" name="直線コネクタ 37"/>
            <p:cNvCxnSpPr>
              <a:cxnSpLocks noChangeShapeType="1"/>
              <a:stCxn id="43"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46" name="直線コネクタ 39"/>
            <p:cNvCxnSpPr>
              <a:cxnSpLocks noChangeShapeType="1"/>
              <a:stCxn id="45"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48" name="直線コネクタ 41"/>
            <p:cNvCxnSpPr>
              <a:cxnSpLocks noChangeShapeType="1"/>
              <a:stCxn id="47"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9"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50" name="直線コネクタ 43"/>
            <p:cNvCxnSpPr>
              <a:cxnSpLocks noChangeShapeType="1"/>
              <a:stCxn id="49"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59" name="直線コネクタ 33"/>
            <p:cNvCxnSpPr>
              <a:cxnSpLocks noChangeShapeType="1"/>
              <a:stCxn id="5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61" name="直線コネクタ 35"/>
            <p:cNvCxnSpPr>
              <a:cxnSpLocks noChangeShapeType="1"/>
              <a:stCxn id="6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63" name="直線コネクタ 37"/>
            <p:cNvCxnSpPr>
              <a:cxnSpLocks noChangeShapeType="1"/>
              <a:stCxn id="6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65" name="直線コネクタ 39"/>
            <p:cNvCxnSpPr>
              <a:cxnSpLocks noChangeShapeType="1"/>
              <a:stCxn id="6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67" name="直線コネクタ 41"/>
            <p:cNvCxnSpPr>
              <a:cxnSpLocks noChangeShapeType="1"/>
              <a:stCxn id="6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4"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p:cxnSp>
          <p:nvCxnSpPr>
            <p:cNvPr id="75" name="직선 연결선 74"/>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직선 연결선 75"/>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7"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78" name="直線コネクタ 33"/>
            <p:cNvCxnSpPr>
              <a:cxnSpLocks noChangeShapeType="1"/>
              <a:stCxn id="77"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9"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80" name="直線コネクタ 35"/>
            <p:cNvCxnSpPr>
              <a:cxnSpLocks noChangeShapeType="1"/>
              <a:stCxn id="79"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2"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83" name="直線コネクタ 37"/>
            <p:cNvCxnSpPr>
              <a:cxnSpLocks noChangeShapeType="1"/>
              <a:stCxn id="82"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4"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85" name="直線コネクタ 39"/>
            <p:cNvCxnSpPr>
              <a:cxnSpLocks noChangeShapeType="1"/>
              <a:stCxn id="84"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1"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122" name="直線コネクタ 41"/>
            <p:cNvCxnSpPr>
              <a:cxnSpLocks noChangeShapeType="1"/>
              <a:stCxn id="121"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4"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5"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7"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9"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직선 연결선 12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31" name="テキスト ボックス 28"/>
            <p:cNvSpPr txBox="1">
              <a:spLocks noChangeArrowheads="1"/>
            </p:cNvSpPr>
            <p:nvPr/>
          </p:nvSpPr>
          <p:spPr bwMode="auto">
            <a:xfrm>
              <a:off x="1114426" y="590491"/>
              <a:ext cx="4682900"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a:t>
              </a:r>
            </a:p>
          </p:txBody>
        </p:sp>
        <p:sp>
          <p:nvSpPr>
            <p:cNvPr id="132" name="TextBox 13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133" name="テキスト ボックス 28"/>
            <p:cNvSpPr txBox="1">
              <a:spLocks noChangeArrowheads="1"/>
            </p:cNvSpPr>
            <p:nvPr/>
          </p:nvSpPr>
          <p:spPr bwMode="auto">
            <a:xfrm>
              <a:off x="1043608" y="2750731"/>
              <a:ext cx="4465884"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a:t>
              </a:r>
            </a:p>
          </p:txBody>
        </p:sp>
        <p:sp>
          <p:nvSpPr>
            <p:cNvPr id="134" name="テキスト ボックス 28"/>
            <p:cNvSpPr txBox="1">
              <a:spLocks noChangeArrowheads="1"/>
            </p:cNvSpPr>
            <p:nvPr/>
          </p:nvSpPr>
          <p:spPr bwMode="auto">
            <a:xfrm>
              <a:off x="1043607" y="4838963"/>
              <a:ext cx="4609007"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a:t>
              </a:r>
            </a:p>
          </p:txBody>
        </p:sp>
        <p:sp>
          <p:nvSpPr>
            <p:cNvPr id="135" name="TextBox 134"/>
            <p:cNvSpPr txBox="1"/>
            <p:nvPr/>
          </p:nvSpPr>
          <p:spPr>
            <a:xfrm>
              <a:off x="8220247" y="2822739"/>
              <a:ext cx="708848" cy="305438"/>
            </a:xfrm>
            <a:prstGeom prst="rect">
              <a:avLst/>
            </a:prstGeom>
            <a:noFill/>
          </p:spPr>
          <p:txBody>
            <a:bodyPr wrap="none" rtlCol="0">
              <a:spAutoFit/>
            </a:bodyPr>
            <a:lstStyle/>
            <a:p>
              <a:r>
                <a:rPr lang="en-US" altLang="ko-KR" sz="1000" dirty="0" smtClean="0"/>
                <a:t>Channel 6</a:t>
              </a:r>
            </a:p>
          </p:txBody>
        </p:sp>
        <p:sp>
          <p:nvSpPr>
            <p:cNvPr id="136" name="TextBox 135"/>
            <p:cNvSpPr txBox="1"/>
            <p:nvPr/>
          </p:nvSpPr>
          <p:spPr>
            <a:xfrm>
              <a:off x="8372635" y="5148545"/>
              <a:ext cx="772969" cy="305438"/>
            </a:xfrm>
            <a:prstGeom prst="rect">
              <a:avLst/>
            </a:prstGeom>
            <a:noFill/>
          </p:spPr>
          <p:txBody>
            <a:bodyPr wrap="none" rtlCol="0">
              <a:spAutoFit/>
            </a:bodyPr>
            <a:lstStyle/>
            <a:p>
              <a:r>
                <a:rPr lang="en-US" altLang="ko-KR" sz="1000" dirty="0" smtClean="0"/>
                <a:t>Channel 11</a:t>
              </a:r>
            </a:p>
          </p:txBody>
        </p:sp>
        <p:cxnSp>
          <p:nvCxnSpPr>
            <p:cNvPr id="138" name="직선 연결선 137"/>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39" name="テキスト ボックス 28"/>
            <p:cNvSpPr txBox="1">
              <a:spLocks noChangeArrowheads="1"/>
            </p:cNvSpPr>
            <p:nvPr/>
          </p:nvSpPr>
          <p:spPr bwMode="auto">
            <a:xfrm>
              <a:off x="2531368" y="878523"/>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0" name="テキスト ボックス 28"/>
            <p:cNvSpPr txBox="1">
              <a:spLocks noChangeArrowheads="1"/>
            </p:cNvSpPr>
            <p:nvPr/>
          </p:nvSpPr>
          <p:spPr bwMode="auto">
            <a:xfrm>
              <a:off x="2915816" y="3068960"/>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1" name="テキスト ボックス 28"/>
            <p:cNvSpPr txBox="1">
              <a:spLocks noChangeArrowheads="1"/>
            </p:cNvSpPr>
            <p:nvPr/>
          </p:nvSpPr>
          <p:spPr bwMode="auto">
            <a:xfrm>
              <a:off x="2112982" y="5415027"/>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2" name="テキスト ボックス 28"/>
            <p:cNvSpPr txBox="1">
              <a:spLocks noChangeArrowheads="1"/>
            </p:cNvSpPr>
            <p:nvPr/>
          </p:nvSpPr>
          <p:spPr bwMode="auto">
            <a:xfrm>
              <a:off x="4716016" y="1124744"/>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3" name="テキスト ボックス 28"/>
            <p:cNvSpPr txBox="1">
              <a:spLocks noChangeArrowheads="1"/>
            </p:cNvSpPr>
            <p:nvPr/>
          </p:nvSpPr>
          <p:spPr bwMode="auto">
            <a:xfrm>
              <a:off x="5725318" y="3398803"/>
              <a:ext cx="2087042"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smtClean="0">
                  <a:solidFill>
                    <a:srgbClr val="FF0000"/>
                  </a:solidFill>
                </a:rPr>
                <a:t>No response</a:t>
              </a:r>
            </a:p>
          </p:txBody>
        </p:sp>
        <p:sp>
          <p:nvSpPr>
            <p:cNvPr id="145" name="TextBox 144"/>
            <p:cNvSpPr txBox="1"/>
            <p:nvPr/>
          </p:nvSpPr>
          <p:spPr>
            <a:xfrm>
              <a:off x="5292080" y="3645024"/>
              <a:ext cx="3379387" cy="649057"/>
            </a:xfrm>
            <a:prstGeom prst="rect">
              <a:avLst/>
            </a:prstGeom>
            <a:noFill/>
          </p:spPr>
          <p:txBody>
            <a:bodyPr wrap="none" rtlCol="0">
              <a:spAutoFit/>
            </a:bodyPr>
            <a:lstStyle/>
            <a:p>
              <a:r>
                <a:rPr lang="en-US" altLang="ko-KR" sz="1400" dirty="0" smtClean="0">
                  <a:solidFill>
                    <a:srgbClr val="FF0000"/>
                  </a:solidFill>
                </a:rPr>
                <a:t>Check the Preference and Capability</a:t>
              </a:r>
              <a:r>
                <a:rPr lang="en-US" altLang="ko-KR" sz="1400" dirty="0">
                  <a:solidFill>
                    <a:srgbClr val="FF0000"/>
                  </a:solidFill>
                </a:rPr>
                <a:t> </a:t>
              </a:r>
              <a:r>
                <a:rPr lang="en-US" altLang="ko-KR" sz="1400" dirty="0" smtClean="0">
                  <a:solidFill>
                    <a:srgbClr val="FF0000"/>
                  </a:solidFill>
                </a:rPr>
                <a:t>of the </a:t>
              </a:r>
            </a:p>
            <a:p>
              <a:r>
                <a:rPr lang="en-US" altLang="ko-KR" sz="1400" dirty="0">
                  <a:solidFill>
                    <a:srgbClr val="FF0000"/>
                  </a:solidFill>
                </a:rPr>
                <a:t>r</a:t>
              </a:r>
              <a:r>
                <a:rPr lang="en-US" altLang="ko-KR" sz="1400" dirty="0" smtClean="0">
                  <a:solidFill>
                    <a:srgbClr val="FF0000"/>
                  </a:solidFill>
                </a:rPr>
                <a:t>equesting STA in the Probe Response</a:t>
              </a:r>
            </a:p>
          </p:txBody>
        </p:sp>
        <p:sp>
          <p:nvSpPr>
            <p:cNvPr id="147" name="TextBox 146"/>
            <p:cNvSpPr txBox="1"/>
            <p:nvPr/>
          </p:nvSpPr>
          <p:spPr>
            <a:xfrm>
              <a:off x="7642495" y="1699647"/>
              <a:ext cx="1231427" cy="496339"/>
            </a:xfrm>
            <a:prstGeom prst="rect">
              <a:avLst/>
            </a:prstGeom>
            <a:noFill/>
          </p:spPr>
          <p:txBody>
            <a:bodyPr wrap="none" rtlCol="0">
              <a:spAutoFit/>
            </a:bodyPr>
            <a:lstStyle/>
            <a:p>
              <a:r>
                <a:rPr lang="en-US" altLang="ko-KR" sz="1000" dirty="0" smtClean="0"/>
                <a:t>Selective Scanning </a:t>
              </a:r>
            </a:p>
            <a:p>
              <a:r>
                <a:rPr lang="en-US" altLang="ko-KR" sz="1000" dirty="0" smtClean="0"/>
                <a:t>Of the Channel</a:t>
              </a:r>
            </a:p>
          </p:txBody>
        </p:sp>
        <p:cxnSp>
          <p:nvCxnSpPr>
            <p:cNvPr id="148" name="직선 화살표 연결선 147"/>
            <p:cNvCxnSpPr/>
            <p:nvPr/>
          </p:nvCxnSpPr>
          <p:spPr>
            <a:xfrm>
              <a:off x="8951479" y="446921"/>
              <a:ext cx="0" cy="2296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flipH="1">
              <a:off x="8951479" y="2996952"/>
              <a:ext cx="3422"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18</a:t>
            </a:fld>
            <a:endParaRPr lang="en-US" smtClean="0"/>
          </a:p>
        </p:txBody>
      </p:sp>
      <p:sp>
        <p:nvSpPr>
          <p:cNvPr id="89"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52859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Conclusion</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In </a:t>
            </a:r>
            <a:r>
              <a:rPr lang="en-US" altLang="ko-KR" dirty="0"/>
              <a:t>active scanning, Probe Response can cause unnecessary packet </a:t>
            </a:r>
            <a:r>
              <a:rPr lang="en-US" altLang="ko-KR" dirty="0" smtClean="0"/>
              <a:t>exchange</a:t>
            </a:r>
          </a:p>
          <a:p>
            <a:r>
              <a:rPr lang="en-US" altLang="ko-KR" dirty="0"/>
              <a:t>We </a:t>
            </a:r>
            <a:r>
              <a:rPr lang="en-US" altLang="ko-KR" dirty="0" smtClean="0"/>
              <a:t>proposed </a:t>
            </a:r>
            <a:r>
              <a:rPr lang="en-US" altLang="ko-KR" dirty="0"/>
              <a:t>the selective transmission of the Probe Response frame to reduce the unnecessary Probe Response </a:t>
            </a:r>
            <a:r>
              <a:rPr lang="en-US" altLang="ko-KR" dirty="0" smtClean="0"/>
              <a:t>frame</a:t>
            </a:r>
            <a:endParaRPr lang="en-US" dirty="0"/>
          </a:p>
          <a:p>
            <a:r>
              <a:rPr lang="en-US" dirty="0" smtClean="0"/>
              <a:t>In this proposal:</a:t>
            </a:r>
          </a:p>
          <a:p>
            <a:pPr lvl="1"/>
            <a:r>
              <a:rPr lang="en-US" altLang="ko-KR" b="1" dirty="0" smtClean="0"/>
              <a:t>Filter </a:t>
            </a:r>
            <a:r>
              <a:rPr lang="en-US" altLang="ko-KR" b="1" dirty="0"/>
              <a:t>the Probe </a:t>
            </a:r>
            <a:r>
              <a:rPr lang="en-US" altLang="ko-KR" b="1" dirty="0" smtClean="0"/>
              <a:t>Request </a:t>
            </a:r>
            <a:r>
              <a:rPr lang="en-US" altLang="ko-KR" b="1" dirty="0"/>
              <a:t>using </a:t>
            </a:r>
            <a:r>
              <a:rPr lang="en-US" altLang="ko-KR" b="1" dirty="0" smtClean="0"/>
              <a:t>preferences and/or capabilities </a:t>
            </a:r>
            <a:r>
              <a:rPr lang="en-US" altLang="ko-KR" b="1" dirty="0"/>
              <a:t>of the STA that has sent the Probe Request frame</a:t>
            </a:r>
          </a:p>
          <a:p>
            <a:pPr lvl="1"/>
            <a:r>
              <a:rPr lang="en-GB" altLang="ko-KR" b="1" dirty="0"/>
              <a:t>Selective transmission of the probe </a:t>
            </a:r>
            <a:r>
              <a:rPr lang="en-GB" altLang="ko-KR" b="1" dirty="0" smtClean="0"/>
              <a:t>response </a:t>
            </a:r>
            <a:r>
              <a:rPr lang="en-GB" altLang="ko-KR" b="1" dirty="0"/>
              <a:t>helps to reduce the traffic caused by Probe Response frames, and also helps to select appropriate STAs to be associated with</a:t>
            </a:r>
          </a:p>
          <a:p>
            <a:pPr lvl="1"/>
            <a:r>
              <a:rPr lang="en-GB" altLang="ko-KR" b="1" dirty="0"/>
              <a:t>Selective Scanning of the channels </a:t>
            </a:r>
            <a:r>
              <a:rPr lang="en-GB" altLang="ko-KR" b="1" dirty="0" smtClean="0"/>
              <a:t>based on the channel information can </a:t>
            </a:r>
            <a:r>
              <a:rPr lang="en-GB" altLang="ko-KR" b="1" dirty="0"/>
              <a:t>reduce the scanning time</a:t>
            </a:r>
            <a:endParaRPr lang="en-US" altLang="ko-KR" b="1" dirty="0"/>
          </a:p>
          <a:p>
            <a:pPr lvl="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19</a:t>
            </a:fld>
            <a:endParaRPr lang="en-US" smtClean="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sz="2200" dirty="0" smtClean="0"/>
              <a:t>In active scanning, Probe Response can cause unnecessary packet exchange which increases the network traffic and causes link setup delay</a:t>
            </a:r>
          </a:p>
          <a:p>
            <a:r>
              <a:rPr lang="en-US" altLang="ko-KR" sz="2200" dirty="0" smtClean="0"/>
              <a:t>We propose the selective transmission of the Probe </a:t>
            </a:r>
            <a:r>
              <a:rPr lang="en-US" altLang="ko-KR" sz="2200" dirty="0"/>
              <a:t>Response </a:t>
            </a:r>
            <a:r>
              <a:rPr lang="en-US" altLang="ko-KR" sz="2200" dirty="0" smtClean="0"/>
              <a:t>frame to reduce the unnecessary Probe Response frame</a:t>
            </a:r>
          </a:p>
          <a:p>
            <a:pPr marL="0" indent="0">
              <a:buNone/>
            </a:pPr>
            <a:endParaRPr lang="en-US" sz="1100" dirty="0"/>
          </a:p>
          <a:p>
            <a:r>
              <a:rPr lang="en-US" sz="2200" dirty="0" smtClean="0"/>
              <a:t>Approach:</a:t>
            </a:r>
          </a:p>
          <a:p>
            <a:pPr lvl="1"/>
            <a:r>
              <a:rPr lang="en-US" sz="2200" b="1" dirty="0" smtClean="0"/>
              <a:t>Filter the Probe Request by the responding AP based on Preferences and/or Capabilities of the STA that has sent the Probe Request frame</a:t>
            </a:r>
          </a:p>
          <a:p>
            <a:pPr lvl="2"/>
            <a:r>
              <a:rPr lang="en-GB" altLang="ko-KR" sz="2000" b="1" dirty="0" smtClean="0"/>
              <a:t>can </a:t>
            </a:r>
            <a:r>
              <a:rPr lang="en-GB" altLang="ko-KR" sz="2000" b="1" dirty="0"/>
              <a:t>reduce the traffic caused by Probe Response </a:t>
            </a:r>
            <a:r>
              <a:rPr lang="en-GB" altLang="ko-KR" sz="2000" b="1" dirty="0" smtClean="0"/>
              <a:t>frames</a:t>
            </a:r>
          </a:p>
          <a:p>
            <a:pPr lvl="2"/>
            <a:r>
              <a:rPr lang="en-GB" altLang="ko-KR" sz="2000" b="1" dirty="0"/>
              <a:t>h</a:t>
            </a:r>
            <a:r>
              <a:rPr lang="en-GB" altLang="ko-KR" sz="2000" b="1" dirty="0" smtClean="0"/>
              <a:t>elps the selection of appropriate </a:t>
            </a:r>
            <a:r>
              <a:rPr lang="en-GB" altLang="ko-KR" sz="2000" b="1" dirty="0"/>
              <a:t>STAs to be </a:t>
            </a:r>
            <a:r>
              <a:rPr lang="en-GB" altLang="ko-KR" sz="2000" b="1" dirty="0" smtClean="0"/>
              <a:t>associated</a:t>
            </a:r>
          </a:p>
          <a:p>
            <a:pPr lvl="1"/>
            <a:endParaRPr lang="en-US" sz="1400" dirty="0" smtClean="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20</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Non-AP STA may include its preferences and/or capabilities information in the Probe Request frame. If the preferences and/or capabilities of the STA are not acceptable by the responding STA, then the responding STA may not transmit Probe Response.</a:t>
            </a:r>
          </a:p>
          <a:p>
            <a:pPr lvl="1"/>
            <a:endParaRPr lang="en-US" sz="1800" dirty="0"/>
          </a:p>
          <a:p>
            <a:endParaRPr lang="en-US" sz="2000" dirty="0" smtClean="0"/>
          </a:p>
          <a:p>
            <a:r>
              <a:rPr lang="en-US" dirty="0" smtClean="0"/>
              <a:t>Yes                18  </a:t>
            </a:r>
          </a:p>
          <a:p>
            <a:r>
              <a:rPr lang="en-US" dirty="0" smtClean="0"/>
              <a:t>No                  1</a:t>
            </a:r>
          </a:p>
          <a:p>
            <a:r>
              <a:rPr lang="en-US" dirty="0" smtClean="0"/>
              <a:t>Abstain         13</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697397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21</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21</a:t>
            </a:fld>
            <a:endParaRPr lang="en-US"/>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21</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If the non-AP STA that has sent the Probe Request is not acceptable by the responding STA because of the responding  STA’s current operating condition, then the responding STA may not transmit Probe Response.</a:t>
            </a:r>
            <a:endParaRPr lang="en-US" sz="1800" dirty="0"/>
          </a:p>
          <a:p>
            <a:endParaRPr lang="en-US" sz="2000" dirty="0" smtClean="0"/>
          </a:p>
          <a:p>
            <a:r>
              <a:rPr lang="en-US" dirty="0" smtClean="0"/>
              <a:t>Yes             10</a:t>
            </a:r>
          </a:p>
          <a:p>
            <a:r>
              <a:rPr lang="en-US" dirty="0" smtClean="0"/>
              <a:t>No               4</a:t>
            </a:r>
          </a:p>
          <a:p>
            <a:r>
              <a:rPr lang="en-US" dirty="0" smtClean="0"/>
              <a:t>Abstain      17</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49590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22</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22</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22</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GB" altLang="ko-KR" dirty="0" smtClean="0"/>
              <a:t>Non-AP STA </a:t>
            </a:r>
            <a:r>
              <a:rPr lang="en-GB" altLang="ko-KR" dirty="0"/>
              <a:t>may include </a:t>
            </a:r>
            <a:r>
              <a:rPr lang="en-GB" altLang="ko-KR" dirty="0" smtClean="0"/>
              <a:t>its security processing requirements and/or </a:t>
            </a:r>
            <a:r>
              <a:rPr lang="en-GB" altLang="ko-KR" dirty="0"/>
              <a:t>security capability in the Probe Request frame for Probe </a:t>
            </a:r>
            <a:r>
              <a:rPr lang="en-GB" altLang="ko-KR" dirty="0" smtClean="0"/>
              <a:t>Request filtering.</a:t>
            </a:r>
          </a:p>
          <a:p>
            <a:pPr lvl="1"/>
            <a:endParaRPr lang="en-US" sz="2000" dirty="0" smtClean="0"/>
          </a:p>
          <a:p>
            <a:r>
              <a:rPr lang="en-US" dirty="0" smtClean="0"/>
              <a:t>Yes             4</a:t>
            </a:r>
          </a:p>
          <a:p>
            <a:r>
              <a:rPr lang="en-US" dirty="0" smtClean="0"/>
              <a:t>No              0</a:t>
            </a:r>
          </a:p>
          <a:p>
            <a:r>
              <a:rPr lang="en-US" dirty="0" smtClean="0"/>
              <a:t>Abstain     17</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38000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23</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23</a:t>
            </a:fld>
            <a:endParaRPr lang="en-US"/>
          </a:p>
        </p:txBody>
      </p:sp>
      <p:sp>
        <p:nvSpPr>
          <p:cNvPr id="7" name="날짜 개체 틀 4"/>
          <p:cNvSpPr>
            <a:spLocks noGrp="1"/>
          </p:cNvSpPr>
          <p:nvPr>
            <p:ph type="dt" sz="half" idx="10"/>
          </p:nvPr>
        </p:nvSpPr>
        <p:spPr>
          <a:xfrm>
            <a:off x="696913" y="332601"/>
            <a:ext cx="1182055" cy="276999"/>
          </a:xfrm>
        </p:spPr>
        <p:txBody>
          <a:bodyPr/>
          <a:lstStyle/>
          <a:p>
            <a:pPr>
              <a:defRPr/>
            </a:pPr>
            <a:r>
              <a:rPr lang="de-DE" smtClean="0"/>
              <a:t>March 2012</a:t>
            </a:r>
            <a:endParaRPr lang="en-US" dirty="0"/>
          </a:p>
        </p:txBody>
      </p:sp>
      <p:sp>
        <p:nvSpPr>
          <p:cNvPr id="8" name="Rectangle 2"/>
          <p:cNvSpPr txBox="1">
            <a:spLocks noChangeArrowheads="1"/>
          </p:cNvSpPr>
          <p:nvPr/>
        </p:nvSpPr>
        <p:spPr>
          <a:xfrm>
            <a:off x="838200" y="7620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9" name="Rectangle 3"/>
          <p:cNvSpPr txBox="1">
            <a:spLocks noChangeArrowheads="1"/>
          </p:cNvSpPr>
          <p:nvPr/>
        </p:nvSpPr>
        <p:spPr bwMode="auto">
          <a:xfrm>
            <a:off x="838200" y="16002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Non-AP STA may include its required </a:t>
            </a:r>
            <a:r>
              <a:rPr lang="en-US" altLang="ko-KR" dirty="0" smtClean="0"/>
              <a:t>AP’s capabilities in </a:t>
            </a:r>
            <a:r>
              <a:rPr lang="en-US" altLang="ko-KR" dirty="0"/>
              <a:t>the Probe Request </a:t>
            </a:r>
            <a:r>
              <a:rPr lang="en-US" altLang="ko-KR" dirty="0" smtClean="0"/>
              <a:t>frame </a:t>
            </a:r>
            <a:r>
              <a:rPr lang="en-US" altLang="ko-KR" dirty="0"/>
              <a:t>for Probe </a:t>
            </a:r>
            <a:r>
              <a:rPr lang="en-US" altLang="ko-KR" dirty="0" smtClean="0"/>
              <a:t>Request filtering.</a:t>
            </a:r>
            <a:endParaRPr lang="en-US" dirty="0" smtClean="0"/>
          </a:p>
          <a:p>
            <a:pPr lvl="1"/>
            <a:endParaRPr lang="en-US" dirty="0"/>
          </a:p>
          <a:p>
            <a:r>
              <a:rPr lang="en-US" dirty="0" smtClean="0"/>
              <a:t>Yes            4</a:t>
            </a:r>
          </a:p>
          <a:p>
            <a:r>
              <a:rPr lang="en-US" dirty="0" smtClean="0"/>
              <a:t>No              0</a:t>
            </a:r>
          </a:p>
          <a:p>
            <a:r>
              <a:rPr lang="en-US" dirty="0" smtClean="0"/>
              <a:t>Abstain     19</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167712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24</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24</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24</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a:t>
            </a:r>
            <a:r>
              <a:rPr lang="en-US" dirty="0"/>
              <a:t>5</a:t>
            </a:r>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AP Channel Report element included in the most recently received Probe Response may be used to select the next channel to be scanned</a:t>
            </a:r>
          </a:p>
          <a:p>
            <a:pPr lvl="1"/>
            <a:endParaRPr lang="en-US" sz="2000" dirty="0" smtClean="0"/>
          </a:p>
          <a:p>
            <a:r>
              <a:rPr lang="en-US" dirty="0" smtClean="0"/>
              <a:t>Yes              9</a:t>
            </a:r>
          </a:p>
          <a:p>
            <a:r>
              <a:rPr lang="en-US" dirty="0" smtClean="0"/>
              <a:t>No               0</a:t>
            </a:r>
          </a:p>
          <a:p>
            <a:r>
              <a:rPr lang="en-US" dirty="0" smtClean="0"/>
              <a:t>Abstain      19</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3925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25</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a:t>
            </a:r>
            <a:r>
              <a:rPr lang="en-US" dirty="0" smtClean="0"/>
              <a:t> </a:t>
            </a:r>
            <a:r>
              <a:rPr lang="en-US" dirty="0" smtClean="0"/>
              <a:t>1</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Non-AP STA may include its preferences and/or capabilities information in the Probe Request frame. If the preferences and/or capabilities of the STA are not acceptable by the responding STA, then the responding STA may not transmit Probe Response.</a:t>
            </a:r>
          </a:p>
          <a:p>
            <a:pPr lvl="1"/>
            <a:endParaRPr lang="en-US" sz="1800" dirty="0"/>
          </a:p>
          <a:p>
            <a:pPr marL="0" indent="0">
              <a:buNone/>
            </a:pPr>
            <a:r>
              <a:rPr lang="en-US" sz="2000" dirty="0" smtClean="0"/>
              <a:t>Moved:</a:t>
            </a:r>
          </a:p>
          <a:p>
            <a:pPr marL="0" indent="0">
              <a:buNone/>
            </a:pPr>
            <a:r>
              <a:rPr lang="en-US" sz="2000" dirty="0" smtClean="0"/>
              <a:t>Seconded:</a:t>
            </a:r>
          </a:p>
          <a:p>
            <a:pPr marL="0" indent="0">
              <a:buNone/>
            </a:pPr>
            <a:endParaRPr lang="en-US" sz="2000" dirty="0" smtClean="0"/>
          </a:p>
          <a:p>
            <a:r>
              <a:rPr lang="en-US" dirty="0" smtClean="0"/>
              <a:t>Yes                </a:t>
            </a:r>
          </a:p>
          <a:p>
            <a:r>
              <a:rPr lang="en-US" dirty="0" smtClean="0"/>
              <a:t>No                  </a:t>
            </a:r>
          </a:p>
          <a:p>
            <a:r>
              <a:rPr lang="en-US" dirty="0" smtClean="0"/>
              <a:t>Abstain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07425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26</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26</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26</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26</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a:t>
            </a:r>
            <a:r>
              <a:rPr lang="en-US" dirty="0" smtClean="0"/>
              <a:t> </a:t>
            </a:r>
            <a:r>
              <a:rPr lang="en-US" dirty="0" smtClean="0"/>
              <a:t>2</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If the non-AP STA that has sent the Probe Request is not acceptable by the responding STA because of the responding  STA’s current operating condition, then the responding STA may not transmit Probe Response.</a:t>
            </a:r>
            <a:endParaRPr lang="en-US" sz="1800" dirty="0"/>
          </a:p>
          <a:p>
            <a:endParaRPr lang="en-US" sz="2000" dirty="0" smtClean="0"/>
          </a:p>
          <a:p>
            <a:pPr marL="0" indent="0">
              <a:buNone/>
            </a:pPr>
            <a:r>
              <a:rPr lang="en-US" dirty="0" smtClean="0"/>
              <a:t>Moved:</a:t>
            </a:r>
          </a:p>
          <a:p>
            <a:pPr marL="0" indent="0">
              <a:buNone/>
            </a:pPr>
            <a:r>
              <a:rPr lang="en-US" dirty="0" smtClean="0"/>
              <a:t>Seconded:</a:t>
            </a:r>
            <a:endParaRPr lang="en-US" dirty="0"/>
          </a:p>
          <a:p>
            <a:r>
              <a:rPr lang="en-US" dirty="0" smtClean="0"/>
              <a:t>Yes             </a:t>
            </a:r>
          </a:p>
          <a:p>
            <a:r>
              <a:rPr lang="en-US" dirty="0" smtClean="0"/>
              <a:t>No               </a:t>
            </a:r>
          </a:p>
          <a:p>
            <a:r>
              <a:rPr lang="en-US" dirty="0" smtClean="0"/>
              <a:t>Abstain      </a:t>
            </a:r>
            <a:endParaRPr lang="ko-KR" altLang="ko-KR" b="1" dirty="0" smtClean="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537708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27</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27</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27</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3</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AP Channel Report element included in the most recently received Probe Response may be used to select the next channel to be scanned</a:t>
            </a:r>
          </a:p>
          <a:p>
            <a:pPr lvl="1"/>
            <a:endParaRPr lang="en-US" sz="2000" dirty="0" smtClean="0"/>
          </a:p>
          <a:p>
            <a:pPr marL="0" indent="0">
              <a:buNone/>
            </a:pPr>
            <a:r>
              <a:rPr lang="en-US" dirty="0" smtClean="0"/>
              <a:t>Moved:</a:t>
            </a:r>
          </a:p>
          <a:p>
            <a:pPr marL="0" indent="0">
              <a:buNone/>
            </a:pPr>
            <a:r>
              <a:rPr lang="en-US" dirty="0" smtClean="0"/>
              <a:t>Seconded:</a:t>
            </a:r>
          </a:p>
          <a:p>
            <a:pPr marL="0" indent="0">
              <a:buNone/>
            </a:pPr>
            <a:endParaRPr lang="en-US" dirty="0" smtClean="0"/>
          </a:p>
          <a:p>
            <a:r>
              <a:rPr lang="en-US" dirty="0" smtClean="0"/>
              <a:t>Yes              </a:t>
            </a:r>
            <a:endParaRPr lang="en-US" dirty="0" smtClean="0"/>
          </a:p>
          <a:p>
            <a:r>
              <a:rPr lang="en-US" dirty="0" smtClean="0"/>
              <a:t>No               </a:t>
            </a:r>
          </a:p>
          <a:p>
            <a:r>
              <a:rPr lang="en-US" dirty="0" smtClean="0"/>
              <a:t>Abstain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453211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28</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9"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11-12/0063r1 Selective transmission of the Probe Response</a:t>
            </a:r>
            <a:endParaRPr lang="en-US" altLang="ko-KR" sz="2000" dirty="0"/>
          </a:p>
          <a:p>
            <a:r>
              <a:rPr lang="en-US" sz="2000" dirty="0" smtClean="0"/>
              <a:t>11-12/0064r0 Text for Selective transmission of the Probe Response</a:t>
            </a:r>
            <a:endParaRPr lang="en-US" sz="1400" b="1" dirty="0" smtClean="0"/>
          </a:p>
          <a:p>
            <a:pPr marL="457200" lvl="1" indent="0">
              <a:buNone/>
            </a:pPr>
            <a:endParaRPr lang="en-US" sz="1400" b="1" dirty="0" smtClean="0"/>
          </a:p>
          <a:p>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10787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last January 2012 IEEE 802.11 meeting</a:t>
            </a:r>
          </a:p>
          <a:p>
            <a:pPr lvl="1"/>
            <a:r>
              <a:rPr lang="en-GB" altLang="ko-KR" sz="2000" dirty="0" smtClean="0"/>
              <a:t>11-12/0063r1 </a:t>
            </a:r>
            <a:r>
              <a:rPr lang="en-GB" altLang="ko-KR" sz="2000" dirty="0"/>
              <a:t>Selective transmission of the Probe </a:t>
            </a:r>
            <a:r>
              <a:rPr lang="en-GB" altLang="ko-KR" sz="2000" dirty="0" smtClean="0"/>
              <a:t>Response</a:t>
            </a:r>
          </a:p>
          <a:p>
            <a:pPr lvl="1"/>
            <a:r>
              <a:rPr lang="en-US" altLang="ko-KR" sz="2000" dirty="0" smtClean="0"/>
              <a:t>11-12/0064r0 </a:t>
            </a:r>
            <a:r>
              <a:rPr lang="en-US" altLang="ko-KR" sz="2000" dirty="0"/>
              <a:t>Text for Selective transmission of the Probe </a:t>
            </a:r>
            <a:r>
              <a:rPr lang="en-US" altLang="ko-KR" sz="2000" dirty="0" smtClean="0"/>
              <a:t>Response</a:t>
            </a:r>
            <a:endParaRPr lang="en-US" altLang="ko-KR" sz="1400" dirty="0"/>
          </a:p>
          <a:p>
            <a:pPr lvl="1"/>
            <a:endParaRPr lang="en-GB" sz="2000" dirty="0" smtClean="0"/>
          </a:p>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network discovery</a:t>
            </a:r>
          </a:p>
          <a:p>
            <a:r>
              <a:rPr lang="en-GB" altLang="ko-KR" sz="2000" dirty="0" smtClean="0"/>
              <a:t>Proposed Spec Framework text is included in the Straw Poll/Motion section at the end of this contribution</a:t>
            </a:r>
            <a:endParaRPr lang="en-GB" altLang="ko-KR" sz="2000" dirty="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10" name="Rectangle 4"/>
          <p:cNvSpPr txBox="1">
            <a:spLocks noChangeArrowheads="1"/>
          </p:cNvSpPr>
          <p:nvPr/>
        </p:nvSpPr>
        <p:spPr>
          <a:xfrm>
            <a:off x="609600" y="304800"/>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a:t>
            </a:r>
            <a:r>
              <a:rPr lang="de-DE" sz="1800" b="1" dirty="0" smtClean="0"/>
              <a:t> 2012</a:t>
            </a:r>
            <a:endParaRPr lang="en-US" sz="1800" b="1" dirty="0"/>
          </a:p>
        </p:txBody>
      </p:sp>
    </p:spTree>
    <p:extLst>
      <p:ext uri="{BB962C8B-B14F-4D97-AF65-F5344CB8AC3E}">
        <p14:creationId xmlns:p14="http://schemas.microsoft.com/office/powerpoint/2010/main" val="2220936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3261688960"/>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4</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70853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Selective Probe Response - Background</a:t>
            </a:r>
            <a:endParaRPr lang="en-US" dirty="0"/>
          </a:p>
        </p:txBody>
      </p:sp>
      <p:sp>
        <p:nvSpPr>
          <p:cNvPr id="7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solidFill>
                  <a:schemeClr val="tx1"/>
                </a:solidFill>
                <a:ea typeface="MS PGothic" pitchFamily="34" charset="-128"/>
              </a:rPr>
              <a:t>To discover an AP to associate, a STA transmits Probe Request in Broadcast with wildcard SSID</a:t>
            </a:r>
            <a:r>
              <a:rPr lang="en-US" altLang="ja-JP" u="sng" dirty="0" smtClean="0">
                <a:solidFill>
                  <a:schemeClr val="tx1"/>
                </a:solidFill>
                <a:ea typeface="MS PGothic" pitchFamily="34" charset="-128"/>
              </a:rPr>
              <a:t> </a:t>
            </a:r>
          </a:p>
          <a:p>
            <a:pPr marL="179388" indent="-179388" eaLnBrk="1" hangingPunct="1">
              <a:buFont typeface="Arial" pitchFamily="34" charset="0"/>
              <a:buChar char="•"/>
            </a:pPr>
            <a:r>
              <a:rPr lang="en-US" altLang="ja-JP" dirty="0" smtClean="0">
                <a:ea typeface="MS PGothic" pitchFamily="34" charset="-128"/>
                <a:sym typeface="Wingdings" pitchFamily="2" charset="2"/>
              </a:rPr>
              <a:t>It can cause too</a:t>
            </a:r>
            <a:r>
              <a:rPr lang="en-US" altLang="ja-JP" dirty="0" smtClean="0">
                <a:solidFill>
                  <a:schemeClr val="tx1"/>
                </a:solidFill>
                <a:ea typeface="MS PGothic" pitchFamily="34" charset="-128"/>
                <a:sym typeface="Wingdings" pitchFamily="2" charset="2"/>
              </a:rPr>
              <a:t> many probe responses: Need to reduce the unnecessary Probe responses</a:t>
            </a:r>
          </a:p>
          <a:p>
            <a:pPr eaLnBrk="1" hangingPunct="1"/>
            <a:r>
              <a:rPr lang="en-US" altLang="ja-JP" dirty="0" smtClean="0">
                <a:ea typeface="MS PGothic" pitchFamily="34" charset="-128"/>
                <a:sym typeface="Wingdings" pitchFamily="2" charset="2"/>
              </a:rPr>
              <a:t>APs respond to the Probe Request even if the requesting STA cannot or will not associate with the APs</a:t>
            </a:r>
          </a:p>
          <a:p>
            <a:pPr lvl="1" eaLnBrk="1" hangingPunct="1"/>
            <a:r>
              <a:rPr lang="en-US" altLang="ja-JP" dirty="0" smtClean="0">
                <a:ea typeface="MS PGothic" pitchFamily="34" charset="-128"/>
                <a:sym typeface="Wingdings" pitchFamily="2" charset="2"/>
              </a:rPr>
              <a:t>Due to the lack of the capability of the STA, or </a:t>
            </a:r>
          </a:p>
          <a:p>
            <a:pPr lvl="1" eaLnBrk="1" hangingPunct="1"/>
            <a:r>
              <a:rPr lang="en-US" altLang="ja-JP" dirty="0" smtClean="0">
                <a:ea typeface="MS PGothic" pitchFamily="34" charset="-128"/>
                <a:sym typeface="Wingdings" pitchFamily="2" charset="2"/>
              </a:rPr>
              <a:t>The STA wants or does not want to use certain features</a:t>
            </a:r>
          </a:p>
          <a:p>
            <a:pPr lvl="1" eaLnBrk="1" hangingPunct="1"/>
            <a:r>
              <a:rPr lang="en-US" altLang="ja-JP" dirty="0" smtClean="0">
                <a:ea typeface="MS PGothic" pitchFamily="34" charset="-128"/>
                <a:sym typeface="Wingdings" pitchFamily="2" charset="2"/>
              </a:rPr>
              <a:t>AP cannot accept the STA for association because of its operating condition</a:t>
            </a:r>
          </a:p>
          <a:p>
            <a:pPr marL="457200" lvl="1" indent="0" eaLnBrk="1" hangingPunct="1">
              <a:buNone/>
            </a:pPr>
            <a:r>
              <a:rPr lang="en-US" altLang="ja-JP" dirty="0" smtClean="0">
                <a:ea typeface="MS PGothic" pitchFamily="34" charset="-128"/>
                <a:sym typeface="Wingdings" pitchFamily="2" charset="2"/>
              </a:rPr>
              <a:t> Sending Probe Response to such STAs is not necessary</a:t>
            </a:r>
            <a:endParaRPr lang="en-US" altLang="ja-JP" dirty="0">
              <a:ea typeface="MS PGothic" pitchFamily="34" charset="-128"/>
              <a:sym typeface="Wingdings" pitchFamily="2" charset="2"/>
            </a:endParaRPr>
          </a:p>
          <a:p>
            <a:pPr marL="457200" lvl="1" indent="0" eaLnBrk="1" hangingPunct="1">
              <a:buNone/>
            </a:pPr>
            <a:endParaRPr lang="en-US" altLang="ja-JP" dirty="0" smtClean="0">
              <a:solidFill>
                <a:srgbClr val="FF0000"/>
              </a:solidFill>
              <a:ea typeface="MS PGothic" pitchFamily="34" charset="-128"/>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5</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p:cNvGrpSpPr/>
          <p:nvPr/>
        </p:nvGrpSpPr>
        <p:grpSpPr>
          <a:xfrm>
            <a:off x="683568" y="1447800"/>
            <a:ext cx="8460432" cy="5144246"/>
            <a:chOff x="683568" y="302459"/>
            <a:chExt cx="8460432" cy="6197897"/>
          </a:xfrm>
        </p:grpSpPr>
        <p:sp>
          <p:nvSpPr>
            <p:cNvPr id="6"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7" name="直線コネクタ 33"/>
            <p:cNvCxnSpPr>
              <a:cxnSpLocks noChangeShapeType="1"/>
              <a:stCxn id="6"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9" name="直線コネクタ 35"/>
            <p:cNvCxnSpPr>
              <a:cxnSpLocks noChangeShapeType="1"/>
              <a:stCxn id="8"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0"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11" name="直線コネクタ 37"/>
            <p:cNvCxnSpPr>
              <a:cxnSpLocks noChangeShapeType="1"/>
              <a:stCxn id="10"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13" name="直線コネクタ 39"/>
            <p:cNvCxnSpPr>
              <a:cxnSpLocks noChangeShapeType="1"/>
              <a:stCxn id="12"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15" name="直線コネクタ 41"/>
            <p:cNvCxnSpPr>
              <a:cxnSpLocks noChangeShapeType="1"/>
              <a:stCxn id="14"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17" name="直線コネクタ 43"/>
            <p:cNvCxnSpPr>
              <a:cxnSpLocks noChangeShapeType="1"/>
              <a:stCxn id="16"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直線矢印コネクタ 64"/>
            <p:cNvCxnSpPr>
              <a:cxnSpLocks noChangeShapeType="1"/>
            </p:cNvCxnSpPr>
            <p:nvPr/>
          </p:nvCxnSpPr>
          <p:spPr bwMode="auto">
            <a:xfrm flipH="1">
              <a:off x="972494" y="102318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67"/>
            <p:cNvCxnSpPr>
              <a:cxnSpLocks noChangeShapeType="1"/>
            </p:cNvCxnSpPr>
            <p:nvPr/>
          </p:nvCxnSpPr>
          <p:spPr bwMode="auto">
            <a:xfrm flipH="1">
              <a:off x="972493" y="109462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6"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 name="直線矢印コネクタ 72"/>
            <p:cNvCxnSpPr>
              <a:cxnSpLocks noChangeShapeType="1"/>
            </p:cNvCxnSpPr>
            <p:nvPr/>
          </p:nvCxnSpPr>
          <p:spPr bwMode="auto">
            <a:xfrm flipH="1">
              <a:off x="972495" y="123908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29" name="直線コネクタ 33"/>
            <p:cNvCxnSpPr>
              <a:cxnSpLocks noChangeShapeType="1"/>
              <a:stCxn id="2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31" name="直線コネクタ 35"/>
            <p:cNvCxnSpPr>
              <a:cxnSpLocks noChangeShapeType="1"/>
              <a:stCxn id="3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33" name="直線コネクタ 37"/>
            <p:cNvCxnSpPr>
              <a:cxnSpLocks noChangeShapeType="1"/>
              <a:stCxn id="3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35" name="直線コネクタ 39"/>
            <p:cNvCxnSpPr>
              <a:cxnSpLocks noChangeShapeType="1"/>
              <a:stCxn id="3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37" name="直線コネクタ 41"/>
            <p:cNvCxnSpPr>
              <a:cxnSpLocks noChangeShapeType="1"/>
              <a:stCxn id="3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直線矢印コネクタ 63"/>
            <p:cNvCxnSpPr>
              <a:cxnSpLocks noChangeShapeType="1"/>
            </p:cNvCxnSpPr>
            <p:nvPr/>
          </p:nvCxnSpPr>
          <p:spPr bwMode="auto">
            <a:xfrm flipH="1">
              <a:off x="972495" y="3103577"/>
              <a:ext cx="302413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64"/>
            <p:cNvCxnSpPr>
              <a:cxnSpLocks noChangeShapeType="1"/>
            </p:cNvCxnSpPr>
            <p:nvPr/>
          </p:nvCxnSpPr>
          <p:spPr bwMode="auto">
            <a:xfrm flipH="1">
              <a:off x="972495" y="3175014"/>
              <a:ext cx="38896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 name="直線矢印コネクタ 67"/>
            <p:cNvCxnSpPr>
              <a:cxnSpLocks noChangeShapeType="1"/>
            </p:cNvCxnSpPr>
            <p:nvPr/>
          </p:nvCxnSpPr>
          <p:spPr bwMode="auto">
            <a:xfrm flipH="1">
              <a:off x="972495" y="3246452"/>
              <a:ext cx="468012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69"/>
            <p:cNvCxnSpPr>
              <a:cxnSpLocks noChangeShapeType="1"/>
            </p:cNvCxnSpPr>
            <p:nvPr/>
          </p:nvCxnSpPr>
          <p:spPr bwMode="auto">
            <a:xfrm flipH="1">
              <a:off x="972495" y="3319477"/>
              <a:ext cx="547300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직선 연결선 47"/>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9" name="직선 연결선 48"/>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0"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51" name="直線コネクタ 33"/>
            <p:cNvCxnSpPr>
              <a:cxnSpLocks noChangeShapeType="1"/>
              <a:stCxn id="50"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2"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53" name="直線コネクタ 35"/>
            <p:cNvCxnSpPr>
              <a:cxnSpLocks noChangeShapeType="1"/>
              <a:stCxn id="52"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55" name="直線コネクタ 37"/>
            <p:cNvCxnSpPr>
              <a:cxnSpLocks noChangeShapeType="1"/>
              <a:stCxn id="54"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57" name="直線コネクタ 39"/>
            <p:cNvCxnSpPr>
              <a:cxnSpLocks noChangeShapeType="1"/>
              <a:stCxn id="56"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8"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59" name="直線コネクタ 41"/>
            <p:cNvCxnSpPr>
              <a:cxnSpLocks noChangeShapeType="1"/>
              <a:stCxn id="58"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0"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3"/>
            <p:cNvCxnSpPr>
              <a:cxnSpLocks noChangeShapeType="1"/>
            </p:cNvCxnSpPr>
            <p:nvPr/>
          </p:nvCxnSpPr>
          <p:spPr bwMode="auto">
            <a:xfrm flipH="1">
              <a:off x="972495" y="5200219"/>
              <a:ext cx="34561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4"/>
            <p:cNvCxnSpPr>
              <a:cxnSpLocks noChangeShapeType="1"/>
            </p:cNvCxnSpPr>
            <p:nvPr/>
          </p:nvCxnSpPr>
          <p:spPr bwMode="auto">
            <a:xfrm flipH="1">
              <a:off x="971699" y="5271656"/>
              <a:ext cx="4322466" cy="400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972495" y="5343094"/>
              <a:ext cx="51121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72"/>
            <p:cNvCxnSpPr>
              <a:cxnSpLocks noChangeShapeType="1"/>
            </p:cNvCxnSpPr>
            <p:nvPr/>
          </p:nvCxnSpPr>
          <p:spPr bwMode="auto">
            <a:xfrm flipH="1">
              <a:off x="972495" y="5487556"/>
              <a:ext cx="720119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직선 연결선 6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1"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(broadcast, wildcard SSID)</a:t>
              </a:r>
            </a:p>
          </p:txBody>
        </p:sp>
        <p:sp>
          <p:nvSpPr>
            <p:cNvPr id="72" name="TextBox 7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73" name="TextBox 72"/>
            <p:cNvSpPr txBox="1"/>
            <p:nvPr/>
          </p:nvSpPr>
          <p:spPr>
            <a:xfrm>
              <a:off x="8172400" y="1496398"/>
              <a:ext cx="816249" cy="400110"/>
            </a:xfrm>
            <a:prstGeom prst="rect">
              <a:avLst/>
            </a:prstGeom>
            <a:noFill/>
          </p:spPr>
          <p:txBody>
            <a:bodyPr wrap="none" rtlCol="0">
              <a:spAutoFit/>
            </a:bodyPr>
            <a:lstStyle/>
            <a:p>
              <a:r>
                <a:rPr lang="en-US" altLang="ko-KR" sz="1000" dirty="0" smtClean="0"/>
                <a:t>Channel 2 </a:t>
              </a:r>
            </a:p>
            <a:p>
              <a:r>
                <a:rPr lang="en-US" altLang="ko-KR" sz="1000" dirty="0" smtClean="0"/>
                <a:t>(idle)</a:t>
              </a:r>
              <a:endParaRPr lang="ko-KR" altLang="en-US" sz="1000" dirty="0"/>
            </a:p>
          </p:txBody>
        </p:sp>
        <p:sp>
          <p:nvSpPr>
            <p:cNvPr id="74" name="テキスト ボックス 28"/>
            <p:cNvSpPr txBox="1">
              <a:spLocks noChangeArrowheads="1"/>
            </p:cNvSpPr>
            <p:nvPr/>
          </p:nvSpPr>
          <p:spPr bwMode="auto">
            <a:xfrm>
              <a:off x="1043608" y="275073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 (broadcast, wildcard SSID)</a:t>
              </a:r>
            </a:p>
          </p:txBody>
        </p:sp>
        <p:sp>
          <p:nvSpPr>
            <p:cNvPr id="75" name="テキスト ボックス 28"/>
            <p:cNvSpPr txBox="1">
              <a:spLocks noChangeArrowheads="1"/>
            </p:cNvSpPr>
            <p:nvPr/>
          </p:nvSpPr>
          <p:spPr bwMode="auto">
            <a:xfrm>
              <a:off x="1043608" y="483896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5 (broadcast, wildcard SSID)</a:t>
              </a:r>
            </a:p>
          </p:txBody>
        </p:sp>
        <p:cxnSp>
          <p:nvCxnSpPr>
            <p:cNvPr id="76" name="直線矢印コネクタ 53"/>
            <p:cNvCxnSpPr>
              <a:cxnSpLocks noChangeShapeType="1"/>
            </p:cNvCxnSpPr>
            <p:nvPr/>
          </p:nvCxnSpPr>
          <p:spPr bwMode="auto">
            <a:xfrm>
              <a:off x="971600" y="2031420"/>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7" name="テキスト ボックス 28"/>
            <p:cNvSpPr txBox="1">
              <a:spLocks noChangeArrowheads="1"/>
            </p:cNvSpPr>
            <p:nvPr/>
          </p:nvSpPr>
          <p:spPr bwMode="auto">
            <a:xfrm>
              <a:off x="1113533" y="1814627"/>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2 (broadcast, wildcard SSID)</a:t>
              </a:r>
            </a:p>
          </p:txBody>
        </p:sp>
        <p:cxnSp>
          <p:nvCxnSpPr>
            <p:cNvPr id="78" name="直線矢印コネクタ 53"/>
            <p:cNvCxnSpPr>
              <a:cxnSpLocks noChangeShapeType="1"/>
            </p:cNvCxnSpPr>
            <p:nvPr/>
          </p:nvCxnSpPr>
          <p:spPr bwMode="auto">
            <a:xfrm>
              <a:off x="971600" y="4233471"/>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9" name="テキスト ボックス 28"/>
            <p:cNvSpPr txBox="1">
              <a:spLocks noChangeArrowheads="1"/>
            </p:cNvSpPr>
            <p:nvPr/>
          </p:nvSpPr>
          <p:spPr bwMode="auto">
            <a:xfrm>
              <a:off x="1113533" y="401667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4 (broadcast, wildcard SSID)</a:t>
              </a:r>
            </a:p>
          </p:txBody>
        </p:sp>
        <p:cxnSp>
          <p:nvCxnSpPr>
            <p:cNvPr id="80" name="直線矢印コネクタ 53"/>
            <p:cNvCxnSpPr>
              <a:cxnSpLocks noChangeShapeType="1"/>
            </p:cNvCxnSpPr>
            <p:nvPr/>
          </p:nvCxnSpPr>
          <p:spPr bwMode="auto">
            <a:xfrm>
              <a:off x="1124000" y="6135876"/>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テキスト ボックス 28"/>
            <p:cNvSpPr txBox="1">
              <a:spLocks noChangeArrowheads="1"/>
            </p:cNvSpPr>
            <p:nvPr/>
          </p:nvSpPr>
          <p:spPr bwMode="auto">
            <a:xfrm>
              <a:off x="1265933" y="59190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n (broadcast, wildcard SSID)</a:t>
              </a:r>
            </a:p>
          </p:txBody>
        </p:sp>
        <p:cxnSp>
          <p:nvCxnSpPr>
            <p:cNvPr id="82" name="직선 연결선 81"/>
            <p:cNvCxnSpPr/>
            <p:nvPr/>
          </p:nvCxnSpPr>
          <p:spPr>
            <a:xfrm>
              <a:off x="2736391" y="5631051"/>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220247" y="2822739"/>
              <a:ext cx="771365" cy="246221"/>
            </a:xfrm>
            <a:prstGeom prst="rect">
              <a:avLst/>
            </a:prstGeom>
            <a:noFill/>
          </p:spPr>
          <p:txBody>
            <a:bodyPr wrap="none" rtlCol="0">
              <a:spAutoFit/>
            </a:bodyPr>
            <a:lstStyle/>
            <a:p>
              <a:r>
                <a:rPr lang="en-US" altLang="ko-KR" sz="1000" dirty="0" smtClean="0"/>
                <a:t>Channel 3</a:t>
              </a:r>
            </a:p>
          </p:txBody>
        </p:sp>
        <p:sp>
          <p:nvSpPr>
            <p:cNvPr id="84" name="TextBox 83"/>
            <p:cNvSpPr txBox="1"/>
            <p:nvPr/>
          </p:nvSpPr>
          <p:spPr>
            <a:xfrm>
              <a:off x="8372635" y="5148545"/>
              <a:ext cx="771365" cy="246221"/>
            </a:xfrm>
            <a:prstGeom prst="rect">
              <a:avLst/>
            </a:prstGeom>
            <a:noFill/>
          </p:spPr>
          <p:txBody>
            <a:bodyPr wrap="none" rtlCol="0">
              <a:spAutoFit/>
            </a:bodyPr>
            <a:lstStyle/>
            <a:p>
              <a:r>
                <a:rPr lang="en-US" altLang="ko-KR" sz="1000" dirty="0" smtClean="0"/>
                <a:t>Channel 5</a:t>
              </a:r>
            </a:p>
          </p:txBody>
        </p:sp>
        <p:sp>
          <p:nvSpPr>
            <p:cNvPr id="85" name="TextBox 84"/>
            <p:cNvSpPr txBox="1"/>
            <p:nvPr/>
          </p:nvSpPr>
          <p:spPr>
            <a:xfrm>
              <a:off x="8371374" y="3893567"/>
              <a:ext cx="771365" cy="400110"/>
            </a:xfrm>
            <a:prstGeom prst="rect">
              <a:avLst/>
            </a:prstGeom>
            <a:noFill/>
          </p:spPr>
          <p:txBody>
            <a:bodyPr wrap="none" rtlCol="0">
              <a:spAutoFit/>
            </a:bodyPr>
            <a:lstStyle/>
            <a:p>
              <a:r>
                <a:rPr lang="en-US" altLang="ko-KR" sz="1000" dirty="0" smtClean="0"/>
                <a:t>Channel 4</a:t>
              </a:r>
            </a:p>
            <a:p>
              <a:r>
                <a:rPr lang="en-US" altLang="ko-KR" sz="1000" dirty="0" smtClean="0"/>
                <a:t>(idle)</a:t>
              </a:r>
            </a:p>
          </p:txBody>
        </p:sp>
        <p:sp>
          <p:nvSpPr>
            <p:cNvPr id="86" name="TextBox 85"/>
            <p:cNvSpPr txBox="1"/>
            <p:nvPr/>
          </p:nvSpPr>
          <p:spPr>
            <a:xfrm>
              <a:off x="8344920" y="6042193"/>
              <a:ext cx="771365" cy="246221"/>
            </a:xfrm>
            <a:prstGeom prst="rect">
              <a:avLst/>
            </a:prstGeom>
            <a:noFill/>
          </p:spPr>
          <p:txBody>
            <a:bodyPr wrap="none" rtlCol="0">
              <a:spAutoFit/>
            </a:bodyPr>
            <a:lstStyle/>
            <a:p>
              <a:r>
                <a:rPr lang="en-US" altLang="ko-KR" sz="1000" dirty="0" smtClean="0"/>
                <a:t>Channel n</a:t>
              </a:r>
            </a:p>
          </p:txBody>
        </p:sp>
        <p:cxnSp>
          <p:nvCxnSpPr>
            <p:cNvPr id="87" name="직선 연결선 86"/>
            <p:cNvCxnSpPr/>
            <p:nvPr/>
          </p:nvCxnSpPr>
          <p:spPr>
            <a:xfrm>
              <a:off x="8680250" y="5621653"/>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3" name="テキスト ボックス 28"/>
            <p:cNvSpPr txBox="1">
              <a:spLocks noChangeArrowheads="1"/>
            </p:cNvSpPr>
            <p:nvPr/>
          </p:nvSpPr>
          <p:spPr bwMode="auto">
            <a:xfrm>
              <a:off x="1960582" y="1044025"/>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4" name="テキスト ボックス 28"/>
            <p:cNvSpPr txBox="1">
              <a:spLocks noChangeArrowheads="1"/>
            </p:cNvSpPr>
            <p:nvPr/>
          </p:nvSpPr>
          <p:spPr bwMode="auto">
            <a:xfrm>
              <a:off x="1979712" y="2937138"/>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5" name="テキスト ボックス 28"/>
            <p:cNvSpPr txBox="1">
              <a:spLocks noChangeArrowheads="1"/>
            </p:cNvSpPr>
            <p:nvPr/>
          </p:nvSpPr>
          <p:spPr bwMode="auto">
            <a:xfrm>
              <a:off x="2112982" y="5445224"/>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7" name="TextBox 96"/>
            <p:cNvSpPr txBox="1"/>
            <p:nvPr/>
          </p:nvSpPr>
          <p:spPr>
            <a:xfrm>
              <a:off x="8189111" y="2014229"/>
              <a:ext cx="726481" cy="852876"/>
            </a:xfrm>
            <a:prstGeom prst="rect">
              <a:avLst/>
            </a:prstGeom>
            <a:noFill/>
          </p:spPr>
          <p:txBody>
            <a:bodyPr wrap="none" rtlCol="0">
              <a:spAutoFit/>
            </a:bodyPr>
            <a:lstStyle/>
            <a:p>
              <a:r>
                <a:rPr lang="en-US" altLang="ko-KR" sz="1000" dirty="0" smtClean="0"/>
                <a:t>Sequential</a:t>
              </a:r>
            </a:p>
            <a:p>
              <a:r>
                <a:rPr lang="en-US" altLang="ko-KR" sz="1000" dirty="0" smtClean="0"/>
                <a:t>Scanning</a:t>
              </a:r>
            </a:p>
            <a:p>
              <a:r>
                <a:rPr lang="en-US" altLang="ko-KR" sz="1000" dirty="0"/>
                <a:t>o</a:t>
              </a:r>
              <a:r>
                <a:rPr lang="en-US" altLang="ko-KR" sz="1000" dirty="0" smtClean="0"/>
                <a:t>f all </a:t>
              </a:r>
            </a:p>
            <a:p>
              <a:r>
                <a:rPr lang="en-US" altLang="ko-KR" sz="1000" dirty="0" smtClean="0"/>
                <a:t>Channels</a:t>
              </a:r>
            </a:p>
          </p:txBody>
        </p:sp>
        <p:cxnSp>
          <p:nvCxnSpPr>
            <p:cNvPr id="98" name="직선 화살표 연결선 97"/>
            <p:cNvCxnSpPr/>
            <p:nvPr/>
          </p:nvCxnSpPr>
          <p:spPr>
            <a:xfrm>
              <a:off x="8951479" y="446921"/>
              <a:ext cx="0" cy="6053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9" name="Title 1"/>
          <p:cNvSpPr>
            <a:spLocks noGrp="1"/>
          </p:cNvSpPr>
          <p:nvPr>
            <p:ph type="title"/>
          </p:nvPr>
        </p:nvSpPr>
        <p:spPr>
          <a:xfrm>
            <a:off x="685800" y="685800"/>
            <a:ext cx="7772400" cy="1066800"/>
          </a:xfrm>
        </p:spPr>
        <p:txBody>
          <a:bodyPr/>
          <a:lstStyle/>
          <a:p>
            <a:r>
              <a:rPr lang="en-US" dirty="0" smtClean="0"/>
              <a:t>Active Scanning - Problem</a:t>
            </a:r>
            <a:endParaRPr lang="en-US" dirty="0"/>
          </a:p>
        </p:txBody>
      </p: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1"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6</a:t>
            </a:fld>
            <a:endParaRPr lang="en-US" smtClean="0"/>
          </a:p>
        </p:txBody>
      </p:sp>
      <p:sp>
        <p:nvSpPr>
          <p:cNvPr id="2" name="TextBox 1"/>
          <p:cNvSpPr txBox="1"/>
          <p:nvPr/>
        </p:nvSpPr>
        <p:spPr>
          <a:xfrm>
            <a:off x="4276036" y="2325469"/>
            <a:ext cx="2658164" cy="646331"/>
          </a:xfrm>
          <a:prstGeom prst="rect">
            <a:avLst/>
          </a:prstGeom>
          <a:noFill/>
        </p:spPr>
        <p:txBody>
          <a:bodyPr wrap="none" rtlCol="0">
            <a:spAutoFit/>
          </a:bodyPr>
          <a:lstStyle/>
          <a:p>
            <a:r>
              <a:rPr lang="en-US" altLang="ko-KR" dirty="0" smtClean="0">
                <a:solidFill>
                  <a:srgbClr val="FF0000"/>
                </a:solidFill>
              </a:rPr>
              <a:t>APs respond to the Probe Request </a:t>
            </a:r>
          </a:p>
          <a:p>
            <a:r>
              <a:rPr lang="en-US" altLang="ko-KR" dirty="0">
                <a:solidFill>
                  <a:srgbClr val="FF0000"/>
                </a:solidFill>
              </a:rPr>
              <a:t>a</a:t>
            </a:r>
            <a:r>
              <a:rPr lang="en-US" altLang="ko-KR" dirty="0" smtClean="0">
                <a:solidFill>
                  <a:srgbClr val="FF0000"/>
                </a:solidFill>
              </a:rPr>
              <a:t>lthough the STA cannot associate with </a:t>
            </a:r>
          </a:p>
          <a:p>
            <a:r>
              <a:rPr lang="en-US" altLang="ko-KR" dirty="0">
                <a:solidFill>
                  <a:srgbClr val="FF0000"/>
                </a:solidFill>
              </a:rPr>
              <a:t>s</a:t>
            </a:r>
            <a:r>
              <a:rPr lang="en-US" altLang="ko-KR" dirty="0" smtClean="0">
                <a:solidFill>
                  <a:srgbClr val="FF0000"/>
                </a:solidFill>
              </a:rPr>
              <a:t>ome of the APs</a:t>
            </a:r>
            <a:endParaRPr lang="ko-KR" altLang="en-US" dirty="0">
              <a:solidFill>
                <a:srgbClr val="FF0000"/>
              </a:solidFill>
            </a:endParaRPr>
          </a:p>
        </p:txBody>
      </p:sp>
      <p:sp>
        <p:nvSpPr>
          <p:cNvPr id="9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51713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Selective Transmission – Approach (1/2)</a:t>
            </a:r>
            <a:endParaRPr lang="en-US" dirty="0"/>
          </a:p>
        </p:txBody>
      </p:sp>
      <p:sp>
        <p:nvSpPr>
          <p:cNvPr id="6" name="직사각형 5"/>
          <p:cNvSpPr/>
          <p:nvPr/>
        </p:nvSpPr>
        <p:spPr>
          <a:xfrm>
            <a:off x="360362" y="1676400"/>
            <a:ext cx="8707437" cy="4154984"/>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j-lt"/>
              </a:rPr>
              <a:t>Filtering </a:t>
            </a:r>
            <a:r>
              <a:rPr lang="en-US" altLang="ko-KR" sz="2400" b="1" dirty="0">
                <a:latin typeface="+mj-lt"/>
              </a:rPr>
              <a:t>Information </a:t>
            </a:r>
            <a:r>
              <a:rPr lang="en-US" altLang="ko-KR" sz="2400" b="1" dirty="0" smtClean="0">
                <a:latin typeface="+mj-lt"/>
              </a:rPr>
              <a:t>including </a:t>
            </a:r>
            <a:r>
              <a:rPr lang="en-US" altLang="ko-KR" sz="2400" b="1" dirty="0">
                <a:latin typeface="+mj-lt"/>
              </a:rPr>
              <a:t>p</a:t>
            </a:r>
            <a:r>
              <a:rPr lang="en-US" altLang="ko-KR" sz="2400" b="1" dirty="0" smtClean="0">
                <a:latin typeface="+mj-lt"/>
              </a:rPr>
              <a:t>references and/or </a:t>
            </a:r>
            <a:r>
              <a:rPr lang="en-US" altLang="ko-KR" sz="2400" b="1" dirty="0"/>
              <a:t>c</a:t>
            </a:r>
            <a:r>
              <a:rPr lang="en-US" altLang="ko-KR" sz="2400" b="1" dirty="0" smtClean="0"/>
              <a:t>apabilities</a:t>
            </a:r>
            <a:r>
              <a:rPr lang="en-US" altLang="ko-KR" sz="2400" b="1" dirty="0" smtClean="0">
                <a:latin typeface="+mj-lt"/>
              </a:rPr>
              <a:t> </a:t>
            </a:r>
            <a:r>
              <a:rPr lang="en-US" altLang="ko-KR" sz="2400" b="1" dirty="0">
                <a:latin typeface="+mj-lt"/>
              </a:rPr>
              <a:t>of the STA is included in the Probe Request </a:t>
            </a:r>
            <a:r>
              <a:rPr lang="en-US" altLang="ko-KR" sz="2400" b="1" dirty="0" smtClean="0">
                <a:latin typeface="+mj-lt"/>
              </a:rPr>
              <a:t>frame</a:t>
            </a:r>
          </a:p>
          <a:p>
            <a:pPr marL="179388" indent="-179388" eaLnBrk="1" hangingPunct="1">
              <a:buFont typeface="Arial" pitchFamily="34" charset="0"/>
              <a:buChar char="•"/>
            </a:pPr>
            <a:r>
              <a:rPr lang="en-US" altLang="ko-KR" sz="2400" b="1" dirty="0" smtClean="0">
                <a:latin typeface="+mj-lt"/>
              </a:rPr>
              <a:t>The Responding APs or STAs can </a:t>
            </a:r>
            <a:r>
              <a:rPr lang="en-US" altLang="ko-KR" sz="2400" b="1" dirty="0">
                <a:latin typeface="+mj-lt"/>
              </a:rPr>
              <a:t>check the </a:t>
            </a:r>
            <a:r>
              <a:rPr lang="en-US" altLang="ko-KR" sz="2400" b="1" dirty="0" smtClean="0">
                <a:latin typeface="+mj-lt"/>
              </a:rPr>
              <a:t>preferences and/or capabilities of </a:t>
            </a:r>
            <a:r>
              <a:rPr lang="en-US" altLang="ko-KR" sz="2400" b="1" dirty="0">
                <a:latin typeface="+mj-lt"/>
              </a:rPr>
              <a:t>the STA that transmitted the Probe </a:t>
            </a:r>
            <a:r>
              <a:rPr lang="en-US" altLang="ko-KR" sz="2400" b="1" dirty="0" smtClean="0">
                <a:latin typeface="+mj-lt"/>
              </a:rPr>
              <a:t>Request</a:t>
            </a:r>
          </a:p>
          <a:p>
            <a:pPr lvl="1" eaLnBrk="1" hangingPunct="1"/>
            <a:endParaRPr lang="en-US" altLang="ko-KR" sz="2400" b="1" dirty="0" smtClean="0">
              <a:latin typeface="+mj-lt"/>
            </a:endParaRPr>
          </a:p>
          <a:p>
            <a:pPr marL="636588" lvl="1" indent="-179388" eaLnBrk="1" hangingPunct="1">
              <a:buFont typeface="Arial" pitchFamily="34" charset="0"/>
              <a:buChar char="•"/>
            </a:pPr>
            <a:r>
              <a:rPr lang="en-US" altLang="ko-KR" sz="2400" b="1" dirty="0"/>
              <a:t>Capability </a:t>
            </a:r>
            <a:r>
              <a:rPr lang="en-US" altLang="ko-KR" sz="2400" b="1" dirty="0" smtClean="0"/>
              <a:t>information </a:t>
            </a:r>
            <a:r>
              <a:rPr lang="en-US" altLang="ko-KR" sz="2400" b="1" dirty="0"/>
              <a:t>such as security capability including RSN capability is included in the Probe Request </a:t>
            </a:r>
            <a:r>
              <a:rPr lang="en-US" altLang="ko-KR" sz="2400" b="1" dirty="0" smtClean="0"/>
              <a:t>frame</a:t>
            </a:r>
          </a:p>
          <a:p>
            <a:pPr marL="636588" lvl="1" indent="-179388" eaLnBrk="1" hangingPunct="1">
              <a:buFont typeface="Arial" pitchFamily="34" charset="0"/>
              <a:buChar char="•"/>
            </a:pPr>
            <a:r>
              <a:rPr lang="en-US" altLang="ko-KR" sz="2400" b="1" dirty="0" smtClean="0">
                <a:latin typeface="+mj-lt"/>
              </a:rPr>
              <a:t>Preference information such as </a:t>
            </a:r>
            <a:r>
              <a:rPr lang="en-US" altLang="ko-KR" sz="2400" b="1" dirty="0"/>
              <a:t>request for security processing, or request for no security processing or request for </a:t>
            </a:r>
            <a:r>
              <a:rPr lang="en-US" altLang="ko-KR" sz="2400" b="1" dirty="0" smtClean="0"/>
              <a:t>association </a:t>
            </a:r>
            <a:r>
              <a:rPr lang="en-US" altLang="ko-KR" sz="2400" b="1" dirty="0"/>
              <a:t>with HT, VHT, or non-HT STA </a:t>
            </a:r>
            <a:r>
              <a:rPr lang="en-US" altLang="ko-KR" sz="2400" b="1" dirty="0" smtClean="0"/>
              <a:t>is included in the Probe Request frame</a:t>
            </a:r>
            <a:endParaRPr lang="en-US" altLang="ko-KR" sz="2400" b="1"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7</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188689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Selective Transmission </a:t>
            </a:r>
            <a:r>
              <a:rPr lang="en-US" altLang="ko-KR" dirty="0" smtClean="0"/>
              <a:t>– Approach (2/2)</a:t>
            </a:r>
            <a:endParaRPr lang="en-US" dirty="0"/>
          </a:p>
        </p:txBody>
      </p:sp>
      <p:sp>
        <p:nvSpPr>
          <p:cNvPr id="6" name="직사각형 5"/>
          <p:cNvSpPr/>
          <p:nvPr/>
        </p:nvSpPr>
        <p:spPr>
          <a:xfrm>
            <a:off x="360362" y="1676400"/>
            <a:ext cx="8707437" cy="4708981"/>
          </a:xfrm>
          <a:prstGeom prst="rect">
            <a:avLst/>
          </a:prstGeom>
        </p:spPr>
        <p:txBody>
          <a:bodyPr wrap="square">
            <a:spAutoFit/>
          </a:bodyPr>
          <a:lstStyle/>
          <a:p>
            <a:pPr marL="914400" lvl="1" indent="-457200" eaLnBrk="1" hangingPunct="1">
              <a:buAutoNum type="arabicParenBoth"/>
            </a:pPr>
            <a:r>
              <a:rPr lang="en-US" altLang="ko-KR" sz="2400" b="1" dirty="0" smtClean="0"/>
              <a:t>If </a:t>
            </a:r>
            <a:r>
              <a:rPr lang="en-US" altLang="ko-KR" sz="2400" b="1" dirty="0"/>
              <a:t>the </a:t>
            </a:r>
            <a:r>
              <a:rPr lang="en-US" altLang="ko-KR" sz="2400" b="1" dirty="0" smtClean="0"/>
              <a:t>preferences </a:t>
            </a:r>
            <a:r>
              <a:rPr lang="en-US" altLang="ko-KR" sz="2400" b="1" dirty="0"/>
              <a:t>of the STA </a:t>
            </a:r>
            <a:r>
              <a:rPr lang="en-US" altLang="ko-KR" sz="2400" b="1" dirty="0" smtClean="0"/>
              <a:t>is not acceptable </a:t>
            </a:r>
            <a:r>
              <a:rPr lang="en-US" altLang="ko-KR" sz="2400" b="1" dirty="0"/>
              <a:t>by </a:t>
            </a:r>
            <a:r>
              <a:rPr lang="en-US" altLang="ko-KR" sz="2400" b="1" dirty="0" smtClean="0"/>
              <a:t>the</a:t>
            </a:r>
          </a:p>
          <a:p>
            <a:pPr lvl="1" eaLnBrk="1" hangingPunct="1"/>
            <a:r>
              <a:rPr lang="en-US" altLang="ko-KR" sz="2400" b="1" dirty="0"/>
              <a:t> </a:t>
            </a:r>
            <a:r>
              <a:rPr lang="en-US" altLang="ko-KR" sz="2400" b="1" dirty="0" smtClean="0"/>
              <a:t>     </a:t>
            </a:r>
            <a:r>
              <a:rPr lang="en-US" altLang="ko-KR" sz="2400" b="1" dirty="0"/>
              <a:t>responding </a:t>
            </a:r>
            <a:r>
              <a:rPr lang="en-US" altLang="ko-KR" sz="2400" b="1" dirty="0" smtClean="0"/>
              <a:t>APs or STAs, or</a:t>
            </a:r>
            <a:endParaRPr lang="en-US" altLang="ko-KR" sz="2400" b="1" dirty="0" smtClean="0">
              <a:latin typeface="+mj-lt"/>
            </a:endParaRPr>
          </a:p>
          <a:p>
            <a:pPr lvl="1" eaLnBrk="1" hangingPunct="1"/>
            <a:r>
              <a:rPr lang="en-US" altLang="ko-KR" sz="2400" b="1" dirty="0" smtClean="0">
                <a:latin typeface="+mj-lt"/>
              </a:rPr>
              <a:t>(2) If </a:t>
            </a:r>
            <a:r>
              <a:rPr lang="en-US" altLang="ko-KR" sz="2400" b="1" dirty="0">
                <a:latin typeface="+mj-lt"/>
              </a:rPr>
              <a:t>the </a:t>
            </a:r>
            <a:r>
              <a:rPr lang="en-US" altLang="ko-KR" sz="2400" b="1" dirty="0" smtClean="0">
                <a:latin typeface="+mj-lt"/>
              </a:rPr>
              <a:t>capabilities </a:t>
            </a:r>
            <a:r>
              <a:rPr lang="en-US" altLang="ko-KR" sz="2400" b="1" dirty="0">
                <a:latin typeface="+mj-lt"/>
              </a:rPr>
              <a:t>of the STAs that transmit </a:t>
            </a:r>
            <a:r>
              <a:rPr lang="en-US" altLang="ko-KR" sz="2400" b="1" dirty="0" smtClean="0">
                <a:latin typeface="+mj-lt"/>
              </a:rPr>
              <a:t>the Probe Request frame is not acceptable by the APs or STAs that</a:t>
            </a:r>
          </a:p>
          <a:p>
            <a:pPr lvl="1" eaLnBrk="1" hangingPunct="1"/>
            <a:r>
              <a:rPr lang="en-US" altLang="ko-KR" sz="2400" b="1" dirty="0">
                <a:latin typeface="+mj-lt"/>
              </a:rPr>
              <a:t> </a:t>
            </a:r>
            <a:r>
              <a:rPr lang="en-US" altLang="ko-KR" sz="2400" b="1" dirty="0" smtClean="0">
                <a:latin typeface="+mj-lt"/>
              </a:rPr>
              <a:t>    receive </a:t>
            </a:r>
            <a:r>
              <a:rPr lang="en-US" altLang="ko-KR" sz="2400" b="1" dirty="0">
                <a:latin typeface="+mj-lt"/>
              </a:rPr>
              <a:t>the Probe Request </a:t>
            </a:r>
            <a:r>
              <a:rPr lang="en-US" altLang="ko-KR" sz="2400" b="1" dirty="0" smtClean="0">
                <a:latin typeface="+mj-lt"/>
              </a:rPr>
              <a:t>frame, or </a:t>
            </a:r>
          </a:p>
          <a:p>
            <a:pPr lvl="1" eaLnBrk="1" hangingPunct="1"/>
            <a:r>
              <a:rPr lang="en-US" altLang="ko-KR" sz="2400" b="1" dirty="0" smtClean="0">
                <a:latin typeface="+mj-lt"/>
              </a:rPr>
              <a:t>(3) </a:t>
            </a:r>
            <a:r>
              <a:rPr lang="en-US" altLang="ko-KR" sz="2400" b="1" dirty="0">
                <a:latin typeface="+mj-lt"/>
              </a:rPr>
              <a:t>T</a:t>
            </a:r>
            <a:r>
              <a:rPr lang="en-US" altLang="ko-KR" sz="2400" b="1" dirty="0" smtClean="0">
                <a:latin typeface="+mj-lt"/>
              </a:rPr>
              <a:t>he responding APs or STAs </a:t>
            </a:r>
            <a:r>
              <a:rPr lang="en-US" altLang="ko-KR" sz="2400" b="1" dirty="0">
                <a:latin typeface="+mj-lt"/>
              </a:rPr>
              <a:t>cannot accept the STA because of </a:t>
            </a:r>
            <a:r>
              <a:rPr lang="en-US" altLang="ko-KR" sz="2400" b="1" dirty="0" smtClean="0">
                <a:latin typeface="+mj-lt"/>
              </a:rPr>
              <a:t>its </a:t>
            </a:r>
            <a:r>
              <a:rPr lang="en-US" altLang="ko-KR" sz="2400" b="1" dirty="0">
                <a:latin typeface="+mj-lt"/>
              </a:rPr>
              <a:t>current </a:t>
            </a:r>
            <a:r>
              <a:rPr lang="en-US" altLang="ko-KR" sz="2400" b="1" dirty="0" smtClean="0">
                <a:latin typeface="+mj-lt"/>
              </a:rPr>
              <a:t>condition (e.g., high Load)</a:t>
            </a:r>
          </a:p>
          <a:p>
            <a:pPr marL="800100" lvl="1" indent="-342900" eaLnBrk="1" hangingPunct="1">
              <a:buFont typeface="Wingdings"/>
              <a:buChar char="à"/>
            </a:pPr>
            <a:r>
              <a:rPr lang="en-US" altLang="ko-KR" sz="2000" b="1" dirty="0" smtClean="0">
                <a:latin typeface="+mj-lt"/>
              </a:rPr>
              <a:t>The responding APs or STAs do </a:t>
            </a:r>
            <a:r>
              <a:rPr lang="en-US" altLang="ko-KR" sz="2000" b="1" dirty="0">
                <a:latin typeface="+mj-lt"/>
              </a:rPr>
              <a:t>not </a:t>
            </a:r>
            <a:r>
              <a:rPr lang="en-US" altLang="ko-KR" sz="2000" b="1" dirty="0" smtClean="0">
                <a:latin typeface="+mj-lt"/>
              </a:rPr>
              <a:t>transmit </a:t>
            </a:r>
            <a:r>
              <a:rPr lang="en-US" altLang="ko-KR" sz="2000" b="1" dirty="0">
                <a:latin typeface="+mj-lt"/>
              </a:rPr>
              <a:t>Probe Response </a:t>
            </a:r>
            <a:r>
              <a:rPr lang="en-US" altLang="ko-KR" sz="2000" b="1" dirty="0" smtClean="0">
                <a:latin typeface="+mj-lt"/>
              </a:rPr>
              <a:t>frame</a:t>
            </a:r>
          </a:p>
          <a:p>
            <a:pPr marL="800100" lvl="1" indent="-342900" eaLnBrk="1" hangingPunct="1">
              <a:buFont typeface="Arial" pitchFamily="34" charset="0"/>
              <a:buChar char="•"/>
            </a:pPr>
            <a:r>
              <a:rPr lang="en-US" altLang="ko-KR" sz="2000" b="1" dirty="0" smtClean="0">
                <a:latin typeface="+mj-lt"/>
              </a:rPr>
              <a:t>reduces unnecessary Probe Response</a:t>
            </a:r>
          </a:p>
          <a:p>
            <a:pPr marL="800100" lvl="1" indent="-342900" eaLnBrk="1" hangingPunct="1">
              <a:buFont typeface="Arial" pitchFamily="34" charset="0"/>
              <a:buChar char="•"/>
            </a:pPr>
            <a:r>
              <a:rPr lang="en-US" altLang="ko-KR" sz="2000" b="1" dirty="0" smtClean="0">
                <a:latin typeface="+mj-lt"/>
              </a:rPr>
              <a:t>helps selection of AP to associate</a:t>
            </a:r>
            <a:endParaRPr lang="en-US" altLang="ko-KR" sz="2400" b="1" dirty="0" smtClean="0">
              <a:latin typeface="+mj-lt"/>
            </a:endParaRPr>
          </a:p>
          <a:p>
            <a:pPr marL="179388" indent="-179388" eaLnBrk="1" hangingPunct="1">
              <a:buFont typeface="Arial" pitchFamily="34" charset="0"/>
              <a:buChar char="•"/>
            </a:pPr>
            <a:r>
              <a:rPr lang="en-GB" altLang="ko-KR" sz="2400" b="1" dirty="0" smtClean="0"/>
              <a:t>AP Channel Report element received in the probe responses during the active scanning can be used to help the selection of the next channel to be scanned</a:t>
            </a:r>
            <a:endParaRPr lang="ko-KR" altLang="ko-KR" sz="2400" b="1" dirty="0" smtClean="0">
              <a:latin typeface="+mj-lt"/>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8</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59837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ja-JP" dirty="0" err="1" smtClean="0">
                <a:ea typeface="MS PGothic" pitchFamily="34" charset="-128"/>
              </a:rPr>
              <a:t>FilterInfo</a:t>
            </a:r>
            <a:r>
              <a:rPr lang="en-US" altLang="ja-JP" dirty="0" smtClean="0">
                <a:ea typeface="MS PGothic" pitchFamily="34" charset="-128"/>
              </a:rPr>
              <a:t> element is added </a:t>
            </a:r>
            <a:r>
              <a:rPr lang="en-US" altLang="ko-KR" dirty="0" smtClean="0">
                <a:ea typeface="MS PGothic" pitchFamily="34" charset="-128"/>
              </a:rPr>
              <a:t>to</a:t>
            </a:r>
            <a:r>
              <a:rPr lang="ko-KR" altLang="en-US" dirty="0" smtClean="0">
                <a:ea typeface="MS PGothic" pitchFamily="34" charset="-128"/>
              </a:rPr>
              <a:t> </a:t>
            </a:r>
            <a:r>
              <a:rPr lang="en-US" altLang="ko-KR" dirty="0" smtClean="0">
                <a:ea typeface="MS PGothic" pitchFamily="34" charset="-128"/>
              </a:rPr>
              <a:t>the Probe Request frame</a:t>
            </a:r>
          </a:p>
          <a:p>
            <a:pPr marL="179388" indent="-179388" eaLnBrk="1" hangingPunct="1">
              <a:buFont typeface="Arial" pitchFamily="34" charset="0"/>
              <a:buChar char="•"/>
            </a:pPr>
            <a:r>
              <a:rPr lang="en-US" altLang="ko-KR" sz="2000" b="1" dirty="0" err="1" smtClean="0">
                <a:ea typeface="MS PGothic" pitchFamily="34" charset="-128"/>
              </a:rPr>
              <a:t>FilterInfo</a:t>
            </a:r>
            <a:r>
              <a:rPr lang="en-US" altLang="ko-KR" sz="2000" b="1" dirty="0" smtClean="0">
                <a:ea typeface="MS PGothic" pitchFamily="34" charset="-128"/>
              </a:rPr>
              <a:t> IE contains </a:t>
            </a:r>
            <a:r>
              <a:rPr lang="en-US" altLang="ko-KR" sz="2000" dirty="0" smtClean="0">
                <a:ea typeface="MS PGothic" pitchFamily="34" charset="-128"/>
              </a:rPr>
              <a:t>optional </a:t>
            </a:r>
            <a:r>
              <a:rPr lang="en-US" altLang="ko-KR" sz="2000" b="1" dirty="0" smtClean="0">
                <a:ea typeface="MS PGothic" pitchFamily="34" charset="-128"/>
              </a:rPr>
              <a:t>capability elements including security capabilities of the Requesting STAs </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AP can check the security capabilities of the Requesting STAs</a:t>
            </a:r>
          </a:p>
          <a:p>
            <a:pPr marL="179388" indent="-179388" eaLnBrk="1" hangingPunct="1">
              <a:buFont typeface="Arial" pitchFamily="34" charset="0"/>
              <a:buChar char="•"/>
            </a:pPr>
            <a:r>
              <a:rPr lang="en-US" altLang="ko-KR" sz="2000" b="1" dirty="0" err="1" smtClean="0">
                <a:ea typeface="MS PGothic" pitchFamily="34" charset="-128"/>
                <a:sym typeface="Wingdings" pitchFamily="2" charset="2"/>
              </a:rPr>
              <a:t>FilterInfo</a:t>
            </a:r>
            <a:r>
              <a:rPr lang="en-US" altLang="ko-KR" sz="2000" b="1" dirty="0" smtClean="0">
                <a:ea typeface="MS PGothic" pitchFamily="34" charset="-128"/>
                <a:sym typeface="Wingdings" pitchFamily="2" charset="2"/>
              </a:rPr>
              <a:t> IE contains Filtering Preference element including </a:t>
            </a:r>
            <a:r>
              <a:rPr lang="en-US" altLang="ko-KR" sz="2000" dirty="0">
                <a:ea typeface="MS PGothic" pitchFamily="34" charset="-128"/>
                <a:sym typeface="Wingdings" pitchFamily="2" charset="2"/>
              </a:rPr>
              <a:t>p</a:t>
            </a:r>
            <a:r>
              <a:rPr lang="en-US" altLang="ko-KR" sz="2000" b="1" dirty="0" smtClean="0">
                <a:ea typeface="MS PGothic" pitchFamily="34" charset="-128"/>
                <a:sym typeface="Wingdings" pitchFamily="2" charset="2"/>
              </a:rPr>
              <a:t>references of the STAs to the responding AP</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Includes request of Security processing or request to associate HT, VHT, or non-HT STA, </a:t>
            </a:r>
            <a:r>
              <a:rPr lang="en-US" altLang="ko-KR" sz="1800" b="1" dirty="0" err="1" smtClean="0">
                <a:ea typeface="MS PGothic" pitchFamily="34" charset="-128"/>
                <a:sym typeface="Wingdings" pitchFamily="2" charset="2"/>
              </a:rPr>
              <a:t>etc</a:t>
            </a:r>
            <a:endParaRPr lang="en-US" altLang="ko-KR" sz="1800" b="1" dirty="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a:ea typeface="MS PGothic" pitchFamily="34" charset="-128"/>
              <a:sym typeface="Wingdings" pitchFamily="2" charset="2"/>
            </a:endParaRPr>
          </a:p>
          <a:p>
            <a:pPr marL="179388" indent="-179388" eaLnBrk="1" hangingPunct="1">
              <a:buFont typeface="Arial" pitchFamily="34" charset="0"/>
              <a:buChar char="•"/>
            </a:pPr>
            <a:r>
              <a:rPr lang="en-US" altLang="ja-JP" sz="2000" dirty="0" smtClean="0">
                <a:ea typeface="MS PGothic" pitchFamily="34" charset="-128"/>
              </a:rPr>
              <a:t>No Probe </a:t>
            </a:r>
            <a:r>
              <a:rPr lang="en-US" altLang="ja-JP" sz="2000" dirty="0">
                <a:ea typeface="MS PGothic" pitchFamily="34" charset="-128"/>
              </a:rPr>
              <a:t>Response to the </a:t>
            </a:r>
            <a:r>
              <a:rPr lang="en-US" altLang="ja-JP" sz="2000" dirty="0" smtClean="0">
                <a:ea typeface="MS PGothic" pitchFamily="34" charset="-128"/>
              </a:rPr>
              <a:t>STA if the preferences and/or capabilities of the requesting STA are not acceptable by the responding AP or STA  </a:t>
            </a:r>
          </a:p>
          <a:p>
            <a:pPr marL="179388" indent="-179388" eaLnBrk="1" hangingPunct="1">
              <a:buFont typeface="Arial" pitchFamily="34" charset="0"/>
              <a:buChar char="•"/>
            </a:pPr>
            <a:r>
              <a:rPr lang="en-US" altLang="ko-KR" sz="2000" dirty="0" smtClean="0">
                <a:ea typeface="MS PGothic" pitchFamily="34" charset="-128"/>
              </a:rPr>
              <a:t>If </a:t>
            </a:r>
            <a:r>
              <a:rPr lang="en-US" altLang="ko-KR" sz="2000" dirty="0">
                <a:ea typeface="MS PGothic" pitchFamily="34" charset="-128"/>
              </a:rPr>
              <a:t>the responding AP cannot accept the new STA because of its own </a:t>
            </a:r>
            <a:r>
              <a:rPr lang="en-US" altLang="ko-KR" sz="2000" dirty="0" smtClean="0">
                <a:ea typeface="MS PGothic" pitchFamily="34" charset="-128"/>
              </a:rPr>
              <a:t>operating condition, </a:t>
            </a:r>
            <a:r>
              <a:rPr lang="en-US" altLang="ko-KR" sz="2000" dirty="0">
                <a:ea typeface="MS PGothic" pitchFamily="34" charset="-128"/>
              </a:rPr>
              <a:t>such as high load, </a:t>
            </a:r>
            <a:r>
              <a:rPr lang="en-US" altLang="ko-KR" sz="2000" dirty="0" smtClean="0">
                <a:ea typeface="MS PGothic" pitchFamily="34" charset="-128"/>
              </a:rPr>
              <a:t>it does not transmit Probe Responses</a:t>
            </a:r>
            <a:endParaRPr lang="en-US" altLang="ko-KR" sz="1800" b="1" dirty="0" smtClean="0">
              <a:ea typeface="MS PGothic" pitchFamily="34" charset="-128"/>
            </a:endParaRPr>
          </a:p>
        </p:txBody>
      </p:sp>
      <p:sp>
        <p:nvSpPr>
          <p:cNvPr id="8" name="Title 1"/>
          <p:cNvSpPr>
            <a:spLocks noGrp="1"/>
          </p:cNvSpPr>
          <p:nvPr>
            <p:ph type="title"/>
          </p:nvPr>
        </p:nvSpPr>
        <p:spPr>
          <a:xfrm>
            <a:off x="685800" y="685800"/>
            <a:ext cx="8001000" cy="1066800"/>
          </a:xfrm>
        </p:spPr>
        <p:txBody>
          <a:bodyPr/>
          <a:lstStyle/>
          <a:p>
            <a:r>
              <a:rPr lang="en-US" dirty="0" smtClean="0"/>
              <a:t>Preference and/or Capability based Filtering</a:t>
            </a:r>
            <a:endParaRPr lang="en-US" dirty="0"/>
          </a:p>
        </p:txBody>
      </p:sp>
      <p:sp>
        <p:nvSpPr>
          <p:cNvPr id="5"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9</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8308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2712</TotalTime>
  <Words>2642</Words>
  <Application>Microsoft Office PowerPoint</Application>
  <PresentationFormat>화면 슬라이드 쇼(4:3)</PresentationFormat>
  <Paragraphs>536</Paragraphs>
  <Slides>28</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28</vt:i4>
      </vt:variant>
    </vt:vector>
  </HeadingPairs>
  <TitlesOfParts>
    <vt:vector size="30" baseType="lpstr">
      <vt:lpstr>802-11-Submission-emmelmann</vt:lpstr>
      <vt:lpstr>Document</vt:lpstr>
      <vt:lpstr>Spec Framework Proposal: Selective transmission of the Probe Response </vt:lpstr>
      <vt:lpstr>Abstract</vt:lpstr>
      <vt:lpstr>Background</vt:lpstr>
      <vt:lpstr>Conformance w/ Tgai PAR &amp; 5C </vt:lpstr>
      <vt:lpstr>Selective Probe Response - Background</vt:lpstr>
      <vt:lpstr>Active Scanning - Problem</vt:lpstr>
      <vt:lpstr>Selective Transmission – Approach (1/2)</vt:lpstr>
      <vt:lpstr>Selective Transmission – Approach (2/2)</vt:lpstr>
      <vt:lpstr>Preference and/or Capability based Filtering</vt:lpstr>
      <vt:lpstr>Benefits of the Filtering</vt:lpstr>
      <vt:lpstr>Selective Probe Response – Example (1/2)</vt:lpstr>
      <vt:lpstr>Selective Probe Response – Example (2/2)</vt:lpstr>
      <vt:lpstr>FilterInfo element</vt:lpstr>
      <vt:lpstr>AP Preference Field</vt:lpstr>
      <vt:lpstr>STA security capability element</vt:lpstr>
      <vt:lpstr>FilterInfo element - Example</vt:lpstr>
      <vt:lpstr>Selective Scanning</vt:lpstr>
      <vt:lpstr>Selective Probe Response &amp; Selective Scan</vt:lpstr>
      <vt:lpstr>Conclusion</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transmission</dc:title>
  <dc:creator>이재승</dc:creator>
  <cp:lastModifiedBy>이재승</cp:lastModifiedBy>
  <cp:revision>364</cp:revision>
  <cp:lastPrinted>1998-02-10T13:28:06Z</cp:lastPrinted>
  <dcterms:created xsi:type="dcterms:W3CDTF">2011-09-19T08:13:06Z</dcterms:created>
  <dcterms:modified xsi:type="dcterms:W3CDTF">2012-03-15T22:06:57Z</dcterms:modified>
</cp:coreProperties>
</file>