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9" r:id="rId2"/>
    <p:sldId id="338" r:id="rId3"/>
    <p:sldId id="363" r:id="rId4"/>
    <p:sldId id="339" r:id="rId5"/>
    <p:sldId id="279" r:id="rId6"/>
    <p:sldId id="342" r:id="rId7"/>
    <p:sldId id="340" r:id="rId8"/>
    <p:sldId id="341" r:id="rId9"/>
    <p:sldId id="283" r:id="rId10"/>
    <p:sldId id="343" r:id="rId11"/>
    <p:sldId id="280" r:id="rId12"/>
    <p:sldId id="357" r:id="rId13"/>
    <p:sldId id="303" r:id="rId14"/>
    <p:sldId id="344" r:id="rId15"/>
    <p:sldId id="348" r:id="rId16"/>
    <p:sldId id="284" r:id="rId17"/>
    <p:sldId id="356" r:id="rId18"/>
    <p:sldId id="353" r:id="rId19"/>
    <p:sldId id="358" r:id="rId20"/>
    <p:sldId id="361" r:id="rId21"/>
    <p:sldId id="364" r:id="rId22"/>
    <p:sldId id="366" r:id="rId23"/>
    <p:sldId id="362" r:id="rId24"/>
    <p:sldId id="359" r:id="rId2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36" autoAdjust="0"/>
    <p:restoredTop sz="80416" autoAdjust="0"/>
  </p:normalViewPr>
  <p:slideViewPr>
    <p:cSldViewPr>
      <p:cViewPr varScale="1">
        <p:scale>
          <a:sx n="63" d="100"/>
          <a:sy n="63" d="100"/>
        </p:scale>
        <p:origin x="-797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62"/>
    </p:cViewPr>
  </p:sorterViewPr>
  <p:notesViewPr>
    <p:cSldViewPr>
      <p:cViewPr varScale="1">
        <p:scale>
          <a:sx n="59" d="100"/>
          <a:sy n="59" d="100"/>
        </p:scale>
        <p:origin x="-1834" y="-6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de-DE" smtClean="0"/>
              <a:t>doc.: IEEE 802.11-11/1236r1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de-DE" smtClean="0"/>
              <a:t>September 2011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06994" y="8982075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92C86F7-A631-9742-A3F5-1936D26B8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310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08817" y="8985250"/>
            <a:ext cx="177292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4BB338F-19F4-FA4C-A4D9-F99FF1D68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3698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</p:spPr>
        <p:txBody>
          <a:bodyPr/>
          <a:lstStyle/>
          <a:p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>
              <a:defRPr/>
            </a:pPr>
            <a:r>
              <a:rPr lang="de-DE" altLang="ko-KR" dirty="0"/>
              <a:t>Jae Seung Lee, ETRI</a:t>
            </a:r>
            <a:endParaRPr lang="en-US" altLang="ko-KR" dirty="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BC7EC48-FD2F-024E-B5BD-645C5E8E3B65}" type="slidenum">
              <a:rPr lang="en-US"/>
              <a:pPr/>
              <a:t>1</a:t>
            </a:fld>
            <a:endParaRPr 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52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2098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32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725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7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>
              <a:sym typeface="Wingdings" pitchFamily="2" charset="2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444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1860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725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32669" y="6475413"/>
            <a:ext cx="131125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6889227-7690-9443-A71D-D6AEB97BA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45743F-F980-0C4F-874E-7FB126A3E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CB54B2B-057B-B745-95CD-13AABCB67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B44F08-1720-5A43-9A02-16738D608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March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32669" y="6475413"/>
            <a:ext cx="131125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1C5AC-7288-DF4E-B3A7-9F31E9EDE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D6510-46FE-344C-B970-D595D67B5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DE51C8-E5FB-AE40-9E37-99F2FE25B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6CC07E-E79B-F442-82B3-26D265A20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FDA945-0F86-6545-9375-934CD2C0C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32669" y="6475413"/>
            <a:ext cx="131125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356A2BC-7DFB-4541-BB4A-D3A86E532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F92505-38EE-1248-8358-3FA23EE06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de-DE" dirty="0" smtClean="0"/>
              <a:t>March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33D4934-E486-E243-9A1A-6801639CF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802.11-12/0265r3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7232669" y="6475413"/>
            <a:ext cx="1311256" cy="184666"/>
          </a:xfrm>
          <a:noFill/>
        </p:spPr>
        <p:txBody>
          <a:bodyPr/>
          <a:lstStyle/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1536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ko-KR" dirty="0" smtClean="0"/>
              <a:t>Spec Framework Proposal: Selective </a:t>
            </a:r>
            <a:r>
              <a:rPr lang="en-US" altLang="ko-KR" dirty="0"/>
              <a:t>transmission of the Probe Response </a:t>
            </a:r>
            <a:endParaRPr lang="en-US" dirty="0"/>
          </a:p>
        </p:txBody>
      </p:sp>
      <p:sp>
        <p:nvSpPr>
          <p:cNvPr id="1536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2012-03-02</a:t>
            </a:r>
            <a:endParaRPr lang="en-US" sz="2000" b="0" dirty="0"/>
          </a:p>
        </p:txBody>
      </p:sp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2299104"/>
              </p:ext>
            </p:extLst>
          </p:nvPr>
        </p:nvGraphicFramePr>
        <p:xfrm>
          <a:off x="231775" y="2211388"/>
          <a:ext cx="8680450" cy="491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5" name="Document" r:id="rId4" imgW="7225831" imgH="4081559" progId="Word.Document.8">
                  <p:embed/>
                </p:oleObj>
              </mc:Choice>
              <mc:Fallback>
                <p:oleObj name="Document" r:id="rId4" imgW="7225831" imgH="4081559" progId="Word.Document.8">
                  <p:embed/>
                  <p:pic>
                    <p:nvPicPr>
                      <p:cNvPr id="0" name="개체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2211388"/>
                        <a:ext cx="8680450" cy="4913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</a:t>
            </a:r>
            <a:r>
              <a:rPr lang="de-DE" dirty="0" smtClean="0"/>
              <a:t>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ko-KR" dirty="0" smtClean="0">
                <a:ea typeface="MS PGothic" pitchFamily="34" charset="-128"/>
                <a:sym typeface="Wingdings" pitchFamily="2" charset="2"/>
              </a:rPr>
              <a:t>Reduces the Probe Response traffic</a:t>
            </a:r>
          </a:p>
          <a:p>
            <a:pPr marL="579438" lvl="1" indent="-179388" eaLnBrk="1" hangingPunct="1">
              <a:buFont typeface="Arial" pitchFamily="34" charset="0"/>
              <a:buChar char="•"/>
            </a:pPr>
            <a:r>
              <a:rPr lang="en-US" altLang="ko-KR" sz="2400" dirty="0">
                <a:ea typeface="MS PGothic" pitchFamily="34" charset="-128"/>
                <a:sym typeface="Wingdings" pitchFamily="2" charset="2"/>
              </a:rPr>
              <a:t>F</a:t>
            </a:r>
            <a:r>
              <a:rPr lang="en-US" altLang="ko-KR" sz="2400" dirty="0" smtClean="0">
                <a:ea typeface="MS PGothic" pitchFamily="34" charset="-128"/>
                <a:sym typeface="Wingdings" pitchFamily="2" charset="2"/>
              </a:rPr>
              <a:t>ilter </a:t>
            </a:r>
            <a:r>
              <a:rPr lang="en-US" altLang="ko-KR" sz="2400" dirty="0" smtClean="0">
                <a:ea typeface="MS PGothic" pitchFamily="34" charset="-128"/>
                <a:sym typeface="Wingdings" pitchFamily="2" charset="2"/>
              </a:rPr>
              <a:t>the Probe </a:t>
            </a:r>
            <a:r>
              <a:rPr lang="en-US" altLang="ko-KR" sz="2400" dirty="0" smtClean="0">
                <a:ea typeface="MS PGothic" pitchFamily="34" charset="-128"/>
                <a:sym typeface="Wingdings" pitchFamily="2" charset="2"/>
              </a:rPr>
              <a:t>Request </a:t>
            </a:r>
            <a:r>
              <a:rPr lang="en-US" altLang="ko-KR" sz="2400" dirty="0" smtClean="0">
                <a:ea typeface="MS PGothic" pitchFamily="34" charset="-128"/>
                <a:sym typeface="Wingdings" pitchFamily="2" charset="2"/>
              </a:rPr>
              <a:t>because the requesting STA cannot be associated with the responding </a:t>
            </a:r>
            <a:r>
              <a:rPr lang="en-US" altLang="ko-KR" sz="2400" dirty="0" smtClean="0">
                <a:ea typeface="MS PGothic" pitchFamily="34" charset="-128"/>
                <a:sym typeface="Wingdings" pitchFamily="2" charset="2"/>
              </a:rPr>
              <a:t>AP or STA</a:t>
            </a:r>
            <a:endParaRPr lang="en-US" altLang="ko-KR" sz="2400" dirty="0" smtClean="0">
              <a:ea typeface="MS PGothic" pitchFamily="34" charset="-128"/>
              <a:sym typeface="Wingdings" pitchFamily="2" charset="2"/>
            </a:endParaRPr>
          </a:p>
          <a:p>
            <a:pPr lvl="2" indent="-342900" eaLnBrk="1" hangingPunct="1">
              <a:buFont typeface="Wingdings"/>
              <a:buChar char="à"/>
            </a:pPr>
            <a:r>
              <a:rPr lang="en-US" altLang="ko-KR" sz="2200" dirty="0" smtClean="0">
                <a:ea typeface="MS PGothic" pitchFamily="34" charset="-128"/>
                <a:sym typeface="Wingdings" pitchFamily="2" charset="2"/>
              </a:rPr>
              <a:t>No reason to transmit Probe Response frame to such STAs</a:t>
            </a:r>
          </a:p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ko-KR" dirty="0" smtClean="0">
                <a:ea typeface="MS PGothic" pitchFamily="34" charset="-128"/>
                <a:sym typeface="Wingdings" pitchFamily="2" charset="2"/>
              </a:rPr>
              <a:t>Prevent the association of the STAs that cannot be accepted by the responding AP in advance, during probing</a:t>
            </a:r>
          </a:p>
          <a:p>
            <a:pPr marL="522288" lvl="2" indent="-179388" eaLnBrk="1" hangingPunct="1">
              <a:buFont typeface="Arial" pitchFamily="34" charset="0"/>
              <a:buChar char="•"/>
            </a:pPr>
            <a:r>
              <a:rPr lang="en-US" altLang="ko-KR" sz="2000" dirty="0">
                <a:ea typeface="MS PGothic" pitchFamily="34" charset="-128"/>
                <a:sym typeface="Wingdings" pitchFamily="2" charset="2"/>
              </a:rPr>
              <a:t>If the STA cannot be associated with the responding AP, Probe Response is not received   association with the AP is </a:t>
            </a:r>
            <a:r>
              <a:rPr lang="en-US" altLang="ko-KR" sz="2000" dirty="0" smtClean="0">
                <a:ea typeface="MS PGothic" pitchFamily="34" charset="-128"/>
                <a:sym typeface="Wingdings" pitchFamily="2" charset="2"/>
              </a:rPr>
              <a:t>prohibited</a:t>
            </a:r>
          </a:p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ko-KR" dirty="0" smtClean="0">
                <a:ea typeface="MS PGothic" pitchFamily="34" charset="-128"/>
                <a:sym typeface="Wingdings" pitchFamily="2" charset="2"/>
              </a:rPr>
              <a:t>Helps the association process by enabling the STA to choose the appropriate APs that can be associated with the STA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Benefits of the Filtering</a:t>
            </a:r>
            <a:endParaRPr lang="en-US" dirty="0"/>
          </a:p>
        </p:txBody>
      </p:sp>
      <p:sp>
        <p:nvSpPr>
          <p:cNvPr id="8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March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3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ko-KR" dirty="0" smtClean="0"/>
              <a:t>Selective Probe Response – Example (1/2)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508370" y="1219200"/>
            <a:ext cx="5001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dirty="0" smtClean="0"/>
          </a:p>
          <a:p>
            <a:endParaRPr lang="ko-KR" altLang="en-US" sz="1600" dirty="0"/>
          </a:p>
        </p:txBody>
      </p:sp>
      <p:sp>
        <p:nvSpPr>
          <p:cNvPr id="86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8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March 2012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508370" y="1388826"/>
            <a:ext cx="5001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dirty="0" smtClean="0"/>
          </a:p>
          <a:p>
            <a:endParaRPr lang="ko-KR" altLang="en-US" sz="1600" dirty="0"/>
          </a:p>
        </p:txBody>
      </p:sp>
      <p:sp>
        <p:nvSpPr>
          <p:cNvPr id="91" name="TextBox 90"/>
          <p:cNvSpPr txBox="1"/>
          <p:nvPr/>
        </p:nvSpPr>
        <p:spPr>
          <a:xfrm>
            <a:off x="468551" y="1524000"/>
            <a:ext cx="56594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b="1" dirty="0" smtClean="0"/>
              <a:t>Example: Using existing active scanning method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ko-KR" b="1" dirty="0" smtClean="0"/>
              <a:t>The requesting </a:t>
            </a:r>
            <a:r>
              <a:rPr lang="en-US" altLang="ko-KR" b="1" dirty="0"/>
              <a:t>STA is a VHT STA and only wants to associate with a VHT AP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ko-KR" b="1" dirty="0"/>
              <a:t>The STA requires management frame protection</a:t>
            </a:r>
          </a:p>
        </p:txBody>
      </p:sp>
      <p:sp>
        <p:nvSpPr>
          <p:cNvPr id="158" name="직사각형 157"/>
          <p:cNvSpPr/>
          <p:nvPr/>
        </p:nvSpPr>
        <p:spPr bwMode="auto">
          <a:xfrm>
            <a:off x="381000" y="23622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457200" y="2362200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</a:t>
            </a:r>
            <a:endParaRPr lang="ko-KR" altLang="en-US" dirty="0"/>
          </a:p>
        </p:txBody>
      </p:sp>
      <p:cxnSp>
        <p:nvCxnSpPr>
          <p:cNvPr id="160" name="直線矢印コネクタ 57"/>
          <p:cNvCxnSpPr>
            <a:cxnSpLocks noChangeShapeType="1"/>
          </p:cNvCxnSpPr>
          <p:nvPr/>
        </p:nvCxnSpPr>
        <p:spPr bwMode="auto">
          <a:xfrm>
            <a:off x="919699" y="2819400"/>
            <a:ext cx="2290134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1" name="テキスト ボックス 28"/>
          <p:cNvSpPr txBox="1">
            <a:spLocks noChangeArrowheads="1"/>
          </p:cNvSpPr>
          <p:nvPr/>
        </p:nvSpPr>
        <p:spPr bwMode="auto">
          <a:xfrm>
            <a:off x="1295400" y="2357735"/>
            <a:ext cx="33855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0" lang="en-US" altLang="ja-JP" dirty="0">
                <a:solidFill>
                  <a:schemeClr val="tx1"/>
                </a:solidFill>
              </a:rPr>
              <a:t>Probe </a:t>
            </a:r>
            <a:r>
              <a:rPr kumimoji="0" lang="en-US" altLang="ja-JP" dirty="0" smtClean="0">
                <a:solidFill>
                  <a:schemeClr val="tx1"/>
                </a:solidFill>
              </a:rPr>
              <a:t>Request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ja-JP" dirty="0" smtClean="0"/>
              <a:t>(Broadcast)</a:t>
            </a:r>
            <a:endParaRPr kumimoji="0" lang="en-US" altLang="ja-JP" dirty="0" smtClean="0">
              <a:solidFill>
                <a:schemeClr val="tx1"/>
              </a:solidFill>
            </a:endParaRPr>
          </a:p>
        </p:txBody>
      </p:sp>
      <p:cxnSp>
        <p:nvCxnSpPr>
          <p:cNvPr id="162" name="직선 연결선 161"/>
          <p:cNvCxnSpPr>
            <a:stCxn id="158" idx="2"/>
          </p:cNvCxnSpPr>
          <p:nvPr/>
        </p:nvCxnSpPr>
        <p:spPr bwMode="auto">
          <a:xfrm flipH="1">
            <a:off x="767913" y="2667000"/>
            <a:ext cx="1" cy="3200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3" name="直線矢印コネクタ 67"/>
          <p:cNvCxnSpPr>
            <a:cxnSpLocks noChangeShapeType="1"/>
          </p:cNvCxnSpPr>
          <p:nvPr/>
        </p:nvCxnSpPr>
        <p:spPr bwMode="auto">
          <a:xfrm flipH="1">
            <a:off x="972493" y="3048000"/>
            <a:ext cx="3167611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" name="直線矢印コネクタ 67"/>
          <p:cNvCxnSpPr>
            <a:cxnSpLocks noChangeShapeType="1"/>
          </p:cNvCxnSpPr>
          <p:nvPr/>
        </p:nvCxnSpPr>
        <p:spPr bwMode="auto">
          <a:xfrm flipH="1">
            <a:off x="1099589" y="3276600"/>
            <a:ext cx="3167611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5" name="直線矢印コネクタ 67"/>
          <p:cNvCxnSpPr>
            <a:cxnSpLocks noChangeShapeType="1"/>
          </p:cNvCxnSpPr>
          <p:nvPr/>
        </p:nvCxnSpPr>
        <p:spPr bwMode="auto">
          <a:xfrm flipH="1">
            <a:off x="990600" y="3810000"/>
            <a:ext cx="3167611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" name="直線矢印コネクタ 67"/>
          <p:cNvCxnSpPr>
            <a:cxnSpLocks noChangeShapeType="1"/>
          </p:cNvCxnSpPr>
          <p:nvPr/>
        </p:nvCxnSpPr>
        <p:spPr bwMode="auto">
          <a:xfrm flipH="1">
            <a:off x="990600" y="3429000"/>
            <a:ext cx="3167611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" name="直線矢印コネクタ 67"/>
          <p:cNvCxnSpPr>
            <a:cxnSpLocks noChangeShapeType="1"/>
          </p:cNvCxnSpPr>
          <p:nvPr/>
        </p:nvCxnSpPr>
        <p:spPr bwMode="auto">
          <a:xfrm flipH="1">
            <a:off x="1143000" y="4114800"/>
            <a:ext cx="3167611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9" name="直線矢印コネクタ 67"/>
          <p:cNvCxnSpPr>
            <a:cxnSpLocks noChangeShapeType="1"/>
          </p:cNvCxnSpPr>
          <p:nvPr/>
        </p:nvCxnSpPr>
        <p:spPr bwMode="auto">
          <a:xfrm flipH="1">
            <a:off x="1066800" y="5029200"/>
            <a:ext cx="3167611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直線矢印コネクタ 67"/>
          <p:cNvCxnSpPr>
            <a:cxnSpLocks noChangeShapeType="1"/>
          </p:cNvCxnSpPr>
          <p:nvPr/>
        </p:nvCxnSpPr>
        <p:spPr bwMode="auto">
          <a:xfrm flipH="1">
            <a:off x="1124893" y="4572000"/>
            <a:ext cx="3167611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1" name="直線矢印コネクタ 67"/>
          <p:cNvCxnSpPr>
            <a:cxnSpLocks noChangeShapeType="1"/>
          </p:cNvCxnSpPr>
          <p:nvPr/>
        </p:nvCxnSpPr>
        <p:spPr bwMode="auto">
          <a:xfrm flipH="1">
            <a:off x="914400" y="5181600"/>
            <a:ext cx="3167611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2" name="直線矢印コネクタ 67"/>
          <p:cNvCxnSpPr>
            <a:cxnSpLocks noChangeShapeType="1"/>
          </p:cNvCxnSpPr>
          <p:nvPr/>
        </p:nvCxnSpPr>
        <p:spPr bwMode="auto">
          <a:xfrm flipH="1">
            <a:off x="914400" y="5410200"/>
            <a:ext cx="3167611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" name="直線矢印コネクタ 67"/>
          <p:cNvCxnSpPr>
            <a:cxnSpLocks noChangeShapeType="1"/>
          </p:cNvCxnSpPr>
          <p:nvPr/>
        </p:nvCxnSpPr>
        <p:spPr bwMode="auto">
          <a:xfrm flipH="1">
            <a:off x="990600" y="6019800"/>
            <a:ext cx="3167611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7" name="テキスト ボックス 28"/>
          <p:cNvSpPr txBox="1">
            <a:spLocks noChangeArrowheads="1"/>
          </p:cNvSpPr>
          <p:nvPr/>
        </p:nvSpPr>
        <p:spPr bwMode="auto">
          <a:xfrm>
            <a:off x="1698105" y="3814754"/>
            <a:ext cx="1752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0" lang="en-US" altLang="ja-JP" dirty="0" smtClean="0">
                <a:solidFill>
                  <a:srgbClr val="FF0000"/>
                </a:solidFill>
              </a:rPr>
              <a:t>Receives Probe Responses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ja-JP" dirty="0" smtClean="0">
                <a:solidFill>
                  <a:srgbClr val="FF0000"/>
                </a:solidFill>
              </a:rPr>
              <a:t>although the STA cannot,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ja-JP" dirty="0" smtClean="0">
                <a:solidFill>
                  <a:srgbClr val="FF0000"/>
                </a:solidFill>
              </a:rPr>
              <a:t>or will not associate with the APs</a:t>
            </a:r>
            <a:endParaRPr kumimoji="0" lang="en-US" altLang="ja-JP" dirty="0" smtClean="0">
              <a:solidFill>
                <a:srgbClr val="FF0000"/>
              </a:solidFill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.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0" lang="en-US" altLang="ja-JP" dirty="0">
                <a:solidFill>
                  <a:schemeClr val="tx1"/>
                </a:solidFill>
              </a:rPr>
              <a:t> </a:t>
            </a:r>
            <a:r>
              <a:rPr kumimoji="0" lang="en-US" altLang="ja-JP" dirty="0" smtClean="0">
                <a:solidFill>
                  <a:schemeClr val="tx1"/>
                </a:solidFill>
              </a:rPr>
              <a:t> .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.</a:t>
            </a:r>
            <a:endParaRPr kumimoji="0" lang="ja-JP" altLang="en-US" dirty="0">
              <a:solidFill>
                <a:schemeClr val="tx1"/>
              </a:solidFill>
            </a:endParaRPr>
          </a:p>
        </p:txBody>
      </p:sp>
      <p:sp>
        <p:nvSpPr>
          <p:cNvPr id="19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82" name="직사각형 81"/>
          <p:cNvSpPr/>
          <p:nvPr/>
        </p:nvSpPr>
        <p:spPr bwMode="auto">
          <a:xfrm>
            <a:off x="6620194" y="4648199"/>
            <a:ext cx="1423124" cy="46166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632021" y="4648200"/>
            <a:ext cx="1521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STA41</a:t>
            </a:r>
          </a:p>
          <a:p>
            <a:r>
              <a:rPr lang="en-US" altLang="ko-KR" dirty="0" smtClean="0"/>
              <a:t>(non-HT, no security)</a:t>
            </a:r>
            <a:endParaRPr lang="ko-KR" altLang="en-US" dirty="0"/>
          </a:p>
        </p:txBody>
      </p:sp>
      <p:cxnSp>
        <p:nvCxnSpPr>
          <p:cNvPr id="84" name="직선 연결선 83"/>
          <p:cNvCxnSpPr/>
          <p:nvPr/>
        </p:nvCxnSpPr>
        <p:spPr bwMode="auto">
          <a:xfrm>
            <a:off x="7353698" y="5424100"/>
            <a:ext cx="0" cy="7481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85" name="직선 연결선 84"/>
          <p:cNvCxnSpPr/>
          <p:nvPr/>
        </p:nvCxnSpPr>
        <p:spPr bwMode="auto">
          <a:xfrm>
            <a:off x="5855573" y="5728900"/>
            <a:ext cx="0" cy="7481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sp>
        <p:nvSpPr>
          <p:cNvPr id="87" name="직사각형 86"/>
          <p:cNvSpPr/>
          <p:nvPr/>
        </p:nvSpPr>
        <p:spPr bwMode="auto">
          <a:xfrm>
            <a:off x="5319673" y="5029200"/>
            <a:ext cx="1296355" cy="589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253895" y="5100935"/>
            <a:ext cx="1375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  STA11 </a:t>
            </a:r>
          </a:p>
          <a:p>
            <a:r>
              <a:rPr lang="en-US" altLang="ko-KR" dirty="0" smtClean="0"/>
              <a:t>  (HT, No Security)</a:t>
            </a:r>
            <a:endParaRPr lang="ko-KR" altLang="en-US" dirty="0"/>
          </a:p>
        </p:txBody>
      </p:sp>
      <p:sp>
        <p:nvSpPr>
          <p:cNvPr id="92" name="직사각형 91"/>
          <p:cNvSpPr/>
          <p:nvPr/>
        </p:nvSpPr>
        <p:spPr bwMode="auto">
          <a:xfrm>
            <a:off x="5715000" y="3657600"/>
            <a:ext cx="1015313" cy="6579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650627" y="3657601"/>
            <a:ext cx="917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 28</a:t>
            </a:r>
          </a:p>
          <a:p>
            <a:r>
              <a:rPr lang="en-US" altLang="ko-KR" dirty="0" smtClean="0"/>
              <a:t>(non-HT, </a:t>
            </a:r>
          </a:p>
          <a:p>
            <a:r>
              <a:rPr lang="en-US" altLang="ko-KR" dirty="0" smtClean="0"/>
              <a:t>no security)</a:t>
            </a:r>
            <a:endParaRPr lang="ko-KR" altLang="en-US" dirty="0"/>
          </a:p>
        </p:txBody>
      </p:sp>
      <p:sp>
        <p:nvSpPr>
          <p:cNvPr id="94" name="직사각형 93"/>
          <p:cNvSpPr/>
          <p:nvPr/>
        </p:nvSpPr>
        <p:spPr bwMode="auto">
          <a:xfrm>
            <a:off x="4153432" y="4343400"/>
            <a:ext cx="1268827" cy="67341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143622" y="4382869"/>
            <a:ext cx="1418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STA05</a:t>
            </a:r>
          </a:p>
          <a:p>
            <a:r>
              <a:rPr lang="en-US" altLang="ko-KR" dirty="0"/>
              <a:t>(VHT, Security,</a:t>
            </a:r>
          </a:p>
          <a:p>
            <a:r>
              <a:rPr lang="en-US" altLang="ko-KR" dirty="0"/>
              <a:t>MFPC=1,MFPR=1)</a:t>
            </a:r>
            <a:endParaRPr lang="ko-KR" altLang="en-US" dirty="0"/>
          </a:p>
        </p:txBody>
      </p:sp>
      <p:sp>
        <p:nvSpPr>
          <p:cNvPr id="98" name="직사각형 97"/>
          <p:cNvSpPr/>
          <p:nvPr/>
        </p:nvSpPr>
        <p:spPr bwMode="auto">
          <a:xfrm>
            <a:off x="4191000" y="2514600"/>
            <a:ext cx="1295400" cy="5333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153432" y="2514600"/>
            <a:ext cx="1409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STA09</a:t>
            </a:r>
          </a:p>
          <a:p>
            <a:r>
              <a:rPr lang="en-US" altLang="ko-KR" dirty="0" smtClean="0"/>
              <a:t>(VHT, No Security)</a:t>
            </a:r>
            <a:endParaRPr lang="ko-KR" altLang="en-US" dirty="0"/>
          </a:p>
        </p:txBody>
      </p:sp>
      <p:sp>
        <p:nvSpPr>
          <p:cNvPr id="100" name="직사각형 99"/>
          <p:cNvSpPr/>
          <p:nvPr/>
        </p:nvSpPr>
        <p:spPr bwMode="auto">
          <a:xfrm>
            <a:off x="4343400" y="3124200"/>
            <a:ext cx="1319518" cy="64633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343400" y="3124201"/>
            <a:ext cx="1418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STA07</a:t>
            </a:r>
          </a:p>
          <a:p>
            <a:r>
              <a:rPr lang="en-US" altLang="ko-KR" dirty="0" smtClean="0"/>
              <a:t>(HT</a:t>
            </a:r>
            <a:r>
              <a:rPr lang="en-US" altLang="ko-KR" dirty="0"/>
              <a:t>, Security,</a:t>
            </a:r>
          </a:p>
          <a:p>
            <a:r>
              <a:rPr lang="en-US" altLang="ko-KR" dirty="0"/>
              <a:t>MFPC=1,MFPR=1)</a:t>
            </a:r>
            <a:endParaRPr lang="ko-KR" altLang="en-US" dirty="0"/>
          </a:p>
        </p:txBody>
      </p:sp>
      <p:sp>
        <p:nvSpPr>
          <p:cNvPr id="103" name="직사각형 102"/>
          <p:cNvSpPr/>
          <p:nvPr/>
        </p:nvSpPr>
        <p:spPr bwMode="auto">
          <a:xfrm>
            <a:off x="7086599" y="3886200"/>
            <a:ext cx="1457325" cy="6235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098427" y="3886201"/>
            <a:ext cx="14574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STA40</a:t>
            </a:r>
          </a:p>
          <a:p>
            <a:pPr algn="ctr"/>
            <a:r>
              <a:rPr lang="en-US" altLang="ko-KR" dirty="0" smtClean="0"/>
              <a:t>(VHT, Security,</a:t>
            </a:r>
          </a:p>
          <a:p>
            <a:pPr algn="ctr"/>
            <a:r>
              <a:rPr lang="en-US" altLang="ko-KR" dirty="0" smtClean="0"/>
              <a:t>MFPC=0, MFPR=0)</a:t>
            </a:r>
            <a:endParaRPr lang="ko-KR" altLang="en-US" dirty="0"/>
          </a:p>
        </p:txBody>
      </p:sp>
      <p:sp>
        <p:nvSpPr>
          <p:cNvPr id="105" name="직사각형 104"/>
          <p:cNvSpPr/>
          <p:nvPr/>
        </p:nvSpPr>
        <p:spPr bwMode="auto">
          <a:xfrm>
            <a:off x="5486400" y="2057401"/>
            <a:ext cx="1319518" cy="58179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5498227" y="2057401"/>
            <a:ext cx="1418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STA29</a:t>
            </a:r>
          </a:p>
          <a:p>
            <a:r>
              <a:rPr lang="en-US" altLang="ko-KR" dirty="0" smtClean="0"/>
              <a:t>(VHT, Security,</a:t>
            </a:r>
          </a:p>
          <a:p>
            <a:r>
              <a:rPr lang="en-US" altLang="ko-KR" dirty="0" smtClean="0"/>
              <a:t>MFPC=1,MFPR=1)</a:t>
            </a:r>
            <a:endParaRPr lang="ko-KR" altLang="en-US" dirty="0"/>
          </a:p>
        </p:txBody>
      </p:sp>
      <p:sp>
        <p:nvSpPr>
          <p:cNvPr id="107" name="직사각형 106"/>
          <p:cNvSpPr/>
          <p:nvPr/>
        </p:nvSpPr>
        <p:spPr bwMode="auto">
          <a:xfrm>
            <a:off x="4419600" y="5694403"/>
            <a:ext cx="1167118" cy="55399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585866" y="5618200"/>
            <a:ext cx="1155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STA03</a:t>
            </a:r>
          </a:p>
          <a:p>
            <a:r>
              <a:rPr lang="en-US" altLang="ko-KR" dirty="0" smtClean="0"/>
              <a:t>(VHT, no security)</a:t>
            </a:r>
            <a:endParaRPr lang="ko-KR" alt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8011850" y="2565847"/>
            <a:ext cx="8996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High Load!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22" name="직사각형 121"/>
          <p:cNvSpPr/>
          <p:nvPr/>
        </p:nvSpPr>
        <p:spPr bwMode="auto">
          <a:xfrm>
            <a:off x="7027395" y="2819400"/>
            <a:ext cx="1319518" cy="58179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7039222" y="2819400"/>
            <a:ext cx="1418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STA39</a:t>
            </a:r>
          </a:p>
          <a:p>
            <a:r>
              <a:rPr lang="en-US" altLang="ko-KR" dirty="0" smtClean="0"/>
              <a:t>(VHT, Security,</a:t>
            </a:r>
          </a:p>
          <a:p>
            <a:r>
              <a:rPr lang="en-US" altLang="ko-KR" dirty="0" smtClean="0"/>
              <a:t>MFPC=1,MFPR=1)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015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ko-KR" dirty="0" smtClean="0"/>
              <a:t>Selective Probe Response – Example (2/2)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508370" y="1219200"/>
            <a:ext cx="5001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dirty="0" smtClean="0"/>
          </a:p>
          <a:p>
            <a:endParaRPr lang="ko-KR" altLang="en-US" sz="1600" dirty="0"/>
          </a:p>
        </p:txBody>
      </p:sp>
      <p:sp>
        <p:nvSpPr>
          <p:cNvPr id="86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508370" y="1388826"/>
            <a:ext cx="5001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dirty="0" smtClean="0"/>
          </a:p>
          <a:p>
            <a:endParaRPr lang="ko-KR" altLang="en-US" sz="1600" dirty="0"/>
          </a:p>
        </p:txBody>
      </p:sp>
      <p:sp>
        <p:nvSpPr>
          <p:cNvPr id="91" name="TextBox 90"/>
          <p:cNvSpPr txBox="1"/>
          <p:nvPr/>
        </p:nvSpPr>
        <p:spPr>
          <a:xfrm>
            <a:off x="468551" y="1524000"/>
            <a:ext cx="55601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b="1" dirty="0" smtClean="0"/>
              <a:t>Example: Using </a:t>
            </a:r>
            <a:r>
              <a:rPr lang="en-US" altLang="ko-KR" sz="1800" b="1" dirty="0" err="1" smtClean="0"/>
              <a:t>FilterInfo</a:t>
            </a:r>
            <a:r>
              <a:rPr lang="en-US" altLang="ko-KR" sz="1800" b="1" dirty="0" smtClean="0"/>
              <a:t> </a:t>
            </a:r>
            <a:r>
              <a:rPr lang="en-US" altLang="ko-KR" sz="1800" b="1" dirty="0" smtClean="0"/>
              <a:t>in Probe Request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ko-KR" b="1" dirty="0" smtClean="0"/>
              <a:t>The requesting STA is a VHT STA and only wants to associate with a VHT AP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ko-KR" b="1" dirty="0" smtClean="0"/>
              <a:t>The STA requires management frame protection</a:t>
            </a:r>
            <a:endParaRPr lang="en-US" altLang="ko-KR" b="1" dirty="0"/>
          </a:p>
        </p:txBody>
      </p:sp>
      <p:sp>
        <p:nvSpPr>
          <p:cNvPr id="96" name="직사각형 95"/>
          <p:cNvSpPr/>
          <p:nvPr/>
        </p:nvSpPr>
        <p:spPr bwMode="auto">
          <a:xfrm>
            <a:off x="6620194" y="4648199"/>
            <a:ext cx="1423124" cy="46166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632021" y="4648200"/>
            <a:ext cx="1521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STA41</a:t>
            </a:r>
          </a:p>
          <a:p>
            <a:r>
              <a:rPr lang="en-US" altLang="ko-KR" dirty="0" smtClean="0"/>
              <a:t>(non-HT, no security)</a:t>
            </a:r>
            <a:endParaRPr lang="ko-KR" altLang="en-US" dirty="0"/>
          </a:p>
        </p:txBody>
      </p:sp>
      <p:cxnSp>
        <p:nvCxnSpPr>
          <p:cNvPr id="102" name="직선 연결선 101"/>
          <p:cNvCxnSpPr/>
          <p:nvPr/>
        </p:nvCxnSpPr>
        <p:spPr bwMode="auto">
          <a:xfrm>
            <a:off x="7353698" y="5424100"/>
            <a:ext cx="0" cy="7481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13" name="직선 연결선 112"/>
          <p:cNvCxnSpPr/>
          <p:nvPr/>
        </p:nvCxnSpPr>
        <p:spPr bwMode="auto">
          <a:xfrm>
            <a:off x="5855573" y="5728900"/>
            <a:ext cx="0" cy="7481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sp>
        <p:nvSpPr>
          <p:cNvPr id="158" name="직사각형 157"/>
          <p:cNvSpPr/>
          <p:nvPr/>
        </p:nvSpPr>
        <p:spPr bwMode="auto">
          <a:xfrm>
            <a:off x="381000" y="23622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457200" y="2362200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</a:t>
            </a:r>
            <a:endParaRPr lang="ko-KR" altLang="en-US" dirty="0"/>
          </a:p>
        </p:txBody>
      </p:sp>
      <p:cxnSp>
        <p:nvCxnSpPr>
          <p:cNvPr id="160" name="直線矢印コネクタ 57"/>
          <p:cNvCxnSpPr>
            <a:cxnSpLocks noChangeShapeType="1"/>
          </p:cNvCxnSpPr>
          <p:nvPr/>
        </p:nvCxnSpPr>
        <p:spPr bwMode="auto">
          <a:xfrm>
            <a:off x="919699" y="2819400"/>
            <a:ext cx="3233733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1" name="テキスト ボックス 28"/>
          <p:cNvSpPr txBox="1">
            <a:spLocks noChangeArrowheads="1"/>
          </p:cNvSpPr>
          <p:nvPr/>
        </p:nvSpPr>
        <p:spPr bwMode="auto">
          <a:xfrm>
            <a:off x="1295400" y="2542401"/>
            <a:ext cx="33855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0" lang="en-US" altLang="ja-JP" dirty="0">
                <a:solidFill>
                  <a:schemeClr val="tx1"/>
                </a:solidFill>
              </a:rPr>
              <a:t>Probe </a:t>
            </a:r>
            <a:r>
              <a:rPr kumimoji="0" lang="en-US" altLang="ja-JP" dirty="0" smtClean="0">
                <a:solidFill>
                  <a:schemeClr val="tx1"/>
                </a:solidFill>
              </a:rPr>
              <a:t>Request (Broadcast)</a:t>
            </a:r>
          </a:p>
        </p:txBody>
      </p:sp>
      <p:cxnSp>
        <p:nvCxnSpPr>
          <p:cNvPr id="162" name="직선 연결선 161"/>
          <p:cNvCxnSpPr>
            <a:stCxn id="158" idx="2"/>
          </p:cNvCxnSpPr>
          <p:nvPr/>
        </p:nvCxnSpPr>
        <p:spPr bwMode="auto">
          <a:xfrm flipH="1">
            <a:off x="767913" y="2667000"/>
            <a:ext cx="1" cy="3200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3" name="直線矢印コネクタ 67"/>
          <p:cNvCxnSpPr>
            <a:cxnSpLocks noChangeShapeType="1"/>
          </p:cNvCxnSpPr>
          <p:nvPr/>
        </p:nvCxnSpPr>
        <p:spPr bwMode="auto">
          <a:xfrm flipH="1">
            <a:off x="2324388" y="2311424"/>
            <a:ext cx="3167611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0" name="直線矢印コネクタ 67"/>
          <p:cNvCxnSpPr>
            <a:cxnSpLocks noChangeShapeType="1"/>
          </p:cNvCxnSpPr>
          <p:nvPr/>
        </p:nvCxnSpPr>
        <p:spPr bwMode="auto">
          <a:xfrm flipH="1">
            <a:off x="990601" y="4572000"/>
            <a:ext cx="2917592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7" name="テキスト ボックス 28"/>
          <p:cNvSpPr txBox="1">
            <a:spLocks noChangeArrowheads="1"/>
          </p:cNvSpPr>
          <p:nvPr/>
        </p:nvSpPr>
        <p:spPr bwMode="auto">
          <a:xfrm>
            <a:off x="1569596" y="3639960"/>
            <a:ext cx="1752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ja-JP" dirty="0" smtClean="0">
                <a:solidFill>
                  <a:srgbClr val="FF0000"/>
                </a:solidFill>
              </a:rPr>
              <a:t>Reduced Probe Responses!</a:t>
            </a:r>
            <a:endParaRPr kumimoji="0" lang="en-US" altLang="ja-JP" dirty="0" smtClean="0">
              <a:solidFill>
                <a:srgbClr val="FF0000"/>
              </a:solidFill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</a:t>
            </a:r>
            <a:endParaRPr kumimoji="0" lang="ja-JP" altLang="en-US" dirty="0">
              <a:solidFill>
                <a:schemeClr val="tx1"/>
              </a:solidFill>
            </a:endParaRPr>
          </a:p>
        </p:txBody>
      </p:sp>
      <p:sp>
        <p:nvSpPr>
          <p:cNvPr id="178" name="직사각형 177"/>
          <p:cNvSpPr/>
          <p:nvPr/>
        </p:nvSpPr>
        <p:spPr bwMode="auto">
          <a:xfrm>
            <a:off x="5319673" y="5029200"/>
            <a:ext cx="1296355" cy="589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5253895" y="5100935"/>
            <a:ext cx="1375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  STA11 </a:t>
            </a:r>
          </a:p>
          <a:p>
            <a:r>
              <a:rPr lang="en-US" altLang="ko-KR" dirty="0" smtClean="0"/>
              <a:t>  (HT, No Security)</a:t>
            </a:r>
            <a:endParaRPr lang="ko-KR" altLang="en-US" dirty="0"/>
          </a:p>
        </p:txBody>
      </p:sp>
      <p:sp>
        <p:nvSpPr>
          <p:cNvPr id="180" name="직사각형 179"/>
          <p:cNvSpPr/>
          <p:nvPr/>
        </p:nvSpPr>
        <p:spPr bwMode="auto">
          <a:xfrm>
            <a:off x="5715000" y="3657600"/>
            <a:ext cx="1015313" cy="6579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5650627" y="3657601"/>
            <a:ext cx="917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 28</a:t>
            </a:r>
          </a:p>
          <a:p>
            <a:r>
              <a:rPr lang="en-US" altLang="ko-KR" dirty="0" smtClean="0"/>
              <a:t>(non-HT, </a:t>
            </a:r>
          </a:p>
          <a:p>
            <a:r>
              <a:rPr lang="en-US" altLang="ko-KR" dirty="0" smtClean="0"/>
              <a:t>no security)</a:t>
            </a:r>
            <a:endParaRPr lang="ko-KR" altLang="en-US" dirty="0"/>
          </a:p>
        </p:txBody>
      </p:sp>
      <p:sp>
        <p:nvSpPr>
          <p:cNvPr id="184" name="직사각형 183"/>
          <p:cNvSpPr/>
          <p:nvPr/>
        </p:nvSpPr>
        <p:spPr bwMode="auto">
          <a:xfrm>
            <a:off x="4153432" y="4343400"/>
            <a:ext cx="1268827" cy="67341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4143622" y="4382869"/>
            <a:ext cx="1418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STA05</a:t>
            </a:r>
          </a:p>
          <a:p>
            <a:r>
              <a:rPr lang="en-US" altLang="ko-KR" dirty="0"/>
              <a:t>(VHT, Security,</a:t>
            </a:r>
          </a:p>
          <a:p>
            <a:r>
              <a:rPr lang="en-US" altLang="ko-KR" dirty="0"/>
              <a:t>MFPC=1,MFPR=1)</a:t>
            </a:r>
            <a:endParaRPr lang="ko-KR" altLang="en-US" dirty="0"/>
          </a:p>
        </p:txBody>
      </p:sp>
      <p:sp>
        <p:nvSpPr>
          <p:cNvPr id="186" name="직사각형 185"/>
          <p:cNvSpPr/>
          <p:nvPr/>
        </p:nvSpPr>
        <p:spPr bwMode="auto">
          <a:xfrm>
            <a:off x="4191000" y="2514600"/>
            <a:ext cx="1295400" cy="5333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4153432" y="2514600"/>
            <a:ext cx="1409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STA09</a:t>
            </a:r>
          </a:p>
          <a:p>
            <a:r>
              <a:rPr lang="en-US" altLang="ko-KR" dirty="0" smtClean="0"/>
              <a:t>(VHT, No Security)</a:t>
            </a:r>
            <a:endParaRPr lang="ko-KR" altLang="en-US" dirty="0"/>
          </a:p>
        </p:txBody>
      </p:sp>
      <p:sp>
        <p:nvSpPr>
          <p:cNvPr id="188" name="직사각형 187"/>
          <p:cNvSpPr/>
          <p:nvPr/>
        </p:nvSpPr>
        <p:spPr bwMode="auto">
          <a:xfrm>
            <a:off x="4343400" y="3124200"/>
            <a:ext cx="1319518" cy="64633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4343400" y="3124201"/>
            <a:ext cx="1418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STA07</a:t>
            </a:r>
          </a:p>
          <a:p>
            <a:r>
              <a:rPr lang="en-US" altLang="ko-KR" dirty="0" smtClean="0"/>
              <a:t>(HT</a:t>
            </a:r>
            <a:r>
              <a:rPr lang="en-US" altLang="ko-KR" dirty="0"/>
              <a:t>, Security,</a:t>
            </a:r>
          </a:p>
          <a:p>
            <a:r>
              <a:rPr lang="en-US" altLang="ko-KR" dirty="0"/>
              <a:t>MFPC=1,MFPR=1)</a:t>
            </a:r>
            <a:endParaRPr lang="ko-KR" altLang="en-US" dirty="0"/>
          </a:p>
        </p:txBody>
      </p:sp>
      <p:sp>
        <p:nvSpPr>
          <p:cNvPr id="190" name="직사각형 189"/>
          <p:cNvSpPr/>
          <p:nvPr/>
        </p:nvSpPr>
        <p:spPr bwMode="auto">
          <a:xfrm>
            <a:off x="7086599" y="3886200"/>
            <a:ext cx="1457325" cy="6235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7098427" y="3886201"/>
            <a:ext cx="14574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STA40</a:t>
            </a:r>
          </a:p>
          <a:p>
            <a:pPr algn="ctr"/>
            <a:r>
              <a:rPr lang="en-US" altLang="ko-KR" dirty="0" smtClean="0"/>
              <a:t>(VHT, Security,</a:t>
            </a:r>
          </a:p>
          <a:p>
            <a:pPr algn="ctr"/>
            <a:r>
              <a:rPr lang="en-US" altLang="ko-KR" dirty="0" smtClean="0"/>
              <a:t>MFPC=0, MFPR=0)</a:t>
            </a:r>
            <a:endParaRPr lang="ko-KR" altLang="en-US" dirty="0"/>
          </a:p>
        </p:txBody>
      </p:sp>
      <p:sp>
        <p:nvSpPr>
          <p:cNvPr id="192" name="직사각형 191"/>
          <p:cNvSpPr/>
          <p:nvPr/>
        </p:nvSpPr>
        <p:spPr bwMode="auto">
          <a:xfrm>
            <a:off x="5486400" y="2057401"/>
            <a:ext cx="1319518" cy="58179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5498227" y="2057401"/>
            <a:ext cx="1418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STA29</a:t>
            </a:r>
          </a:p>
          <a:p>
            <a:r>
              <a:rPr lang="en-US" altLang="ko-KR" dirty="0" smtClean="0"/>
              <a:t>(VHT, Security,</a:t>
            </a:r>
          </a:p>
          <a:p>
            <a:r>
              <a:rPr lang="en-US" altLang="ko-KR" dirty="0" smtClean="0"/>
              <a:t>MFPC=1,MFPR=1)</a:t>
            </a:r>
            <a:endParaRPr lang="ko-KR" altLang="en-US" dirty="0"/>
          </a:p>
        </p:txBody>
      </p:sp>
      <p:sp>
        <p:nvSpPr>
          <p:cNvPr id="194" name="직사각형 193"/>
          <p:cNvSpPr/>
          <p:nvPr/>
        </p:nvSpPr>
        <p:spPr bwMode="auto">
          <a:xfrm>
            <a:off x="4419600" y="5694403"/>
            <a:ext cx="1167118" cy="55399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4585866" y="5618200"/>
            <a:ext cx="1155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STA03</a:t>
            </a:r>
          </a:p>
          <a:p>
            <a:r>
              <a:rPr lang="en-US" altLang="ko-KR" dirty="0" smtClean="0"/>
              <a:t>(VHT, no security)</a:t>
            </a:r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11850" y="2565847"/>
            <a:ext cx="8996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High Load!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620000" y="25146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54418" y="3355032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062602" y="363203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719954" y="23138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666351" y="3047999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519822" y="4739813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931654" y="5436056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468703" y="43712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069959" y="174242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O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424680" y="40386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O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8" name="テキスト ボックス 28"/>
          <p:cNvSpPr txBox="1">
            <a:spLocks noChangeArrowheads="1"/>
          </p:cNvSpPr>
          <p:nvPr/>
        </p:nvSpPr>
        <p:spPr bwMode="auto">
          <a:xfrm>
            <a:off x="1295400" y="2814935"/>
            <a:ext cx="338556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ja-JP" dirty="0" smtClean="0">
                <a:solidFill>
                  <a:srgbClr val="FF0000"/>
                </a:solidFill>
              </a:rPr>
              <a:t>Require VHT, Require Security,</a:t>
            </a:r>
            <a:endParaRPr kumimoji="0" lang="en-US" altLang="ja-JP" dirty="0" smtClean="0">
              <a:solidFill>
                <a:srgbClr val="FF0000"/>
              </a:solidFill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ja-JP" dirty="0" smtClean="0">
                <a:solidFill>
                  <a:srgbClr val="FF0000"/>
                </a:solidFill>
              </a:rPr>
              <a:t>MFPC=1, MFPR=1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0" lang="en-US" altLang="ja-JP" dirty="0" smtClean="0">
                <a:solidFill>
                  <a:srgbClr val="FF0000"/>
                </a:solidFill>
              </a:rPr>
              <a:t>(</a:t>
            </a:r>
            <a:r>
              <a:rPr lang="en-US" altLang="ja-JP" dirty="0" smtClean="0">
                <a:solidFill>
                  <a:srgbClr val="FF0000"/>
                </a:solidFill>
              </a:rPr>
              <a:t>in the </a:t>
            </a:r>
            <a:r>
              <a:rPr kumimoji="0" lang="en-US" altLang="ja-JP" dirty="0" err="1" smtClean="0">
                <a:solidFill>
                  <a:srgbClr val="FF0000"/>
                </a:solidFill>
              </a:rPr>
              <a:t>FilterInfo</a:t>
            </a:r>
            <a:r>
              <a:rPr kumimoji="0" lang="en-US" altLang="ja-JP" dirty="0" smtClean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59" name="직사각형 58"/>
          <p:cNvSpPr/>
          <p:nvPr/>
        </p:nvSpPr>
        <p:spPr bwMode="auto">
          <a:xfrm>
            <a:off x="7027395" y="2819400"/>
            <a:ext cx="1319518" cy="58179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039222" y="2819400"/>
            <a:ext cx="1418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STA39</a:t>
            </a:r>
          </a:p>
          <a:p>
            <a:r>
              <a:rPr lang="en-US" altLang="ko-KR" dirty="0" smtClean="0"/>
              <a:t>(VHT, Security,</a:t>
            </a:r>
          </a:p>
          <a:p>
            <a:r>
              <a:rPr lang="en-US" altLang="ko-KR" dirty="0" smtClean="0"/>
              <a:t>MFPC=1,MFPR=1)</a:t>
            </a:r>
            <a:endParaRPr lang="ko-KR" altLang="en-US" dirty="0"/>
          </a:p>
        </p:txBody>
      </p:sp>
      <p:sp>
        <p:nvSpPr>
          <p:cNvPr id="6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March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27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>
              <a:ea typeface="MS PGothic" pitchFamily="34" charset="-128"/>
              <a:sym typeface="Wingdings" pitchFamily="2" charset="2"/>
            </a:endParaRPr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>
              <a:ea typeface="MS PGothic" pitchFamily="34" charset="-128"/>
              <a:sym typeface="Wingdings" pitchFamily="2" charset="2"/>
            </a:endParaRPr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ko-KR" dirty="0" smtClean="0"/>
              <a:t>Specifies </a:t>
            </a:r>
            <a:r>
              <a:rPr lang="en-US" altLang="ko-KR" dirty="0"/>
              <a:t>options required for Probe </a:t>
            </a:r>
            <a:r>
              <a:rPr lang="en-US" altLang="ko-KR" dirty="0" smtClean="0"/>
              <a:t>Request filtering </a:t>
            </a:r>
            <a:r>
              <a:rPr lang="en-US" altLang="ko-KR" dirty="0"/>
              <a:t>by the responder of the probe </a:t>
            </a:r>
            <a:r>
              <a:rPr lang="en-US" altLang="ko-KR" dirty="0" smtClean="0"/>
              <a:t>request based </a:t>
            </a:r>
            <a:r>
              <a:rPr lang="en-US" altLang="ko-KR" dirty="0"/>
              <a:t>on the </a:t>
            </a:r>
            <a:r>
              <a:rPr lang="en-US" altLang="ko-KR" dirty="0" smtClean="0"/>
              <a:t>preferences</a:t>
            </a:r>
            <a:r>
              <a:rPr lang="en-US" altLang="ko-KR" dirty="0" smtClean="0"/>
              <a:t> and/or capabilities </a:t>
            </a:r>
            <a:r>
              <a:rPr lang="en-US" altLang="ko-KR" dirty="0"/>
              <a:t>of the requesting </a:t>
            </a:r>
            <a:r>
              <a:rPr lang="en-US" altLang="ko-KR" dirty="0" smtClean="0"/>
              <a:t>STAs</a:t>
            </a:r>
          </a:p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ko-KR" dirty="0" smtClean="0"/>
              <a:t>Added to the Probe Request frame</a:t>
            </a:r>
          </a:p>
          <a:p>
            <a:pPr marL="0" indent="0" eaLnBrk="1" hangingPunct="1">
              <a:buNone/>
            </a:pPr>
            <a:endParaRPr lang="ko-KR" altLang="ko-KR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  <a:sym typeface="Wingdings" pitchFamily="2" charset="2"/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 marL="0" indent="0">
              <a:buNone/>
            </a:pPr>
            <a:endParaRPr lang="en-GB" altLang="ko-KR" dirty="0"/>
          </a:p>
          <a:p>
            <a:pPr marL="0" indent="0">
              <a:buNone/>
            </a:pPr>
            <a:endParaRPr lang="en-GB" altLang="ko-KR" dirty="0" smtClean="0"/>
          </a:p>
          <a:p>
            <a:pPr marL="0" indent="0">
              <a:buNone/>
            </a:pPr>
            <a:endParaRPr lang="en-GB" altLang="ko-KR" dirty="0"/>
          </a:p>
          <a:p>
            <a:pPr marL="0" indent="0">
              <a:buNone/>
            </a:pPr>
            <a:endParaRPr lang="en-GB" altLang="ko-KR" dirty="0" smtClean="0"/>
          </a:p>
          <a:p>
            <a:pPr marL="0" indent="0">
              <a:buNone/>
            </a:pPr>
            <a:endParaRPr lang="en-GB" altLang="ko-KR" dirty="0"/>
          </a:p>
          <a:p>
            <a:pPr marL="0" indent="0">
              <a:buNone/>
            </a:pPr>
            <a:endParaRPr lang="ko-KR" altLang="ko-KR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ja-JP" dirty="0">
              <a:solidFill>
                <a:schemeClr val="tx1"/>
              </a:solidFill>
              <a:ea typeface="MS PGothic" pitchFamily="34" charset="-128"/>
            </a:endParaRPr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ja-JP" dirty="0">
              <a:ea typeface="MS PGothic" pitchFamily="34" charset="-128"/>
            </a:endParaRPr>
          </a:p>
          <a:p>
            <a:pPr marL="0" indent="0" eaLnBrk="1" hangingPunct="1">
              <a:buNone/>
            </a:pPr>
            <a:endParaRPr lang="en-US" altLang="ja-JP" dirty="0">
              <a:ea typeface="MS PGothic" pitchFamily="34" charset="-128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err="1" smtClean="0"/>
              <a:t>FilterInfo</a:t>
            </a:r>
            <a:r>
              <a:rPr lang="en-US" dirty="0" smtClean="0"/>
              <a:t> </a:t>
            </a:r>
            <a:r>
              <a:rPr lang="en-US" dirty="0" smtClean="0"/>
              <a:t>element</a:t>
            </a:r>
            <a:endParaRPr lang="en-US" dirty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105240"/>
              </p:ext>
            </p:extLst>
          </p:nvPr>
        </p:nvGraphicFramePr>
        <p:xfrm>
          <a:off x="1371601" y="2133600"/>
          <a:ext cx="5638799" cy="975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1483"/>
                <a:gridCol w="861483"/>
                <a:gridCol w="1331383"/>
                <a:gridCol w="1174750"/>
                <a:gridCol w="1409700"/>
              </a:tblGrid>
              <a:tr h="838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Element ID</a:t>
                      </a:r>
                      <a:endParaRPr lang="ko-KR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Length</a:t>
                      </a:r>
                      <a:endParaRPr lang="ko-KR" sz="16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AP </a:t>
                      </a:r>
                      <a:r>
                        <a:rPr lang="en-GB" sz="1600" dirty="0">
                          <a:effectLst/>
                        </a:rPr>
                        <a:t>Preference</a:t>
                      </a:r>
                      <a:endParaRPr lang="ko-KR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STA security </a:t>
                      </a:r>
                      <a:r>
                        <a:rPr lang="en-GB" sz="1600" dirty="0">
                          <a:effectLst/>
                        </a:rPr>
                        <a:t>capability element</a:t>
                      </a:r>
                      <a:endParaRPr lang="ko-KR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600" dirty="0" smtClean="0">
                          <a:effectLst/>
                          <a:latin typeface="Times New Roman"/>
                          <a:ea typeface="MS Mincho"/>
                        </a:rPr>
                        <a:t>Other TBD capability elements</a:t>
                      </a:r>
                      <a:endParaRPr lang="ko-KR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57200" y="3139716"/>
            <a:ext cx="60198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GB" altLang="ko-KR" sz="16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Octets:                  1              1                     2                          variable</a:t>
            </a:r>
            <a:endParaRPr kumimoji="1" lang="en-GB" altLang="ko-KR" sz="1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" name="Fußzeilenplatzhalter 4"/>
          <p:cNvSpPr txBox="1">
            <a:spLocks/>
          </p:cNvSpPr>
          <p:nvPr/>
        </p:nvSpPr>
        <p:spPr bwMode="auto">
          <a:xfrm>
            <a:off x="7231081" y="6477000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9" name="Foliennummernplatzhalter 5"/>
          <p:cNvSpPr txBox="1">
            <a:spLocks/>
          </p:cNvSpPr>
          <p:nvPr/>
        </p:nvSpPr>
        <p:spPr bwMode="auto">
          <a:xfrm>
            <a:off x="4343400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March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11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23900" y="1370013"/>
            <a:ext cx="7772400" cy="5105400"/>
          </a:xfrm>
        </p:spPr>
        <p:txBody>
          <a:bodyPr/>
          <a:lstStyle/>
          <a:p>
            <a:pPr marL="0" indent="0">
              <a:buNone/>
            </a:pPr>
            <a:endParaRPr lang="en-GB" altLang="ko-KR" dirty="0"/>
          </a:p>
          <a:p>
            <a:pPr marL="0" indent="0">
              <a:buNone/>
            </a:pPr>
            <a:endParaRPr lang="en-GB" altLang="ko-KR" dirty="0" smtClean="0"/>
          </a:p>
          <a:p>
            <a:pPr marL="0" indent="0">
              <a:buNone/>
            </a:pPr>
            <a:endParaRPr lang="en-GB" altLang="ko-KR" dirty="0"/>
          </a:p>
          <a:p>
            <a:pPr marL="0" indent="0">
              <a:buNone/>
            </a:pPr>
            <a:endParaRPr lang="en-GB" altLang="ko-KR" dirty="0" smtClean="0"/>
          </a:p>
          <a:p>
            <a:pPr marL="0" indent="0" eaLnBrk="1" hangingPunct="1">
              <a:buNone/>
            </a:pPr>
            <a:endParaRPr lang="en-US" altLang="ja-JP" dirty="0">
              <a:solidFill>
                <a:schemeClr val="tx1"/>
              </a:solidFill>
              <a:ea typeface="MS PGothic" pitchFamily="34" charset="-128"/>
            </a:endParaRPr>
          </a:p>
          <a:p>
            <a:pPr marL="0" indent="0" eaLnBrk="1" hangingPunct="1">
              <a:buNone/>
            </a:pPr>
            <a:endParaRPr lang="en-US" altLang="ja-JP" dirty="0">
              <a:ea typeface="MS PGothic" pitchFamily="34" charset="-128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AP</a:t>
            </a:r>
            <a:r>
              <a:rPr lang="en-US" dirty="0" smtClean="0"/>
              <a:t> </a:t>
            </a:r>
            <a:r>
              <a:rPr lang="en-US" dirty="0" smtClean="0"/>
              <a:t>Preference Field</a:t>
            </a:r>
            <a:endParaRPr lang="en-US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3139716"/>
            <a:ext cx="86106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GB" altLang="ko-KR" sz="16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bits:             1                   1                       1                          1                     1                  1                   10</a:t>
            </a:r>
            <a:endParaRPr kumimoji="1" lang="en-GB" altLang="ko-KR" sz="1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274831"/>
              </p:ext>
            </p:extLst>
          </p:nvPr>
        </p:nvGraphicFramePr>
        <p:xfrm>
          <a:off x="874712" y="1828800"/>
          <a:ext cx="7853964" cy="11585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0899"/>
                <a:gridCol w="1312389"/>
                <a:gridCol w="1565876"/>
                <a:gridCol w="990600"/>
                <a:gridCol w="1066800"/>
                <a:gridCol w="1066800"/>
                <a:gridCol w="990600"/>
              </a:tblGrid>
              <a:tr h="11585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Filter Request</a:t>
                      </a:r>
                      <a:endParaRPr lang="ko-KR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Require Security</a:t>
                      </a:r>
                      <a:endParaRPr lang="ko-KR" sz="16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Require No</a:t>
                      </a:r>
                      <a:endParaRPr lang="ko-KR" sz="16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Security</a:t>
                      </a:r>
                      <a:endParaRPr lang="ko-KR" sz="16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Require HT</a:t>
                      </a:r>
                      <a:endParaRPr lang="ko-KR" sz="16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Require</a:t>
                      </a:r>
                      <a:endParaRPr lang="ko-KR" sz="16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VHT</a:t>
                      </a:r>
                      <a:endParaRPr lang="ko-KR" sz="16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Require non-HT</a:t>
                      </a:r>
                      <a:endParaRPr lang="ko-KR" sz="16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Reserved</a:t>
                      </a:r>
                      <a:endParaRPr lang="ko-KR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85800" y="3429000"/>
            <a:ext cx="7772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ko-KR" dirty="0" smtClean="0"/>
              <a:t>Specifies</a:t>
            </a:r>
            <a:r>
              <a:rPr lang="en-GB" altLang="ko-KR" dirty="0" smtClean="0"/>
              <a:t> </a:t>
            </a:r>
            <a:r>
              <a:rPr lang="en-GB" altLang="ko-KR" dirty="0"/>
              <a:t>the filtering </a:t>
            </a:r>
            <a:r>
              <a:rPr lang="en-GB" altLang="ko-KR" dirty="0" smtClean="0"/>
              <a:t>preferences </a:t>
            </a:r>
            <a:r>
              <a:rPr lang="en-GB" altLang="ko-KR" dirty="0"/>
              <a:t>of the STAs that transmit Probe Request </a:t>
            </a:r>
            <a:r>
              <a:rPr lang="en-GB" altLang="ko-KR" dirty="0" smtClean="0"/>
              <a:t>frame</a:t>
            </a:r>
          </a:p>
          <a:p>
            <a:pPr marL="522288" lvl="2" indent="-179388" eaLnBrk="1" hangingPunct="1">
              <a:buFont typeface="Arial" pitchFamily="34" charset="0"/>
              <a:buChar char="•"/>
            </a:pPr>
            <a:r>
              <a:rPr lang="en-GB" altLang="ko-KR" sz="2000" dirty="0" smtClean="0"/>
              <a:t>Filter Request subfield indicates </a:t>
            </a:r>
            <a:r>
              <a:rPr lang="en-GB" altLang="ko-KR" sz="2000" dirty="0"/>
              <a:t>whether the STA prefers the filtering of the Probe Response frame </a:t>
            </a:r>
            <a:r>
              <a:rPr lang="en-GB" altLang="ko-KR" sz="2000" dirty="0" smtClean="0"/>
              <a:t>based </a:t>
            </a:r>
            <a:r>
              <a:rPr lang="en-GB" altLang="ko-KR" sz="2000" dirty="0"/>
              <a:t>on the </a:t>
            </a:r>
            <a:r>
              <a:rPr lang="en-GB" altLang="ko-KR" sz="2000" dirty="0" err="1" smtClean="0"/>
              <a:t>FilterInfo</a:t>
            </a:r>
            <a:r>
              <a:rPr lang="en-GB" altLang="ko-KR" sz="2000" dirty="0" smtClean="0"/>
              <a:t> </a:t>
            </a:r>
            <a:r>
              <a:rPr lang="en-GB" altLang="ko-KR" sz="2000" dirty="0"/>
              <a:t>element </a:t>
            </a:r>
            <a:endParaRPr lang="en-GB" altLang="ko-KR" sz="2000" dirty="0" smtClean="0"/>
          </a:p>
          <a:p>
            <a:pPr marL="522288" lvl="2" indent="-179388" eaLnBrk="1" hangingPunct="1">
              <a:buFont typeface="Arial" pitchFamily="34" charset="0"/>
              <a:buChar char="•"/>
            </a:pPr>
            <a:r>
              <a:rPr lang="en-US" altLang="ko-KR" sz="2000" dirty="0" smtClean="0"/>
              <a:t>STA’s request for security </a:t>
            </a:r>
            <a:r>
              <a:rPr lang="en-US" altLang="ko-KR" sz="2000" dirty="0"/>
              <a:t>processing, or </a:t>
            </a:r>
            <a:r>
              <a:rPr lang="en-US" altLang="ko-KR" sz="2000" dirty="0" smtClean="0"/>
              <a:t>no </a:t>
            </a:r>
            <a:r>
              <a:rPr lang="en-US" altLang="ko-KR" sz="2000" dirty="0"/>
              <a:t>security processing or request for </a:t>
            </a:r>
            <a:r>
              <a:rPr lang="en-US" altLang="ko-KR" sz="2000" dirty="0" smtClean="0"/>
              <a:t>association </a:t>
            </a:r>
            <a:r>
              <a:rPr lang="en-US" altLang="ko-KR" sz="2000" dirty="0"/>
              <a:t>with HT, VHT, or non-HT STA </a:t>
            </a:r>
            <a:r>
              <a:rPr lang="en-US" altLang="ko-KR" sz="2000" dirty="0" smtClean="0"/>
              <a:t>are included</a:t>
            </a:r>
          </a:p>
          <a:p>
            <a:pPr marL="522288" lvl="2" indent="-179388" eaLnBrk="1" hangingPunct="1">
              <a:buFont typeface="Arial" pitchFamily="34" charset="0"/>
              <a:buChar char="•"/>
            </a:pPr>
            <a:r>
              <a:rPr lang="en-US" altLang="ko-KR" sz="2000" dirty="0" smtClean="0"/>
              <a:t>Other TBD subfields can be added in the future</a:t>
            </a:r>
            <a:endParaRPr lang="en-GB" altLang="ko-KR" sz="2000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GB" altLang="ko-KR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dirty="0" smtClean="0">
              <a:ea typeface="MS PGothic" pitchFamily="34" charset="-128"/>
            </a:endParaRPr>
          </a:p>
        </p:txBody>
      </p:sp>
      <p:sp>
        <p:nvSpPr>
          <p:cNvPr id="12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March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11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23900" y="1370013"/>
            <a:ext cx="7772400" cy="5105400"/>
          </a:xfrm>
        </p:spPr>
        <p:txBody>
          <a:bodyPr/>
          <a:lstStyle/>
          <a:p>
            <a:pPr marL="0" indent="0">
              <a:buNone/>
            </a:pPr>
            <a:endParaRPr lang="en-GB" altLang="ko-KR" dirty="0"/>
          </a:p>
          <a:p>
            <a:pPr marL="0" indent="0">
              <a:buNone/>
            </a:pPr>
            <a:endParaRPr lang="en-GB" altLang="ko-KR" dirty="0" smtClean="0"/>
          </a:p>
          <a:p>
            <a:pPr marL="0" indent="0">
              <a:buNone/>
            </a:pPr>
            <a:endParaRPr lang="en-GB" altLang="ko-KR" dirty="0"/>
          </a:p>
          <a:p>
            <a:pPr marL="0" indent="0">
              <a:buNone/>
            </a:pPr>
            <a:endParaRPr lang="en-GB" altLang="ko-KR" dirty="0" smtClean="0"/>
          </a:p>
          <a:p>
            <a:pPr marL="0" indent="0">
              <a:buNone/>
            </a:pPr>
            <a:endParaRPr lang="en-GB" altLang="ko-KR" dirty="0"/>
          </a:p>
          <a:p>
            <a:pPr marL="0" indent="0">
              <a:buNone/>
            </a:pPr>
            <a:endParaRPr lang="ko-KR" altLang="ko-KR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ja-JP" dirty="0">
              <a:solidFill>
                <a:schemeClr val="tx1"/>
              </a:solidFill>
              <a:ea typeface="MS PGothic" pitchFamily="34" charset="-128"/>
            </a:endParaRPr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ja-JP" dirty="0">
              <a:ea typeface="MS PGothic" pitchFamily="34" charset="-128"/>
            </a:endParaRPr>
          </a:p>
          <a:p>
            <a:pPr marL="0" indent="0" eaLnBrk="1" hangingPunct="1">
              <a:buNone/>
            </a:pPr>
            <a:endParaRPr lang="en-US" altLang="ja-JP" dirty="0">
              <a:ea typeface="MS PGothic" pitchFamily="34" charset="-128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STA security </a:t>
            </a:r>
            <a:r>
              <a:rPr lang="en-US" dirty="0" smtClean="0"/>
              <a:t>capability element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8788" y="1219200"/>
            <a:ext cx="7772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eaLnBrk="1" hangingPunct="1">
              <a:buNone/>
            </a:pPr>
            <a:endParaRPr lang="en-US" altLang="ko-KR" sz="2000" dirty="0"/>
          </a:p>
          <a:p>
            <a:r>
              <a:rPr lang="en-GB" altLang="ko-KR" dirty="0" smtClean="0"/>
              <a:t>STA security </a:t>
            </a:r>
            <a:r>
              <a:rPr lang="en-GB" altLang="ko-KR" dirty="0"/>
              <a:t>capability element specifies the security </a:t>
            </a:r>
            <a:r>
              <a:rPr lang="en-GB" altLang="ko-KR" dirty="0" smtClean="0"/>
              <a:t>capabilities </a:t>
            </a:r>
            <a:r>
              <a:rPr lang="en-GB" altLang="ko-KR" dirty="0"/>
              <a:t>of the STAs that transmit Probe Request </a:t>
            </a:r>
            <a:r>
              <a:rPr lang="en-GB" altLang="ko-KR" dirty="0" smtClean="0"/>
              <a:t>frame</a:t>
            </a:r>
            <a:endParaRPr lang="en-GB" altLang="ko-KR" dirty="0"/>
          </a:p>
          <a:p>
            <a:pPr marL="522288" lvl="2" indent="-179388" eaLnBrk="1" hangingPunct="1">
              <a:buFont typeface="Arial" pitchFamily="34" charset="0"/>
              <a:buChar char="•"/>
            </a:pPr>
            <a:r>
              <a:rPr lang="en-GB" altLang="ko-KR" sz="2000" dirty="0" smtClean="0"/>
              <a:t>Present if Require Security bit is set in the </a:t>
            </a:r>
            <a:r>
              <a:rPr lang="en-GB" altLang="ko-KR" sz="2000" dirty="0" smtClean="0"/>
              <a:t>AP</a:t>
            </a:r>
            <a:r>
              <a:rPr lang="en-GB" altLang="ko-KR" sz="2000" dirty="0" smtClean="0"/>
              <a:t> </a:t>
            </a:r>
            <a:r>
              <a:rPr lang="en-GB" altLang="ko-KR" sz="2000" dirty="0" smtClean="0"/>
              <a:t>Preference Field</a:t>
            </a:r>
          </a:p>
          <a:p>
            <a:pPr marL="522288" lvl="2" indent="-179388" eaLnBrk="1" hangingPunct="1">
              <a:buFont typeface="Arial" pitchFamily="34" charset="0"/>
              <a:buChar char="•"/>
            </a:pPr>
            <a:r>
              <a:rPr lang="en-GB" altLang="ko-KR" sz="2000" dirty="0" smtClean="0"/>
              <a:t>One </a:t>
            </a:r>
            <a:r>
              <a:rPr lang="en-GB" altLang="ko-KR" sz="2000" dirty="0"/>
              <a:t>option is to use RSN IE, or </a:t>
            </a:r>
            <a:r>
              <a:rPr lang="en-GB" altLang="ko-KR" sz="2000" dirty="0" smtClean="0"/>
              <a:t>modified RSN IE </a:t>
            </a:r>
            <a:r>
              <a:rPr lang="en-GB" altLang="ko-KR" sz="2000" dirty="0"/>
              <a:t>can be considered to be </a:t>
            </a:r>
            <a:r>
              <a:rPr lang="en-GB" altLang="ko-KR" sz="2000" dirty="0" smtClean="0"/>
              <a:t>used as </a:t>
            </a:r>
            <a:r>
              <a:rPr lang="en-GB" altLang="ko-KR" sz="2000" dirty="0" smtClean="0"/>
              <a:t>the  STA </a:t>
            </a:r>
            <a:r>
              <a:rPr lang="en-GB" altLang="ko-KR" sz="2000" dirty="0"/>
              <a:t>Security capability </a:t>
            </a:r>
            <a:r>
              <a:rPr lang="en-GB" altLang="ko-KR" sz="2000" dirty="0" smtClean="0"/>
              <a:t>element</a:t>
            </a:r>
          </a:p>
          <a:p>
            <a:endParaRPr lang="ko-KR" altLang="ko-KR" sz="2000" dirty="0"/>
          </a:p>
        </p:txBody>
      </p:sp>
      <p:sp>
        <p:nvSpPr>
          <p:cNvPr id="11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March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29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Selective Scanning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ko-KR" sz="2000" dirty="0" smtClean="0">
                <a:ea typeface="MS PGothic" pitchFamily="34" charset="-128"/>
              </a:rPr>
              <a:t>AP Channel Report element is included in Probe Response Frame</a:t>
            </a:r>
            <a:r>
              <a:rPr lang="ko-KR" altLang="en-US" sz="2000" dirty="0">
                <a:ea typeface="MS PGothic" pitchFamily="34" charset="-128"/>
              </a:rPr>
              <a:t> </a:t>
            </a:r>
            <a:endParaRPr lang="en-US" altLang="ko-KR" sz="2000" dirty="0">
              <a:ea typeface="MS PGothic" pitchFamily="34" charset="-128"/>
            </a:endParaRPr>
          </a:p>
          <a:p>
            <a:pPr marL="579438" lvl="1" indent="-179388" eaLnBrk="1" hangingPunct="1">
              <a:buFont typeface="Arial" pitchFamily="34" charset="0"/>
              <a:buChar char="•"/>
            </a:pPr>
            <a:r>
              <a:rPr lang="en-GB" altLang="ko-KR" sz="1800" dirty="0" smtClean="0"/>
              <a:t>AP </a:t>
            </a:r>
            <a:r>
              <a:rPr lang="en-GB" altLang="ko-KR" sz="1800" dirty="0"/>
              <a:t>Channel Report element contains a list of channels in an operating class where a STA is likely to find an AP, excluding the AP transmitting the AP Channel Report (From 802.11 </a:t>
            </a:r>
            <a:r>
              <a:rPr lang="en-US" altLang="ko-KR" sz="1800" dirty="0" err="1"/>
              <a:t>Revmb</a:t>
            </a:r>
            <a:r>
              <a:rPr lang="en-US" altLang="ko-KR" sz="1800" dirty="0" smtClean="0"/>
              <a:t>)</a:t>
            </a:r>
            <a:endParaRPr lang="en-GB" altLang="ko-KR" sz="1800" dirty="0" smtClean="0"/>
          </a:p>
          <a:p>
            <a:pPr eaLnBrk="1" hangingPunct="1"/>
            <a:r>
              <a:rPr lang="en-GB" altLang="ko-KR" sz="2000" dirty="0" smtClean="0">
                <a:sym typeface="Wingdings" pitchFamily="2" charset="2"/>
              </a:rPr>
              <a:t>I</a:t>
            </a:r>
            <a:r>
              <a:rPr lang="en-GB" altLang="ko-KR" sz="2000" dirty="0" smtClean="0"/>
              <a:t>t can help </a:t>
            </a:r>
            <a:r>
              <a:rPr lang="en-GB" altLang="ko-KR" sz="2000" dirty="0"/>
              <a:t>to perform selective channel </a:t>
            </a:r>
            <a:r>
              <a:rPr lang="en-GB" altLang="ko-KR" sz="2000" dirty="0" smtClean="0"/>
              <a:t>scanning </a:t>
            </a:r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ko-KR" sz="2000" dirty="0" smtClean="0"/>
          </a:p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ko-KR" sz="2000" dirty="0" smtClean="0"/>
              <a:t>If </a:t>
            </a:r>
            <a:r>
              <a:rPr lang="en-US" altLang="ko-KR" sz="2000" dirty="0"/>
              <a:t>AP Channel Report element is included in the received probe responses, then a channel in the </a:t>
            </a:r>
            <a:r>
              <a:rPr lang="en-US" altLang="ko-KR" sz="2000" dirty="0" err="1"/>
              <a:t>ChannelList</a:t>
            </a:r>
            <a:r>
              <a:rPr lang="en-US" altLang="ko-KR" sz="2000" dirty="0"/>
              <a:t> that is also included in the AP Channel Report element that is not scanned yet may be selected as the next channel to be </a:t>
            </a:r>
            <a:r>
              <a:rPr lang="en-US" altLang="ko-KR" sz="2000" dirty="0" smtClean="0"/>
              <a:t>scanned</a:t>
            </a:r>
          </a:p>
          <a:p>
            <a:pPr marL="579438" lvl="1" indent="-179388" eaLnBrk="1" hangingPunct="1">
              <a:buFont typeface="Arial" pitchFamily="34" charset="0"/>
              <a:buChar char="•"/>
            </a:pPr>
            <a:r>
              <a:rPr lang="en-US" altLang="ko-KR" sz="1800" b="1" dirty="0" smtClean="0"/>
              <a:t>The </a:t>
            </a:r>
            <a:r>
              <a:rPr lang="en-US" altLang="ko-KR" sz="1800" b="1" dirty="0"/>
              <a:t>AP Channel Report element included in the most recently received probe response </a:t>
            </a:r>
            <a:r>
              <a:rPr lang="en-US" altLang="ko-KR" sz="1800" b="1" dirty="0" smtClean="0"/>
              <a:t>should be used</a:t>
            </a:r>
            <a:endParaRPr lang="en-US" altLang="ja-JP" sz="1800" b="1" dirty="0">
              <a:solidFill>
                <a:schemeClr val="tx1"/>
              </a:solidFill>
              <a:ea typeface="MS PGothic" pitchFamily="34" charset="-128"/>
            </a:endParaRPr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ja-JP" sz="2000" dirty="0" smtClean="0">
              <a:ea typeface="MS PGothic" pitchFamily="34" charset="-128"/>
            </a:endParaRPr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ja-JP" sz="2000" dirty="0">
              <a:solidFill>
                <a:schemeClr val="tx1"/>
              </a:solidFill>
              <a:ea typeface="MS PGothic" pitchFamily="34" charset="-128"/>
            </a:endParaRPr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ja-JP" sz="2000" dirty="0" smtClean="0">
              <a:ea typeface="MS PGothic" pitchFamily="34" charset="-128"/>
            </a:endParaRPr>
          </a:p>
          <a:p>
            <a:pPr marL="0" indent="0" eaLnBrk="1" hangingPunct="1">
              <a:buNone/>
            </a:pPr>
            <a:endParaRPr lang="en-US" altLang="ja-JP" sz="2000" dirty="0">
              <a:ea typeface="MS PGothic" pitchFamily="34" charset="-128"/>
            </a:endParaRPr>
          </a:p>
        </p:txBody>
      </p:sp>
      <p:sp>
        <p:nvSpPr>
          <p:cNvPr id="5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March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71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ko-KR" dirty="0"/>
              <a:t>Selective </a:t>
            </a:r>
            <a:r>
              <a:rPr lang="en-US" altLang="ko-KR" dirty="0" smtClean="0"/>
              <a:t>Probe Response &amp; Selective Scan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508370" y="1219200"/>
            <a:ext cx="5001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dirty="0" smtClean="0"/>
          </a:p>
          <a:p>
            <a:endParaRPr lang="ko-KR" altLang="en-US" sz="1600" dirty="0"/>
          </a:p>
        </p:txBody>
      </p:sp>
      <p:grpSp>
        <p:nvGrpSpPr>
          <p:cNvPr id="38" name="그룹 37"/>
          <p:cNvGrpSpPr/>
          <p:nvPr/>
        </p:nvGrpSpPr>
        <p:grpSpPr>
          <a:xfrm>
            <a:off x="543081" y="1710557"/>
            <a:ext cx="8462036" cy="4825417"/>
            <a:chOff x="683568" y="302459"/>
            <a:chExt cx="8462036" cy="5985955"/>
          </a:xfrm>
        </p:grpSpPr>
        <p:sp>
          <p:nvSpPr>
            <p:cNvPr id="39" name="正方形/長方形 7"/>
            <p:cNvSpPr>
              <a:spLocks noChangeArrowheads="1"/>
            </p:cNvSpPr>
            <p:nvPr/>
          </p:nvSpPr>
          <p:spPr bwMode="auto">
            <a:xfrm>
              <a:off x="3277245" y="302459"/>
              <a:ext cx="574675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1-1</a:t>
              </a:r>
            </a:p>
          </p:txBody>
        </p:sp>
        <p:cxnSp>
          <p:nvCxnSpPr>
            <p:cNvPr id="40" name="直線コネクタ 33"/>
            <p:cNvCxnSpPr>
              <a:cxnSpLocks noChangeShapeType="1"/>
              <a:stCxn id="39" idx="2"/>
            </p:cNvCxnSpPr>
            <p:nvPr/>
          </p:nvCxnSpPr>
          <p:spPr bwMode="auto">
            <a:xfrm flipH="1">
              <a:off x="3564582" y="591384"/>
              <a:ext cx="1" cy="94362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" name="正方形/長方形 34"/>
            <p:cNvSpPr>
              <a:spLocks noChangeArrowheads="1"/>
            </p:cNvSpPr>
            <p:nvPr/>
          </p:nvSpPr>
          <p:spPr bwMode="auto">
            <a:xfrm>
              <a:off x="4141142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1-2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直線コネクタ 35"/>
            <p:cNvCxnSpPr>
              <a:cxnSpLocks noChangeShapeType="1"/>
              <a:stCxn id="41" idx="2"/>
            </p:cNvCxnSpPr>
            <p:nvPr/>
          </p:nvCxnSpPr>
          <p:spPr bwMode="auto">
            <a:xfrm>
              <a:off x="4429273" y="591384"/>
              <a:ext cx="794" cy="94362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" name="正方形/長方形 36"/>
            <p:cNvSpPr>
              <a:spLocks noChangeArrowheads="1"/>
            </p:cNvSpPr>
            <p:nvPr/>
          </p:nvSpPr>
          <p:spPr bwMode="auto">
            <a:xfrm>
              <a:off x="4933230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1-3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44" name="直線コネクタ 37"/>
            <p:cNvCxnSpPr>
              <a:cxnSpLocks noChangeShapeType="1"/>
              <a:stCxn id="43" idx="2"/>
            </p:cNvCxnSpPr>
            <p:nvPr/>
          </p:nvCxnSpPr>
          <p:spPr bwMode="auto">
            <a:xfrm flipH="1">
              <a:off x="5220567" y="591384"/>
              <a:ext cx="794" cy="87161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" name="正方形/長方形 38"/>
            <p:cNvSpPr>
              <a:spLocks noChangeArrowheads="1"/>
            </p:cNvSpPr>
            <p:nvPr/>
          </p:nvSpPr>
          <p:spPr bwMode="auto">
            <a:xfrm>
              <a:off x="5725318" y="302459"/>
              <a:ext cx="576263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1-…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46" name="直線コネクタ 39"/>
            <p:cNvCxnSpPr>
              <a:cxnSpLocks noChangeShapeType="1"/>
              <a:stCxn id="45" idx="2"/>
            </p:cNvCxnSpPr>
            <p:nvPr/>
          </p:nvCxnSpPr>
          <p:spPr bwMode="auto">
            <a:xfrm flipH="1">
              <a:off x="6013449" y="591384"/>
              <a:ext cx="1" cy="87161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" name="正方形/長方形 40"/>
            <p:cNvSpPr>
              <a:spLocks noChangeArrowheads="1"/>
            </p:cNvSpPr>
            <p:nvPr/>
          </p:nvSpPr>
          <p:spPr bwMode="auto">
            <a:xfrm>
              <a:off x="6877446" y="302459"/>
              <a:ext cx="576263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1-n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48" name="直線コネクタ 41"/>
            <p:cNvCxnSpPr>
              <a:cxnSpLocks noChangeShapeType="1"/>
              <a:stCxn id="47" idx="2"/>
            </p:cNvCxnSpPr>
            <p:nvPr/>
          </p:nvCxnSpPr>
          <p:spPr bwMode="auto">
            <a:xfrm flipH="1">
              <a:off x="7165577" y="591384"/>
              <a:ext cx="1" cy="87161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9" name="正方形/長方形 42"/>
            <p:cNvSpPr>
              <a:spLocks noChangeArrowheads="1"/>
            </p:cNvSpPr>
            <p:nvPr/>
          </p:nvSpPr>
          <p:spPr bwMode="auto">
            <a:xfrm>
              <a:off x="683568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STA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50" name="直線コネクタ 43"/>
            <p:cNvCxnSpPr>
              <a:cxnSpLocks noChangeShapeType="1"/>
              <a:stCxn id="49" idx="2"/>
            </p:cNvCxnSpPr>
            <p:nvPr/>
          </p:nvCxnSpPr>
          <p:spPr bwMode="auto">
            <a:xfrm>
              <a:off x="971699" y="591384"/>
              <a:ext cx="796" cy="569703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直線矢印コネクタ 53"/>
            <p:cNvCxnSpPr>
              <a:cxnSpLocks noChangeShapeType="1"/>
            </p:cNvCxnSpPr>
            <p:nvPr/>
          </p:nvCxnSpPr>
          <p:spPr bwMode="auto">
            <a:xfrm>
              <a:off x="972493" y="807284"/>
              <a:ext cx="2592784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直線矢印コネクタ 55"/>
            <p:cNvCxnSpPr>
              <a:cxnSpLocks noChangeShapeType="1"/>
            </p:cNvCxnSpPr>
            <p:nvPr/>
          </p:nvCxnSpPr>
          <p:spPr bwMode="auto">
            <a:xfrm>
              <a:off x="3565277" y="807284"/>
              <a:ext cx="86479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" name="直線矢印コネクタ 57"/>
            <p:cNvCxnSpPr>
              <a:cxnSpLocks noChangeShapeType="1"/>
            </p:cNvCxnSpPr>
            <p:nvPr/>
          </p:nvCxnSpPr>
          <p:spPr bwMode="auto">
            <a:xfrm>
              <a:off x="4286002" y="807284"/>
              <a:ext cx="935359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" name="直線矢印コネクタ 59"/>
            <p:cNvCxnSpPr>
              <a:cxnSpLocks noChangeShapeType="1"/>
            </p:cNvCxnSpPr>
            <p:nvPr/>
          </p:nvCxnSpPr>
          <p:spPr bwMode="auto">
            <a:xfrm>
              <a:off x="5005139" y="807284"/>
              <a:ext cx="100831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" name="直線矢印コネクタ 61"/>
            <p:cNvCxnSpPr>
              <a:cxnSpLocks noChangeShapeType="1"/>
            </p:cNvCxnSpPr>
            <p:nvPr/>
          </p:nvCxnSpPr>
          <p:spPr bwMode="auto">
            <a:xfrm>
              <a:off x="5725864" y="807284"/>
              <a:ext cx="1439713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" name="直線矢印コネクタ 63"/>
            <p:cNvCxnSpPr>
              <a:cxnSpLocks noChangeShapeType="1"/>
            </p:cNvCxnSpPr>
            <p:nvPr/>
          </p:nvCxnSpPr>
          <p:spPr bwMode="auto">
            <a:xfrm flipH="1">
              <a:off x="972493" y="951747"/>
              <a:ext cx="2592089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7" name="直線矢印コネクタ 69"/>
            <p:cNvCxnSpPr>
              <a:cxnSpLocks noChangeShapeType="1"/>
            </p:cNvCxnSpPr>
            <p:nvPr/>
          </p:nvCxnSpPr>
          <p:spPr bwMode="auto">
            <a:xfrm flipH="1">
              <a:off x="972494" y="1167647"/>
              <a:ext cx="5040955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8" name="正方形/長方形 7"/>
            <p:cNvSpPr>
              <a:spLocks noChangeArrowheads="1"/>
            </p:cNvSpPr>
            <p:nvPr/>
          </p:nvSpPr>
          <p:spPr bwMode="auto">
            <a:xfrm>
              <a:off x="3709293" y="2454289"/>
              <a:ext cx="574675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3-1</a:t>
              </a:r>
            </a:p>
          </p:txBody>
        </p:sp>
        <p:cxnSp>
          <p:nvCxnSpPr>
            <p:cNvPr id="59" name="直線コネクタ 33"/>
            <p:cNvCxnSpPr>
              <a:cxnSpLocks noChangeShapeType="1"/>
              <a:stCxn id="58" idx="2"/>
            </p:cNvCxnSpPr>
            <p:nvPr/>
          </p:nvCxnSpPr>
          <p:spPr bwMode="auto">
            <a:xfrm flipH="1">
              <a:off x="3996630" y="2743214"/>
              <a:ext cx="1" cy="94362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0" name="正方形/長方形 34"/>
            <p:cNvSpPr>
              <a:spLocks noChangeArrowheads="1"/>
            </p:cNvSpPr>
            <p:nvPr/>
          </p:nvSpPr>
          <p:spPr bwMode="auto">
            <a:xfrm>
              <a:off x="4573190" y="245428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3-2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61" name="直線コネクタ 35"/>
            <p:cNvCxnSpPr>
              <a:cxnSpLocks noChangeShapeType="1"/>
              <a:stCxn id="60" idx="2"/>
            </p:cNvCxnSpPr>
            <p:nvPr/>
          </p:nvCxnSpPr>
          <p:spPr bwMode="auto">
            <a:xfrm>
              <a:off x="4861321" y="2743214"/>
              <a:ext cx="794" cy="94362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2" name="正方形/長方形 36"/>
            <p:cNvSpPr>
              <a:spLocks noChangeArrowheads="1"/>
            </p:cNvSpPr>
            <p:nvPr/>
          </p:nvSpPr>
          <p:spPr bwMode="auto">
            <a:xfrm>
              <a:off x="5365278" y="245428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3-3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63" name="直線コネクタ 37"/>
            <p:cNvCxnSpPr>
              <a:cxnSpLocks noChangeShapeType="1"/>
              <a:stCxn id="62" idx="2"/>
            </p:cNvCxnSpPr>
            <p:nvPr/>
          </p:nvCxnSpPr>
          <p:spPr bwMode="auto">
            <a:xfrm flipH="1">
              <a:off x="5652615" y="2743214"/>
              <a:ext cx="794" cy="87161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4" name="正方形/長方形 38"/>
            <p:cNvSpPr>
              <a:spLocks noChangeArrowheads="1"/>
            </p:cNvSpPr>
            <p:nvPr/>
          </p:nvSpPr>
          <p:spPr bwMode="auto">
            <a:xfrm>
              <a:off x="6157366" y="2454289"/>
              <a:ext cx="576263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3-…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65" name="直線コネクタ 39"/>
            <p:cNvCxnSpPr>
              <a:cxnSpLocks noChangeShapeType="1"/>
              <a:stCxn id="64" idx="2"/>
            </p:cNvCxnSpPr>
            <p:nvPr/>
          </p:nvCxnSpPr>
          <p:spPr bwMode="auto">
            <a:xfrm flipH="1">
              <a:off x="6445497" y="2743214"/>
              <a:ext cx="1" cy="87161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6" name="正方形/長方形 40"/>
            <p:cNvSpPr>
              <a:spLocks noChangeArrowheads="1"/>
            </p:cNvSpPr>
            <p:nvPr/>
          </p:nvSpPr>
          <p:spPr bwMode="auto">
            <a:xfrm>
              <a:off x="7453510" y="2454289"/>
              <a:ext cx="576263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3-n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67" name="直線コネクタ 41"/>
            <p:cNvCxnSpPr>
              <a:cxnSpLocks noChangeShapeType="1"/>
              <a:stCxn id="66" idx="2"/>
            </p:cNvCxnSpPr>
            <p:nvPr/>
          </p:nvCxnSpPr>
          <p:spPr bwMode="auto">
            <a:xfrm flipH="1">
              <a:off x="7741641" y="2743214"/>
              <a:ext cx="1" cy="87161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8" name="直線矢印コネクタ 53"/>
            <p:cNvCxnSpPr>
              <a:cxnSpLocks noChangeShapeType="1"/>
            </p:cNvCxnSpPr>
            <p:nvPr/>
          </p:nvCxnSpPr>
          <p:spPr bwMode="auto">
            <a:xfrm>
              <a:off x="972495" y="2959114"/>
              <a:ext cx="302483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9" name="直線矢印コネクタ 55"/>
            <p:cNvCxnSpPr>
              <a:cxnSpLocks noChangeShapeType="1"/>
            </p:cNvCxnSpPr>
            <p:nvPr/>
          </p:nvCxnSpPr>
          <p:spPr bwMode="auto">
            <a:xfrm>
              <a:off x="3997325" y="2959114"/>
              <a:ext cx="86479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0" name="直線矢印コネクタ 57"/>
            <p:cNvCxnSpPr>
              <a:cxnSpLocks noChangeShapeType="1"/>
            </p:cNvCxnSpPr>
            <p:nvPr/>
          </p:nvCxnSpPr>
          <p:spPr bwMode="auto">
            <a:xfrm>
              <a:off x="4718050" y="2959114"/>
              <a:ext cx="935359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" name="直線矢印コネクタ 59"/>
            <p:cNvCxnSpPr>
              <a:cxnSpLocks noChangeShapeType="1"/>
            </p:cNvCxnSpPr>
            <p:nvPr/>
          </p:nvCxnSpPr>
          <p:spPr bwMode="auto">
            <a:xfrm>
              <a:off x="5437187" y="2959114"/>
              <a:ext cx="100831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2" name="直線矢印コネクタ 61"/>
            <p:cNvCxnSpPr>
              <a:cxnSpLocks noChangeShapeType="1"/>
            </p:cNvCxnSpPr>
            <p:nvPr/>
          </p:nvCxnSpPr>
          <p:spPr bwMode="auto">
            <a:xfrm>
              <a:off x="6157912" y="2959114"/>
              <a:ext cx="1583729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4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72495" y="3390914"/>
              <a:ext cx="6769146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prstDash val="sysDot"/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5" name="직선 연결선 74"/>
            <p:cNvCxnSpPr/>
            <p:nvPr/>
          </p:nvCxnSpPr>
          <p:spPr>
            <a:xfrm>
              <a:off x="6445720" y="446921"/>
              <a:ext cx="287909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직선 연결선 75"/>
            <p:cNvCxnSpPr/>
            <p:nvPr/>
          </p:nvCxnSpPr>
          <p:spPr>
            <a:xfrm>
              <a:off x="6985410" y="2615978"/>
              <a:ext cx="287909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7" name="正方形/長方形 7"/>
            <p:cNvSpPr>
              <a:spLocks noChangeArrowheads="1"/>
            </p:cNvSpPr>
            <p:nvPr/>
          </p:nvSpPr>
          <p:spPr bwMode="auto">
            <a:xfrm>
              <a:off x="4141341" y="4550931"/>
              <a:ext cx="574675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5-1</a:t>
              </a:r>
            </a:p>
          </p:txBody>
        </p:sp>
        <p:cxnSp>
          <p:nvCxnSpPr>
            <p:cNvPr id="78" name="直線コネクタ 33"/>
            <p:cNvCxnSpPr>
              <a:cxnSpLocks noChangeShapeType="1"/>
              <a:stCxn id="77" idx="2"/>
            </p:cNvCxnSpPr>
            <p:nvPr/>
          </p:nvCxnSpPr>
          <p:spPr bwMode="auto">
            <a:xfrm flipH="1">
              <a:off x="4428678" y="4839856"/>
              <a:ext cx="1" cy="94362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9" name="正方形/長方形 34"/>
            <p:cNvSpPr>
              <a:spLocks noChangeArrowheads="1"/>
            </p:cNvSpPr>
            <p:nvPr/>
          </p:nvSpPr>
          <p:spPr bwMode="auto">
            <a:xfrm>
              <a:off x="5005238" y="4550931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5-2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80" name="直線コネクタ 35"/>
            <p:cNvCxnSpPr>
              <a:cxnSpLocks noChangeShapeType="1"/>
              <a:stCxn id="79" idx="2"/>
            </p:cNvCxnSpPr>
            <p:nvPr/>
          </p:nvCxnSpPr>
          <p:spPr bwMode="auto">
            <a:xfrm>
              <a:off x="5293369" y="4839856"/>
              <a:ext cx="794" cy="94362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" name="正方形/長方形 36"/>
            <p:cNvSpPr>
              <a:spLocks noChangeArrowheads="1"/>
            </p:cNvSpPr>
            <p:nvPr/>
          </p:nvSpPr>
          <p:spPr bwMode="auto">
            <a:xfrm>
              <a:off x="5797326" y="4550931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5-3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83" name="直線コネクタ 37"/>
            <p:cNvCxnSpPr>
              <a:cxnSpLocks noChangeShapeType="1"/>
              <a:stCxn id="82" idx="2"/>
            </p:cNvCxnSpPr>
            <p:nvPr/>
          </p:nvCxnSpPr>
          <p:spPr bwMode="auto">
            <a:xfrm flipH="1">
              <a:off x="6084663" y="4839856"/>
              <a:ext cx="794" cy="87161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4" name="正方形/長方形 38"/>
            <p:cNvSpPr>
              <a:spLocks noChangeArrowheads="1"/>
            </p:cNvSpPr>
            <p:nvPr/>
          </p:nvSpPr>
          <p:spPr bwMode="auto">
            <a:xfrm>
              <a:off x="6589414" y="4550931"/>
              <a:ext cx="576263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5-…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85" name="直線コネクタ 39"/>
            <p:cNvCxnSpPr>
              <a:cxnSpLocks noChangeShapeType="1"/>
              <a:stCxn id="84" idx="2"/>
            </p:cNvCxnSpPr>
            <p:nvPr/>
          </p:nvCxnSpPr>
          <p:spPr bwMode="auto">
            <a:xfrm flipH="1">
              <a:off x="6877545" y="4839856"/>
              <a:ext cx="1" cy="87161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1" name="正方形/長方形 40"/>
            <p:cNvSpPr>
              <a:spLocks noChangeArrowheads="1"/>
            </p:cNvSpPr>
            <p:nvPr/>
          </p:nvSpPr>
          <p:spPr bwMode="auto">
            <a:xfrm>
              <a:off x="7885558" y="4550931"/>
              <a:ext cx="576263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5-n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22" name="直線コネクタ 41"/>
            <p:cNvCxnSpPr>
              <a:cxnSpLocks noChangeShapeType="1"/>
              <a:stCxn id="121" idx="2"/>
            </p:cNvCxnSpPr>
            <p:nvPr/>
          </p:nvCxnSpPr>
          <p:spPr bwMode="auto">
            <a:xfrm flipH="1">
              <a:off x="8173689" y="4839856"/>
              <a:ext cx="1" cy="87161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" name="直線矢印コネクタ 53"/>
            <p:cNvCxnSpPr>
              <a:cxnSpLocks noChangeShapeType="1"/>
            </p:cNvCxnSpPr>
            <p:nvPr/>
          </p:nvCxnSpPr>
          <p:spPr bwMode="auto">
            <a:xfrm>
              <a:off x="972495" y="5055756"/>
              <a:ext cx="3456878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4" name="直線矢印コネクタ 55"/>
            <p:cNvCxnSpPr>
              <a:cxnSpLocks noChangeShapeType="1"/>
            </p:cNvCxnSpPr>
            <p:nvPr/>
          </p:nvCxnSpPr>
          <p:spPr bwMode="auto">
            <a:xfrm>
              <a:off x="4429373" y="5055756"/>
              <a:ext cx="86479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5" name="直線矢印コネクタ 57"/>
            <p:cNvCxnSpPr>
              <a:cxnSpLocks noChangeShapeType="1"/>
            </p:cNvCxnSpPr>
            <p:nvPr/>
          </p:nvCxnSpPr>
          <p:spPr bwMode="auto">
            <a:xfrm>
              <a:off x="5150098" y="5055756"/>
              <a:ext cx="935359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6" name="直線矢印コネクタ 59"/>
            <p:cNvCxnSpPr>
              <a:cxnSpLocks noChangeShapeType="1"/>
            </p:cNvCxnSpPr>
            <p:nvPr/>
          </p:nvCxnSpPr>
          <p:spPr bwMode="auto">
            <a:xfrm>
              <a:off x="5869235" y="5055756"/>
              <a:ext cx="100831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7" name="直線矢印コネクタ 61"/>
            <p:cNvCxnSpPr>
              <a:cxnSpLocks noChangeShapeType="1"/>
            </p:cNvCxnSpPr>
            <p:nvPr/>
          </p:nvCxnSpPr>
          <p:spPr bwMode="auto">
            <a:xfrm>
              <a:off x="6589960" y="5055756"/>
              <a:ext cx="1583729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9" name="直線矢印コネクタ 69"/>
            <p:cNvCxnSpPr>
              <a:cxnSpLocks noChangeShapeType="1"/>
            </p:cNvCxnSpPr>
            <p:nvPr/>
          </p:nvCxnSpPr>
          <p:spPr bwMode="auto">
            <a:xfrm flipH="1">
              <a:off x="972495" y="5416119"/>
              <a:ext cx="5905052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0" name="직선 연결선 129"/>
            <p:cNvCxnSpPr/>
            <p:nvPr/>
          </p:nvCxnSpPr>
          <p:spPr>
            <a:xfrm>
              <a:off x="7417458" y="4712620"/>
              <a:ext cx="287909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1" name="テキスト ボックス 28"/>
            <p:cNvSpPr txBox="1">
              <a:spLocks noChangeArrowheads="1"/>
            </p:cNvSpPr>
            <p:nvPr/>
          </p:nvSpPr>
          <p:spPr bwMode="auto">
            <a:xfrm>
              <a:off x="1114426" y="590491"/>
              <a:ext cx="4682900" cy="305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Request on channel 1 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8180114" y="561063"/>
              <a:ext cx="77136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Channel 1</a:t>
              </a:r>
              <a:endParaRPr lang="ko-KR" altLang="en-US" sz="1000" dirty="0"/>
            </a:p>
          </p:txBody>
        </p:sp>
        <p:sp>
          <p:nvSpPr>
            <p:cNvPr id="133" name="テキスト ボックス 28"/>
            <p:cNvSpPr txBox="1">
              <a:spLocks noChangeArrowheads="1"/>
            </p:cNvSpPr>
            <p:nvPr/>
          </p:nvSpPr>
          <p:spPr bwMode="auto">
            <a:xfrm>
              <a:off x="1043608" y="2750731"/>
              <a:ext cx="4465884" cy="305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Request on channel 3</a:t>
              </a:r>
            </a:p>
          </p:txBody>
        </p:sp>
        <p:sp>
          <p:nvSpPr>
            <p:cNvPr id="134" name="テキスト ボックス 28"/>
            <p:cNvSpPr txBox="1">
              <a:spLocks noChangeArrowheads="1"/>
            </p:cNvSpPr>
            <p:nvPr/>
          </p:nvSpPr>
          <p:spPr bwMode="auto">
            <a:xfrm>
              <a:off x="1043607" y="4838963"/>
              <a:ext cx="4609007" cy="305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Request on channel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8220247" y="2822739"/>
              <a:ext cx="708848" cy="3054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Channel 6</a:t>
              </a: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8372635" y="5148545"/>
              <a:ext cx="772969" cy="3054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Channel 11</a:t>
              </a:r>
            </a:p>
          </p:txBody>
        </p:sp>
        <p:cxnSp>
          <p:nvCxnSpPr>
            <p:cNvPr id="138" name="직선 연결선 137"/>
            <p:cNvCxnSpPr/>
            <p:nvPr/>
          </p:nvCxnSpPr>
          <p:spPr>
            <a:xfrm>
              <a:off x="683568" y="807284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テキスト ボックス 28"/>
            <p:cNvSpPr txBox="1">
              <a:spLocks noChangeArrowheads="1"/>
            </p:cNvSpPr>
            <p:nvPr/>
          </p:nvSpPr>
          <p:spPr bwMode="auto">
            <a:xfrm>
              <a:off x="2531368" y="878523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140" name="テキスト ボックス 28"/>
            <p:cNvSpPr txBox="1">
              <a:spLocks noChangeArrowheads="1"/>
            </p:cNvSpPr>
            <p:nvPr/>
          </p:nvSpPr>
          <p:spPr bwMode="auto">
            <a:xfrm>
              <a:off x="2915816" y="3068960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141" name="テキスト ボックス 28"/>
            <p:cNvSpPr txBox="1">
              <a:spLocks noChangeArrowheads="1"/>
            </p:cNvSpPr>
            <p:nvPr/>
          </p:nvSpPr>
          <p:spPr bwMode="auto">
            <a:xfrm>
              <a:off x="2112982" y="5415027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142" name="テキスト ボックス 28"/>
            <p:cNvSpPr txBox="1">
              <a:spLocks noChangeArrowheads="1"/>
            </p:cNvSpPr>
            <p:nvPr/>
          </p:nvSpPr>
          <p:spPr bwMode="auto">
            <a:xfrm>
              <a:off x="4716016" y="1124744"/>
              <a:ext cx="175260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143" name="テキスト ボックス 28"/>
            <p:cNvSpPr txBox="1">
              <a:spLocks noChangeArrowheads="1"/>
            </p:cNvSpPr>
            <p:nvPr/>
          </p:nvSpPr>
          <p:spPr bwMode="auto">
            <a:xfrm>
              <a:off x="5725318" y="3398803"/>
              <a:ext cx="2087042" cy="305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 smtClean="0">
                  <a:solidFill>
                    <a:srgbClr val="FF0000"/>
                  </a:solidFill>
                </a:rPr>
                <a:t>No response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5292080" y="3645024"/>
              <a:ext cx="3379387" cy="6490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400" dirty="0" smtClean="0">
                  <a:solidFill>
                    <a:srgbClr val="FF0000"/>
                  </a:solidFill>
                </a:rPr>
                <a:t>Check the Preference and Capability</a:t>
              </a:r>
              <a:r>
                <a:rPr lang="en-US" altLang="ko-KR" sz="1400" dirty="0">
                  <a:solidFill>
                    <a:srgbClr val="FF0000"/>
                  </a:solidFill>
                </a:rPr>
                <a:t> </a:t>
              </a:r>
              <a:r>
                <a:rPr lang="en-US" altLang="ko-KR" sz="1400" dirty="0" smtClean="0">
                  <a:solidFill>
                    <a:srgbClr val="FF0000"/>
                  </a:solidFill>
                </a:rPr>
                <a:t>of the </a:t>
              </a:r>
            </a:p>
            <a:p>
              <a:r>
                <a:rPr lang="en-US" altLang="ko-KR" sz="1400" dirty="0">
                  <a:solidFill>
                    <a:srgbClr val="FF0000"/>
                  </a:solidFill>
                </a:rPr>
                <a:t>r</a:t>
              </a:r>
              <a:r>
                <a:rPr lang="en-US" altLang="ko-KR" sz="1400" dirty="0" smtClean="0">
                  <a:solidFill>
                    <a:srgbClr val="FF0000"/>
                  </a:solidFill>
                </a:rPr>
                <a:t>equesting STA in the Probe Response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7642495" y="1699647"/>
              <a:ext cx="1231427" cy="4963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Selective Scanning </a:t>
              </a:r>
            </a:p>
            <a:p>
              <a:r>
                <a:rPr lang="en-US" altLang="ko-KR" sz="1000" dirty="0" smtClean="0"/>
                <a:t>Of the Channel</a:t>
              </a:r>
            </a:p>
          </p:txBody>
        </p:sp>
        <p:cxnSp>
          <p:nvCxnSpPr>
            <p:cNvPr id="148" name="직선 화살표 연결선 147"/>
            <p:cNvCxnSpPr/>
            <p:nvPr/>
          </p:nvCxnSpPr>
          <p:spPr>
            <a:xfrm>
              <a:off x="8951479" y="446921"/>
              <a:ext cx="0" cy="22962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직선 화살표 연결선 148"/>
            <p:cNvCxnSpPr/>
            <p:nvPr/>
          </p:nvCxnSpPr>
          <p:spPr>
            <a:xfrm flipH="1">
              <a:off x="8951479" y="2996952"/>
              <a:ext cx="3422" cy="20882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8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8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March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85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dirty="0" smtClean="0"/>
              <a:t>In </a:t>
            </a:r>
            <a:r>
              <a:rPr lang="en-US" altLang="ko-KR" dirty="0"/>
              <a:t>active scanning, Probe Response can cause unnecessary packet </a:t>
            </a:r>
            <a:r>
              <a:rPr lang="en-US" altLang="ko-KR" dirty="0" smtClean="0"/>
              <a:t>exchange</a:t>
            </a:r>
          </a:p>
          <a:p>
            <a:r>
              <a:rPr lang="en-US" altLang="ko-KR" dirty="0"/>
              <a:t>We </a:t>
            </a:r>
            <a:r>
              <a:rPr lang="en-US" altLang="ko-KR" dirty="0" smtClean="0"/>
              <a:t>proposed </a:t>
            </a:r>
            <a:r>
              <a:rPr lang="en-US" altLang="ko-KR" dirty="0"/>
              <a:t>the selective transmission of the Probe Response frame to reduce the unnecessary Probe Response </a:t>
            </a:r>
            <a:r>
              <a:rPr lang="en-US" altLang="ko-KR" dirty="0" smtClean="0"/>
              <a:t>frame</a:t>
            </a:r>
            <a:endParaRPr lang="en-US" dirty="0"/>
          </a:p>
          <a:p>
            <a:r>
              <a:rPr lang="en-US" dirty="0" smtClean="0"/>
              <a:t>In this proposal:</a:t>
            </a:r>
          </a:p>
          <a:p>
            <a:pPr lvl="1"/>
            <a:r>
              <a:rPr lang="en-US" altLang="ko-KR" b="1" dirty="0" smtClean="0"/>
              <a:t>Filter </a:t>
            </a:r>
            <a:r>
              <a:rPr lang="en-US" altLang="ko-KR" b="1" dirty="0"/>
              <a:t>the Probe </a:t>
            </a:r>
            <a:r>
              <a:rPr lang="en-US" altLang="ko-KR" b="1" dirty="0" smtClean="0"/>
              <a:t>Request </a:t>
            </a:r>
            <a:r>
              <a:rPr lang="en-US" altLang="ko-KR" b="1" dirty="0"/>
              <a:t>using </a:t>
            </a:r>
            <a:r>
              <a:rPr lang="en-US" altLang="ko-KR" b="1" dirty="0" smtClean="0"/>
              <a:t>preferences and/or capabilities </a:t>
            </a:r>
            <a:r>
              <a:rPr lang="en-US" altLang="ko-KR" b="1" dirty="0"/>
              <a:t>of the STA that has sent the Probe Request frame</a:t>
            </a:r>
          </a:p>
          <a:p>
            <a:pPr lvl="1"/>
            <a:r>
              <a:rPr lang="en-GB" altLang="ko-KR" b="1" dirty="0"/>
              <a:t>Selective transmission of the probe </a:t>
            </a:r>
            <a:r>
              <a:rPr lang="en-GB" altLang="ko-KR" b="1" dirty="0" smtClean="0"/>
              <a:t>response </a:t>
            </a:r>
            <a:r>
              <a:rPr lang="en-GB" altLang="ko-KR" b="1" dirty="0"/>
              <a:t>helps to reduce the traffic caused by Probe Response frames, and also helps to select appropriate STAs to be associated with</a:t>
            </a:r>
          </a:p>
          <a:p>
            <a:pPr lvl="1"/>
            <a:r>
              <a:rPr lang="en-GB" altLang="ko-KR" b="1" dirty="0"/>
              <a:t>Selective Scanning of the channels </a:t>
            </a:r>
            <a:r>
              <a:rPr lang="en-GB" altLang="ko-KR" b="1" dirty="0" smtClean="0"/>
              <a:t>based on the channel information can </a:t>
            </a:r>
            <a:r>
              <a:rPr lang="en-GB" altLang="ko-KR" b="1" dirty="0"/>
              <a:t>reduce the scanning time</a:t>
            </a:r>
            <a:endParaRPr lang="en-US" altLang="ko-KR" b="1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endParaRPr lang="en-GB" sz="1800" dirty="0"/>
          </a:p>
        </p:txBody>
      </p:sp>
      <p:sp>
        <p:nvSpPr>
          <p:cNvPr id="8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March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8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FDA945-0F86-6545-9375-934CD2C0C19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dirty="0" smtClean="0"/>
              <a:t>Should the spec framework document be updated with the following text for Fast Network Discovery:</a:t>
            </a:r>
          </a:p>
          <a:p>
            <a:pPr lvl="1"/>
            <a:r>
              <a:rPr lang="en-US" dirty="0" smtClean="0"/>
              <a:t>STA may include its </a:t>
            </a:r>
            <a:r>
              <a:rPr lang="en-US" dirty="0" smtClean="0"/>
              <a:t>preferences and/or capabilities </a:t>
            </a:r>
            <a:r>
              <a:rPr lang="en-US" dirty="0" smtClean="0"/>
              <a:t>information in the Probe Request frame. If the </a:t>
            </a:r>
            <a:r>
              <a:rPr lang="en-US" dirty="0" smtClean="0"/>
              <a:t>preferences and/or capabilities </a:t>
            </a:r>
            <a:r>
              <a:rPr lang="en-US" dirty="0" smtClean="0"/>
              <a:t>of the STA </a:t>
            </a:r>
            <a:r>
              <a:rPr lang="en-US" dirty="0" smtClean="0"/>
              <a:t>are not acceptable by the </a:t>
            </a:r>
            <a:r>
              <a:rPr lang="en-US" dirty="0" smtClean="0"/>
              <a:t>responding </a:t>
            </a:r>
            <a:r>
              <a:rPr lang="en-US" dirty="0" smtClean="0"/>
              <a:t>AP or STA</a:t>
            </a:r>
            <a:r>
              <a:rPr lang="en-US" dirty="0" smtClean="0"/>
              <a:t>, then the responding </a:t>
            </a:r>
            <a:r>
              <a:rPr lang="en-US" dirty="0" smtClean="0"/>
              <a:t>AP or STA </a:t>
            </a:r>
            <a:r>
              <a:rPr lang="en-US" dirty="0" smtClean="0"/>
              <a:t>shall not transmit Probe Response</a:t>
            </a:r>
            <a:r>
              <a:rPr lang="en-US" dirty="0" smtClean="0"/>
              <a:t>.</a:t>
            </a:r>
          </a:p>
          <a:p>
            <a:pPr lvl="1"/>
            <a:endParaRPr lang="en-US" sz="1800" dirty="0"/>
          </a:p>
          <a:p>
            <a:endParaRPr lang="en-US" sz="2000" dirty="0" smtClean="0"/>
          </a:p>
          <a:p>
            <a:r>
              <a:rPr lang="en-US" dirty="0" smtClean="0"/>
              <a:t>Yes </a:t>
            </a:r>
          </a:p>
          <a:p>
            <a:r>
              <a:rPr lang="en-US" dirty="0" smtClean="0"/>
              <a:t>No </a:t>
            </a:r>
          </a:p>
          <a:p>
            <a:r>
              <a:rPr lang="en-US" dirty="0" smtClean="0"/>
              <a:t>Abstain</a:t>
            </a:r>
            <a:endParaRPr lang="ko-KR" altLang="ko-KR" b="1" dirty="0"/>
          </a:p>
          <a:p>
            <a:pPr lvl="1"/>
            <a:endParaRPr lang="en-US" sz="1400" b="1" dirty="0" smtClean="0"/>
          </a:p>
          <a:p>
            <a:pPr marL="457200" lvl="1" indent="0">
              <a:buNone/>
            </a:pPr>
            <a:endParaRPr lang="en-US" sz="1400" b="1" dirty="0" smtClean="0"/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14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March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39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2200" dirty="0" smtClean="0"/>
              <a:t>In active scanning, Probe Response can cause unnecessary packet exchange which increases the network traffic and causes link setup delay</a:t>
            </a:r>
          </a:p>
          <a:p>
            <a:r>
              <a:rPr lang="en-US" altLang="ko-KR" sz="2200" dirty="0" smtClean="0"/>
              <a:t>We propose the selective transmission of the Probe </a:t>
            </a:r>
            <a:r>
              <a:rPr lang="en-US" altLang="ko-KR" sz="2200" dirty="0"/>
              <a:t>Response </a:t>
            </a:r>
            <a:r>
              <a:rPr lang="en-US" altLang="ko-KR" sz="2200" dirty="0" smtClean="0"/>
              <a:t>frame to reduce the unnecessary Probe Response frame</a:t>
            </a:r>
          </a:p>
          <a:p>
            <a:pPr marL="0" indent="0">
              <a:buNone/>
            </a:pPr>
            <a:endParaRPr lang="en-US" sz="1100" dirty="0"/>
          </a:p>
          <a:p>
            <a:r>
              <a:rPr lang="en-US" sz="2200" dirty="0" smtClean="0"/>
              <a:t>Approach:</a:t>
            </a:r>
          </a:p>
          <a:p>
            <a:pPr lvl="1"/>
            <a:r>
              <a:rPr lang="en-US" sz="2200" b="1" dirty="0" smtClean="0"/>
              <a:t>Filter the Probe </a:t>
            </a:r>
            <a:r>
              <a:rPr lang="en-US" sz="2200" b="1" dirty="0" smtClean="0"/>
              <a:t>Request </a:t>
            </a:r>
            <a:r>
              <a:rPr lang="en-US" sz="2200" b="1" dirty="0" smtClean="0"/>
              <a:t>by the responding AP based on </a:t>
            </a:r>
            <a:r>
              <a:rPr lang="en-US" sz="2200" b="1" dirty="0" smtClean="0"/>
              <a:t>Preferences and/or Capabilities </a:t>
            </a:r>
            <a:r>
              <a:rPr lang="en-US" sz="2200" b="1" dirty="0" smtClean="0"/>
              <a:t>of the STA that has sent the Probe Request frame</a:t>
            </a:r>
          </a:p>
          <a:p>
            <a:pPr lvl="2"/>
            <a:r>
              <a:rPr lang="en-GB" altLang="ko-KR" sz="2000" b="1" dirty="0" smtClean="0"/>
              <a:t>can </a:t>
            </a:r>
            <a:r>
              <a:rPr lang="en-GB" altLang="ko-KR" sz="2000" b="1" dirty="0"/>
              <a:t>reduce the traffic caused by Probe Response </a:t>
            </a:r>
            <a:r>
              <a:rPr lang="en-GB" altLang="ko-KR" sz="2000" b="1" dirty="0" smtClean="0"/>
              <a:t>frames</a:t>
            </a:r>
          </a:p>
          <a:p>
            <a:pPr lvl="2"/>
            <a:r>
              <a:rPr lang="en-GB" altLang="ko-KR" sz="2000" b="1" dirty="0"/>
              <a:t>h</a:t>
            </a:r>
            <a:r>
              <a:rPr lang="en-GB" altLang="ko-KR" sz="2000" b="1" dirty="0" smtClean="0"/>
              <a:t>elps the selection of appropriate </a:t>
            </a:r>
            <a:r>
              <a:rPr lang="en-GB" altLang="ko-KR" sz="2000" b="1" dirty="0"/>
              <a:t>STAs to be </a:t>
            </a:r>
            <a:r>
              <a:rPr lang="en-GB" altLang="ko-KR" sz="2000" b="1" dirty="0" smtClean="0"/>
              <a:t>associated</a:t>
            </a:r>
          </a:p>
          <a:p>
            <a:pPr lvl="1"/>
            <a:endParaRPr lang="en-US" sz="14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endParaRPr lang="en-GB" sz="1800" dirty="0"/>
          </a:p>
        </p:txBody>
      </p:sp>
      <p:sp>
        <p:nvSpPr>
          <p:cNvPr id="7" name="Fußzeilenplatzhalter 4"/>
          <p:cNvSpPr txBox="1">
            <a:spLocks/>
          </p:cNvSpPr>
          <p:nvPr/>
        </p:nvSpPr>
        <p:spPr bwMode="auto">
          <a:xfrm>
            <a:off x="7239000" y="6477000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March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76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슬라이드 번호 개체 틀 3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슬라이드 번호 개체 틀 2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2EFDA945-0F86-6545-9375-934CD2C0C19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dirty="0" smtClean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dirty="0" smtClean="0"/>
              <a:t>Should the spec framework document be updated with the following text for Fast Network Discovery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If the STA that has sent the Probe Request is not acceptable by the responding AP or STA because </a:t>
            </a:r>
            <a:r>
              <a:rPr lang="en-US" dirty="0" smtClean="0"/>
              <a:t>of the responding </a:t>
            </a:r>
            <a:r>
              <a:rPr lang="en-US" dirty="0" smtClean="0"/>
              <a:t> AP’s or STA’s </a:t>
            </a:r>
            <a:r>
              <a:rPr lang="en-US" dirty="0" smtClean="0"/>
              <a:t>current operating condition, then the responding </a:t>
            </a:r>
            <a:r>
              <a:rPr lang="en-US" dirty="0" smtClean="0"/>
              <a:t>AP or STA </a:t>
            </a:r>
            <a:r>
              <a:rPr lang="en-US" dirty="0" smtClean="0"/>
              <a:t>shall not transmit Probe </a:t>
            </a:r>
            <a:r>
              <a:rPr lang="en-US" dirty="0" smtClean="0"/>
              <a:t>Response.</a:t>
            </a:r>
            <a:endParaRPr lang="en-US" sz="1800" dirty="0"/>
          </a:p>
          <a:p>
            <a:endParaRPr lang="en-US" sz="2000" dirty="0" smtClean="0"/>
          </a:p>
          <a:p>
            <a:r>
              <a:rPr lang="en-US" dirty="0" smtClean="0"/>
              <a:t>Yes </a:t>
            </a:r>
          </a:p>
          <a:p>
            <a:r>
              <a:rPr lang="en-US" dirty="0" smtClean="0"/>
              <a:t>No </a:t>
            </a:r>
          </a:p>
          <a:p>
            <a:r>
              <a:rPr lang="en-US" dirty="0" smtClean="0"/>
              <a:t>Abstain</a:t>
            </a:r>
            <a:endParaRPr lang="ko-KR" altLang="ko-KR" b="1" dirty="0"/>
          </a:p>
          <a:p>
            <a:pPr lvl="1"/>
            <a:endParaRPr lang="en-US" sz="1400" b="1" dirty="0" smtClean="0"/>
          </a:p>
          <a:p>
            <a:pPr marL="457200" lvl="1" indent="0">
              <a:buNone/>
            </a:pPr>
            <a:endParaRPr lang="en-US" sz="1400" b="1" dirty="0" smtClean="0"/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10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March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59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슬라이드 번호 개체 틀 3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슬라이드 번호 개체 틀 2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2EFDA945-0F86-6545-9375-934CD2C0C19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dirty="0" smtClean="0"/>
              <a:t>Straw Poll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dirty="0" smtClean="0"/>
              <a:t>Should the spec framework document be updated with the following text for Fast Network Discovery:</a:t>
            </a:r>
          </a:p>
          <a:p>
            <a:pPr lvl="1"/>
            <a:r>
              <a:rPr lang="en-GB" altLang="ko-KR" dirty="0" smtClean="0"/>
              <a:t>STA </a:t>
            </a:r>
            <a:r>
              <a:rPr lang="en-GB" altLang="ko-KR" dirty="0"/>
              <a:t>may include </a:t>
            </a:r>
            <a:r>
              <a:rPr lang="en-GB" altLang="ko-KR" dirty="0" smtClean="0"/>
              <a:t>its security processing preference and/or </a:t>
            </a:r>
            <a:r>
              <a:rPr lang="en-GB" altLang="ko-KR" dirty="0"/>
              <a:t>security capability in the Probe Request frame for Probe </a:t>
            </a:r>
            <a:r>
              <a:rPr lang="en-GB" altLang="ko-KR" dirty="0" smtClean="0"/>
              <a:t>Request filtering.</a:t>
            </a:r>
          </a:p>
          <a:p>
            <a:pPr lvl="1"/>
            <a:endParaRPr lang="en-US" sz="2000" dirty="0" smtClean="0"/>
          </a:p>
          <a:p>
            <a:r>
              <a:rPr lang="en-US" dirty="0" smtClean="0"/>
              <a:t>Yes </a:t>
            </a:r>
          </a:p>
          <a:p>
            <a:r>
              <a:rPr lang="en-US" dirty="0" smtClean="0"/>
              <a:t>No </a:t>
            </a:r>
          </a:p>
          <a:p>
            <a:r>
              <a:rPr lang="en-US" dirty="0" smtClean="0"/>
              <a:t>Abstain</a:t>
            </a:r>
            <a:endParaRPr lang="ko-KR" altLang="ko-KR" b="1" dirty="0"/>
          </a:p>
          <a:p>
            <a:pPr lvl="1"/>
            <a:endParaRPr lang="en-US" sz="1400" b="1" dirty="0" smtClean="0"/>
          </a:p>
          <a:p>
            <a:pPr marL="457200" lvl="1" indent="0">
              <a:buNone/>
            </a:pPr>
            <a:endParaRPr lang="en-US" sz="1400" b="1" dirty="0" smtClean="0"/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11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March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00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슬라이드 번호 개체 틀 3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날짜 개체 틀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de-DE" smtClean="0"/>
              <a:t>March 2012</a:t>
            </a:r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838200" y="762000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dirty="0" smtClean="0"/>
              <a:t>Straw Poll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838200" y="16002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dirty="0" smtClean="0"/>
              <a:t>Should the spec framework document be updated with the following text for Fast Network Discovery:</a:t>
            </a:r>
          </a:p>
          <a:p>
            <a:pPr lvl="1"/>
            <a:r>
              <a:rPr lang="en-US" dirty="0" smtClean="0"/>
              <a:t>STA may include its </a:t>
            </a:r>
            <a:r>
              <a:rPr lang="en-US" altLang="ko-KR" dirty="0" smtClean="0"/>
              <a:t>preferred AP’s </a:t>
            </a:r>
            <a:r>
              <a:rPr lang="en-US" altLang="ko-KR" dirty="0" smtClean="0"/>
              <a:t>capabilities </a:t>
            </a:r>
            <a:r>
              <a:rPr lang="en-US" altLang="ko-KR" dirty="0" smtClean="0"/>
              <a:t>in </a:t>
            </a:r>
            <a:r>
              <a:rPr lang="en-US" altLang="ko-KR" dirty="0"/>
              <a:t>the Probe Request </a:t>
            </a:r>
            <a:r>
              <a:rPr lang="en-US" altLang="ko-KR" dirty="0" smtClean="0"/>
              <a:t>frame </a:t>
            </a:r>
            <a:r>
              <a:rPr lang="en-US" altLang="ko-KR" dirty="0"/>
              <a:t>for Probe </a:t>
            </a:r>
            <a:r>
              <a:rPr lang="en-US" altLang="ko-KR" dirty="0" smtClean="0"/>
              <a:t>Request filtering.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Yes </a:t>
            </a:r>
          </a:p>
          <a:p>
            <a:r>
              <a:rPr lang="en-US" dirty="0" smtClean="0"/>
              <a:t>No </a:t>
            </a:r>
          </a:p>
          <a:p>
            <a:r>
              <a:rPr lang="en-US" dirty="0" smtClean="0"/>
              <a:t>Abstain</a:t>
            </a:r>
            <a:endParaRPr lang="ko-KR" altLang="ko-KR" b="1" dirty="0"/>
          </a:p>
          <a:p>
            <a:pPr lvl="1"/>
            <a:endParaRPr lang="en-US" sz="1400" b="1" dirty="0" smtClean="0"/>
          </a:p>
          <a:p>
            <a:pPr marL="457200" lvl="1" indent="0">
              <a:buNone/>
            </a:pPr>
            <a:endParaRPr lang="en-US" sz="1400" b="1" dirty="0" smtClean="0"/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10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71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슬라이드 번호 개체 틀 3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" name="슬라이드 번호 개체 틀 2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2EFDA945-0F86-6545-9375-934CD2C0C19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dirty="0" smtClean="0"/>
              <a:t>Straw Poll </a:t>
            </a:r>
            <a:r>
              <a:rPr lang="en-US" dirty="0"/>
              <a:t>5</a:t>
            </a:r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dirty="0" smtClean="0"/>
              <a:t>Should the spec framework document be updated with the following text for Fast Network Discovery:</a:t>
            </a:r>
          </a:p>
          <a:p>
            <a:pPr lvl="1"/>
            <a:r>
              <a:rPr lang="en-US" dirty="0" smtClean="0"/>
              <a:t>AP Channel Report element included in the most recently received Probe Response may be used to select the next channel to be scanned</a:t>
            </a:r>
          </a:p>
          <a:p>
            <a:pPr lvl="1"/>
            <a:endParaRPr lang="en-US" sz="2000" dirty="0" smtClean="0"/>
          </a:p>
          <a:p>
            <a:r>
              <a:rPr lang="en-US" dirty="0" smtClean="0"/>
              <a:t>Yes </a:t>
            </a:r>
          </a:p>
          <a:p>
            <a:r>
              <a:rPr lang="en-US" dirty="0" smtClean="0"/>
              <a:t>No </a:t>
            </a:r>
          </a:p>
          <a:p>
            <a:r>
              <a:rPr lang="en-US" dirty="0" smtClean="0"/>
              <a:t>Abstain</a:t>
            </a:r>
            <a:endParaRPr lang="ko-KR" altLang="ko-KR" b="1" dirty="0"/>
          </a:p>
          <a:p>
            <a:pPr lvl="1"/>
            <a:endParaRPr lang="en-US" sz="1400" b="1" dirty="0" smtClean="0"/>
          </a:p>
          <a:p>
            <a:pPr marL="457200" lvl="1" indent="0">
              <a:buNone/>
            </a:pPr>
            <a:endParaRPr lang="en-US" sz="1400" b="1" dirty="0" smtClean="0"/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11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March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2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FDA945-0F86-6545-9375-934CD2C0C19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90664" y="1433209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GB" altLang="ko-KR" sz="2000" dirty="0" smtClean="0"/>
              <a:t>11-12/0063r1 Selective transmission of the Probe Response</a:t>
            </a:r>
            <a:endParaRPr lang="en-US" altLang="ko-KR" sz="2000" dirty="0"/>
          </a:p>
          <a:p>
            <a:r>
              <a:rPr lang="en-US" sz="2000" dirty="0" smtClean="0"/>
              <a:t>11-12/0064r0 Text for Selective transmission of the Probe Response</a:t>
            </a:r>
            <a:endParaRPr lang="en-US" sz="1400" b="1" dirty="0" smtClean="0"/>
          </a:p>
          <a:p>
            <a:pPr marL="457200" lvl="1" indent="0">
              <a:buNone/>
            </a:pPr>
            <a:endParaRPr lang="en-US" sz="1400" b="1" dirty="0" smtClean="0"/>
          </a:p>
          <a:p>
            <a:endParaRPr lang="en-GB" sz="1800" dirty="0"/>
          </a:p>
        </p:txBody>
      </p:sp>
      <p:sp>
        <p:nvSpPr>
          <p:cNvPr id="10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March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87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GB" sz="2000" dirty="0" smtClean="0"/>
              <a:t>This contribution is based on the following documents that have been presented at the last January 2012 IEEE 802.11 meeting</a:t>
            </a:r>
          </a:p>
          <a:p>
            <a:pPr lvl="1"/>
            <a:r>
              <a:rPr lang="en-GB" altLang="ko-KR" sz="2000" dirty="0" smtClean="0"/>
              <a:t>11-12/0063r1 </a:t>
            </a:r>
            <a:r>
              <a:rPr lang="en-GB" altLang="ko-KR" sz="2000" dirty="0"/>
              <a:t>Selective transmission of the Probe </a:t>
            </a:r>
            <a:r>
              <a:rPr lang="en-GB" altLang="ko-KR" sz="2000" dirty="0" smtClean="0"/>
              <a:t>Response</a:t>
            </a:r>
          </a:p>
          <a:p>
            <a:pPr lvl="1"/>
            <a:r>
              <a:rPr lang="en-US" altLang="ko-KR" sz="2000" dirty="0" smtClean="0"/>
              <a:t>11-12/0064r0 </a:t>
            </a:r>
            <a:r>
              <a:rPr lang="en-US" altLang="ko-KR" sz="2000" dirty="0"/>
              <a:t>Text for Selective transmission of the Probe </a:t>
            </a:r>
            <a:r>
              <a:rPr lang="en-US" altLang="ko-KR" sz="2000" dirty="0" smtClean="0"/>
              <a:t>Response</a:t>
            </a:r>
            <a:endParaRPr lang="en-US" altLang="ko-KR" sz="1400" dirty="0"/>
          </a:p>
          <a:p>
            <a:pPr lvl="1"/>
            <a:endParaRPr lang="en-GB" sz="2000" dirty="0" smtClean="0"/>
          </a:p>
          <a:p>
            <a:r>
              <a:rPr lang="en-GB" altLang="ko-KR" sz="2000" dirty="0" smtClean="0"/>
              <a:t>This contribution proposes text for </a:t>
            </a:r>
            <a:r>
              <a:rPr lang="en-GB" altLang="ko-KR" sz="2000" dirty="0" err="1" smtClean="0"/>
              <a:t>TGai</a:t>
            </a:r>
            <a:r>
              <a:rPr lang="en-GB" altLang="ko-KR" sz="2000" dirty="0" smtClean="0"/>
              <a:t> Specification Framework Document regarding scanning enhancement for fast network discovery</a:t>
            </a:r>
          </a:p>
          <a:p>
            <a:r>
              <a:rPr lang="en-GB" altLang="ko-KR" sz="2000" dirty="0" smtClean="0"/>
              <a:t>Proposed Spec Framework text is included in the Straw Poll/Motion section at the end of this contribution</a:t>
            </a:r>
            <a:endParaRPr lang="en-GB" altLang="ko-KR" sz="2000" dirty="0"/>
          </a:p>
          <a:p>
            <a:pPr marL="457200" lvl="1" indent="0">
              <a:buNone/>
            </a:pPr>
            <a:endParaRPr lang="en-US" sz="1400" dirty="0" smtClean="0"/>
          </a:p>
          <a:p>
            <a:endParaRPr lang="en-GB" sz="1800" dirty="0"/>
          </a:p>
        </p:txBody>
      </p:sp>
      <p:sp>
        <p:nvSpPr>
          <p:cNvPr id="8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7000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2DBE7069-5AB7-BF49-BE5C-1250CA92399F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609600" y="304800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March</a:t>
            </a:r>
            <a:r>
              <a:rPr lang="de-DE" sz="1800" b="1" dirty="0" smtClean="0"/>
              <a:t>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220936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smtClean="0"/>
              <a:t>Conformance w/ Tgai PAR &amp; 5C </a:t>
            </a:r>
          </a:p>
        </p:txBody>
      </p:sp>
      <p:graphicFrame>
        <p:nvGraphicFramePr>
          <p:cNvPr id="6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688960"/>
              </p:ext>
            </p:extLst>
          </p:nvPr>
        </p:nvGraphicFramePr>
        <p:xfrm>
          <a:off x="685800" y="1905000"/>
          <a:ext cx="7772400" cy="3733801"/>
        </p:xfrm>
        <a:graphic>
          <a:graphicData uri="http://schemas.openxmlformats.org/drawingml/2006/table">
            <a:tbl>
              <a:tblPr/>
              <a:tblGrid>
                <a:gridCol w="5848539"/>
                <a:gridCol w="1923861"/>
              </a:tblGrid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2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62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4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March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53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Selective Probe Response - Background</a:t>
            </a:r>
            <a:endParaRPr lang="en-US" dirty="0"/>
          </a:p>
        </p:txBody>
      </p:sp>
      <p:sp>
        <p:nvSpPr>
          <p:cNvPr id="79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  <a:ea typeface="MS PGothic" pitchFamily="34" charset="-128"/>
              </a:rPr>
              <a:t>To discover an AP to associate, a STA transmits Probe Request in Broadcast with wildcard SSID</a:t>
            </a:r>
            <a:r>
              <a:rPr lang="en-US" altLang="ja-JP" u="sng" dirty="0" smtClean="0">
                <a:solidFill>
                  <a:schemeClr val="tx1"/>
                </a:solidFill>
                <a:ea typeface="MS PGothic" pitchFamily="34" charset="-128"/>
              </a:rPr>
              <a:t> </a:t>
            </a:r>
          </a:p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ja-JP" dirty="0" smtClean="0">
                <a:ea typeface="MS PGothic" pitchFamily="34" charset="-128"/>
                <a:sym typeface="Wingdings" pitchFamily="2" charset="2"/>
              </a:rPr>
              <a:t>It can cause too</a:t>
            </a:r>
            <a:r>
              <a:rPr lang="en-US" altLang="ja-JP" dirty="0" smtClean="0">
                <a:solidFill>
                  <a:schemeClr val="tx1"/>
                </a:solidFill>
                <a:ea typeface="MS PGothic" pitchFamily="34" charset="-128"/>
                <a:sym typeface="Wingdings" pitchFamily="2" charset="2"/>
              </a:rPr>
              <a:t> many probe responses: Need to reduce the unnecessary Probe responses</a:t>
            </a:r>
          </a:p>
          <a:p>
            <a:pPr eaLnBrk="1" hangingPunct="1"/>
            <a:r>
              <a:rPr lang="en-US" altLang="ja-JP" dirty="0" smtClean="0">
                <a:ea typeface="MS PGothic" pitchFamily="34" charset="-128"/>
                <a:sym typeface="Wingdings" pitchFamily="2" charset="2"/>
              </a:rPr>
              <a:t>APs respond to the Probe Request even if the requesting STA cannot or will not associate with the APs</a:t>
            </a:r>
          </a:p>
          <a:p>
            <a:pPr lvl="1" eaLnBrk="1" hangingPunct="1"/>
            <a:r>
              <a:rPr lang="en-US" altLang="ja-JP" dirty="0" smtClean="0">
                <a:ea typeface="MS PGothic" pitchFamily="34" charset="-128"/>
                <a:sym typeface="Wingdings" pitchFamily="2" charset="2"/>
              </a:rPr>
              <a:t>Due to the lack of the capability of the STA, or </a:t>
            </a:r>
          </a:p>
          <a:p>
            <a:pPr lvl="1" eaLnBrk="1" hangingPunct="1"/>
            <a:r>
              <a:rPr lang="en-US" altLang="ja-JP" dirty="0" smtClean="0">
                <a:ea typeface="MS PGothic" pitchFamily="34" charset="-128"/>
                <a:sym typeface="Wingdings" pitchFamily="2" charset="2"/>
              </a:rPr>
              <a:t>The STA </a:t>
            </a:r>
            <a:r>
              <a:rPr lang="en-US" altLang="ja-JP" dirty="0" smtClean="0">
                <a:ea typeface="MS PGothic" pitchFamily="34" charset="-128"/>
                <a:sym typeface="Wingdings" pitchFamily="2" charset="2"/>
              </a:rPr>
              <a:t>wants or does </a:t>
            </a:r>
            <a:r>
              <a:rPr lang="en-US" altLang="ja-JP" dirty="0" smtClean="0">
                <a:ea typeface="MS PGothic" pitchFamily="34" charset="-128"/>
                <a:sym typeface="Wingdings" pitchFamily="2" charset="2"/>
              </a:rPr>
              <a:t>not want to use certain </a:t>
            </a:r>
            <a:r>
              <a:rPr lang="en-US" altLang="ja-JP" dirty="0" smtClean="0">
                <a:ea typeface="MS PGothic" pitchFamily="34" charset="-128"/>
                <a:sym typeface="Wingdings" pitchFamily="2" charset="2"/>
              </a:rPr>
              <a:t>features</a:t>
            </a:r>
          </a:p>
          <a:p>
            <a:pPr lvl="1" eaLnBrk="1" hangingPunct="1"/>
            <a:r>
              <a:rPr lang="en-US" altLang="ja-JP" dirty="0" smtClean="0">
                <a:ea typeface="MS PGothic" pitchFamily="34" charset="-128"/>
                <a:sym typeface="Wingdings" pitchFamily="2" charset="2"/>
              </a:rPr>
              <a:t>AP cannot accept the STA for association because of its operating condition</a:t>
            </a:r>
            <a:endParaRPr lang="en-US" altLang="ja-JP" dirty="0" smtClean="0">
              <a:ea typeface="MS PGothic" pitchFamily="34" charset="-128"/>
              <a:sym typeface="Wingdings" pitchFamily="2" charset="2"/>
            </a:endParaRPr>
          </a:p>
          <a:p>
            <a:pPr marL="457200" lvl="1" indent="0" eaLnBrk="1" hangingPunct="1">
              <a:buNone/>
            </a:pPr>
            <a:r>
              <a:rPr lang="en-US" altLang="ja-JP" dirty="0" smtClean="0">
                <a:ea typeface="MS PGothic" pitchFamily="34" charset="-128"/>
                <a:sym typeface="Wingdings" pitchFamily="2" charset="2"/>
              </a:rPr>
              <a:t> Sending Probe Response to such STAs is not necessary</a:t>
            </a:r>
            <a:endParaRPr lang="en-US" altLang="ja-JP" dirty="0">
              <a:ea typeface="MS PGothic" pitchFamily="34" charset="-128"/>
              <a:sym typeface="Wingdings" pitchFamily="2" charset="2"/>
            </a:endParaRPr>
          </a:p>
          <a:p>
            <a:pPr marL="457200" lvl="1" indent="0" eaLnBrk="1" hangingPunct="1">
              <a:buNone/>
            </a:pPr>
            <a:endParaRPr lang="en-US" altLang="ja-JP" dirty="0" smtClean="0">
              <a:solidFill>
                <a:srgbClr val="FF0000"/>
              </a:solidFill>
              <a:ea typeface="MS PGothic" pitchFamily="34" charset="-128"/>
            </a:endParaRPr>
          </a:p>
        </p:txBody>
      </p:sp>
      <p:sp>
        <p:nvSpPr>
          <p:cNvPr id="4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March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46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683568" y="1447800"/>
            <a:ext cx="8460432" cy="5144246"/>
            <a:chOff x="683568" y="302459"/>
            <a:chExt cx="8460432" cy="6197897"/>
          </a:xfrm>
        </p:grpSpPr>
        <p:sp>
          <p:nvSpPr>
            <p:cNvPr id="6" name="正方形/長方形 7"/>
            <p:cNvSpPr>
              <a:spLocks noChangeArrowheads="1"/>
            </p:cNvSpPr>
            <p:nvPr/>
          </p:nvSpPr>
          <p:spPr bwMode="auto">
            <a:xfrm>
              <a:off x="3277245" y="302459"/>
              <a:ext cx="574675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1-1</a:t>
              </a:r>
            </a:p>
          </p:txBody>
        </p:sp>
        <p:cxnSp>
          <p:nvCxnSpPr>
            <p:cNvPr id="7" name="直線コネクタ 33"/>
            <p:cNvCxnSpPr>
              <a:cxnSpLocks noChangeShapeType="1"/>
              <a:stCxn id="6" idx="2"/>
            </p:cNvCxnSpPr>
            <p:nvPr/>
          </p:nvCxnSpPr>
          <p:spPr bwMode="auto">
            <a:xfrm flipH="1">
              <a:off x="3564582" y="591384"/>
              <a:ext cx="1" cy="94362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" name="正方形/長方形 34"/>
            <p:cNvSpPr>
              <a:spLocks noChangeArrowheads="1"/>
            </p:cNvSpPr>
            <p:nvPr/>
          </p:nvSpPr>
          <p:spPr bwMode="auto">
            <a:xfrm>
              <a:off x="4141142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1-2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直線コネクタ 35"/>
            <p:cNvCxnSpPr>
              <a:cxnSpLocks noChangeShapeType="1"/>
              <a:stCxn id="8" idx="2"/>
            </p:cNvCxnSpPr>
            <p:nvPr/>
          </p:nvCxnSpPr>
          <p:spPr bwMode="auto">
            <a:xfrm>
              <a:off x="4429273" y="591384"/>
              <a:ext cx="794" cy="94362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正方形/長方形 36"/>
            <p:cNvSpPr>
              <a:spLocks noChangeArrowheads="1"/>
            </p:cNvSpPr>
            <p:nvPr/>
          </p:nvSpPr>
          <p:spPr bwMode="auto">
            <a:xfrm>
              <a:off x="4933230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1-3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直線コネクタ 37"/>
            <p:cNvCxnSpPr>
              <a:cxnSpLocks noChangeShapeType="1"/>
              <a:stCxn id="10" idx="2"/>
            </p:cNvCxnSpPr>
            <p:nvPr/>
          </p:nvCxnSpPr>
          <p:spPr bwMode="auto">
            <a:xfrm flipH="1">
              <a:off x="5220567" y="591384"/>
              <a:ext cx="794" cy="87161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" name="正方形/長方形 38"/>
            <p:cNvSpPr>
              <a:spLocks noChangeArrowheads="1"/>
            </p:cNvSpPr>
            <p:nvPr/>
          </p:nvSpPr>
          <p:spPr bwMode="auto">
            <a:xfrm>
              <a:off x="5725318" y="302459"/>
              <a:ext cx="576263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1-…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直線コネクタ 39"/>
            <p:cNvCxnSpPr>
              <a:cxnSpLocks noChangeShapeType="1"/>
              <a:stCxn id="12" idx="2"/>
            </p:cNvCxnSpPr>
            <p:nvPr/>
          </p:nvCxnSpPr>
          <p:spPr bwMode="auto">
            <a:xfrm flipH="1">
              <a:off x="6013449" y="591384"/>
              <a:ext cx="1" cy="87161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正方形/長方形 40"/>
            <p:cNvSpPr>
              <a:spLocks noChangeArrowheads="1"/>
            </p:cNvSpPr>
            <p:nvPr/>
          </p:nvSpPr>
          <p:spPr bwMode="auto">
            <a:xfrm>
              <a:off x="6877446" y="302459"/>
              <a:ext cx="576263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1-n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直線コネクタ 41"/>
            <p:cNvCxnSpPr>
              <a:cxnSpLocks noChangeShapeType="1"/>
              <a:stCxn id="14" idx="2"/>
            </p:cNvCxnSpPr>
            <p:nvPr/>
          </p:nvCxnSpPr>
          <p:spPr bwMode="auto">
            <a:xfrm flipH="1">
              <a:off x="7165577" y="591384"/>
              <a:ext cx="1" cy="87161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正方形/長方形 42"/>
            <p:cNvSpPr>
              <a:spLocks noChangeArrowheads="1"/>
            </p:cNvSpPr>
            <p:nvPr/>
          </p:nvSpPr>
          <p:spPr bwMode="auto">
            <a:xfrm>
              <a:off x="683568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STA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7" name="直線コネクタ 43"/>
            <p:cNvCxnSpPr>
              <a:cxnSpLocks noChangeShapeType="1"/>
              <a:stCxn id="16" idx="2"/>
            </p:cNvCxnSpPr>
            <p:nvPr/>
          </p:nvCxnSpPr>
          <p:spPr bwMode="auto">
            <a:xfrm>
              <a:off x="971699" y="591384"/>
              <a:ext cx="796" cy="569703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直線矢印コネクタ 53"/>
            <p:cNvCxnSpPr>
              <a:cxnSpLocks noChangeShapeType="1"/>
            </p:cNvCxnSpPr>
            <p:nvPr/>
          </p:nvCxnSpPr>
          <p:spPr bwMode="auto">
            <a:xfrm>
              <a:off x="972493" y="807284"/>
              <a:ext cx="2592784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直線矢印コネクタ 55"/>
            <p:cNvCxnSpPr>
              <a:cxnSpLocks noChangeShapeType="1"/>
            </p:cNvCxnSpPr>
            <p:nvPr/>
          </p:nvCxnSpPr>
          <p:spPr bwMode="auto">
            <a:xfrm>
              <a:off x="3565277" y="807284"/>
              <a:ext cx="86479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直線矢印コネクタ 57"/>
            <p:cNvCxnSpPr>
              <a:cxnSpLocks noChangeShapeType="1"/>
            </p:cNvCxnSpPr>
            <p:nvPr/>
          </p:nvCxnSpPr>
          <p:spPr bwMode="auto">
            <a:xfrm>
              <a:off x="4286002" y="807284"/>
              <a:ext cx="935359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直線矢印コネクタ 59"/>
            <p:cNvCxnSpPr>
              <a:cxnSpLocks noChangeShapeType="1"/>
            </p:cNvCxnSpPr>
            <p:nvPr/>
          </p:nvCxnSpPr>
          <p:spPr bwMode="auto">
            <a:xfrm>
              <a:off x="5005139" y="807284"/>
              <a:ext cx="100831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直線矢印コネクタ 61"/>
            <p:cNvCxnSpPr>
              <a:cxnSpLocks noChangeShapeType="1"/>
            </p:cNvCxnSpPr>
            <p:nvPr/>
          </p:nvCxnSpPr>
          <p:spPr bwMode="auto">
            <a:xfrm>
              <a:off x="5725864" y="807284"/>
              <a:ext cx="1439713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直線矢印コネクタ 63"/>
            <p:cNvCxnSpPr>
              <a:cxnSpLocks noChangeShapeType="1"/>
            </p:cNvCxnSpPr>
            <p:nvPr/>
          </p:nvCxnSpPr>
          <p:spPr bwMode="auto">
            <a:xfrm flipH="1">
              <a:off x="972493" y="951747"/>
              <a:ext cx="2592089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直線矢印コネクタ 64"/>
            <p:cNvCxnSpPr>
              <a:cxnSpLocks noChangeShapeType="1"/>
            </p:cNvCxnSpPr>
            <p:nvPr/>
          </p:nvCxnSpPr>
          <p:spPr bwMode="auto">
            <a:xfrm flipH="1">
              <a:off x="972494" y="1023184"/>
              <a:ext cx="3457573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直線矢印コネクタ 67"/>
            <p:cNvCxnSpPr>
              <a:cxnSpLocks noChangeShapeType="1"/>
            </p:cNvCxnSpPr>
            <p:nvPr/>
          </p:nvCxnSpPr>
          <p:spPr bwMode="auto">
            <a:xfrm flipH="1">
              <a:off x="972493" y="1094622"/>
              <a:ext cx="4248074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直線矢印コネクタ 69"/>
            <p:cNvCxnSpPr>
              <a:cxnSpLocks noChangeShapeType="1"/>
            </p:cNvCxnSpPr>
            <p:nvPr/>
          </p:nvCxnSpPr>
          <p:spPr bwMode="auto">
            <a:xfrm flipH="1">
              <a:off x="972494" y="1167647"/>
              <a:ext cx="5040955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72495" y="1239084"/>
              <a:ext cx="6193083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" name="正方形/長方形 7"/>
            <p:cNvSpPr>
              <a:spLocks noChangeArrowheads="1"/>
            </p:cNvSpPr>
            <p:nvPr/>
          </p:nvSpPr>
          <p:spPr bwMode="auto">
            <a:xfrm>
              <a:off x="3709293" y="2454289"/>
              <a:ext cx="574675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3-1</a:t>
              </a:r>
            </a:p>
          </p:txBody>
        </p:sp>
        <p:cxnSp>
          <p:nvCxnSpPr>
            <p:cNvPr id="29" name="直線コネクタ 33"/>
            <p:cNvCxnSpPr>
              <a:cxnSpLocks noChangeShapeType="1"/>
              <a:stCxn id="28" idx="2"/>
            </p:cNvCxnSpPr>
            <p:nvPr/>
          </p:nvCxnSpPr>
          <p:spPr bwMode="auto">
            <a:xfrm flipH="1">
              <a:off x="3996630" y="2743214"/>
              <a:ext cx="1" cy="94362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正方形/長方形 34"/>
            <p:cNvSpPr>
              <a:spLocks noChangeArrowheads="1"/>
            </p:cNvSpPr>
            <p:nvPr/>
          </p:nvSpPr>
          <p:spPr bwMode="auto">
            <a:xfrm>
              <a:off x="4573190" y="245428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3-2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直線コネクタ 35"/>
            <p:cNvCxnSpPr>
              <a:cxnSpLocks noChangeShapeType="1"/>
              <a:stCxn id="30" idx="2"/>
            </p:cNvCxnSpPr>
            <p:nvPr/>
          </p:nvCxnSpPr>
          <p:spPr bwMode="auto">
            <a:xfrm>
              <a:off x="4861321" y="2743214"/>
              <a:ext cx="794" cy="94362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" name="正方形/長方形 36"/>
            <p:cNvSpPr>
              <a:spLocks noChangeArrowheads="1"/>
            </p:cNvSpPr>
            <p:nvPr/>
          </p:nvSpPr>
          <p:spPr bwMode="auto">
            <a:xfrm>
              <a:off x="5365278" y="245428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3-3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33" name="直線コネクタ 37"/>
            <p:cNvCxnSpPr>
              <a:cxnSpLocks noChangeShapeType="1"/>
              <a:stCxn id="32" idx="2"/>
            </p:cNvCxnSpPr>
            <p:nvPr/>
          </p:nvCxnSpPr>
          <p:spPr bwMode="auto">
            <a:xfrm flipH="1">
              <a:off x="5652615" y="2743214"/>
              <a:ext cx="794" cy="87161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" name="正方形/長方形 38"/>
            <p:cNvSpPr>
              <a:spLocks noChangeArrowheads="1"/>
            </p:cNvSpPr>
            <p:nvPr/>
          </p:nvSpPr>
          <p:spPr bwMode="auto">
            <a:xfrm>
              <a:off x="6157366" y="2454289"/>
              <a:ext cx="576263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3-…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35" name="直線コネクタ 39"/>
            <p:cNvCxnSpPr>
              <a:cxnSpLocks noChangeShapeType="1"/>
              <a:stCxn id="34" idx="2"/>
            </p:cNvCxnSpPr>
            <p:nvPr/>
          </p:nvCxnSpPr>
          <p:spPr bwMode="auto">
            <a:xfrm flipH="1">
              <a:off x="6445497" y="2743214"/>
              <a:ext cx="1" cy="87161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" name="正方形/長方形 40"/>
            <p:cNvSpPr>
              <a:spLocks noChangeArrowheads="1"/>
            </p:cNvSpPr>
            <p:nvPr/>
          </p:nvSpPr>
          <p:spPr bwMode="auto">
            <a:xfrm>
              <a:off x="7453510" y="2454289"/>
              <a:ext cx="576263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3-n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37" name="直線コネクタ 41"/>
            <p:cNvCxnSpPr>
              <a:cxnSpLocks noChangeShapeType="1"/>
              <a:stCxn id="36" idx="2"/>
            </p:cNvCxnSpPr>
            <p:nvPr/>
          </p:nvCxnSpPr>
          <p:spPr bwMode="auto">
            <a:xfrm flipH="1">
              <a:off x="7741641" y="2743214"/>
              <a:ext cx="1" cy="87161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直線矢印コネクタ 53"/>
            <p:cNvCxnSpPr>
              <a:cxnSpLocks noChangeShapeType="1"/>
            </p:cNvCxnSpPr>
            <p:nvPr/>
          </p:nvCxnSpPr>
          <p:spPr bwMode="auto">
            <a:xfrm>
              <a:off x="972495" y="2959114"/>
              <a:ext cx="302483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直線矢印コネクタ 55"/>
            <p:cNvCxnSpPr>
              <a:cxnSpLocks noChangeShapeType="1"/>
            </p:cNvCxnSpPr>
            <p:nvPr/>
          </p:nvCxnSpPr>
          <p:spPr bwMode="auto">
            <a:xfrm>
              <a:off x="3997325" y="2959114"/>
              <a:ext cx="86479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直線矢印コネクタ 57"/>
            <p:cNvCxnSpPr>
              <a:cxnSpLocks noChangeShapeType="1"/>
            </p:cNvCxnSpPr>
            <p:nvPr/>
          </p:nvCxnSpPr>
          <p:spPr bwMode="auto">
            <a:xfrm>
              <a:off x="4718050" y="2959114"/>
              <a:ext cx="935359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直線矢印コネクタ 59"/>
            <p:cNvCxnSpPr>
              <a:cxnSpLocks noChangeShapeType="1"/>
            </p:cNvCxnSpPr>
            <p:nvPr/>
          </p:nvCxnSpPr>
          <p:spPr bwMode="auto">
            <a:xfrm>
              <a:off x="5437187" y="2959114"/>
              <a:ext cx="100831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直線矢印コネクタ 61"/>
            <p:cNvCxnSpPr>
              <a:cxnSpLocks noChangeShapeType="1"/>
            </p:cNvCxnSpPr>
            <p:nvPr/>
          </p:nvCxnSpPr>
          <p:spPr bwMode="auto">
            <a:xfrm>
              <a:off x="6157912" y="2959114"/>
              <a:ext cx="1583729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直線矢印コネクタ 63"/>
            <p:cNvCxnSpPr>
              <a:cxnSpLocks noChangeShapeType="1"/>
            </p:cNvCxnSpPr>
            <p:nvPr/>
          </p:nvCxnSpPr>
          <p:spPr bwMode="auto">
            <a:xfrm flipH="1">
              <a:off x="972495" y="3103577"/>
              <a:ext cx="3024136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直線矢印コネクタ 64"/>
            <p:cNvCxnSpPr>
              <a:cxnSpLocks noChangeShapeType="1"/>
            </p:cNvCxnSpPr>
            <p:nvPr/>
          </p:nvCxnSpPr>
          <p:spPr bwMode="auto">
            <a:xfrm flipH="1">
              <a:off x="972495" y="3175014"/>
              <a:ext cx="3889621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直線矢印コネクタ 67"/>
            <p:cNvCxnSpPr>
              <a:cxnSpLocks noChangeShapeType="1"/>
            </p:cNvCxnSpPr>
            <p:nvPr/>
          </p:nvCxnSpPr>
          <p:spPr bwMode="auto">
            <a:xfrm flipH="1">
              <a:off x="972495" y="3246452"/>
              <a:ext cx="468012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" name="直線矢印コネクタ 69"/>
            <p:cNvCxnSpPr>
              <a:cxnSpLocks noChangeShapeType="1"/>
            </p:cNvCxnSpPr>
            <p:nvPr/>
          </p:nvCxnSpPr>
          <p:spPr bwMode="auto">
            <a:xfrm flipH="1">
              <a:off x="972495" y="3319477"/>
              <a:ext cx="5473003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72495" y="3390914"/>
              <a:ext cx="6769146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직선 연결선 47"/>
            <p:cNvCxnSpPr/>
            <p:nvPr/>
          </p:nvCxnSpPr>
          <p:spPr>
            <a:xfrm>
              <a:off x="6445720" y="446921"/>
              <a:ext cx="287909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직선 연결선 48"/>
            <p:cNvCxnSpPr/>
            <p:nvPr/>
          </p:nvCxnSpPr>
          <p:spPr>
            <a:xfrm>
              <a:off x="6985410" y="2615978"/>
              <a:ext cx="287909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正方形/長方形 7"/>
            <p:cNvSpPr>
              <a:spLocks noChangeArrowheads="1"/>
            </p:cNvSpPr>
            <p:nvPr/>
          </p:nvSpPr>
          <p:spPr bwMode="auto">
            <a:xfrm>
              <a:off x="4141341" y="4550931"/>
              <a:ext cx="574675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5-1</a:t>
              </a:r>
            </a:p>
          </p:txBody>
        </p:sp>
        <p:cxnSp>
          <p:nvCxnSpPr>
            <p:cNvPr id="51" name="直線コネクタ 33"/>
            <p:cNvCxnSpPr>
              <a:cxnSpLocks noChangeShapeType="1"/>
              <a:stCxn id="50" idx="2"/>
            </p:cNvCxnSpPr>
            <p:nvPr/>
          </p:nvCxnSpPr>
          <p:spPr bwMode="auto">
            <a:xfrm flipH="1">
              <a:off x="4428678" y="4839856"/>
              <a:ext cx="1" cy="94362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" name="正方形/長方形 34"/>
            <p:cNvSpPr>
              <a:spLocks noChangeArrowheads="1"/>
            </p:cNvSpPr>
            <p:nvPr/>
          </p:nvSpPr>
          <p:spPr bwMode="auto">
            <a:xfrm>
              <a:off x="5005238" y="4550931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5-2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53" name="直線コネクタ 35"/>
            <p:cNvCxnSpPr>
              <a:cxnSpLocks noChangeShapeType="1"/>
              <a:stCxn id="52" idx="2"/>
            </p:cNvCxnSpPr>
            <p:nvPr/>
          </p:nvCxnSpPr>
          <p:spPr bwMode="auto">
            <a:xfrm>
              <a:off x="5293369" y="4839856"/>
              <a:ext cx="794" cy="94362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4" name="正方形/長方形 36"/>
            <p:cNvSpPr>
              <a:spLocks noChangeArrowheads="1"/>
            </p:cNvSpPr>
            <p:nvPr/>
          </p:nvSpPr>
          <p:spPr bwMode="auto">
            <a:xfrm>
              <a:off x="5797326" y="4550931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5-3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55" name="直線コネクタ 37"/>
            <p:cNvCxnSpPr>
              <a:cxnSpLocks noChangeShapeType="1"/>
              <a:stCxn id="54" idx="2"/>
            </p:cNvCxnSpPr>
            <p:nvPr/>
          </p:nvCxnSpPr>
          <p:spPr bwMode="auto">
            <a:xfrm flipH="1">
              <a:off x="6084663" y="4839856"/>
              <a:ext cx="794" cy="87161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" name="正方形/長方形 38"/>
            <p:cNvSpPr>
              <a:spLocks noChangeArrowheads="1"/>
            </p:cNvSpPr>
            <p:nvPr/>
          </p:nvSpPr>
          <p:spPr bwMode="auto">
            <a:xfrm>
              <a:off x="6589414" y="4550931"/>
              <a:ext cx="576263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5-…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57" name="直線コネクタ 39"/>
            <p:cNvCxnSpPr>
              <a:cxnSpLocks noChangeShapeType="1"/>
              <a:stCxn id="56" idx="2"/>
            </p:cNvCxnSpPr>
            <p:nvPr/>
          </p:nvCxnSpPr>
          <p:spPr bwMode="auto">
            <a:xfrm flipH="1">
              <a:off x="6877545" y="4839856"/>
              <a:ext cx="1" cy="87161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8" name="正方形/長方形 40"/>
            <p:cNvSpPr>
              <a:spLocks noChangeArrowheads="1"/>
            </p:cNvSpPr>
            <p:nvPr/>
          </p:nvSpPr>
          <p:spPr bwMode="auto">
            <a:xfrm>
              <a:off x="7885558" y="4550931"/>
              <a:ext cx="576263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5-n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59" name="直線コネクタ 41"/>
            <p:cNvCxnSpPr>
              <a:cxnSpLocks noChangeShapeType="1"/>
              <a:stCxn id="58" idx="2"/>
            </p:cNvCxnSpPr>
            <p:nvPr/>
          </p:nvCxnSpPr>
          <p:spPr bwMode="auto">
            <a:xfrm flipH="1">
              <a:off x="8173689" y="4839856"/>
              <a:ext cx="1" cy="87161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" name="直線矢印コネクタ 53"/>
            <p:cNvCxnSpPr>
              <a:cxnSpLocks noChangeShapeType="1"/>
            </p:cNvCxnSpPr>
            <p:nvPr/>
          </p:nvCxnSpPr>
          <p:spPr bwMode="auto">
            <a:xfrm>
              <a:off x="972495" y="5055756"/>
              <a:ext cx="3456878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" name="直線矢印コネクタ 55"/>
            <p:cNvCxnSpPr>
              <a:cxnSpLocks noChangeShapeType="1"/>
            </p:cNvCxnSpPr>
            <p:nvPr/>
          </p:nvCxnSpPr>
          <p:spPr bwMode="auto">
            <a:xfrm>
              <a:off x="4429373" y="5055756"/>
              <a:ext cx="86479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" name="直線矢印コネクタ 57"/>
            <p:cNvCxnSpPr>
              <a:cxnSpLocks noChangeShapeType="1"/>
            </p:cNvCxnSpPr>
            <p:nvPr/>
          </p:nvCxnSpPr>
          <p:spPr bwMode="auto">
            <a:xfrm>
              <a:off x="5150098" y="5055756"/>
              <a:ext cx="935359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3" name="直線矢印コネクタ 59"/>
            <p:cNvCxnSpPr>
              <a:cxnSpLocks noChangeShapeType="1"/>
            </p:cNvCxnSpPr>
            <p:nvPr/>
          </p:nvCxnSpPr>
          <p:spPr bwMode="auto">
            <a:xfrm>
              <a:off x="5869235" y="5055756"/>
              <a:ext cx="100831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" name="直線矢印コネクタ 61"/>
            <p:cNvCxnSpPr>
              <a:cxnSpLocks noChangeShapeType="1"/>
            </p:cNvCxnSpPr>
            <p:nvPr/>
          </p:nvCxnSpPr>
          <p:spPr bwMode="auto">
            <a:xfrm>
              <a:off x="6589960" y="5055756"/>
              <a:ext cx="1583729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" name="直線矢印コネクタ 63"/>
            <p:cNvCxnSpPr>
              <a:cxnSpLocks noChangeShapeType="1"/>
            </p:cNvCxnSpPr>
            <p:nvPr/>
          </p:nvCxnSpPr>
          <p:spPr bwMode="auto">
            <a:xfrm flipH="1">
              <a:off x="972495" y="5200219"/>
              <a:ext cx="3456184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" name="直線矢印コネクタ 64"/>
            <p:cNvCxnSpPr>
              <a:cxnSpLocks noChangeShapeType="1"/>
            </p:cNvCxnSpPr>
            <p:nvPr/>
          </p:nvCxnSpPr>
          <p:spPr bwMode="auto">
            <a:xfrm flipH="1">
              <a:off x="971699" y="5271656"/>
              <a:ext cx="4322466" cy="4006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" name="直線矢印コネクタ 67"/>
            <p:cNvCxnSpPr>
              <a:cxnSpLocks noChangeShapeType="1"/>
            </p:cNvCxnSpPr>
            <p:nvPr/>
          </p:nvCxnSpPr>
          <p:spPr bwMode="auto">
            <a:xfrm flipH="1">
              <a:off x="972495" y="5343094"/>
              <a:ext cx="5112168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8" name="直線矢印コネクタ 69"/>
            <p:cNvCxnSpPr>
              <a:cxnSpLocks noChangeShapeType="1"/>
            </p:cNvCxnSpPr>
            <p:nvPr/>
          </p:nvCxnSpPr>
          <p:spPr bwMode="auto">
            <a:xfrm flipH="1">
              <a:off x="972495" y="5416119"/>
              <a:ext cx="5905052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9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72495" y="5487556"/>
              <a:ext cx="7201194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0" name="직선 연결선 69"/>
            <p:cNvCxnSpPr/>
            <p:nvPr/>
          </p:nvCxnSpPr>
          <p:spPr>
            <a:xfrm>
              <a:off x="7417458" y="4712620"/>
              <a:ext cx="287909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テキスト ボックス 28"/>
            <p:cNvSpPr txBox="1">
              <a:spLocks noChangeArrowheads="1"/>
            </p:cNvSpPr>
            <p:nvPr/>
          </p:nvSpPr>
          <p:spPr bwMode="auto">
            <a:xfrm>
              <a:off x="1114426" y="590491"/>
              <a:ext cx="338556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Request on channel 1 (broadcast, wildcard SSID)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8180114" y="561063"/>
              <a:ext cx="77136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Channel 1</a:t>
              </a:r>
              <a:endParaRPr lang="ko-KR" altLang="en-US" sz="100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8172400" y="1496398"/>
              <a:ext cx="8162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Channel 2 </a:t>
              </a:r>
            </a:p>
            <a:p>
              <a:r>
                <a:rPr lang="en-US" altLang="ko-KR" sz="1000" dirty="0" smtClean="0"/>
                <a:t>(idle)</a:t>
              </a:r>
              <a:endParaRPr lang="ko-KR" altLang="en-US" sz="1000" dirty="0"/>
            </a:p>
          </p:txBody>
        </p:sp>
        <p:sp>
          <p:nvSpPr>
            <p:cNvPr id="74" name="テキスト ボックス 28"/>
            <p:cNvSpPr txBox="1">
              <a:spLocks noChangeArrowheads="1"/>
            </p:cNvSpPr>
            <p:nvPr/>
          </p:nvSpPr>
          <p:spPr bwMode="auto">
            <a:xfrm>
              <a:off x="1043608" y="2750731"/>
              <a:ext cx="338556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Request on channel 3 (broadcast, wildcard SSID)</a:t>
              </a:r>
            </a:p>
          </p:txBody>
        </p:sp>
        <p:sp>
          <p:nvSpPr>
            <p:cNvPr id="75" name="テキスト ボックス 28"/>
            <p:cNvSpPr txBox="1">
              <a:spLocks noChangeArrowheads="1"/>
            </p:cNvSpPr>
            <p:nvPr/>
          </p:nvSpPr>
          <p:spPr bwMode="auto">
            <a:xfrm>
              <a:off x="1043608" y="4838963"/>
              <a:ext cx="338556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Request on channel 5 (broadcast, wildcard SSID)</a:t>
              </a:r>
            </a:p>
          </p:txBody>
        </p:sp>
        <p:cxnSp>
          <p:nvCxnSpPr>
            <p:cNvPr id="76" name="直線矢印コネクタ 53"/>
            <p:cNvCxnSpPr>
              <a:cxnSpLocks noChangeShapeType="1"/>
            </p:cNvCxnSpPr>
            <p:nvPr/>
          </p:nvCxnSpPr>
          <p:spPr bwMode="auto">
            <a:xfrm>
              <a:off x="971600" y="2031420"/>
              <a:ext cx="6194077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7" name="テキスト ボックス 28"/>
            <p:cNvSpPr txBox="1">
              <a:spLocks noChangeArrowheads="1"/>
            </p:cNvSpPr>
            <p:nvPr/>
          </p:nvSpPr>
          <p:spPr bwMode="auto">
            <a:xfrm>
              <a:off x="1113533" y="1814627"/>
              <a:ext cx="338556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Request on channel 2 (broadcast, wildcard SSID)</a:t>
              </a:r>
            </a:p>
          </p:txBody>
        </p:sp>
        <p:cxnSp>
          <p:nvCxnSpPr>
            <p:cNvPr id="78" name="直線矢印コネクタ 53"/>
            <p:cNvCxnSpPr>
              <a:cxnSpLocks noChangeShapeType="1"/>
            </p:cNvCxnSpPr>
            <p:nvPr/>
          </p:nvCxnSpPr>
          <p:spPr bwMode="auto">
            <a:xfrm>
              <a:off x="971600" y="4233471"/>
              <a:ext cx="6194077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9" name="テキスト ボックス 28"/>
            <p:cNvSpPr txBox="1">
              <a:spLocks noChangeArrowheads="1"/>
            </p:cNvSpPr>
            <p:nvPr/>
          </p:nvSpPr>
          <p:spPr bwMode="auto">
            <a:xfrm>
              <a:off x="1113533" y="4016678"/>
              <a:ext cx="338556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Request on channel 4 (broadcast, wildcard SSID)</a:t>
              </a:r>
            </a:p>
          </p:txBody>
        </p:sp>
        <p:cxnSp>
          <p:nvCxnSpPr>
            <p:cNvPr id="80" name="直線矢印コネクタ 53"/>
            <p:cNvCxnSpPr>
              <a:cxnSpLocks noChangeShapeType="1"/>
            </p:cNvCxnSpPr>
            <p:nvPr/>
          </p:nvCxnSpPr>
          <p:spPr bwMode="auto">
            <a:xfrm>
              <a:off x="1124000" y="6135876"/>
              <a:ext cx="6194077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1" name="テキスト ボックス 28"/>
            <p:cNvSpPr txBox="1">
              <a:spLocks noChangeArrowheads="1"/>
            </p:cNvSpPr>
            <p:nvPr/>
          </p:nvSpPr>
          <p:spPr bwMode="auto">
            <a:xfrm>
              <a:off x="1265933" y="5919083"/>
              <a:ext cx="338556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Request on channel n (broadcast, wildcard SSID)</a:t>
              </a:r>
            </a:p>
          </p:txBody>
        </p:sp>
        <p:cxnSp>
          <p:nvCxnSpPr>
            <p:cNvPr id="82" name="직선 연결선 81"/>
            <p:cNvCxnSpPr/>
            <p:nvPr/>
          </p:nvCxnSpPr>
          <p:spPr>
            <a:xfrm>
              <a:off x="2736391" y="5631051"/>
              <a:ext cx="0" cy="28803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8220247" y="2822739"/>
              <a:ext cx="77136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Channel 3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8372635" y="5148545"/>
              <a:ext cx="77136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Channel 5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8371374" y="3893567"/>
              <a:ext cx="77136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Channel 4</a:t>
              </a:r>
            </a:p>
            <a:p>
              <a:r>
                <a:rPr lang="en-US" altLang="ko-KR" sz="1000" dirty="0" smtClean="0"/>
                <a:t>(idle)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8344920" y="6042193"/>
              <a:ext cx="77136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Channel n</a:t>
              </a:r>
            </a:p>
          </p:txBody>
        </p:sp>
        <p:cxnSp>
          <p:nvCxnSpPr>
            <p:cNvPr id="87" name="직선 연결선 86"/>
            <p:cNvCxnSpPr/>
            <p:nvPr/>
          </p:nvCxnSpPr>
          <p:spPr>
            <a:xfrm>
              <a:off x="8680250" y="5621653"/>
              <a:ext cx="0" cy="28803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テキスト ボックス 28"/>
            <p:cNvSpPr txBox="1">
              <a:spLocks noChangeArrowheads="1"/>
            </p:cNvSpPr>
            <p:nvPr/>
          </p:nvSpPr>
          <p:spPr bwMode="auto">
            <a:xfrm>
              <a:off x="1960582" y="1044025"/>
              <a:ext cx="175260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altLang="ja-JP" sz="1000" dirty="0"/>
                <a:t> </a:t>
              </a:r>
              <a:r>
                <a:rPr lang="en-US" altLang="ja-JP" sz="1000" dirty="0" smtClean="0"/>
                <a:t> .</a:t>
              </a:r>
            </a:p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 .</a:t>
              </a:r>
            </a:p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altLang="ja-JP" sz="1000" dirty="0"/>
                <a:t> </a:t>
              </a:r>
              <a:r>
                <a:rPr lang="en-US" altLang="ja-JP" sz="1000" dirty="0" smtClean="0"/>
                <a:t> .</a:t>
              </a:r>
              <a:endParaRPr kumimoji="0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94" name="テキスト ボックス 28"/>
            <p:cNvSpPr txBox="1">
              <a:spLocks noChangeArrowheads="1"/>
            </p:cNvSpPr>
            <p:nvPr/>
          </p:nvSpPr>
          <p:spPr bwMode="auto">
            <a:xfrm>
              <a:off x="1979712" y="2937138"/>
              <a:ext cx="175260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altLang="ja-JP" sz="1000" dirty="0"/>
                <a:t> </a:t>
              </a:r>
              <a:r>
                <a:rPr lang="en-US" altLang="ja-JP" sz="1000" dirty="0" smtClean="0"/>
                <a:t> .</a:t>
              </a:r>
            </a:p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 .</a:t>
              </a:r>
            </a:p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altLang="ja-JP" sz="1000" dirty="0"/>
                <a:t> </a:t>
              </a:r>
              <a:r>
                <a:rPr lang="en-US" altLang="ja-JP" sz="1000" dirty="0" smtClean="0"/>
                <a:t> .</a:t>
              </a:r>
              <a:endParaRPr kumimoji="0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95" name="テキスト ボックス 28"/>
            <p:cNvSpPr txBox="1">
              <a:spLocks noChangeArrowheads="1"/>
            </p:cNvSpPr>
            <p:nvPr/>
          </p:nvSpPr>
          <p:spPr bwMode="auto">
            <a:xfrm>
              <a:off x="2112982" y="5445224"/>
              <a:ext cx="175260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altLang="ja-JP" sz="1000" dirty="0"/>
                <a:t> </a:t>
              </a:r>
              <a:r>
                <a:rPr lang="en-US" altLang="ja-JP" sz="1000" dirty="0" smtClean="0"/>
                <a:t> .</a:t>
              </a:r>
            </a:p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 .</a:t>
              </a:r>
            </a:p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altLang="ja-JP" sz="1000" dirty="0"/>
                <a:t> </a:t>
              </a:r>
              <a:r>
                <a:rPr lang="en-US" altLang="ja-JP" sz="1000" dirty="0" smtClean="0"/>
                <a:t> .</a:t>
              </a:r>
              <a:endParaRPr kumimoji="0" lang="ja-JP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8189111" y="2014229"/>
              <a:ext cx="726481" cy="8528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00" dirty="0" smtClean="0"/>
                <a:t>Sequential</a:t>
              </a:r>
            </a:p>
            <a:p>
              <a:r>
                <a:rPr lang="en-US" altLang="ko-KR" sz="1000" dirty="0" smtClean="0"/>
                <a:t>Scanning</a:t>
              </a:r>
            </a:p>
            <a:p>
              <a:r>
                <a:rPr lang="en-US" altLang="ko-KR" sz="1000" dirty="0"/>
                <a:t>o</a:t>
              </a:r>
              <a:r>
                <a:rPr lang="en-US" altLang="ko-KR" sz="1000" dirty="0" smtClean="0"/>
                <a:t>f all </a:t>
              </a:r>
            </a:p>
            <a:p>
              <a:r>
                <a:rPr lang="en-US" altLang="ko-KR" sz="1000" dirty="0" smtClean="0"/>
                <a:t>Channels</a:t>
              </a:r>
            </a:p>
          </p:txBody>
        </p:sp>
        <p:cxnSp>
          <p:nvCxnSpPr>
            <p:cNvPr id="98" name="직선 화살표 연결선 97"/>
            <p:cNvCxnSpPr/>
            <p:nvPr/>
          </p:nvCxnSpPr>
          <p:spPr>
            <a:xfrm>
              <a:off x="8951479" y="446921"/>
              <a:ext cx="0" cy="605343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Active Scanning - Problem</a:t>
            </a:r>
            <a:endParaRPr lang="en-US" dirty="0"/>
          </a:p>
        </p:txBody>
      </p:sp>
      <p:sp>
        <p:nvSpPr>
          <p:cNvPr id="100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10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" name="TextBox 1"/>
          <p:cNvSpPr txBox="1"/>
          <p:nvPr/>
        </p:nvSpPr>
        <p:spPr>
          <a:xfrm>
            <a:off x="4276036" y="2325469"/>
            <a:ext cx="26581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APs respond to the Probe Request </a:t>
            </a:r>
          </a:p>
          <a:p>
            <a:r>
              <a:rPr lang="en-US" altLang="ko-KR" dirty="0">
                <a:solidFill>
                  <a:srgbClr val="FF0000"/>
                </a:solidFill>
              </a:rPr>
              <a:t>a</a:t>
            </a:r>
            <a:r>
              <a:rPr lang="en-US" altLang="ko-KR" dirty="0" smtClean="0">
                <a:solidFill>
                  <a:srgbClr val="FF0000"/>
                </a:solidFill>
              </a:rPr>
              <a:t>lthough the STA cannot associate with </a:t>
            </a:r>
          </a:p>
          <a:p>
            <a:r>
              <a:rPr lang="en-US" altLang="ko-KR" dirty="0">
                <a:solidFill>
                  <a:srgbClr val="FF0000"/>
                </a:solidFill>
              </a:rPr>
              <a:t>s</a:t>
            </a:r>
            <a:r>
              <a:rPr lang="en-US" altLang="ko-KR" dirty="0" smtClean="0">
                <a:solidFill>
                  <a:srgbClr val="FF0000"/>
                </a:solidFill>
              </a:rPr>
              <a:t>ome of the APs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9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March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71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Selective Transmission – Approach (1/2)</a:t>
            </a:r>
            <a:endParaRPr lang="en-US" dirty="0"/>
          </a:p>
        </p:txBody>
      </p:sp>
      <p:sp>
        <p:nvSpPr>
          <p:cNvPr id="6" name="직사각형 5"/>
          <p:cNvSpPr/>
          <p:nvPr/>
        </p:nvSpPr>
        <p:spPr>
          <a:xfrm>
            <a:off x="360362" y="1676400"/>
            <a:ext cx="870743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ko-KR" sz="2400" b="1" dirty="0" smtClean="0">
                <a:latin typeface="+mj-lt"/>
              </a:rPr>
              <a:t>Filtering </a:t>
            </a:r>
            <a:r>
              <a:rPr lang="en-US" altLang="ko-KR" sz="2400" b="1" dirty="0">
                <a:latin typeface="+mj-lt"/>
              </a:rPr>
              <a:t>Information </a:t>
            </a:r>
            <a:r>
              <a:rPr lang="en-US" altLang="ko-KR" sz="2400" b="1" dirty="0" smtClean="0">
                <a:latin typeface="+mj-lt"/>
              </a:rPr>
              <a:t>including </a:t>
            </a:r>
            <a:r>
              <a:rPr lang="en-US" altLang="ko-KR" sz="2400" b="1" dirty="0">
                <a:latin typeface="+mj-lt"/>
              </a:rPr>
              <a:t>p</a:t>
            </a:r>
            <a:r>
              <a:rPr lang="en-US" altLang="ko-KR" sz="2400" b="1" dirty="0" smtClean="0">
                <a:latin typeface="+mj-lt"/>
              </a:rPr>
              <a:t>references and/or </a:t>
            </a:r>
            <a:r>
              <a:rPr lang="en-US" altLang="ko-KR" sz="2400" b="1" dirty="0"/>
              <a:t>c</a:t>
            </a:r>
            <a:r>
              <a:rPr lang="en-US" altLang="ko-KR" sz="2400" b="1" dirty="0" smtClean="0"/>
              <a:t>apabilities</a:t>
            </a:r>
            <a:r>
              <a:rPr lang="en-US" altLang="ko-KR" sz="2400" b="1" dirty="0" smtClean="0">
                <a:latin typeface="+mj-lt"/>
              </a:rPr>
              <a:t> </a:t>
            </a:r>
            <a:r>
              <a:rPr lang="en-US" altLang="ko-KR" sz="2400" b="1" dirty="0">
                <a:latin typeface="+mj-lt"/>
              </a:rPr>
              <a:t>of the STA is included in the Probe Request </a:t>
            </a:r>
            <a:r>
              <a:rPr lang="en-US" altLang="ko-KR" sz="2400" b="1" dirty="0" smtClean="0">
                <a:latin typeface="+mj-lt"/>
              </a:rPr>
              <a:t>frame</a:t>
            </a:r>
          </a:p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ko-KR" sz="2400" b="1" dirty="0" smtClean="0">
                <a:latin typeface="+mj-lt"/>
              </a:rPr>
              <a:t>The Responding APs or STAs can </a:t>
            </a:r>
            <a:r>
              <a:rPr lang="en-US" altLang="ko-KR" sz="2400" b="1" dirty="0">
                <a:latin typeface="+mj-lt"/>
              </a:rPr>
              <a:t>check the </a:t>
            </a:r>
            <a:r>
              <a:rPr lang="en-US" altLang="ko-KR" sz="2400" b="1" dirty="0" smtClean="0">
                <a:latin typeface="+mj-lt"/>
              </a:rPr>
              <a:t>preferences and/or capabilities of </a:t>
            </a:r>
            <a:r>
              <a:rPr lang="en-US" altLang="ko-KR" sz="2400" b="1" dirty="0">
                <a:latin typeface="+mj-lt"/>
              </a:rPr>
              <a:t>the STA that transmitted the Probe </a:t>
            </a:r>
            <a:r>
              <a:rPr lang="en-US" altLang="ko-KR" sz="2400" b="1" dirty="0" smtClean="0">
                <a:latin typeface="+mj-lt"/>
              </a:rPr>
              <a:t>Request</a:t>
            </a:r>
          </a:p>
          <a:p>
            <a:pPr lvl="1" eaLnBrk="1" hangingPunct="1"/>
            <a:endParaRPr lang="en-US" altLang="ko-KR" sz="2400" b="1" dirty="0" smtClean="0">
              <a:latin typeface="+mj-lt"/>
            </a:endParaRPr>
          </a:p>
          <a:p>
            <a:pPr marL="636588" lvl="1" indent="-179388" eaLnBrk="1" hangingPunct="1">
              <a:buFont typeface="Arial" pitchFamily="34" charset="0"/>
              <a:buChar char="•"/>
            </a:pPr>
            <a:r>
              <a:rPr lang="en-US" altLang="ko-KR" sz="2400" b="1" dirty="0"/>
              <a:t>Capability </a:t>
            </a:r>
            <a:r>
              <a:rPr lang="en-US" altLang="ko-KR" sz="2400" b="1" dirty="0" smtClean="0"/>
              <a:t>information </a:t>
            </a:r>
            <a:r>
              <a:rPr lang="en-US" altLang="ko-KR" sz="2400" b="1" dirty="0"/>
              <a:t>such as security capability including RSN capability is included in the Probe Request </a:t>
            </a:r>
            <a:r>
              <a:rPr lang="en-US" altLang="ko-KR" sz="2400" b="1" dirty="0" smtClean="0"/>
              <a:t>frame</a:t>
            </a:r>
          </a:p>
          <a:p>
            <a:pPr marL="636588" lvl="1" indent="-179388" eaLnBrk="1" hangingPunct="1">
              <a:buFont typeface="Arial" pitchFamily="34" charset="0"/>
              <a:buChar char="•"/>
            </a:pPr>
            <a:r>
              <a:rPr lang="en-US" altLang="ko-KR" sz="2400" b="1" dirty="0" smtClean="0">
                <a:latin typeface="+mj-lt"/>
              </a:rPr>
              <a:t>Preference information such as </a:t>
            </a:r>
            <a:r>
              <a:rPr lang="en-US" altLang="ko-KR" sz="2400" b="1" dirty="0"/>
              <a:t>request for security processing, or request for no security processing or request for </a:t>
            </a:r>
            <a:r>
              <a:rPr lang="en-US" altLang="ko-KR" sz="2400" b="1" dirty="0" smtClean="0"/>
              <a:t>association </a:t>
            </a:r>
            <a:r>
              <a:rPr lang="en-US" altLang="ko-KR" sz="2400" b="1" dirty="0"/>
              <a:t>with HT, VHT, or non-HT STA </a:t>
            </a:r>
            <a:r>
              <a:rPr lang="en-US" altLang="ko-KR" sz="2400" b="1" dirty="0" smtClean="0"/>
              <a:t>is included in the Probe Request frame</a:t>
            </a:r>
            <a:endParaRPr lang="en-US" altLang="ko-KR" sz="2400" b="1" dirty="0"/>
          </a:p>
        </p:txBody>
      </p:sp>
      <p:sp>
        <p:nvSpPr>
          <p:cNvPr id="4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March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68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ko-KR" dirty="0"/>
              <a:t>Selective Transmission </a:t>
            </a:r>
            <a:r>
              <a:rPr lang="en-US" altLang="ko-KR" dirty="0" smtClean="0"/>
              <a:t>– Approach (2/2)</a:t>
            </a:r>
            <a:endParaRPr lang="en-US" dirty="0"/>
          </a:p>
        </p:txBody>
      </p:sp>
      <p:sp>
        <p:nvSpPr>
          <p:cNvPr id="6" name="직사각형 5"/>
          <p:cNvSpPr/>
          <p:nvPr/>
        </p:nvSpPr>
        <p:spPr>
          <a:xfrm>
            <a:off x="360362" y="1676400"/>
            <a:ext cx="870743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eaLnBrk="1" hangingPunct="1">
              <a:buAutoNum type="arabicParenBoth"/>
            </a:pPr>
            <a:r>
              <a:rPr lang="en-US" altLang="ko-KR" sz="2400" b="1" dirty="0" smtClean="0"/>
              <a:t>If </a:t>
            </a:r>
            <a:r>
              <a:rPr lang="en-US" altLang="ko-KR" sz="2400" b="1" dirty="0"/>
              <a:t>the </a:t>
            </a:r>
            <a:r>
              <a:rPr lang="en-US" altLang="ko-KR" sz="2400" b="1" dirty="0" smtClean="0"/>
              <a:t>preferences </a:t>
            </a:r>
            <a:r>
              <a:rPr lang="en-US" altLang="ko-KR" sz="2400" b="1" dirty="0"/>
              <a:t>of the STA </a:t>
            </a:r>
            <a:r>
              <a:rPr lang="en-US" altLang="ko-KR" sz="2400" b="1" dirty="0" smtClean="0"/>
              <a:t>is not acceptable</a:t>
            </a:r>
            <a:r>
              <a:rPr lang="en-US" altLang="ko-KR" sz="2400" b="1" dirty="0" smtClean="0"/>
              <a:t> </a:t>
            </a:r>
            <a:r>
              <a:rPr lang="en-US" altLang="ko-KR" sz="2400" b="1" dirty="0"/>
              <a:t>by </a:t>
            </a:r>
            <a:r>
              <a:rPr lang="en-US" altLang="ko-KR" sz="2400" b="1" dirty="0" smtClean="0"/>
              <a:t>the</a:t>
            </a:r>
          </a:p>
          <a:p>
            <a:pPr lvl="1" eaLnBrk="1" hangingPunct="1"/>
            <a:r>
              <a:rPr lang="en-US" altLang="ko-KR" sz="2400" b="1" dirty="0"/>
              <a:t> </a:t>
            </a:r>
            <a:r>
              <a:rPr lang="en-US" altLang="ko-KR" sz="2400" b="1" dirty="0" smtClean="0"/>
              <a:t>     </a:t>
            </a:r>
            <a:r>
              <a:rPr lang="en-US" altLang="ko-KR" sz="2400" b="1" dirty="0"/>
              <a:t>responding </a:t>
            </a:r>
            <a:r>
              <a:rPr lang="en-US" altLang="ko-KR" sz="2400" b="1" dirty="0" smtClean="0"/>
              <a:t>APs or STAs, </a:t>
            </a:r>
            <a:r>
              <a:rPr lang="en-US" altLang="ko-KR" sz="2400" b="1" dirty="0" smtClean="0"/>
              <a:t>or</a:t>
            </a:r>
            <a:endParaRPr lang="en-US" altLang="ko-KR" sz="2400" b="1" dirty="0" smtClean="0">
              <a:latin typeface="+mj-lt"/>
            </a:endParaRPr>
          </a:p>
          <a:p>
            <a:pPr lvl="1" eaLnBrk="1" hangingPunct="1"/>
            <a:r>
              <a:rPr lang="en-US" altLang="ko-KR" sz="2400" b="1" dirty="0" smtClean="0">
                <a:latin typeface="+mj-lt"/>
              </a:rPr>
              <a:t>(2) If </a:t>
            </a:r>
            <a:r>
              <a:rPr lang="en-US" altLang="ko-KR" sz="2400" b="1" dirty="0">
                <a:latin typeface="+mj-lt"/>
              </a:rPr>
              <a:t>the </a:t>
            </a:r>
            <a:r>
              <a:rPr lang="en-US" altLang="ko-KR" sz="2400" b="1" dirty="0" smtClean="0">
                <a:latin typeface="+mj-lt"/>
              </a:rPr>
              <a:t>capabilities </a:t>
            </a:r>
            <a:r>
              <a:rPr lang="en-US" altLang="ko-KR" sz="2400" b="1" dirty="0">
                <a:latin typeface="+mj-lt"/>
              </a:rPr>
              <a:t>of the STAs that transmit </a:t>
            </a:r>
            <a:r>
              <a:rPr lang="en-US" altLang="ko-KR" sz="2400" b="1" dirty="0" smtClean="0">
                <a:latin typeface="+mj-lt"/>
              </a:rPr>
              <a:t>the Probe Request frame </a:t>
            </a:r>
            <a:r>
              <a:rPr lang="en-US" altLang="ko-KR" sz="2400" b="1" dirty="0" smtClean="0">
                <a:latin typeface="+mj-lt"/>
              </a:rPr>
              <a:t>is not acceptable by the</a:t>
            </a:r>
            <a:r>
              <a:rPr lang="en-US" altLang="ko-KR" sz="2400" b="1" dirty="0" smtClean="0">
                <a:latin typeface="+mj-lt"/>
              </a:rPr>
              <a:t> APs or STAs </a:t>
            </a:r>
            <a:r>
              <a:rPr lang="en-US" altLang="ko-KR" sz="2400" b="1" dirty="0" smtClean="0">
                <a:latin typeface="+mj-lt"/>
              </a:rPr>
              <a:t>that</a:t>
            </a:r>
          </a:p>
          <a:p>
            <a:pPr lvl="1" eaLnBrk="1" hangingPunct="1"/>
            <a:r>
              <a:rPr lang="en-US" altLang="ko-KR" sz="2400" b="1" dirty="0">
                <a:latin typeface="+mj-lt"/>
              </a:rPr>
              <a:t> </a:t>
            </a:r>
            <a:r>
              <a:rPr lang="en-US" altLang="ko-KR" sz="2400" b="1" dirty="0" smtClean="0">
                <a:latin typeface="+mj-lt"/>
              </a:rPr>
              <a:t>    receive </a:t>
            </a:r>
            <a:r>
              <a:rPr lang="en-US" altLang="ko-KR" sz="2400" b="1" dirty="0">
                <a:latin typeface="+mj-lt"/>
              </a:rPr>
              <a:t>the Probe Request </a:t>
            </a:r>
            <a:r>
              <a:rPr lang="en-US" altLang="ko-KR" sz="2400" b="1" dirty="0" smtClean="0">
                <a:latin typeface="+mj-lt"/>
              </a:rPr>
              <a:t>frame, or </a:t>
            </a:r>
          </a:p>
          <a:p>
            <a:pPr lvl="1" eaLnBrk="1" hangingPunct="1"/>
            <a:r>
              <a:rPr lang="en-US" altLang="ko-KR" sz="2400" b="1" dirty="0" smtClean="0">
                <a:latin typeface="+mj-lt"/>
              </a:rPr>
              <a:t>(3) </a:t>
            </a:r>
            <a:r>
              <a:rPr lang="en-US" altLang="ko-KR" sz="2400" b="1" dirty="0">
                <a:latin typeface="+mj-lt"/>
              </a:rPr>
              <a:t>T</a:t>
            </a:r>
            <a:r>
              <a:rPr lang="en-US" altLang="ko-KR" sz="2400" b="1" dirty="0" smtClean="0">
                <a:latin typeface="+mj-lt"/>
              </a:rPr>
              <a:t>he responding </a:t>
            </a:r>
            <a:r>
              <a:rPr lang="en-US" altLang="ko-KR" sz="2400" b="1" dirty="0" smtClean="0">
                <a:latin typeface="+mj-lt"/>
              </a:rPr>
              <a:t>APs or STAs </a:t>
            </a:r>
            <a:r>
              <a:rPr lang="en-US" altLang="ko-KR" sz="2400" b="1" dirty="0">
                <a:latin typeface="+mj-lt"/>
              </a:rPr>
              <a:t>cannot accept the STA because of </a:t>
            </a:r>
            <a:r>
              <a:rPr lang="en-US" altLang="ko-KR" sz="2400" b="1" dirty="0" smtClean="0">
                <a:latin typeface="+mj-lt"/>
              </a:rPr>
              <a:t>its</a:t>
            </a:r>
            <a:r>
              <a:rPr lang="en-US" altLang="ko-KR" sz="2400" b="1" dirty="0" smtClean="0">
                <a:latin typeface="+mj-lt"/>
              </a:rPr>
              <a:t> </a:t>
            </a:r>
            <a:r>
              <a:rPr lang="en-US" altLang="ko-KR" sz="2400" b="1" dirty="0">
                <a:latin typeface="+mj-lt"/>
              </a:rPr>
              <a:t>current </a:t>
            </a:r>
            <a:r>
              <a:rPr lang="en-US" altLang="ko-KR" sz="2400" b="1" dirty="0" smtClean="0">
                <a:latin typeface="+mj-lt"/>
              </a:rPr>
              <a:t>condition (e.g., high Load)</a:t>
            </a:r>
          </a:p>
          <a:p>
            <a:pPr marL="800100" lvl="1" indent="-342900" eaLnBrk="1" hangingPunct="1">
              <a:buFont typeface="Wingdings"/>
              <a:buChar char="à"/>
            </a:pPr>
            <a:r>
              <a:rPr lang="en-US" altLang="ko-KR" sz="2000" b="1" dirty="0" smtClean="0">
                <a:latin typeface="+mj-lt"/>
              </a:rPr>
              <a:t>The responding APs </a:t>
            </a:r>
            <a:r>
              <a:rPr lang="en-US" altLang="ko-KR" sz="2000" b="1" dirty="0" smtClean="0">
                <a:latin typeface="+mj-lt"/>
              </a:rPr>
              <a:t>or STAs do </a:t>
            </a:r>
            <a:r>
              <a:rPr lang="en-US" altLang="ko-KR" sz="2000" b="1" dirty="0">
                <a:latin typeface="+mj-lt"/>
              </a:rPr>
              <a:t>not </a:t>
            </a:r>
            <a:r>
              <a:rPr lang="en-US" altLang="ko-KR" sz="2000" b="1" dirty="0" smtClean="0">
                <a:latin typeface="+mj-lt"/>
              </a:rPr>
              <a:t>transmit </a:t>
            </a:r>
            <a:r>
              <a:rPr lang="en-US" altLang="ko-KR" sz="2000" b="1" dirty="0">
                <a:latin typeface="+mj-lt"/>
              </a:rPr>
              <a:t>Probe Response </a:t>
            </a:r>
            <a:r>
              <a:rPr lang="en-US" altLang="ko-KR" sz="2000" b="1" dirty="0" smtClean="0">
                <a:latin typeface="+mj-lt"/>
              </a:rPr>
              <a:t>frame</a:t>
            </a:r>
          </a:p>
          <a:p>
            <a:pPr marL="800100" lvl="1" indent="-342900" eaLnBrk="1" hangingPunct="1">
              <a:buFont typeface="Arial" pitchFamily="34" charset="0"/>
              <a:buChar char="•"/>
            </a:pPr>
            <a:r>
              <a:rPr lang="en-US" altLang="ko-KR" sz="2000" b="1" dirty="0" smtClean="0">
                <a:latin typeface="+mj-lt"/>
              </a:rPr>
              <a:t>reduces unnecessary Probe Response</a:t>
            </a:r>
          </a:p>
          <a:p>
            <a:pPr marL="800100" lvl="1" indent="-342900" eaLnBrk="1" hangingPunct="1">
              <a:buFont typeface="Arial" pitchFamily="34" charset="0"/>
              <a:buChar char="•"/>
            </a:pPr>
            <a:r>
              <a:rPr lang="en-US" altLang="ko-KR" sz="2000" b="1" dirty="0" smtClean="0">
                <a:latin typeface="+mj-lt"/>
              </a:rPr>
              <a:t>helps selection of AP to associate</a:t>
            </a:r>
            <a:endParaRPr lang="en-US" altLang="ko-KR" sz="2400" b="1" dirty="0" smtClean="0">
              <a:latin typeface="+mj-lt"/>
            </a:endParaRPr>
          </a:p>
          <a:p>
            <a:pPr marL="179388" indent="-179388" eaLnBrk="1" hangingPunct="1">
              <a:buFont typeface="Arial" pitchFamily="34" charset="0"/>
              <a:buChar char="•"/>
            </a:pPr>
            <a:r>
              <a:rPr lang="en-GB" altLang="ko-KR" sz="2400" b="1" dirty="0" smtClean="0"/>
              <a:t>AP Channel Report element received in the probe responses during the active scanning can be used to help the selection of the next channel to be scanned</a:t>
            </a:r>
            <a:endParaRPr lang="ko-KR" altLang="ko-KR" sz="2400" b="1" dirty="0" smtClean="0">
              <a:latin typeface="+mj-lt"/>
            </a:endParaRPr>
          </a:p>
        </p:txBody>
      </p:sp>
      <p:sp>
        <p:nvSpPr>
          <p:cNvPr id="4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March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83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ja-JP" dirty="0" err="1" smtClean="0">
                <a:ea typeface="MS PGothic" pitchFamily="34" charset="-128"/>
              </a:rPr>
              <a:t>FilterInfo</a:t>
            </a:r>
            <a:r>
              <a:rPr lang="en-US" altLang="ja-JP" dirty="0" smtClean="0">
                <a:ea typeface="MS PGothic" pitchFamily="34" charset="-128"/>
              </a:rPr>
              <a:t> </a:t>
            </a:r>
            <a:r>
              <a:rPr lang="en-US" altLang="ja-JP" dirty="0" smtClean="0">
                <a:ea typeface="MS PGothic" pitchFamily="34" charset="-128"/>
              </a:rPr>
              <a:t>element is added </a:t>
            </a:r>
            <a:r>
              <a:rPr lang="en-US" altLang="ko-KR" dirty="0" smtClean="0">
                <a:ea typeface="MS PGothic" pitchFamily="34" charset="-128"/>
              </a:rPr>
              <a:t>to</a:t>
            </a:r>
            <a:r>
              <a:rPr lang="ko-KR" altLang="en-US" dirty="0" smtClean="0">
                <a:ea typeface="MS PGothic" pitchFamily="34" charset="-128"/>
              </a:rPr>
              <a:t> </a:t>
            </a:r>
            <a:r>
              <a:rPr lang="en-US" altLang="ko-KR" dirty="0" smtClean="0">
                <a:ea typeface="MS PGothic" pitchFamily="34" charset="-128"/>
              </a:rPr>
              <a:t>the Probe Request frame</a:t>
            </a:r>
            <a:endParaRPr lang="en-US" altLang="ko-KR" dirty="0" smtClean="0">
              <a:ea typeface="MS PGothic" pitchFamily="34" charset="-128"/>
            </a:endParaRPr>
          </a:p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ko-KR" sz="2000" b="1" dirty="0" err="1" smtClean="0">
                <a:ea typeface="MS PGothic" pitchFamily="34" charset="-128"/>
              </a:rPr>
              <a:t>FilterInfo</a:t>
            </a:r>
            <a:r>
              <a:rPr lang="en-US" altLang="ko-KR" sz="2000" b="1" dirty="0" smtClean="0">
                <a:ea typeface="MS PGothic" pitchFamily="34" charset="-128"/>
              </a:rPr>
              <a:t> </a:t>
            </a:r>
            <a:r>
              <a:rPr lang="en-US" altLang="ko-KR" sz="2000" b="1" dirty="0" smtClean="0">
                <a:ea typeface="MS PGothic" pitchFamily="34" charset="-128"/>
              </a:rPr>
              <a:t>IE contains </a:t>
            </a:r>
            <a:r>
              <a:rPr lang="en-US" altLang="ko-KR" sz="2000" dirty="0" smtClean="0">
                <a:ea typeface="MS PGothic" pitchFamily="34" charset="-128"/>
              </a:rPr>
              <a:t>optional </a:t>
            </a:r>
            <a:r>
              <a:rPr lang="en-US" altLang="ko-KR" sz="2000" b="1" dirty="0" smtClean="0">
                <a:ea typeface="MS PGothic" pitchFamily="34" charset="-128"/>
              </a:rPr>
              <a:t>capability elements including security capabilities of the Requesting STAs </a:t>
            </a:r>
          </a:p>
          <a:p>
            <a:pPr marL="579438" lvl="1" indent="-179388" eaLnBrk="1" hangingPunct="1">
              <a:buFont typeface="Arial" pitchFamily="34" charset="0"/>
              <a:buChar char="•"/>
            </a:pPr>
            <a:r>
              <a:rPr lang="en-US" altLang="ko-KR" sz="1800" b="1" dirty="0" smtClean="0">
                <a:ea typeface="MS PGothic" pitchFamily="34" charset="-128"/>
                <a:sym typeface="Wingdings" pitchFamily="2" charset="2"/>
              </a:rPr>
              <a:t>AP can check the </a:t>
            </a:r>
            <a:r>
              <a:rPr lang="en-US" altLang="ko-KR" sz="1800" b="1" dirty="0" smtClean="0">
                <a:ea typeface="MS PGothic" pitchFamily="34" charset="-128"/>
                <a:sym typeface="Wingdings" pitchFamily="2" charset="2"/>
              </a:rPr>
              <a:t>security </a:t>
            </a:r>
            <a:r>
              <a:rPr lang="en-US" altLang="ko-KR" sz="1800" b="1" dirty="0" smtClean="0">
                <a:ea typeface="MS PGothic" pitchFamily="34" charset="-128"/>
                <a:sym typeface="Wingdings" pitchFamily="2" charset="2"/>
              </a:rPr>
              <a:t>capabilities </a:t>
            </a:r>
            <a:r>
              <a:rPr lang="en-US" altLang="ko-KR" sz="1800" b="1" dirty="0" smtClean="0">
                <a:ea typeface="MS PGothic" pitchFamily="34" charset="-128"/>
                <a:sym typeface="Wingdings" pitchFamily="2" charset="2"/>
              </a:rPr>
              <a:t>of the Requesting STAs</a:t>
            </a:r>
          </a:p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ko-KR" sz="2000" b="1" dirty="0" err="1" smtClean="0">
                <a:ea typeface="MS PGothic" pitchFamily="34" charset="-128"/>
                <a:sym typeface="Wingdings" pitchFamily="2" charset="2"/>
              </a:rPr>
              <a:t>FilterInfo</a:t>
            </a:r>
            <a:r>
              <a:rPr lang="en-US" altLang="ko-KR" sz="2000" b="1" dirty="0" smtClean="0">
                <a:ea typeface="MS PGothic" pitchFamily="34" charset="-128"/>
                <a:sym typeface="Wingdings" pitchFamily="2" charset="2"/>
              </a:rPr>
              <a:t> </a:t>
            </a:r>
            <a:r>
              <a:rPr lang="en-US" altLang="ko-KR" sz="2000" b="1" dirty="0" smtClean="0">
                <a:ea typeface="MS PGothic" pitchFamily="34" charset="-128"/>
                <a:sym typeface="Wingdings" pitchFamily="2" charset="2"/>
              </a:rPr>
              <a:t>IE contains Filtering Preference element including </a:t>
            </a:r>
            <a:r>
              <a:rPr lang="en-US" altLang="ko-KR" sz="2000" dirty="0">
                <a:ea typeface="MS PGothic" pitchFamily="34" charset="-128"/>
                <a:sym typeface="Wingdings" pitchFamily="2" charset="2"/>
              </a:rPr>
              <a:t>p</a:t>
            </a:r>
            <a:r>
              <a:rPr lang="en-US" altLang="ko-KR" sz="2000" b="1" dirty="0" smtClean="0">
                <a:ea typeface="MS PGothic" pitchFamily="34" charset="-128"/>
                <a:sym typeface="Wingdings" pitchFamily="2" charset="2"/>
              </a:rPr>
              <a:t>references of the STAs to the responding AP</a:t>
            </a:r>
          </a:p>
          <a:p>
            <a:pPr marL="579438" lvl="1" indent="-179388" eaLnBrk="1" hangingPunct="1">
              <a:buFont typeface="Arial" pitchFamily="34" charset="0"/>
              <a:buChar char="•"/>
            </a:pPr>
            <a:r>
              <a:rPr lang="en-US" altLang="ko-KR" sz="1800" b="1" dirty="0" smtClean="0">
                <a:ea typeface="MS PGothic" pitchFamily="34" charset="-128"/>
                <a:sym typeface="Wingdings" pitchFamily="2" charset="2"/>
              </a:rPr>
              <a:t>Includes request of Security processing or request to associate HT, VHT, or non-HT STA, </a:t>
            </a:r>
            <a:r>
              <a:rPr lang="en-US" altLang="ko-KR" sz="1800" b="1" dirty="0" err="1" smtClean="0">
                <a:ea typeface="MS PGothic" pitchFamily="34" charset="-128"/>
                <a:sym typeface="Wingdings" pitchFamily="2" charset="2"/>
              </a:rPr>
              <a:t>etc</a:t>
            </a:r>
            <a:endParaRPr lang="en-US" altLang="ko-KR" sz="1800" b="1" dirty="0">
              <a:ea typeface="MS PGothic" pitchFamily="34" charset="-128"/>
              <a:sym typeface="Wingdings" pitchFamily="2" charset="2"/>
            </a:endParaRPr>
          </a:p>
          <a:p>
            <a:pPr marL="579438" lvl="1" indent="-179388" eaLnBrk="1" hangingPunct="1">
              <a:buFont typeface="Arial" pitchFamily="34" charset="0"/>
              <a:buChar char="•"/>
            </a:pPr>
            <a:endParaRPr lang="en-US" altLang="ko-KR" sz="1800" b="1" dirty="0">
              <a:ea typeface="MS PGothic" pitchFamily="34" charset="-128"/>
              <a:sym typeface="Wingdings" pitchFamily="2" charset="2"/>
            </a:endParaRPr>
          </a:p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ja-JP" sz="2000" dirty="0" smtClean="0">
                <a:ea typeface="MS PGothic" pitchFamily="34" charset="-128"/>
              </a:rPr>
              <a:t>No Probe </a:t>
            </a:r>
            <a:r>
              <a:rPr lang="en-US" altLang="ja-JP" sz="2000" dirty="0">
                <a:ea typeface="MS PGothic" pitchFamily="34" charset="-128"/>
              </a:rPr>
              <a:t>Response to the </a:t>
            </a:r>
            <a:r>
              <a:rPr lang="en-US" altLang="ja-JP" sz="2000" dirty="0" smtClean="0">
                <a:ea typeface="MS PGothic" pitchFamily="34" charset="-128"/>
              </a:rPr>
              <a:t>STA if the </a:t>
            </a:r>
            <a:r>
              <a:rPr lang="en-US" altLang="ja-JP" sz="2000" dirty="0" smtClean="0">
                <a:ea typeface="MS PGothic" pitchFamily="34" charset="-128"/>
              </a:rPr>
              <a:t>preferences and/or capabilities of the requesting STA are not acceptable by the responding AP or STA  </a:t>
            </a:r>
          </a:p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ko-KR" sz="2000" dirty="0" smtClean="0">
                <a:ea typeface="MS PGothic" pitchFamily="34" charset="-128"/>
              </a:rPr>
              <a:t>If </a:t>
            </a:r>
            <a:r>
              <a:rPr lang="en-US" altLang="ko-KR" sz="2000" dirty="0">
                <a:ea typeface="MS PGothic" pitchFamily="34" charset="-128"/>
              </a:rPr>
              <a:t>the responding AP cannot accept the new STA because of its own </a:t>
            </a:r>
            <a:r>
              <a:rPr lang="en-US" altLang="ko-KR" sz="2000" dirty="0" smtClean="0">
                <a:ea typeface="MS PGothic" pitchFamily="34" charset="-128"/>
              </a:rPr>
              <a:t>operating condition</a:t>
            </a:r>
            <a:r>
              <a:rPr lang="en-US" altLang="ko-KR" sz="2000" dirty="0" smtClean="0">
                <a:ea typeface="MS PGothic" pitchFamily="34" charset="-128"/>
              </a:rPr>
              <a:t>, </a:t>
            </a:r>
            <a:r>
              <a:rPr lang="en-US" altLang="ko-KR" sz="2000" dirty="0">
                <a:ea typeface="MS PGothic" pitchFamily="34" charset="-128"/>
              </a:rPr>
              <a:t>such as high load, </a:t>
            </a:r>
            <a:r>
              <a:rPr lang="en-US" altLang="ko-KR" sz="2000" dirty="0" smtClean="0">
                <a:ea typeface="MS PGothic" pitchFamily="34" charset="-128"/>
              </a:rPr>
              <a:t>it does not transmit Probe Responses</a:t>
            </a:r>
            <a:endParaRPr lang="en-US" altLang="ko-KR" sz="1800" b="1" dirty="0" smtClean="0">
              <a:ea typeface="MS PGothic" pitchFamily="34" charset="-128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US" dirty="0" smtClean="0"/>
              <a:t>Preference and/or Capability </a:t>
            </a:r>
            <a:r>
              <a:rPr lang="en-US" dirty="0" smtClean="0"/>
              <a:t>based Filtering</a:t>
            </a:r>
            <a:endParaRPr lang="en-US" dirty="0"/>
          </a:p>
        </p:txBody>
      </p:sp>
      <p:sp>
        <p:nvSpPr>
          <p:cNvPr id="5" name="Fußzeilenplatzhalter 4"/>
          <p:cNvSpPr txBox="1">
            <a:spLocks/>
          </p:cNvSpPr>
          <p:nvPr/>
        </p:nvSpPr>
        <p:spPr bwMode="auto">
          <a:xfrm>
            <a:off x="7231081" y="6477000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9" name="Foliennummernplatzhalter 5"/>
          <p:cNvSpPr txBox="1">
            <a:spLocks/>
          </p:cNvSpPr>
          <p:nvPr/>
        </p:nvSpPr>
        <p:spPr bwMode="auto">
          <a:xfrm>
            <a:off x="4343400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smtClean="0"/>
              <a:t>Slide </a:t>
            </a:r>
            <a:fld id="{2DBE7069-5AB7-BF49-BE5C-1250CA92399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March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08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-emmelman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802-11-Submission-emmelmann.pot</Template>
  <TotalTime>2554</TotalTime>
  <Words>2368</Words>
  <Application>Microsoft Office PowerPoint</Application>
  <PresentationFormat>화면 슬라이드 쇼(4:3)</PresentationFormat>
  <Paragraphs>456</Paragraphs>
  <Slides>24</Slides>
  <Notes>9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26" baseType="lpstr">
      <vt:lpstr>802-11-Submission-emmelmann</vt:lpstr>
      <vt:lpstr>Document</vt:lpstr>
      <vt:lpstr>Spec Framework Proposal: Selective transmission of the Probe Response </vt:lpstr>
      <vt:lpstr>Abstract</vt:lpstr>
      <vt:lpstr>Background</vt:lpstr>
      <vt:lpstr>Conformance w/ Tgai PAR &amp; 5C </vt:lpstr>
      <vt:lpstr>Selective Probe Response - Background</vt:lpstr>
      <vt:lpstr>Active Scanning - Problem</vt:lpstr>
      <vt:lpstr>Selective Transmission – Approach (1/2)</vt:lpstr>
      <vt:lpstr>Selective Transmission – Approach (2/2)</vt:lpstr>
      <vt:lpstr>Preference and/or Capability based Filtering</vt:lpstr>
      <vt:lpstr>Benefits of the Filtering</vt:lpstr>
      <vt:lpstr>Selective Probe Response – Example (1/2)</vt:lpstr>
      <vt:lpstr>Selective Probe Response – Example (2/2)</vt:lpstr>
      <vt:lpstr>FilterInfo element</vt:lpstr>
      <vt:lpstr>AP Preference Field</vt:lpstr>
      <vt:lpstr>STA security capability element</vt:lpstr>
      <vt:lpstr>Selective Scanning</vt:lpstr>
      <vt:lpstr>Selective Probe Response &amp; Selective Scan</vt:lpstr>
      <vt:lpstr>Conclusion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selective transmission</dc:title>
  <dc:creator>이재승</dc:creator>
  <cp:lastModifiedBy>이재승</cp:lastModifiedBy>
  <cp:revision>338</cp:revision>
  <cp:lastPrinted>1998-02-10T13:28:06Z</cp:lastPrinted>
  <dcterms:created xsi:type="dcterms:W3CDTF">2011-09-19T08:13:06Z</dcterms:created>
  <dcterms:modified xsi:type="dcterms:W3CDTF">2012-03-15T00:06:09Z</dcterms:modified>
</cp:coreProperties>
</file>