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8" r:id="rId3"/>
    <p:sldId id="346" r:id="rId4"/>
    <p:sldId id="339" r:id="rId5"/>
    <p:sldId id="340" r:id="rId6"/>
    <p:sldId id="334" r:id="rId7"/>
    <p:sldId id="321" r:id="rId8"/>
    <p:sldId id="322" r:id="rId9"/>
    <p:sldId id="342" r:id="rId10"/>
    <p:sldId id="335" r:id="rId11"/>
    <p:sldId id="341" r:id="rId12"/>
    <p:sldId id="343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8" autoAdjust="0"/>
    <p:restoredTop sz="89562" autoAdjust="0"/>
  </p:normalViewPr>
  <p:slideViewPr>
    <p:cSldViewPr>
      <p:cViewPr>
        <p:scale>
          <a:sx n="89" d="100"/>
          <a:sy n="89" d="100"/>
        </p:scale>
        <p:origin x="-499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>
        <p:scale>
          <a:sx n="100" d="100"/>
          <a:sy n="100" d="100"/>
        </p:scale>
        <p:origin x="-989" y="-5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doc.: IEEE </a:t>
            </a:r>
            <a:r>
              <a:rPr lang="de-DE" dirty="0" smtClean="0"/>
              <a:t>802.11-12/0264r1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January</a:t>
            </a:r>
            <a:r>
              <a:rPr lang="de-DE" dirty="0" smtClean="0"/>
              <a:t>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6994" y="8982075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3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8817" y="8985250"/>
            <a:ext cx="17729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69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>
              <a:defRPr/>
            </a:pPr>
            <a:r>
              <a:rPr lang="de-DE" altLang="ko-KR" dirty="0"/>
              <a:t>Jae Seung Lee, ETRI</a:t>
            </a:r>
            <a:endParaRPr lang="en-US" altLang="ko-KR" dirty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3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89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89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B44F08-1720-5A43-9A02-16738D608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802.11-12/0264r1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7232669" y="6475413"/>
            <a:ext cx="1311256" cy="184666"/>
          </a:xfrm>
          <a:noFill/>
        </p:spPr>
        <p:txBody>
          <a:bodyPr/>
          <a:lstStyle/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Spec Framework Proposal: Probe Response frame transmission interval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2012-03-02</a:t>
            </a:r>
            <a:endParaRPr lang="en-US" sz="2000" b="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523201"/>
              </p:ext>
            </p:extLst>
          </p:nvPr>
        </p:nvGraphicFramePr>
        <p:xfrm>
          <a:off x="239713" y="2205038"/>
          <a:ext cx="8570912" cy="527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Document" r:id="rId4" imgW="7210471" imgH="4446606" progId="Word.Document.8">
                  <p:embed/>
                </p:oleObj>
              </mc:Choice>
              <mc:Fallback>
                <p:oleObj name="Document" r:id="rId4" imgW="7210471" imgH="4446606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2205038"/>
                        <a:ext cx="8570912" cy="527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Timeout Interval in Probe </a:t>
            </a:r>
            <a:r>
              <a:rPr lang="en-US" altLang="ko-KR" dirty="0" smtClean="0"/>
              <a:t>Request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-12395" y="1484784"/>
            <a:ext cx="9048891" cy="5015572"/>
            <a:chOff x="-12395" y="302459"/>
            <a:chExt cx="9048891" cy="6197897"/>
          </a:xfrm>
        </p:grpSpPr>
        <p:sp>
          <p:nvSpPr>
            <p:cNvPr id="7" name="正方形/長方形 7"/>
            <p:cNvSpPr>
              <a:spLocks noChangeArrowheads="1"/>
            </p:cNvSpPr>
            <p:nvPr/>
          </p:nvSpPr>
          <p:spPr bwMode="auto">
            <a:xfrm>
              <a:off x="3277245" y="302459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1-1</a:t>
              </a:r>
            </a:p>
          </p:txBody>
        </p:sp>
        <p:cxnSp>
          <p:nvCxnSpPr>
            <p:cNvPr id="8" name="直線コネクタ 33"/>
            <p:cNvCxnSpPr>
              <a:cxnSpLocks noChangeShapeType="1"/>
              <a:stCxn id="7" idx="2"/>
            </p:cNvCxnSpPr>
            <p:nvPr/>
          </p:nvCxnSpPr>
          <p:spPr bwMode="auto">
            <a:xfrm>
              <a:off x="3564583" y="591384"/>
              <a:ext cx="6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正方形/長方形 34"/>
            <p:cNvSpPr>
              <a:spLocks noChangeArrowheads="1"/>
            </p:cNvSpPr>
            <p:nvPr/>
          </p:nvSpPr>
          <p:spPr bwMode="auto">
            <a:xfrm>
              <a:off x="41411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線コネクタ 35"/>
            <p:cNvCxnSpPr>
              <a:cxnSpLocks noChangeShapeType="1"/>
              <a:stCxn id="9" idx="2"/>
            </p:cNvCxnSpPr>
            <p:nvPr/>
          </p:nvCxnSpPr>
          <p:spPr bwMode="auto">
            <a:xfrm>
              <a:off x="4429273" y="591384"/>
              <a:ext cx="0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正方形/長方形 36"/>
            <p:cNvSpPr>
              <a:spLocks noChangeArrowheads="1"/>
            </p:cNvSpPr>
            <p:nvPr/>
          </p:nvSpPr>
          <p:spPr bwMode="auto">
            <a:xfrm>
              <a:off x="4788024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直線コネクタ 37"/>
            <p:cNvCxnSpPr>
              <a:cxnSpLocks noChangeShapeType="1"/>
              <a:stCxn id="11" idx="2"/>
            </p:cNvCxnSpPr>
            <p:nvPr/>
          </p:nvCxnSpPr>
          <p:spPr bwMode="auto">
            <a:xfrm flipH="1">
              <a:off x="5075361" y="591384"/>
              <a:ext cx="7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正方形/長方形 38"/>
            <p:cNvSpPr>
              <a:spLocks noChangeArrowheads="1"/>
            </p:cNvSpPr>
            <p:nvPr/>
          </p:nvSpPr>
          <p:spPr bwMode="auto">
            <a:xfrm>
              <a:off x="7380113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線コネクタ 39"/>
            <p:cNvCxnSpPr>
              <a:cxnSpLocks noChangeShapeType="1"/>
              <a:stCxn id="13" idx="2"/>
            </p:cNvCxnSpPr>
            <p:nvPr/>
          </p:nvCxnSpPr>
          <p:spPr bwMode="auto">
            <a:xfrm>
              <a:off x="7668245" y="591384"/>
              <a:ext cx="24507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正方形/長方形 40"/>
            <p:cNvSpPr>
              <a:spLocks noChangeArrowheads="1"/>
            </p:cNvSpPr>
            <p:nvPr/>
          </p:nvSpPr>
          <p:spPr bwMode="auto">
            <a:xfrm>
              <a:off x="8316217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直線コネクタ 41"/>
            <p:cNvCxnSpPr>
              <a:cxnSpLocks noChangeShapeType="1"/>
              <a:stCxn id="15" idx="2"/>
            </p:cNvCxnSpPr>
            <p:nvPr/>
          </p:nvCxnSpPr>
          <p:spPr bwMode="auto">
            <a:xfrm flipH="1">
              <a:off x="8604348" y="591384"/>
              <a:ext cx="1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正方形/長方形 42"/>
            <p:cNvSpPr>
              <a:spLocks noChangeArrowheads="1"/>
            </p:cNvSpPr>
            <p:nvPr/>
          </p:nvSpPr>
          <p:spPr bwMode="auto">
            <a:xfrm>
              <a:off x="68356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STA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コネクタ 43"/>
            <p:cNvCxnSpPr>
              <a:cxnSpLocks noChangeShapeType="1"/>
              <a:stCxn id="17" idx="2"/>
            </p:cNvCxnSpPr>
            <p:nvPr/>
          </p:nvCxnSpPr>
          <p:spPr bwMode="auto">
            <a:xfrm>
              <a:off x="971699" y="591384"/>
              <a:ext cx="796" cy="569703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直線矢印コネクタ 53"/>
            <p:cNvCxnSpPr>
              <a:cxnSpLocks noChangeShapeType="1"/>
            </p:cNvCxnSpPr>
            <p:nvPr/>
          </p:nvCxnSpPr>
          <p:spPr bwMode="auto">
            <a:xfrm>
              <a:off x="972493" y="807284"/>
              <a:ext cx="259278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直線矢印コネクタ 55"/>
            <p:cNvCxnSpPr>
              <a:cxnSpLocks noChangeShapeType="1"/>
            </p:cNvCxnSpPr>
            <p:nvPr/>
          </p:nvCxnSpPr>
          <p:spPr bwMode="auto">
            <a:xfrm>
              <a:off x="3565277" y="80728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直線矢印コネクタ 57"/>
            <p:cNvCxnSpPr>
              <a:cxnSpLocks noChangeShapeType="1"/>
            </p:cNvCxnSpPr>
            <p:nvPr/>
          </p:nvCxnSpPr>
          <p:spPr bwMode="auto">
            <a:xfrm>
              <a:off x="4286002" y="807284"/>
              <a:ext cx="79015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直線矢印コネクタ 59"/>
            <p:cNvCxnSpPr>
              <a:cxnSpLocks noChangeShapeType="1"/>
            </p:cNvCxnSpPr>
            <p:nvPr/>
          </p:nvCxnSpPr>
          <p:spPr bwMode="auto">
            <a:xfrm>
              <a:off x="4859933" y="807284"/>
              <a:ext cx="86429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線矢印コネクタ 61"/>
            <p:cNvCxnSpPr>
              <a:cxnSpLocks noChangeShapeType="1"/>
            </p:cNvCxnSpPr>
            <p:nvPr/>
          </p:nvCxnSpPr>
          <p:spPr bwMode="auto">
            <a:xfrm>
              <a:off x="7596237" y="807284"/>
              <a:ext cx="100811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3" y="1124744"/>
              <a:ext cx="259208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線矢印コネクタ 64"/>
            <p:cNvCxnSpPr>
              <a:cxnSpLocks noChangeShapeType="1"/>
            </p:cNvCxnSpPr>
            <p:nvPr/>
          </p:nvCxnSpPr>
          <p:spPr bwMode="auto">
            <a:xfrm flipH="1">
              <a:off x="972494" y="1412776"/>
              <a:ext cx="345757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線矢印コネクタ 67"/>
            <p:cNvCxnSpPr>
              <a:cxnSpLocks noChangeShapeType="1"/>
            </p:cNvCxnSpPr>
            <p:nvPr/>
          </p:nvCxnSpPr>
          <p:spPr bwMode="auto">
            <a:xfrm flipH="1">
              <a:off x="972493" y="1679397"/>
              <a:ext cx="41036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5" y="2103751"/>
              <a:ext cx="475093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6" y="2607236"/>
              <a:ext cx="54001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직선 연결선 28"/>
            <p:cNvCxnSpPr/>
            <p:nvPr/>
          </p:nvCxnSpPr>
          <p:spPr>
            <a:xfrm>
              <a:off x="8028507" y="446921"/>
              <a:ext cx="14395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テキスト ボックス 28"/>
            <p:cNvSpPr txBox="1">
              <a:spLocks noChangeArrowheads="1"/>
            </p:cNvSpPr>
            <p:nvPr/>
          </p:nvSpPr>
          <p:spPr bwMode="auto">
            <a:xfrm>
              <a:off x="1114426" y="59049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on</a:t>
              </a:r>
              <a:r>
                <a:rPr kumimoji="0" lang="ko-KR" altLang="en-US" sz="1000" dirty="0" smtClean="0">
                  <a:solidFill>
                    <a:schemeClr val="tx1"/>
                  </a:solidFill>
                </a:rPr>
                <a:t>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channel X</a:t>
              </a:r>
              <a:endParaRPr kumimoji="0" lang="en-US" altLang="ja-JP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1" name="직선 연결선 30"/>
            <p:cNvCxnSpPr/>
            <p:nvPr/>
          </p:nvCxnSpPr>
          <p:spPr>
            <a:xfrm>
              <a:off x="683568" y="8072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/>
            <p:nvPr/>
          </p:nvCxnSpPr>
          <p:spPr>
            <a:xfrm>
              <a:off x="827584" y="807284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28"/>
            <p:cNvSpPr txBox="1">
              <a:spLocks noChangeArrowheads="1"/>
            </p:cNvSpPr>
            <p:nvPr/>
          </p:nvSpPr>
          <p:spPr bwMode="auto">
            <a:xfrm>
              <a:off x="1939428" y="905908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cxnSp>
          <p:nvCxnSpPr>
            <p:cNvPr id="34" name="직선 화살표 연결선 33"/>
            <p:cNvCxnSpPr/>
            <p:nvPr/>
          </p:nvCxnSpPr>
          <p:spPr>
            <a:xfrm>
              <a:off x="8892480" y="3336086"/>
              <a:ext cx="0" cy="31642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6"/>
            <p:cNvSpPr>
              <a:spLocks noChangeArrowheads="1"/>
            </p:cNvSpPr>
            <p:nvPr/>
          </p:nvSpPr>
          <p:spPr bwMode="auto">
            <a:xfrm>
              <a:off x="5436096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1-4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線コネクタ 37"/>
            <p:cNvCxnSpPr>
              <a:cxnSpLocks noChangeShapeType="1"/>
              <a:stCxn id="35" idx="2"/>
            </p:cNvCxnSpPr>
            <p:nvPr/>
          </p:nvCxnSpPr>
          <p:spPr bwMode="auto">
            <a:xfrm>
              <a:off x="5724227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直線矢印コネクタ 59"/>
            <p:cNvCxnSpPr>
              <a:cxnSpLocks noChangeShapeType="1"/>
            </p:cNvCxnSpPr>
            <p:nvPr/>
          </p:nvCxnSpPr>
          <p:spPr bwMode="auto">
            <a:xfrm>
              <a:off x="5723433" y="807284"/>
              <a:ext cx="6492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正方形/長方形 36"/>
            <p:cNvSpPr>
              <a:spLocks noChangeArrowheads="1"/>
            </p:cNvSpPr>
            <p:nvPr/>
          </p:nvSpPr>
          <p:spPr bwMode="auto">
            <a:xfrm>
              <a:off x="608535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1-5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コネクタ 37"/>
            <p:cNvCxnSpPr>
              <a:cxnSpLocks noChangeShapeType="1"/>
              <a:stCxn id="38" idx="2"/>
            </p:cNvCxnSpPr>
            <p:nvPr/>
          </p:nvCxnSpPr>
          <p:spPr bwMode="auto">
            <a:xfrm>
              <a:off x="6373489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直線矢印コネクタ 59"/>
            <p:cNvCxnSpPr>
              <a:cxnSpLocks noChangeShapeType="1"/>
            </p:cNvCxnSpPr>
            <p:nvPr/>
          </p:nvCxnSpPr>
          <p:spPr bwMode="auto">
            <a:xfrm>
              <a:off x="6372695" y="807284"/>
              <a:ext cx="64747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正方形/長方形 36"/>
            <p:cNvSpPr>
              <a:spLocks noChangeArrowheads="1"/>
            </p:cNvSpPr>
            <p:nvPr/>
          </p:nvSpPr>
          <p:spPr bwMode="auto">
            <a:xfrm>
              <a:off x="67320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1-6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37"/>
            <p:cNvCxnSpPr>
              <a:cxnSpLocks noChangeShapeType="1"/>
              <a:stCxn id="41" idx="2"/>
            </p:cNvCxnSpPr>
            <p:nvPr/>
          </p:nvCxnSpPr>
          <p:spPr bwMode="auto">
            <a:xfrm>
              <a:off x="7020173" y="591384"/>
              <a:ext cx="12303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直線矢印コネクタ 59"/>
            <p:cNvCxnSpPr>
              <a:cxnSpLocks noChangeShapeType="1"/>
            </p:cNvCxnSpPr>
            <p:nvPr/>
          </p:nvCxnSpPr>
          <p:spPr bwMode="auto">
            <a:xfrm>
              <a:off x="6876751" y="807284"/>
              <a:ext cx="79149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1" y="3047668"/>
              <a:ext cx="6048572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テキスト ボックス 28"/>
            <p:cNvSpPr txBox="1">
              <a:spLocks noChangeArrowheads="1"/>
            </p:cNvSpPr>
            <p:nvPr/>
          </p:nvSpPr>
          <p:spPr bwMode="auto">
            <a:xfrm>
              <a:off x="2387352" y="1238563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6" name="テキスト ボックス 28"/>
            <p:cNvSpPr txBox="1">
              <a:spLocks noChangeArrowheads="1"/>
            </p:cNvSpPr>
            <p:nvPr/>
          </p:nvSpPr>
          <p:spPr bwMode="auto">
            <a:xfrm>
              <a:off x="3683496" y="145458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7" name="テキスト ボックス 28"/>
            <p:cNvSpPr txBox="1">
              <a:spLocks noChangeArrowheads="1"/>
            </p:cNvSpPr>
            <p:nvPr/>
          </p:nvSpPr>
          <p:spPr bwMode="auto">
            <a:xfrm>
              <a:off x="4619600" y="1886635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8" name="テキスト ボックス 28"/>
            <p:cNvSpPr txBox="1">
              <a:spLocks noChangeArrowheads="1"/>
            </p:cNvSpPr>
            <p:nvPr/>
          </p:nvSpPr>
          <p:spPr bwMode="auto">
            <a:xfrm>
              <a:off x="5267672" y="2390691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9" name="テキスト ボックス 28"/>
            <p:cNvSpPr txBox="1">
              <a:spLocks noChangeArrowheads="1"/>
            </p:cNvSpPr>
            <p:nvPr/>
          </p:nvSpPr>
          <p:spPr bwMode="auto">
            <a:xfrm>
              <a:off x="5940152" y="2852936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0" name="テキスト ボックス 28"/>
            <p:cNvSpPr txBox="1">
              <a:spLocks noChangeArrowheads="1"/>
            </p:cNvSpPr>
            <p:nvPr/>
          </p:nvSpPr>
          <p:spPr bwMode="auto">
            <a:xfrm>
              <a:off x="6400800" y="3929102"/>
              <a:ext cx="2332053" cy="1711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 smtClean="0"/>
                <a:t>Probe Response frame is not 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 smtClean="0"/>
                <a:t>Transmitted after</a:t>
              </a:r>
              <a:endParaRPr lang="en-US" altLang="ko-KR" sz="1400" dirty="0"/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b="1" dirty="0" smtClean="0"/>
                <a:t>Timeout interval  </a:t>
              </a:r>
              <a:r>
                <a:rPr lang="en-US" altLang="ko-KR" sz="1400" dirty="0" smtClean="0"/>
                <a:t>(reflecting </a:t>
              </a:r>
              <a:r>
                <a:rPr lang="en-US" altLang="ko-KR" sz="1400" dirty="0" err="1" smtClean="0"/>
                <a:t>MaxchannelTime</a:t>
              </a:r>
              <a:r>
                <a:rPr lang="en-US" altLang="ko-KR" sz="1400" dirty="0"/>
                <a:t> </a:t>
              </a:r>
              <a:r>
                <a:rPr lang="en-US" altLang="ko-KR" sz="1400" dirty="0" smtClean="0"/>
                <a:t>of the 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 smtClean="0"/>
                <a:t>Requesting AP) </a:t>
              </a:r>
              <a:endParaRPr lang="en-US" altLang="ko-KR" sz="1400" dirty="0"/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/>
                <a:t>h</a:t>
              </a:r>
              <a:r>
                <a:rPr lang="en-US" altLang="ko-KR" sz="1400" dirty="0" smtClean="0"/>
                <a:t>as elapsed</a:t>
              </a:r>
            </a:p>
          </p:txBody>
        </p:sp>
        <p:cxnSp>
          <p:nvCxnSpPr>
            <p:cNvPr id="51" name="직선 연결선 50"/>
            <p:cNvCxnSpPr/>
            <p:nvPr/>
          </p:nvCxnSpPr>
          <p:spPr>
            <a:xfrm>
              <a:off x="8268816" y="5214548"/>
              <a:ext cx="0" cy="64181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>
              <a:off x="683568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-12395" y="2140011"/>
              <a:ext cx="1486433" cy="380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err="1" smtClean="0">
                  <a:solidFill>
                    <a:srgbClr val="FF0000"/>
                  </a:solidFill>
                </a:rPr>
                <a:t>MaxChannelTime</a:t>
              </a:r>
              <a:endParaRPr lang="ko-KR" alt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직선 연결선 53"/>
            <p:cNvCxnSpPr/>
            <p:nvPr/>
          </p:nvCxnSpPr>
          <p:spPr>
            <a:xfrm>
              <a:off x="8748464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화살표 연결선 54"/>
            <p:cNvCxnSpPr/>
            <p:nvPr/>
          </p:nvCxnSpPr>
          <p:spPr>
            <a:xfrm>
              <a:off x="8892480" y="836712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811239" y="2010906"/>
              <a:ext cx="875561" cy="9127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/>
                <a:t>Transmit</a:t>
              </a:r>
            </a:p>
            <a:p>
              <a:r>
                <a:rPr lang="en-US" altLang="ko-KR" sz="1400" dirty="0" smtClean="0"/>
                <a:t>Probe </a:t>
              </a:r>
            </a:p>
            <a:p>
              <a:r>
                <a:rPr lang="en-US" altLang="ko-KR" sz="1400" dirty="0" smtClean="0"/>
                <a:t>Response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810063" y="4653100"/>
              <a:ext cx="1372492" cy="418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No flooding !!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0" name="TextBox 59"/>
          <p:cNvSpPr txBox="1"/>
          <p:nvPr/>
        </p:nvSpPr>
        <p:spPr>
          <a:xfrm>
            <a:off x="7668244" y="2234022"/>
            <a:ext cx="1388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solidFill>
                  <a:srgbClr val="FF0000"/>
                </a:solidFill>
              </a:rPr>
              <a:t>ProbeResponse</a:t>
            </a:r>
            <a:r>
              <a:rPr lang="en-US" altLang="ko-KR" sz="1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ko-KR" sz="1400" dirty="0" smtClean="0">
                <a:solidFill>
                  <a:srgbClr val="FF0000"/>
                </a:solidFill>
              </a:rPr>
              <a:t>Timeout Interval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61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179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슬라이드 번호 개체 틀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ko-KR" dirty="0" smtClean="0"/>
              <a:t>Probe Response after </a:t>
            </a:r>
            <a:r>
              <a:rPr lang="en-GB" altLang="ko-KR" dirty="0"/>
              <a:t>the </a:t>
            </a:r>
            <a:r>
              <a:rPr lang="en-GB" altLang="ko-KR" dirty="0" err="1"/>
              <a:t>MaxChannelTime</a:t>
            </a:r>
            <a:r>
              <a:rPr lang="en-GB" altLang="ko-KR" dirty="0"/>
              <a:t> </a:t>
            </a:r>
            <a:r>
              <a:rPr lang="en-GB" altLang="ko-KR" dirty="0" smtClean="0"/>
              <a:t>can </a:t>
            </a:r>
            <a:r>
              <a:rPr lang="en-GB" altLang="ko-KR" dirty="0"/>
              <a:t>cause Probe Response </a:t>
            </a:r>
            <a:r>
              <a:rPr lang="en-GB" altLang="ko-KR" dirty="0" smtClean="0"/>
              <a:t>flooding</a:t>
            </a:r>
          </a:p>
          <a:p>
            <a:r>
              <a:rPr lang="en-US" dirty="0" smtClean="0"/>
              <a:t>In this proposal:</a:t>
            </a:r>
          </a:p>
          <a:p>
            <a:pPr lvl="1"/>
            <a:r>
              <a:rPr lang="en-US" altLang="ko-KR" b="1" dirty="0" err="1" smtClean="0">
                <a:latin typeface="+mj-lt"/>
              </a:rPr>
              <a:t>ProbeResponse</a:t>
            </a:r>
            <a:r>
              <a:rPr lang="en-US" altLang="ko-KR" b="1" dirty="0" smtClean="0">
                <a:latin typeface="+mj-lt"/>
              </a:rPr>
              <a:t> </a:t>
            </a:r>
            <a:r>
              <a:rPr lang="en-US" altLang="ko-KR" b="1" dirty="0">
                <a:latin typeface="+mj-lt"/>
              </a:rPr>
              <a:t>deadline interval </a:t>
            </a:r>
            <a:r>
              <a:rPr lang="en-US" altLang="ko-KR" b="1" dirty="0" smtClean="0">
                <a:latin typeface="+mj-lt"/>
              </a:rPr>
              <a:t>which is the listening duration of the Probe Response is </a:t>
            </a:r>
            <a:r>
              <a:rPr lang="en-US" altLang="ko-KR" b="1" dirty="0">
                <a:latin typeface="+mj-lt"/>
              </a:rPr>
              <a:t>included in the Probe Request </a:t>
            </a:r>
            <a:r>
              <a:rPr lang="en-US" altLang="ko-KR" b="1" dirty="0" smtClean="0">
                <a:latin typeface="+mj-lt"/>
              </a:rPr>
              <a:t>frame</a:t>
            </a:r>
          </a:p>
          <a:p>
            <a:pPr lvl="1"/>
            <a:r>
              <a:rPr lang="en-US" altLang="ko-KR" b="1" dirty="0" smtClean="0">
                <a:latin typeface="+mj-lt"/>
              </a:rPr>
              <a:t>The responding STA does </a:t>
            </a:r>
            <a:r>
              <a:rPr lang="en-US" altLang="ko-KR" b="1" dirty="0">
                <a:latin typeface="+mj-lt"/>
              </a:rPr>
              <a:t>not transmit or retransmit Probe Response frame to the transmitter after </a:t>
            </a:r>
            <a:r>
              <a:rPr lang="en-US" altLang="ko-KR" b="1" dirty="0" smtClean="0">
                <a:latin typeface="+mj-lt"/>
              </a:rPr>
              <a:t>the </a:t>
            </a:r>
            <a:r>
              <a:rPr lang="en-US" altLang="ko-KR" b="1" dirty="0" err="1">
                <a:latin typeface="+mj-lt"/>
              </a:rPr>
              <a:t>ProbeResponse</a:t>
            </a:r>
            <a:r>
              <a:rPr lang="en-US" altLang="ko-KR" b="1" dirty="0">
                <a:latin typeface="+mj-lt"/>
              </a:rPr>
              <a:t> deadline </a:t>
            </a:r>
            <a:r>
              <a:rPr lang="en-US" altLang="ko-KR" b="1" dirty="0" smtClean="0">
                <a:latin typeface="+mj-lt"/>
              </a:rPr>
              <a:t>interval</a:t>
            </a:r>
            <a:endParaRPr lang="en-US" altLang="ko-KR" b="1" dirty="0">
              <a:sym typeface="Wingdings" pitchFamily="2" charset="2"/>
            </a:endParaRPr>
          </a:p>
          <a:p>
            <a:pPr lvl="1"/>
            <a:r>
              <a:rPr lang="en-US" altLang="ko-KR" b="1" dirty="0" smtClean="0">
                <a:sym typeface="Wingdings" pitchFamily="2" charset="2"/>
              </a:rPr>
              <a:t>No </a:t>
            </a:r>
            <a:r>
              <a:rPr lang="en-US" altLang="ko-KR" b="1" dirty="0">
                <a:sym typeface="Wingdings" pitchFamily="2" charset="2"/>
              </a:rPr>
              <a:t>additional frame is sent by the requesting STA </a:t>
            </a:r>
            <a:r>
              <a:rPr lang="en-US" altLang="ko-KR" b="1" dirty="0" smtClean="0">
                <a:sym typeface="Wingdings" pitchFamily="2" charset="2"/>
              </a:rPr>
              <a:t>to </a:t>
            </a:r>
            <a:r>
              <a:rPr lang="en-US" altLang="ko-KR" b="1" dirty="0">
                <a:sym typeface="Wingdings" pitchFamily="2" charset="2"/>
              </a:rPr>
              <a:t>stop the responder to keep transmitting </a:t>
            </a:r>
            <a:r>
              <a:rPr lang="en-US" altLang="ko-KR" b="1" dirty="0" smtClean="0">
                <a:sym typeface="Wingdings" pitchFamily="2" charset="2"/>
              </a:rPr>
              <a:t> the </a:t>
            </a:r>
            <a:r>
              <a:rPr lang="en-US" altLang="ko-KR" b="1" dirty="0">
                <a:sym typeface="Wingdings" pitchFamily="2" charset="2"/>
              </a:rPr>
              <a:t>Probe Response frame</a:t>
            </a:r>
          </a:p>
          <a:p>
            <a:pPr lvl="1"/>
            <a:endParaRPr lang="en-US" altLang="ko-KR" sz="2400" b="1" dirty="0" smtClean="0">
              <a:sym typeface="Wingdings" pitchFamily="2" charset="2"/>
            </a:endParaRPr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643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0664" y="1433209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ko-KR" sz="2000" dirty="0" smtClean="0"/>
              <a:t>11-12/0061r1 Probe Response frame transmission interva</a:t>
            </a:r>
            <a:r>
              <a:rPr lang="en-GB" altLang="ko-KR" sz="2000" dirty="0"/>
              <a:t>l</a:t>
            </a:r>
            <a:endParaRPr lang="en-US" altLang="ko-KR" sz="2000" dirty="0"/>
          </a:p>
          <a:p>
            <a:r>
              <a:rPr lang="en-US" sz="2000" dirty="0" smtClean="0"/>
              <a:t>11-12/0062r1 Text for </a:t>
            </a:r>
            <a:r>
              <a:rPr lang="en-GB" altLang="ko-KR" sz="2000" dirty="0"/>
              <a:t>Probe Response frame transmission </a:t>
            </a:r>
            <a:r>
              <a:rPr lang="en-GB" altLang="ko-KR" sz="2000" dirty="0" smtClean="0"/>
              <a:t>interval</a:t>
            </a:r>
          </a:p>
          <a:p>
            <a:r>
              <a:rPr lang="en-GB" sz="2000" b="1" dirty="0" smtClean="0"/>
              <a:t>11-12/0294r0 Active Scanning Reply Window</a:t>
            </a:r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902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sz="2000" dirty="0" smtClean="0"/>
              <a:t>Scanning time is one of the major cause of the delay in initial Link Setup</a:t>
            </a:r>
            <a:endParaRPr lang="en-GB" sz="2000" dirty="0"/>
          </a:p>
          <a:p>
            <a:pPr lvl="1"/>
            <a:r>
              <a:rPr lang="en-GB" altLang="ko-KR" sz="1800" b="1" dirty="0" smtClean="0"/>
              <a:t>In </a:t>
            </a:r>
            <a:r>
              <a:rPr lang="en-GB" altLang="ko-KR" sz="1800" b="1" dirty="0"/>
              <a:t>active scanning, STA sends a probe request to the broadcast destination address, and receives the Probe Response during </a:t>
            </a:r>
            <a:r>
              <a:rPr lang="en-GB" altLang="ko-KR" sz="1800" b="1" dirty="0" err="1" smtClean="0"/>
              <a:t>MaxChannelTime</a:t>
            </a:r>
            <a:endParaRPr lang="en-GB" altLang="ko-KR" sz="1800" b="1" dirty="0" smtClean="0"/>
          </a:p>
          <a:p>
            <a:pPr lvl="1"/>
            <a:r>
              <a:rPr lang="en-GB" sz="1800" b="1" dirty="0" smtClean="0"/>
              <a:t>But </a:t>
            </a:r>
            <a:r>
              <a:rPr lang="en-GB" altLang="ko-KR" sz="1800" b="1" dirty="0"/>
              <a:t>the responding STAs may send the response frame after the </a:t>
            </a:r>
            <a:r>
              <a:rPr lang="en-GB" altLang="ko-KR" sz="1800" b="1" dirty="0" err="1" smtClean="0"/>
              <a:t>MaxChannelTime</a:t>
            </a:r>
            <a:r>
              <a:rPr lang="en-GB" altLang="ko-KR" sz="1800" b="1" dirty="0" smtClean="0"/>
              <a:t> and it can cause Probe Response flooding</a:t>
            </a:r>
            <a:endParaRPr lang="en-US" sz="1800" b="1" dirty="0" smtClean="0"/>
          </a:p>
          <a:p>
            <a:r>
              <a:rPr lang="en-US" altLang="ko-KR" sz="2000" dirty="0"/>
              <a:t>This proposal focuses on </a:t>
            </a:r>
            <a:r>
              <a:rPr lang="en-US" altLang="ko-KR" sz="2000" dirty="0" smtClean="0"/>
              <a:t>solving such problem </a:t>
            </a:r>
            <a:r>
              <a:rPr lang="en-US" altLang="ko-KR" sz="2000" dirty="0"/>
              <a:t>of active </a:t>
            </a:r>
            <a:r>
              <a:rPr lang="en-US" altLang="ko-KR" sz="2000" dirty="0" smtClean="0"/>
              <a:t>scanning</a:t>
            </a:r>
            <a:endParaRPr lang="en-US" sz="1200" dirty="0"/>
          </a:p>
          <a:p>
            <a:r>
              <a:rPr lang="en-US" sz="2000" dirty="0" smtClean="0"/>
              <a:t>Approach:</a:t>
            </a:r>
          </a:p>
          <a:p>
            <a:pPr lvl="1"/>
            <a:r>
              <a:rPr lang="en-GB" altLang="ko-KR" b="1" dirty="0" smtClean="0">
                <a:latin typeface="+mj-lt"/>
                <a:ea typeface="+mn-ea"/>
              </a:rPr>
              <a:t>Include </a:t>
            </a:r>
            <a:r>
              <a:rPr lang="en-GB" altLang="ko-KR" b="1" u="sng" dirty="0" err="1" smtClean="0">
                <a:latin typeface="+mj-lt"/>
                <a:ea typeface="+mn-ea"/>
              </a:rPr>
              <a:t>ProbeResponse</a:t>
            </a:r>
            <a:r>
              <a:rPr lang="en-GB" altLang="ko-KR" b="1" u="sng" dirty="0" smtClean="0">
                <a:latin typeface="+mj-lt"/>
                <a:ea typeface="+mn-ea"/>
              </a:rPr>
              <a:t> </a:t>
            </a:r>
            <a:r>
              <a:rPr lang="en-GB" altLang="ko-KR" b="1" u="sng" dirty="0">
                <a:latin typeface="+mj-lt"/>
                <a:ea typeface="+mn-ea"/>
              </a:rPr>
              <a:t>deadline interval </a:t>
            </a:r>
            <a:r>
              <a:rPr lang="en-GB" altLang="ko-KR" b="1" dirty="0" smtClean="0">
                <a:latin typeface="+mj-lt"/>
                <a:ea typeface="+mn-ea"/>
              </a:rPr>
              <a:t>in </a:t>
            </a:r>
            <a:r>
              <a:rPr lang="en-GB" altLang="ko-KR" b="1" dirty="0">
                <a:latin typeface="+mj-lt"/>
                <a:ea typeface="+mn-ea"/>
              </a:rPr>
              <a:t>the Probe Request </a:t>
            </a:r>
            <a:r>
              <a:rPr lang="en-GB" altLang="ko-KR" b="1" dirty="0" smtClean="0">
                <a:latin typeface="+mj-lt"/>
                <a:ea typeface="+mn-ea"/>
              </a:rPr>
              <a:t>frame</a:t>
            </a:r>
          </a:p>
          <a:p>
            <a:pPr lvl="1"/>
            <a:r>
              <a:rPr lang="en-GB" altLang="ko-KR" b="1" dirty="0">
                <a:latin typeface="+mj-lt"/>
                <a:ea typeface="+mn-ea"/>
              </a:rPr>
              <a:t>The </a:t>
            </a:r>
            <a:r>
              <a:rPr lang="en-GB" altLang="ko-KR" b="1" dirty="0" smtClean="0">
                <a:latin typeface="+mj-lt"/>
                <a:ea typeface="+mn-ea"/>
              </a:rPr>
              <a:t>responding STA shall </a:t>
            </a:r>
            <a:r>
              <a:rPr lang="en-GB" altLang="ko-KR" b="1" dirty="0">
                <a:latin typeface="+mj-lt"/>
                <a:ea typeface="+mn-ea"/>
              </a:rPr>
              <a:t>not transmit or retransmit Probe Response frame to the transmitter after the time limit specified in the </a:t>
            </a:r>
            <a:r>
              <a:rPr lang="en-GB" altLang="ko-KR" b="1" dirty="0" err="1">
                <a:latin typeface="+mj-lt"/>
                <a:ea typeface="+mn-ea"/>
              </a:rPr>
              <a:t>ProbeResponse</a:t>
            </a:r>
            <a:r>
              <a:rPr lang="en-GB" altLang="ko-KR" b="1" dirty="0">
                <a:latin typeface="+mj-lt"/>
                <a:ea typeface="+mn-ea"/>
              </a:rPr>
              <a:t> deadline interval</a:t>
            </a:r>
            <a:endParaRPr lang="en-US" b="1" dirty="0" smtClean="0">
              <a:latin typeface="+mj-lt"/>
              <a:ea typeface="+mn-ea"/>
            </a:endParaRPr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3974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sz="2000" dirty="0" smtClean="0"/>
              <a:t>This contribution is based on the following documents that have been presented at the last January 2012 IEEE 802.11 meeting</a:t>
            </a:r>
          </a:p>
          <a:p>
            <a:pPr lvl="1"/>
            <a:r>
              <a:rPr lang="en-GB" altLang="ko-KR" dirty="0"/>
              <a:t>11-12/0061r1 Probe Response frame transmission </a:t>
            </a:r>
            <a:r>
              <a:rPr lang="en-GB" altLang="ko-KR" dirty="0" smtClean="0"/>
              <a:t>interval</a:t>
            </a:r>
          </a:p>
          <a:p>
            <a:pPr lvl="1"/>
            <a:r>
              <a:rPr lang="en-US" altLang="ko-KR" sz="2000" dirty="0" smtClean="0"/>
              <a:t>11-12/0062r1 </a:t>
            </a:r>
            <a:r>
              <a:rPr lang="en-US" altLang="ko-KR" sz="2000" dirty="0"/>
              <a:t>Text for </a:t>
            </a:r>
            <a:r>
              <a:rPr lang="en-GB" altLang="ko-KR" sz="2000" dirty="0"/>
              <a:t>Probe Response frame transmission </a:t>
            </a:r>
            <a:r>
              <a:rPr lang="en-GB" altLang="ko-KR" sz="2000" dirty="0" smtClean="0"/>
              <a:t>interval</a:t>
            </a:r>
            <a:endParaRPr lang="en-GB" sz="2000" dirty="0" smtClean="0"/>
          </a:p>
          <a:p>
            <a:r>
              <a:rPr lang="en-GB" altLang="ko-KR" sz="2000" dirty="0"/>
              <a:t>This contribution </a:t>
            </a:r>
            <a:r>
              <a:rPr lang="en-GB" altLang="ko-KR" sz="2000" dirty="0" smtClean="0"/>
              <a:t>proposes </a:t>
            </a:r>
            <a:r>
              <a:rPr lang="en-GB" altLang="ko-KR" sz="2000" dirty="0" smtClean="0"/>
              <a:t>a </a:t>
            </a:r>
            <a:r>
              <a:rPr lang="en-GB" altLang="ko-KR" sz="2000" dirty="0" smtClean="0"/>
              <a:t>technical item</a:t>
            </a:r>
            <a:r>
              <a:rPr lang="en-GB" altLang="ko-KR" sz="2000" dirty="0" smtClean="0"/>
              <a:t> </a:t>
            </a:r>
            <a:r>
              <a:rPr lang="en-GB" altLang="ko-KR" sz="2000" dirty="0" smtClean="0"/>
              <a:t>for </a:t>
            </a:r>
            <a:r>
              <a:rPr lang="en-GB" altLang="ko-KR" sz="2000" dirty="0" err="1" smtClean="0"/>
              <a:t>TGai</a:t>
            </a:r>
            <a:r>
              <a:rPr lang="en-GB" altLang="ko-KR" sz="2000" dirty="0" smtClean="0"/>
              <a:t> Specification Framework Document regarding scanning enhancement for fast network </a:t>
            </a:r>
            <a:r>
              <a:rPr lang="en-GB" altLang="ko-KR" sz="2000" dirty="0" smtClean="0"/>
              <a:t>discovery</a:t>
            </a:r>
          </a:p>
          <a:p>
            <a:r>
              <a:rPr lang="en-GB" altLang="ko-KR" sz="2000" dirty="0" smtClean="0"/>
              <a:t>The proposed text for Spec Framework document by this proposal has been merged into 11-12/0294r1 Active Scanning Reply Window</a:t>
            </a:r>
            <a:endParaRPr lang="en-GB" altLang="ko-KR" sz="20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9744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76716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580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Probe Response flooding – Problem (1/2)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/>
              <a:t>STA </a:t>
            </a:r>
            <a:r>
              <a:rPr lang="en-US" altLang="ko-KR" dirty="0"/>
              <a:t>sends a probe </a:t>
            </a:r>
            <a:r>
              <a:rPr lang="en-US" altLang="ko-KR" dirty="0" smtClean="0"/>
              <a:t>request to the broadcast destination address, and </a:t>
            </a:r>
            <a:r>
              <a:rPr lang="en-US" altLang="ko-KR" dirty="0"/>
              <a:t>receives the Probe Response during </a:t>
            </a:r>
            <a:r>
              <a:rPr lang="en-US" altLang="ko-KR" dirty="0" err="1" smtClean="0"/>
              <a:t>MaxChannelTime</a:t>
            </a:r>
            <a:endParaRPr lang="en-US" altLang="ko-KR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b="1" dirty="0" smtClean="0"/>
              <a:t>If </a:t>
            </a:r>
            <a:r>
              <a:rPr lang="en-US" altLang="ko-KR" b="1" dirty="0"/>
              <a:t>the </a:t>
            </a:r>
            <a:r>
              <a:rPr lang="en-US" altLang="ko-KR" b="1" dirty="0" err="1"/>
              <a:t>MaxChannelTime</a:t>
            </a:r>
            <a:r>
              <a:rPr lang="en-US" altLang="ko-KR" b="1" dirty="0"/>
              <a:t> has elapsed, then the STA scans the next channel, so the STA cannot receive the Probe Response in the previous channel after the </a:t>
            </a:r>
            <a:r>
              <a:rPr lang="en-US" altLang="ko-KR" b="1" dirty="0" err="1" smtClean="0"/>
              <a:t>MaxChannelTime</a:t>
            </a:r>
            <a:endParaRPr lang="en-US" altLang="ko-KR" b="1" dirty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b="1" dirty="0"/>
              <a:t>T</a:t>
            </a:r>
            <a:r>
              <a:rPr lang="en-US" altLang="ko-KR" b="1" dirty="0" smtClean="0"/>
              <a:t>he </a:t>
            </a:r>
            <a:r>
              <a:rPr lang="en-US" altLang="ko-KR" b="1" dirty="0"/>
              <a:t>responding STAs may send the response frame after the </a:t>
            </a:r>
            <a:r>
              <a:rPr lang="en-US" altLang="ko-KR" b="1" dirty="0" err="1"/>
              <a:t>MaxChannelTime</a:t>
            </a:r>
            <a:r>
              <a:rPr lang="en-US" altLang="ko-KR" b="1" dirty="0"/>
              <a:t>, and since it cannot be received by the requesting STA and cannot be acknowledged, the STA keep sending the Probe </a:t>
            </a:r>
            <a:r>
              <a:rPr lang="en-US" altLang="ko-KR" b="1" dirty="0" smtClean="0"/>
              <a:t>response</a:t>
            </a:r>
          </a:p>
          <a:p>
            <a:pPr lvl="0"/>
            <a:r>
              <a:rPr lang="en-US" altLang="ko-KR" dirty="0" smtClean="0"/>
              <a:t>It </a:t>
            </a:r>
            <a:r>
              <a:rPr lang="en-US" altLang="ko-KR" dirty="0"/>
              <a:t>will cause Probe Response frame flooding and severely increase the network traffic and reduce the initial link setup </a:t>
            </a:r>
            <a:r>
              <a:rPr lang="en-US" altLang="ko-KR" dirty="0" smtClean="0"/>
              <a:t>time</a:t>
            </a: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dirty="0" smtClean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0776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Probe Response flooding – Problem (2/2)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-12395" y="1472602"/>
            <a:ext cx="9048891" cy="5309198"/>
            <a:chOff x="-12395" y="302459"/>
            <a:chExt cx="9048891" cy="6491523"/>
          </a:xfrm>
        </p:grpSpPr>
        <p:sp>
          <p:nvSpPr>
            <p:cNvPr id="7" name="正方形/長方形 7"/>
            <p:cNvSpPr>
              <a:spLocks noChangeArrowheads="1"/>
            </p:cNvSpPr>
            <p:nvPr/>
          </p:nvSpPr>
          <p:spPr bwMode="auto">
            <a:xfrm>
              <a:off x="3277245" y="302459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1-1</a:t>
              </a:r>
            </a:p>
          </p:txBody>
        </p:sp>
        <p:cxnSp>
          <p:nvCxnSpPr>
            <p:cNvPr id="8" name="直線コネクタ 33"/>
            <p:cNvCxnSpPr>
              <a:cxnSpLocks noChangeShapeType="1"/>
              <a:stCxn id="7" idx="2"/>
            </p:cNvCxnSpPr>
            <p:nvPr/>
          </p:nvCxnSpPr>
          <p:spPr bwMode="auto">
            <a:xfrm>
              <a:off x="3564583" y="591384"/>
              <a:ext cx="6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正方形/長方形 34"/>
            <p:cNvSpPr>
              <a:spLocks noChangeArrowheads="1"/>
            </p:cNvSpPr>
            <p:nvPr/>
          </p:nvSpPr>
          <p:spPr bwMode="auto">
            <a:xfrm>
              <a:off x="41411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線コネクタ 35"/>
            <p:cNvCxnSpPr>
              <a:cxnSpLocks noChangeShapeType="1"/>
              <a:stCxn id="9" idx="2"/>
            </p:cNvCxnSpPr>
            <p:nvPr/>
          </p:nvCxnSpPr>
          <p:spPr bwMode="auto">
            <a:xfrm>
              <a:off x="4429273" y="591384"/>
              <a:ext cx="0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正方形/長方形 36"/>
            <p:cNvSpPr>
              <a:spLocks noChangeArrowheads="1"/>
            </p:cNvSpPr>
            <p:nvPr/>
          </p:nvSpPr>
          <p:spPr bwMode="auto">
            <a:xfrm>
              <a:off x="4788024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直線コネクタ 37"/>
            <p:cNvCxnSpPr>
              <a:cxnSpLocks noChangeShapeType="1"/>
              <a:stCxn id="11" idx="2"/>
            </p:cNvCxnSpPr>
            <p:nvPr/>
          </p:nvCxnSpPr>
          <p:spPr bwMode="auto">
            <a:xfrm flipH="1">
              <a:off x="5075361" y="591384"/>
              <a:ext cx="7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正方形/長方形 38"/>
            <p:cNvSpPr>
              <a:spLocks noChangeArrowheads="1"/>
            </p:cNvSpPr>
            <p:nvPr/>
          </p:nvSpPr>
          <p:spPr bwMode="auto">
            <a:xfrm>
              <a:off x="7380113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線コネクタ 39"/>
            <p:cNvCxnSpPr>
              <a:cxnSpLocks noChangeShapeType="1"/>
              <a:stCxn id="13" idx="2"/>
            </p:cNvCxnSpPr>
            <p:nvPr/>
          </p:nvCxnSpPr>
          <p:spPr bwMode="auto">
            <a:xfrm>
              <a:off x="7668245" y="591384"/>
              <a:ext cx="24507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正方形/長方形 40"/>
            <p:cNvSpPr>
              <a:spLocks noChangeArrowheads="1"/>
            </p:cNvSpPr>
            <p:nvPr/>
          </p:nvSpPr>
          <p:spPr bwMode="auto">
            <a:xfrm>
              <a:off x="8316217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直線コネクタ 41"/>
            <p:cNvCxnSpPr>
              <a:cxnSpLocks noChangeShapeType="1"/>
              <a:stCxn id="15" idx="2"/>
            </p:cNvCxnSpPr>
            <p:nvPr/>
          </p:nvCxnSpPr>
          <p:spPr bwMode="auto">
            <a:xfrm flipH="1">
              <a:off x="8604348" y="591384"/>
              <a:ext cx="1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正方形/長方形 42"/>
            <p:cNvSpPr>
              <a:spLocks noChangeArrowheads="1"/>
            </p:cNvSpPr>
            <p:nvPr/>
          </p:nvSpPr>
          <p:spPr bwMode="auto">
            <a:xfrm>
              <a:off x="68356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STA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コネクタ 43"/>
            <p:cNvCxnSpPr>
              <a:cxnSpLocks noChangeShapeType="1"/>
              <a:stCxn id="17" idx="2"/>
            </p:cNvCxnSpPr>
            <p:nvPr/>
          </p:nvCxnSpPr>
          <p:spPr bwMode="auto">
            <a:xfrm>
              <a:off x="971699" y="591384"/>
              <a:ext cx="796" cy="569703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直線矢印コネクタ 53"/>
            <p:cNvCxnSpPr>
              <a:cxnSpLocks noChangeShapeType="1"/>
            </p:cNvCxnSpPr>
            <p:nvPr/>
          </p:nvCxnSpPr>
          <p:spPr bwMode="auto">
            <a:xfrm>
              <a:off x="972493" y="807284"/>
              <a:ext cx="259278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直線矢印コネクタ 55"/>
            <p:cNvCxnSpPr>
              <a:cxnSpLocks noChangeShapeType="1"/>
            </p:cNvCxnSpPr>
            <p:nvPr/>
          </p:nvCxnSpPr>
          <p:spPr bwMode="auto">
            <a:xfrm>
              <a:off x="3565277" y="80728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直線矢印コネクタ 57"/>
            <p:cNvCxnSpPr>
              <a:cxnSpLocks noChangeShapeType="1"/>
            </p:cNvCxnSpPr>
            <p:nvPr/>
          </p:nvCxnSpPr>
          <p:spPr bwMode="auto">
            <a:xfrm>
              <a:off x="4286002" y="807284"/>
              <a:ext cx="79015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直線矢印コネクタ 59"/>
            <p:cNvCxnSpPr>
              <a:cxnSpLocks noChangeShapeType="1"/>
            </p:cNvCxnSpPr>
            <p:nvPr/>
          </p:nvCxnSpPr>
          <p:spPr bwMode="auto">
            <a:xfrm>
              <a:off x="4859933" y="807284"/>
              <a:ext cx="86429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線矢印コネクタ 61"/>
            <p:cNvCxnSpPr>
              <a:cxnSpLocks noChangeShapeType="1"/>
            </p:cNvCxnSpPr>
            <p:nvPr/>
          </p:nvCxnSpPr>
          <p:spPr bwMode="auto">
            <a:xfrm>
              <a:off x="7596237" y="807284"/>
              <a:ext cx="100811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3" y="1124744"/>
              <a:ext cx="259208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線矢印コネクタ 64"/>
            <p:cNvCxnSpPr>
              <a:cxnSpLocks noChangeShapeType="1"/>
            </p:cNvCxnSpPr>
            <p:nvPr/>
          </p:nvCxnSpPr>
          <p:spPr bwMode="auto">
            <a:xfrm flipH="1">
              <a:off x="972494" y="1412776"/>
              <a:ext cx="345757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線矢印コネクタ 67"/>
            <p:cNvCxnSpPr>
              <a:cxnSpLocks noChangeShapeType="1"/>
            </p:cNvCxnSpPr>
            <p:nvPr/>
          </p:nvCxnSpPr>
          <p:spPr bwMode="auto">
            <a:xfrm flipH="1">
              <a:off x="972493" y="1679397"/>
              <a:ext cx="41036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5" y="2103751"/>
              <a:ext cx="475093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6" y="2607236"/>
              <a:ext cx="54001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직선 연결선 28"/>
            <p:cNvCxnSpPr/>
            <p:nvPr/>
          </p:nvCxnSpPr>
          <p:spPr>
            <a:xfrm>
              <a:off x="8028507" y="446921"/>
              <a:ext cx="14395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テキスト ボックス 28"/>
            <p:cNvSpPr txBox="1">
              <a:spLocks noChangeArrowheads="1"/>
            </p:cNvSpPr>
            <p:nvPr/>
          </p:nvSpPr>
          <p:spPr bwMode="auto">
            <a:xfrm>
              <a:off x="1114426" y="59049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on</a:t>
              </a:r>
              <a:r>
                <a:rPr kumimoji="0" lang="ko-KR" altLang="en-US" sz="1000" dirty="0" smtClean="0">
                  <a:solidFill>
                    <a:schemeClr val="tx1"/>
                  </a:solidFill>
                </a:rPr>
                <a:t>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channel X</a:t>
              </a:r>
              <a:endParaRPr kumimoji="0" lang="en-US" altLang="ja-JP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1" name="직선 연결선 30"/>
            <p:cNvCxnSpPr/>
            <p:nvPr/>
          </p:nvCxnSpPr>
          <p:spPr>
            <a:xfrm>
              <a:off x="683568" y="8072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/>
            <p:nvPr/>
          </p:nvCxnSpPr>
          <p:spPr>
            <a:xfrm>
              <a:off x="827584" y="807284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28"/>
            <p:cNvSpPr txBox="1">
              <a:spLocks noChangeArrowheads="1"/>
            </p:cNvSpPr>
            <p:nvPr/>
          </p:nvSpPr>
          <p:spPr bwMode="auto">
            <a:xfrm>
              <a:off x="1939428" y="905908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cxnSp>
          <p:nvCxnSpPr>
            <p:cNvPr id="34" name="직선 화살표 연결선 33"/>
            <p:cNvCxnSpPr/>
            <p:nvPr/>
          </p:nvCxnSpPr>
          <p:spPr>
            <a:xfrm>
              <a:off x="8892480" y="3336086"/>
              <a:ext cx="0" cy="31642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6"/>
            <p:cNvSpPr>
              <a:spLocks noChangeArrowheads="1"/>
            </p:cNvSpPr>
            <p:nvPr/>
          </p:nvSpPr>
          <p:spPr bwMode="auto">
            <a:xfrm>
              <a:off x="5436096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1-4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線コネクタ 37"/>
            <p:cNvCxnSpPr>
              <a:cxnSpLocks noChangeShapeType="1"/>
              <a:stCxn id="35" idx="2"/>
            </p:cNvCxnSpPr>
            <p:nvPr/>
          </p:nvCxnSpPr>
          <p:spPr bwMode="auto">
            <a:xfrm>
              <a:off x="5724227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直線矢印コネクタ 59"/>
            <p:cNvCxnSpPr>
              <a:cxnSpLocks noChangeShapeType="1"/>
            </p:cNvCxnSpPr>
            <p:nvPr/>
          </p:nvCxnSpPr>
          <p:spPr bwMode="auto">
            <a:xfrm>
              <a:off x="5723433" y="807284"/>
              <a:ext cx="6492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正方形/長方形 36"/>
            <p:cNvSpPr>
              <a:spLocks noChangeArrowheads="1"/>
            </p:cNvSpPr>
            <p:nvPr/>
          </p:nvSpPr>
          <p:spPr bwMode="auto">
            <a:xfrm>
              <a:off x="608535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1-5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コネクタ 37"/>
            <p:cNvCxnSpPr>
              <a:cxnSpLocks noChangeShapeType="1"/>
              <a:stCxn id="38" idx="2"/>
            </p:cNvCxnSpPr>
            <p:nvPr/>
          </p:nvCxnSpPr>
          <p:spPr bwMode="auto">
            <a:xfrm>
              <a:off x="6373489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直線矢印コネクタ 59"/>
            <p:cNvCxnSpPr>
              <a:cxnSpLocks noChangeShapeType="1"/>
            </p:cNvCxnSpPr>
            <p:nvPr/>
          </p:nvCxnSpPr>
          <p:spPr bwMode="auto">
            <a:xfrm>
              <a:off x="6372695" y="807284"/>
              <a:ext cx="64747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正方形/長方形 36"/>
            <p:cNvSpPr>
              <a:spLocks noChangeArrowheads="1"/>
            </p:cNvSpPr>
            <p:nvPr/>
          </p:nvSpPr>
          <p:spPr bwMode="auto">
            <a:xfrm>
              <a:off x="67320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1-6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37"/>
            <p:cNvCxnSpPr>
              <a:cxnSpLocks noChangeShapeType="1"/>
              <a:stCxn id="41" idx="2"/>
            </p:cNvCxnSpPr>
            <p:nvPr/>
          </p:nvCxnSpPr>
          <p:spPr bwMode="auto">
            <a:xfrm>
              <a:off x="7020173" y="591384"/>
              <a:ext cx="12303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直線矢印コネクタ 59"/>
            <p:cNvCxnSpPr>
              <a:cxnSpLocks noChangeShapeType="1"/>
            </p:cNvCxnSpPr>
            <p:nvPr/>
          </p:nvCxnSpPr>
          <p:spPr bwMode="auto">
            <a:xfrm>
              <a:off x="6876751" y="807284"/>
              <a:ext cx="79149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1" y="3047668"/>
              <a:ext cx="6048572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47192" y="3454899"/>
              <a:ext cx="6696644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0" y="4718660"/>
              <a:ext cx="7632749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テキスト ボックス 28"/>
            <p:cNvSpPr txBox="1">
              <a:spLocks noChangeArrowheads="1"/>
            </p:cNvSpPr>
            <p:nvPr/>
          </p:nvSpPr>
          <p:spPr bwMode="auto">
            <a:xfrm>
              <a:off x="2387352" y="1238563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8" name="テキスト ボックス 28"/>
            <p:cNvSpPr txBox="1">
              <a:spLocks noChangeArrowheads="1"/>
            </p:cNvSpPr>
            <p:nvPr/>
          </p:nvSpPr>
          <p:spPr bwMode="auto">
            <a:xfrm>
              <a:off x="3683496" y="145458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9" name="テキスト ボックス 28"/>
            <p:cNvSpPr txBox="1">
              <a:spLocks noChangeArrowheads="1"/>
            </p:cNvSpPr>
            <p:nvPr/>
          </p:nvSpPr>
          <p:spPr bwMode="auto">
            <a:xfrm>
              <a:off x="4619600" y="1886635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0" name="テキスト ボックス 28"/>
            <p:cNvSpPr txBox="1">
              <a:spLocks noChangeArrowheads="1"/>
            </p:cNvSpPr>
            <p:nvPr/>
          </p:nvSpPr>
          <p:spPr bwMode="auto">
            <a:xfrm>
              <a:off x="5267672" y="2390691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1" name="テキスト ボックス 28"/>
            <p:cNvSpPr txBox="1">
              <a:spLocks noChangeArrowheads="1"/>
            </p:cNvSpPr>
            <p:nvPr/>
          </p:nvSpPr>
          <p:spPr bwMode="auto">
            <a:xfrm>
              <a:off x="5940152" y="2852936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2" name="テキスト ボックス 28"/>
            <p:cNvSpPr txBox="1">
              <a:spLocks noChangeArrowheads="1"/>
            </p:cNvSpPr>
            <p:nvPr/>
          </p:nvSpPr>
          <p:spPr bwMode="auto">
            <a:xfrm>
              <a:off x="6156176" y="3212976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sp>
          <p:nvSpPr>
            <p:cNvPr id="53" name="テキスト ボックス 28"/>
            <p:cNvSpPr txBox="1">
              <a:spLocks noChangeArrowheads="1"/>
            </p:cNvSpPr>
            <p:nvPr/>
          </p:nvSpPr>
          <p:spPr bwMode="auto">
            <a:xfrm>
              <a:off x="7236296" y="4478923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54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3614827"/>
              <a:ext cx="6768752" cy="2371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テキスト ボックス 28"/>
            <p:cNvSpPr txBox="1">
              <a:spLocks noChangeArrowheads="1"/>
            </p:cNvSpPr>
            <p:nvPr/>
          </p:nvSpPr>
          <p:spPr bwMode="auto">
            <a:xfrm>
              <a:off x="6300192" y="339661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56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3830851"/>
              <a:ext cx="6840760" cy="2589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テキスト ボックス 28"/>
            <p:cNvSpPr txBox="1">
              <a:spLocks noChangeArrowheads="1"/>
            </p:cNvSpPr>
            <p:nvPr/>
          </p:nvSpPr>
          <p:spPr bwMode="auto">
            <a:xfrm>
              <a:off x="6372200" y="361482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58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4072774"/>
              <a:ext cx="705690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テキスト ボックス 28"/>
            <p:cNvSpPr txBox="1">
              <a:spLocks noChangeArrowheads="1"/>
            </p:cNvSpPr>
            <p:nvPr/>
          </p:nvSpPr>
          <p:spPr bwMode="auto">
            <a:xfrm>
              <a:off x="6491808" y="3830851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60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1" y="4234037"/>
              <a:ext cx="7140995" cy="129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テキスト ボックス 28"/>
            <p:cNvSpPr txBox="1">
              <a:spLocks noChangeArrowheads="1"/>
            </p:cNvSpPr>
            <p:nvPr/>
          </p:nvSpPr>
          <p:spPr bwMode="auto">
            <a:xfrm>
              <a:off x="6635824" y="4005064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62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4463011"/>
              <a:ext cx="7297216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" name="テキスト ボックス 28"/>
            <p:cNvSpPr txBox="1">
              <a:spLocks noChangeArrowheads="1"/>
            </p:cNvSpPr>
            <p:nvPr/>
          </p:nvSpPr>
          <p:spPr bwMode="auto">
            <a:xfrm>
              <a:off x="6732240" y="4221088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64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96009" y="4934684"/>
              <a:ext cx="6048572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0" y="5183091"/>
              <a:ext cx="6696644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96008" y="6446852"/>
              <a:ext cx="7632749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5343019"/>
              <a:ext cx="6768752" cy="2371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5559043"/>
              <a:ext cx="6840760" cy="2589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5800966"/>
              <a:ext cx="705690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9" y="5962229"/>
              <a:ext cx="7140995" cy="129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6191203"/>
              <a:ext cx="7297216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テキスト ボックス 28"/>
            <p:cNvSpPr txBox="1">
              <a:spLocks noChangeArrowheads="1"/>
            </p:cNvSpPr>
            <p:nvPr/>
          </p:nvSpPr>
          <p:spPr bwMode="auto">
            <a:xfrm>
              <a:off x="5940152" y="4766955"/>
              <a:ext cx="1752600" cy="301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 smtClean="0">
                  <a:solidFill>
                    <a:srgbClr val="C00000"/>
                  </a:solidFill>
                </a:rPr>
                <a:t>Retransmit Probe Response</a:t>
              </a:r>
            </a:p>
          </p:txBody>
        </p:sp>
        <p:cxnSp>
          <p:nvCxnSpPr>
            <p:cNvPr id="80" name="직선 연결선 79"/>
            <p:cNvCxnSpPr/>
            <p:nvPr/>
          </p:nvCxnSpPr>
          <p:spPr>
            <a:xfrm>
              <a:off x="683568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-12395" y="2235061"/>
              <a:ext cx="11817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MaxChannelTime</a:t>
              </a:r>
              <a:endParaRPr lang="ko-KR" altLang="en-US" sz="1000" dirty="0"/>
            </a:p>
          </p:txBody>
        </p:sp>
        <p:cxnSp>
          <p:nvCxnSpPr>
            <p:cNvPr id="82" name="직선 화살표 연결선 81"/>
            <p:cNvCxnSpPr/>
            <p:nvPr/>
          </p:nvCxnSpPr>
          <p:spPr>
            <a:xfrm>
              <a:off x="827584" y="3336086"/>
              <a:ext cx="0" cy="28710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0" y="3626683"/>
              <a:ext cx="1388522" cy="8655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STA cannot receive</a:t>
              </a:r>
            </a:p>
            <a:p>
              <a:r>
                <a:rPr lang="en-US" altLang="ko-KR" sz="1000" dirty="0" smtClean="0"/>
                <a:t>Probe Response </a:t>
              </a:r>
            </a:p>
            <a:p>
              <a:r>
                <a:rPr lang="en-US" altLang="ko-KR" sz="1000" dirty="0"/>
                <a:t>a</a:t>
              </a:r>
              <a:r>
                <a:rPr lang="en-US" altLang="ko-KR" sz="1000" dirty="0" smtClean="0"/>
                <a:t>fter </a:t>
              </a:r>
              <a:r>
                <a:rPr lang="en-US" altLang="ko-KR" sz="1000" dirty="0" err="1" smtClean="0"/>
                <a:t>MaxChannelTime</a:t>
              </a:r>
              <a:endParaRPr lang="en-US" altLang="ko-KR" sz="1000" dirty="0" smtClean="0"/>
            </a:p>
            <a:p>
              <a:endParaRPr lang="en-US" altLang="ko-KR" sz="1000" dirty="0" smtClean="0"/>
            </a:p>
          </p:txBody>
        </p:sp>
        <p:cxnSp>
          <p:nvCxnSpPr>
            <p:cNvPr id="84" name="직선 연결선 83"/>
            <p:cNvCxnSpPr/>
            <p:nvPr/>
          </p:nvCxnSpPr>
          <p:spPr>
            <a:xfrm>
              <a:off x="8748464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화살표 연결선 84"/>
            <p:cNvCxnSpPr/>
            <p:nvPr/>
          </p:nvCxnSpPr>
          <p:spPr>
            <a:xfrm>
              <a:off x="8892480" y="836712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7844836" y="3333536"/>
              <a:ext cx="1172116" cy="5644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Unnecessary</a:t>
              </a:r>
            </a:p>
            <a:p>
              <a:r>
                <a:rPr lang="en-US" altLang="ko-KR" dirty="0" smtClean="0">
                  <a:solidFill>
                    <a:srgbClr val="FF0000"/>
                  </a:solidFill>
                </a:rPr>
                <a:t>Probe Response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924800" y="4651089"/>
              <a:ext cx="977027" cy="489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solidFill>
                    <a:srgbClr val="FF0000"/>
                  </a:solidFill>
                </a:rPr>
                <a:t>Unnecessary</a:t>
              </a:r>
            </a:p>
            <a:p>
              <a:r>
                <a:rPr lang="en-US" altLang="ko-KR" sz="1000" dirty="0" smtClean="0">
                  <a:solidFill>
                    <a:srgbClr val="FF0000"/>
                  </a:solidFill>
                </a:rPr>
                <a:t>Retransmission</a:t>
              </a:r>
              <a:endParaRPr lang="ko-KR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07704" y="5085184"/>
              <a:ext cx="1553630" cy="7150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Probe Response </a:t>
              </a:r>
            </a:p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flooding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직선 연결선 88"/>
            <p:cNvCxnSpPr/>
            <p:nvPr/>
          </p:nvCxnSpPr>
          <p:spPr>
            <a:xfrm flipH="1">
              <a:off x="7672114" y="6490971"/>
              <a:ext cx="8384" cy="303011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28"/>
          <p:cNvSpPr txBox="1">
            <a:spLocks noChangeArrowheads="1"/>
          </p:cNvSpPr>
          <p:nvPr/>
        </p:nvSpPr>
        <p:spPr bwMode="auto">
          <a:xfrm>
            <a:off x="6248400" y="5257800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1" name="テキスト ボックス 28"/>
          <p:cNvSpPr txBox="1">
            <a:spLocks noChangeArrowheads="1"/>
          </p:cNvSpPr>
          <p:nvPr/>
        </p:nvSpPr>
        <p:spPr bwMode="auto">
          <a:xfrm>
            <a:off x="6553200" y="5468779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2" name="テキスト ボックス 28"/>
          <p:cNvSpPr txBox="1">
            <a:spLocks noChangeArrowheads="1"/>
          </p:cNvSpPr>
          <p:nvPr/>
        </p:nvSpPr>
        <p:spPr bwMode="auto">
          <a:xfrm>
            <a:off x="6934200" y="5773579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3" name="テキスト ボックス 28"/>
          <p:cNvSpPr txBox="1">
            <a:spLocks noChangeArrowheads="1"/>
          </p:cNvSpPr>
          <p:nvPr/>
        </p:nvSpPr>
        <p:spPr bwMode="auto">
          <a:xfrm>
            <a:off x="6781800" y="5943600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4" name="テキスト ボックス 28"/>
          <p:cNvSpPr txBox="1">
            <a:spLocks noChangeArrowheads="1"/>
          </p:cNvSpPr>
          <p:nvPr/>
        </p:nvSpPr>
        <p:spPr bwMode="auto">
          <a:xfrm>
            <a:off x="6858000" y="6230779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7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5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008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altLang="ko-KR" dirty="0" smtClean="0"/>
              <a:t>Solution to the Flooding Problem: 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en-GB" altLang="ko-KR" dirty="0" err="1" smtClean="0">
                <a:solidFill>
                  <a:srgbClr val="FF0000"/>
                </a:solidFill>
              </a:rPr>
              <a:t>ProbeResponse</a:t>
            </a:r>
            <a:r>
              <a:rPr lang="en-GB" altLang="ko-KR" dirty="0" smtClean="0">
                <a:solidFill>
                  <a:srgbClr val="FF0000"/>
                </a:solidFill>
              </a:rPr>
              <a:t> </a:t>
            </a:r>
            <a:r>
              <a:rPr lang="en-GB" altLang="ko-KR" dirty="0">
                <a:solidFill>
                  <a:srgbClr val="FF0000"/>
                </a:solidFill>
              </a:rPr>
              <a:t>deadline interval </a:t>
            </a:r>
            <a:r>
              <a:rPr lang="en-GB" altLang="ko-KR" dirty="0" smtClean="0"/>
              <a:t>determined by the transmitter of the Probe Request is </a:t>
            </a:r>
            <a:r>
              <a:rPr lang="en-GB" altLang="ko-KR" dirty="0"/>
              <a:t>included in the Probe Request </a:t>
            </a:r>
            <a:r>
              <a:rPr lang="en-GB" altLang="ko-KR" dirty="0" smtClean="0"/>
              <a:t>frame</a:t>
            </a:r>
          </a:p>
          <a:p>
            <a:pPr marL="0" indent="0" eaLnBrk="1" hangingPunct="1">
              <a:buNone/>
            </a:pPr>
            <a:endParaRPr lang="en-GB" altLang="ko-KR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GB" altLang="ko-KR" b="1" dirty="0"/>
              <a:t>The </a:t>
            </a:r>
            <a:r>
              <a:rPr lang="en-GB" altLang="ko-KR" b="1" dirty="0" smtClean="0"/>
              <a:t>Responding STA shall </a:t>
            </a:r>
            <a:r>
              <a:rPr lang="en-GB" altLang="ko-KR" b="1" dirty="0"/>
              <a:t>not transmit or retransmit Probe Response frame to the transmitter after the time limit </a:t>
            </a:r>
            <a:r>
              <a:rPr lang="en-GB" altLang="ko-KR" b="1" dirty="0" smtClean="0"/>
              <a:t>specified </a:t>
            </a:r>
            <a:r>
              <a:rPr lang="en-GB" altLang="ko-KR" b="1" dirty="0"/>
              <a:t>in the </a:t>
            </a:r>
            <a:r>
              <a:rPr lang="en-GB" altLang="ko-KR" b="1" dirty="0" err="1"/>
              <a:t>ProbeResponse</a:t>
            </a:r>
            <a:r>
              <a:rPr lang="en-GB" altLang="ko-KR" b="1" dirty="0"/>
              <a:t> deadline interval, since the transmitter </a:t>
            </a:r>
            <a:r>
              <a:rPr lang="en-GB" altLang="ko-KR" b="1" dirty="0" smtClean="0"/>
              <a:t>does </a:t>
            </a:r>
            <a:r>
              <a:rPr lang="en-GB" altLang="ko-KR" b="1" dirty="0"/>
              <a:t>not listen to the Probe </a:t>
            </a:r>
            <a:r>
              <a:rPr lang="en-GB" altLang="ko-KR" b="1" dirty="0" smtClean="0"/>
              <a:t>Response frame any more</a:t>
            </a:r>
            <a:r>
              <a:rPr lang="ko-KR" altLang="en-US" b="1" dirty="0"/>
              <a:t> </a:t>
            </a:r>
            <a:r>
              <a:rPr lang="en-US" altLang="ko-KR" b="1" dirty="0" smtClean="0"/>
              <a:t>after the deadline interval</a:t>
            </a:r>
            <a:endParaRPr lang="en-GB" altLang="ko-KR" b="1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Timeout Interval in Probe Request</a:t>
            </a:r>
            <a:endParaRPr lang="en-US" dirty="0"/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2194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000" dirty="0" smtClean="0"/>
              <a:t>Example Format: Use</a:t>
            </a:r>
            <a:r>
              <a:rPr lang="en-GB" altLang="ko-KR" sz="2000" dirty="0" smtClean="0"/>
              <a:t> </a:t>
            </a:r>
            <a:r>
              <a:rPr lang="en-GB" altLang="ko-KR" sz="2000" dirty="0" smtClean="0"/>
              <a:t>existing Timeout Interval element (TIE)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1800" b="1" dirty="0" smtClean="0"/>
              <a:t>The </a:t>
            </a:r>
            <a:r>
              <a:rPr lang="en-US" altLang="ko-KR" sz="1800" b="1" dirty="0"/>
              <a:t>TIE specifies time intervals and </a:t>
            </a:r>
            <a:r>
              <a:rPr lang="en-US" altLang="ko-KR" sz="1800" b="1" dirty="0" smtClean="0"/>
              <a:t>timeouts in current 802.11 Specification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1800" b="1" dirty="0"/>
              <a:t>The Timeout Interval Value field contains an unsigned 32-bit integer</a:t>
            </a:r>
            <a:endParaRPr lang="en-US" altLang="ko-KR" sz="1800" b="1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200" b="1" dirty="0" smtClean="0"/>
              <a:t>Define one additional Type for </a:t>
            </a:r>
            <a:r>
              <a:rPr lang="en-US" altLang="ko-KR" sz="2200" b="1" dirty="0" err="1" smtClean="0"/>
              <a:t>ProbeResponse</a:t>
            </a:r>
            <a:r>
              <a:rPr lang="en-US" altLang="ko-KR" sz="2200" b="1" dirty="0" smtClean="0"/>
              <a:t> deadline interval </a:t>
            </a:r>
            <a:endParaRPr lang="en-GB" altLang="ko-KR" sz="2200" b="1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0" indent="0" eaLnBrk="1" hangingPunct="1">
              <a:buNone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 err="1" smtClean="0"/>
              <a:t>ProbeResponse</a:t>
            </a:r>
            <a:r>
              <a:rPr lang="en-US" altLang="ko-KR" dirty="0" smtClean="0"/>
              <a:t> deadline interval (1/2)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426896"/>
              </p:ext>
            </p:extLst>
          </p:nvPr>
        </p:nvGraphicFramePr>
        <p:xfrm>
          <a:off x="931759" y="4800600"/>
          <a:ext cx="7620000" cy="1558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206"/>
                <a:gridCol w="2306470"/>
                <a:gridCol w="3035324"/>
              </a:tblGrid>
              <a:tr h="176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Timeout Interval Type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Meaning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Units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Reserved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Reassociation deadline interval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 units (TUs)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lifetime interval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Seconds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Association Comeback time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 units (TUs)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/>
                          <a:ea typeface="MS Mincho"/>
                        </a:rPr>
                        <a:t>4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ko-K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Time-to-Start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</a:rPr>
                        <a:t>Time units (TUs)</a:t>
                      </a:r>
                      <a:endParaRPr lang="ko-KR" altLang="ko-KR" sz="1200" dirty="0" smtClean="0">
                        <a:effectLst/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ProbeResponse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deadline interval</a:t>
                      </a:r>
                      <a:endParaRPr lang="ko-KR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 units (TUs)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6-255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Reserved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13418"/>
              </p:ext>
            </p:extLst>
          </p:nvPr>
        </p:nvGraphicFramePr>
        <p:xfrm>
          <a:off x="1447801" y="2133600"/>
          <a:ext cx="6019799" cy="60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999"/>
                <a:gridCol w="1143000"/>
                <a:gridCol w="1905000"/>
                <a:gridCol w="1828800"/>
              </a:tblGrid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Element ID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ko-KR" sz="1600" dirty="0" smtClean="0">
                          <a:effectLst/>
                          <a:latin typeface="+mn-lt"/>
                          <a:ea typeface="+mn-ea"/>
                        </a:rPr>
                        <a:t>Length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MS Mincho"/>
                        </a:rPr>
                        <a:t>Timeout</a:t>
                      </a:r>
                      <a:r>
                        <a:rPr lang="en-US" altLang="ko-KR" sz="1600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MS Mincho"/>
                        </a:rPr>
                        <a:t> Interval Type</a:t>
                      </a:r>
                      <a:endParaRPr lang="ko-K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ko-KR" sz="1600" dirty="0" smtClean="0">
                          <a:effectLst/>
                          <a:latin typeface="+mn-lt"/>
                          <a:ea typeface="+mn-ea"/>
                        </a:rPr>
                        <a:t>Timeout</a:t>
                      </a:r>
                      <a:r>
                        <a:rPr lang="en-GB" altLang="ko-KR" sz="1600" baseline="0" dirty="0" smtClean="0">
                          <a:effectLst/>
                          <a:latin typeface="+mn-lt"/>
                          <a:ea typeface="+mn-ea"/>
                        </a:rPr>
                        <a:t> Interval Value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768671" y="2743200"/>
            <a:ext cx="63941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sz="1600" dirty="0" smtClean="0">
                <a:solidFill>
                  <a:srgbClr val="00808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Octets</a:t>
            </a:r>
            <a:r>
              <a:rPr kumimoji="1" lang="en-GB" altLang="ko-KR" sz="1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                  1                      1                    1                                    4</a:t>
            </a:r>
            <a:endParaRPr kumimoji="1" lang="en-GB" altLang="ko-KR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오른쪽으로 구부러진 화살표 11"/>
          <p:cNvSpPr/>
          <p:nvPr/>
        </p:nvSpPr>
        <p:spPr bwMode="auto">
          <a:xfrm>
            <a:off x="304800" y="2438400"/>
            <a:ext cx="533400" cy="2133600"/>
          </a:xfrm>
          <a:prstGeom prst="curved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43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ko-KR" sz="200" b="1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/>
              <a:t>Listening </a:t>
            </a:r>
            <a:r>
              <a:rPr lang="en-US" altLang="ko-KR" sz="2400" b="1" dirty="0"/>
              <a:t>duration of the Probe </a:t>
            </a:r>
            <a:r>
              <a:rPr lang="en-US" altLang="ko-KR" sz="2400" b="1" dirty="0" smtClean="0"/>
              <a:t>Response</a:t>
            </a:r>
            <a:r>
              <a:rPr lang="en-US" altLang="ko-KR" sz="2400" b="1" dirty="0"/>
              <a:t> </a:t>
            </a:r>
            <a:r>
              <a:rPr lang="en-US" altLang="ko-KR" sz="2400" b="1" dirty="0" smtClean="0"/>
              <a:t>determined </a:t>
            </a:r>
            <a:r>
              <a:rPr lang="en-US" altLang="ko-KR" sz="2400" b="1" dirty="0"/>
              <a:t>by the transmitter of the Probe </a:t>
            </a:r>
            <a:r>
              <a:rPr lang="en-US" altLang="ko-KR" sz="2400" b="1" dirty="0" smtClean="0"/>
              <a:t>Request considering its </a:t>
            </a:r>
            <a:r>
              <a:rPr lang="en-US" altLang="ko-KR" sz="2400" b="1" dirty="0" err="1" smtClean="0"/>
              <a:t>MinChannelTime</a:t>
            </a:r>
            <a:r>
              <a:rPr lang="en-US" altLang="ko-KR" sz="2400" b="1" dirty="0" smtClean="0"/>
              <a:t> and </a:t>
            </a:r>
            <a:r>
              <a:rPr lang="en-US" altLang="ko-KR" sz="2400" b="1" dirty="0" err="1" smtClean="0"/>
              <a:t>MaxChannelTime</a:t>
            </a:r>
            <a:r>
              <a:rPr lang="en-US" altLang="ko-KR" sz="2400" b="1" dirty="0" smtClean="0"/>
              <a:t> value</a:t>
            </a:r>
            <a:endParaRPr lang="en-US" altLang="ko-KR" sz="2200" b="1" dirty="0" smtClean="0"/>
          </a:p>
          <a:p>
            <a:pPr marL="922338" lvl="2" indent="-179388" eaLnBrk="1" hangingPunct="1">
              <a:buFont typeface="Arial" pitchFamily="34" charset="0"/>
              <a:buChar char="•"/>
            </a:pPr>
            <a:r>
              <a:rPr lang="en-US" altLang="ko-KR" sz="2200" b="1" dirty="0" smtClean="0"/>
              <a:t>The transmitter receives Probe Response during the interval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/>
              <a:t>The responder shall check the </a:t>
            </a:r>
            <a:r>
              <a:rPr lang="en-US" altLang="ko-KR" sz="2400" b="1" dirty="0" err="1"/>
              <a:t>ProbeResponse</a:t>
            </a:r>
            <a:r>
              <a:rPr lang="en-US" altLang="ko-KR" sz="2400" b="1" dirty="0"/>
              <a:t> deadline interval in the Probe Request </a:t>
            </a:r>
            <a:r>
              <a:rPr lang="en-US" altLang="ko-KR" sz="2400" b="1" dirty="0" smtClean="0"/>
              <a:t>frame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/>
              <a:t>The </a:t>
            </a:r>
            <a:r>
              <a:rPr lang="en-US" altLang="ko-KR" sz="2400" b="1" dirty="0"/>
              <a:t>responder of the Probe Request frame shall not transmit or retransmit the Probe Response frame if the time specified in the </a:t>
            </a:r>
            <a:r>
              <a:rPr lang="en-US" altLang="ko-KR" sz="2400" b="1" dirty="0" err="1"/>
              <a:t>ProbeResponse</a:t>
            </a:r>
            <a:r>
              <a:rPr lang="en-US" altLang="ko-KR" sz="2400" b="1" dirty="0"/>
              <a:t> deadline interval has been elapsed </a:t>
            </a:r>
            <a:r>
              <a:rPr lang="en-US" altLang="ko-KR" sz="2400" b="1" dirty="0" smtClean="0"/>
              <a:t>since </a:t>
            </a:r>
            <a:r>
              <a:rPr lang="en-US" altLang="ko-KR" sz="2400" b="1" dirty="0"/>
              <a:t>it has received the Probe Request </a:t>
            </a:r>
            <a:r>
              <a:rPr lang="en-US" altLang="ko-KR" sz="2400" b="1" dirty="0" smtClean="0"/>
              <a:t>frame</a:t>
            </a:r>
            <a:endParaRPr lang="ko-KR" altLang="ko-KR" sz="2400" b="1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 err="1" smtClean="0"/>
              <a:t>ProbeResponse</a:t>
            </a:r>
            <a:r>
              <a:rPr lang="en-US" altLang="ko-KR" dirty="0" smtClean="0"/>
              <a:t> deadline interval (2/2)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6014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1430</TotalTime>
  <Words>1087</Words>
  <Application>Microsoft Office PowerPoint</Application>
  <PresentationFormat>화면 슬라이드 쇼(4:3)</PresentationFormat>
  <Paragraphs>235</Paragraphs>
  <Slides>12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802-11-Submission-emmelmann</vt:lpstr>
      <vt:lpstr>Microsoft Word 97 - 2003 문서</vt:lpstr>
      <vt:lpstr>Spec Framework Proposal: Probe Response frame transmission interval</vt:lpstr>
      <vt:lpstr>Abstract</vt:lpstr>
      <vt:lpstr>Background</vt:lpstr>
      <vt:lpstr>Conformance w/ Tgai PAR &amp; 5C </vt:lpstr>
      <vt:lpstr>Probe Response flooding – Problem (1/2)</vt:lpstr>
      <vt:lpstr>Probe Response flooding – Problem (2/2)</vt:lpstr>
      <vt:lpstr>Timeout Interval in Probe Request</vt:lpstr>
      <vt:lpstr>ProbeResponse deadline interval (1/2)</vt:lpstr>
      <vt:lpstr>ProbeResponse deadline interval (2/2)</vt:lpstr>
      <vt:lpstr>Timeout Interval in Probe Request</vt:lpstr>
      <vt:lpstr>Conclusion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timeout interval</dc:title>
  <dc:creator>이재승</dc:creator>
  <cp:lastModifiedBy>이재승</cp:lastModifiedBy>
  <cp:revision>267</cp:revision>
  <cp:lastPrinted>1998-02-10T13:28:06Z</cp:lastPrinted>
  <dcterms:created xsi:type="dcterms:W3CDTF">2011-09-19T08:13:06Z</dcterms:created>
  <dcterms:modified xsi:type="dcterms:W3CDTF">2012-03-12T22:18:45Z</dcterms:modified>
</cp:coreProperties>
</file>