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10" r:id="rId3"/>
    <p:sldId id="355" r:id="rId4"/>
    <p:sldId id="338" r:id="rId5"/>
    <p:sldId id="279" r:id="rId6"/>
    <p:sldId id="352" r:id="rId7"/>
    <p:sldId id="353" r:id="rId8"/>
    <p:sldId id="280" r:id="rId9"/>
    <p:sldId id="341" r:id="rId10"/>
    <p:sldId id="343" r:id="rId11"/>
    <p:sldId id="349" r:id="rId12"/>
    <p:sldId id="282" r:id="rId13"/>
    <p:sldId id="298" r:id="rId14"/>
    <p:sldId id="339" r:id="rId15"/>
    <p:sldId id="332" r:id="rId16"/>
    <p:sldId id="340" r:id="rId17"/>
    <p:sldId id="351" r:id="rId18"/>
    <p:sldId id="356" r:id="rId19"/>
    <p:sldId id="35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5814" autoAdjust="0"/>
  </p:normalViewPr>
  <p:slideViewPr>
    <p:cSldViewPr>
      <p:cViewPr>
        <p:scale>
          <a:sx n="98" d="100"/>
          <a:sy n="98" d="100"/>
        </p:scale>
        <p:origin x="-77" y="9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131" y="-8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January</a:t>
            </a:r>
            <a:r>
              <a:rPr lang="de-DE" dirty="0" smtClean="0"/>
              <a:t>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 name="머리글 개체 틀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ko-KR" alt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a:t>
            </a:fld>
            <a:endParaRPr lang="en-US"/>
          </a:p>
        </p:txBody>
      </p:sp>
    </p:spTree>
    <p:extLst>
      <p:ext uri="{BB962C8B-B14F-4D97-AF65-F5344CB8AC3E}">
        <p14:creationId xmlns:p14="http://schemas.microsoft.com/office/powerpoint/2010/main" val="3599961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17150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19188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a:xfrm>
            <a:off x="5640388" y="98425"/>
            <a:ext cx="641350" cy="212725"/>
          </a:xfrm>
          <a:prstGeom prst="rect">
            <a:avLst/>
          </a:prstGeom>
        </p:spPr>
        <p:txBody>
          <a:bodyPr/>
          <a:lstStyle/>
          <a:p>
            <a:pPr>
              <a:defRPr/>
            </a:pPr>
            <a:r>
              <a:rPr lang="de-DE" smtClean="0"/>
              <a:t>doc.: IEEE 802.11-11/1236r1</a:t>
            </a:r>
            <a:endParaRPr lang="en-US"/>
          </a:p>
        </p:txBody>
      </p:sp>
      <p:sp>
        <p:nvSpPr>
          <p:cNvPr id="5" name="날짜 개체 틀 4"/>
          <p:cNvSpPr>
            <a:spLocks noGrp="1"/>
          </p:cNvSpPr>
          <p:nvPr>
            <p:ph type="dt" idx="11"/>
          </p:nvPr>
        </p:nvSpPr>
        <p:spPr>
          <a:xfrm>
            <a:off x="654050" y="98425"/>
            <a:ext cx="827088" cy="212725"/>
          </a:xfrm>
          <a:prstGeom prst="rect">
            <a:avLst/>
          </a:prstGeom>
        </p:spPr>
        <p:txBody>
          <a:bodyPr/>
          <a:lstStyle/>
          <a:p>
            <a:pPr>
              <a:defRPr/>
            </a:pPr>
            <a:r>
              <a:rPr lang="de-DE" smtClean="0"/>
              <a:t>September 2011</a:t>
            </a:r>
            <a:endParaRPr lang="en-US"/>
          </a:p>
        </p:txBody>
      </p:sp>
      <p:sp>
        <p:nvSpPr>
          <p:cNvPr id="6" name="바닥글 개체 틀 5"/>
          <p:cNvSpPr>
            <a:spLocks noGrp="1"/>
          </p:cNvSpPr>
          <p:nvPr>
            <p:ph type="ftr" sz="quarter" idx="12"/>
          </p:nvPr>
        </p:nvSpPr>
        <p:spPr/>
        <p:txBody>
          <a:bodyPr/>
          <a:lstStyle/>
          <a:p>
            <a:pPr lvl="4">
              <a:defRPr/>
            </a:pPr>
            <a:r>
              <a:rPr lang="de-DE" altLang="ko-KR" dirty="0"/>
              <a:t>Jae Seung Lee, ETRI</a:t>
            </a:r>
            <a:endParaRPr lang="en-US" altLang="ko-KR" dirty="0"/>
          </a:p>
        </p:txBody>
      </p:sp>
      <p:sp>
        <p:nvSpPr>
          <p:cNvPr id="7" name="슬라이드 번호 개체 틀 6"/>
          <p:cNvSpPr>
            <a:spLocks noGrp="1"/>
          </p:cNvSpPr>
          <p:nvPr>
            <p:ph type="sldNum" sz="quarter" idx="13"/>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410686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13</a:t>
            </a:fld>
            <a:endParaRPr lang="en-US"/>
          </a:p>
        </p:txBody>
      </p:sp>
    </p:spTree>
    <p:extLst>
      <p:ext uri="{BB962C8B-B14F-4D97-AF65-F5344CB8AC3E}">
        <p14:creationId xmlns:p14="http://schemas.microsoft.com/office/powerpoint/2010/main" val="292222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xfrm>
            <a:off x="4344988" y="6599238"/>
            <a:ext cx="530225" cy="182562"/>
          </a:xfrm>
          <a:ln/>
        </p:spPr>
        <p:txBody>
          <a:bodyPr/>
          <a:lstStyle>
            <a:lvl1pPr>
              <a:defRPr/>
            </a:lvl1pPr>
          </a:lstStyle>
          <a:p>
            <a:pPr>
              <a:defRPr/>
            </a:pPr>
            <a:r>
              <a:rPr lang="en-US" dirty="0"/>
              <a:t>Slide </a:t>
            </a:r>
            <a:fld id="{D9B44F08-1720-5A43-9A02-16738D6080B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
        <p:nvSpPr>
          <p:cNvPr id="10"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
        <p:nvSpPr>
          <p:cNvPr id="6"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
        <p:nvSpPr>
          <p:cNvPr id="5"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027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6" name="Rectangle 2"/>
          <p:cNvSpPr>
            <a:spLocks noGrp="1" noChangeArrowheads="1"/>
          </p:cNvSpPr>
          <p:nvPr>
            <p:ph type="title"/>
          </p:nvPr>
        </p:nvSpPr>
        <p:spPr>
          <a:noFill/>
        </p:spPr>
        <p:txBody>
          <a:bodyPr/>
          <a:lstStyle/>
          <a:p>
            <a:r>
              <a:rPr lang="en-US" altLang="ko-KR" dirty="0" smtClean="0"/>
              <a:t>Spec Framework Proposal:</a:t>
            </a:r>
            <a:br>
              <a:rPr lang="en-US" altLang="ko-KR" dirty="0" smtClean="0"/>
            </a:br>
            <a:r>
              <a:rPr lang="en-US" altLang="ko-KR" dirty="0" smtClean="0"/>
              <a:t>Selection of the AP for Scanning</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161636170"/>
              </p:ext>
            </p:extLst>
          </p:nvPr>
        </p:nvGraphicFramePr>
        <p:xfrm>
          <a:off x="238125" y="2209800"/>
          <a:ext cx="8648700" cy="4895850"/>
        </p:xfrm>
        <a:graphic>
          <a:graphicData uri="http://schemas.openxmlformats.org/presentationml/2006/ole">
            <mc:AlternateContent xmlns:mc="http://schemas.openxmlformats.org/markup-compatibility/2006">
              <mc:Choice xmlns:v="urn:schemas-microsoft-com:vml" Requires="v">
                <p:oleObj spid="_x0000_s3209" name="Document" r:id="rId5" imgW="7213425" imgH="4083939" progId="Word.Document.8">
                  <p:embed/>
                </p:oleObj>
              </mc:Choice>
              <mc:Fallback>
                <p:oleObj name="Document" r:id="rId5" imgW="7213425" imgH="4083939" progId="Word.Document.8">
                  <p:embed/>
                  <p:pic>
                    <p:nvPicPr>
                      <p:cNvPr id="0" name="Object 7"/>
                      <p:cNvPicPr>
                        <a:picLocks noChangeAspect="1" noChangeArrowheads="1"/>
                      </p:cNvPicPr>
                      <p:nvPr/>
                    </p:nvPicPr>
                    <p:blipFill>
                      <a:blip r:embed="rId6"/>
                      <a:srcRect/>
                      <a:stretch>
                        <a:fillRect/>
                      </a:stretch>
                    </p:blipFill>
                    <p:spPr bwMode="auto">
                      <a:xfrm>
                        <a:off x="238125" y="2209800"/>
                        <a:ext cx="8648700" cy="4895850"/>
                      </a:xfrm>
                      <a:prstGeom prst="rect">
                        <a:avLst/>
                      </a:prstGeom>
                      <a:noFill/>
                      <a:ln>
                        <a:noFill/>
                      </a:ln>
                      <a:effectLst/>
                    </p:spPr>
                  </p:pic>
                </p:oleObj>
              </mc:Fallback>
            </mc:AlternateContent>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(2/3)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447800"/>
            <a:ext cx="8591326" cy="5170646"/>
          </a:xfrm>
          <a:prstGeom prst="rect">
            <a:avLst/>
          </a:prstGeom>
          <a:noFill/>
        </p:spPr>
        <p:txBody>
          <a:bodyPr wrap="none" rtlCol="0">
            <a:spAutoFit/>
          </a:bodyPr>
          <a:lstStyle/>
          <a:p>
            <a:r>
              <a:rPr lang="en-US" altLang="ko-KR" sz="1800" b="1" dirty="0" smtClean="0"/>
              <a:t>Example 1-2: Selection of the AP to respond using Exclusion List with substring</a:t>
            </a:r>
          </a:p>
          <a:p>
            <a:r>
              <a:rPr lang="en-US" altLang="ko-KR" sz="1800" b="1" dirty="0" smtClean="0"/>
              <a:t>. </a:t>
            </a:r>
            <a:r>
              <a:rPr lang="en-US" altLang="ko-KR" sz="1600" b="1" dirty="0"/>
              <a:t>The user does not know the SSID. He does not have any </a:t>
            </a:r>
            <a:r>
              <a:rPr lang="en-US" altLang="ko-KR" sz="1600" b="1" dirty="0" err="1"/>
              <a:t>WiFi</a:t>
            </a:r>
            <a:r>
              <a:rPr lang="en-US" altLang="ko-KR" sz="1600" b="1" dirty="0"/>
              <a:t> subscription, </a:t>
            </a:r>
          </a:p>
          <a:p>
            <a:r>
              <a:rPr lang="en-US" altLang="ko-KR" sz="1600" b="1" dirty="0"/>
              <a:t> so he does not want to get response from APs deployed by Service Providers such as KT or SKT</a:t>
            </a:r>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smtClean="0"/>
          </a:p>
          <a:p>
            <a:endParaRPr lang="en-US" altLang="ko-KR" sz="1000" b="1" dirty="0" smtClean="0">
              <a:sym typeface="Wingdings" pitchFamily="2" charset="2"/>
            </a:endParaRPr>
          </a:p>
          <a:p>
            <a:r>
              <a:rPr lang="en-US" altLang="ko-KR" sz="1800" b="1" dirty="0" smtClean="0">
                <a:sym typeface="Wingdings" pitchFamily="2" charset="2"/>
              </a:rPr>
              <a:t></a:t>
            </a:r>
            <a:r>
              <a:rPr lang="en-US" altLang="ko-KR" sz="1600" b="1" dirty="0" smtClean="0">
                <a:sym typeface="Wingdings" pitchFamily="2" charset="2"/>
              </a:rPr>
              <a:t>include Exclusion list containing</a:t>
            </a:r>
            <a:r>
              <a:rPr lang="en-US" altLang="ko-KR" sz="1600" b="1" dirty="0" smtClean="0"/>
              <a:t> substring KT</a:t>
            </a:r>
            <a:r>
              <a:rPr lang="en-US" altLang="ko-KR" sz="1600" b="1" dirty="0"/>
              <a:t> </a:t>
            </a:r>
            <a:r>
              <a:rPr lang="en-US" altLang="ko-KR" sz="1600" b="1" dirty="0" smtClean="0"/>
              <a:t>and _</a:t>
            </a:r>
            <a:r>
              <a:rPr lang="en-US" altLang="ko-KR" sz="1600" b="1" dirty="0" err="1" smtClean="0"/>
              <a:t>nomap</a:t>
            </a:r>
            <a:r>
              <a:rPr lang="en-US" altLang="ko-KR" sz="1600" b="1" dirty="0" smtClean="0"/>
              <a:t> into the Probe Request</a:t>
            </a:r>
          </a:p>
          <a:p>
            <a:r>
              <a:rPr lang="en-US" altLang="ko-KR" sz="1600" b="1" dirty="0">
                <a:sym typeface="Wingdings" pitchFamily="2" charset="2"/>
              </a:rPr>
              <a:t> Do not need to list all the SSIDs to </a:t>
            </a:r>
            <a:r>
              <a:rPr lang="en-US" altLang="ko-KR" sz="1600" b="1" dirty="0" smtClean="0">
                <a:sym typeface="Wingdings" pitchFamily="2" charset="2"/>
              </a:rPr>
              <a:t>be filtered. Do not need to know full SSID to be filtered</a:t>
            </a:r>
            <a:endParaRPr lang="en-US" altLang="ko-KR" sz="1600" b="1"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0" name="직사각형 29"/>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715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74280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514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5146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(Exclusion List with SSID substring)</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2895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404389" y="5943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613677" y="3096399"/>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Reduced Probe Responses</a:t>
            </a:r>
          </a:p>
        </p:txBody>
      </p:sp>
      <p:sp>
        <p:nvSpPr>
          <p:cNvPr id="71" name="TextBox 70"/>
          <p:cNvSpPr txBox="1"/>
          <p:nvPr/>
        </p:nvSpPr>
        <p:spPr>
          <a:xfrm>
            <a:off x="5146886" y="2694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2" name="TextBox 71"/>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5" name="TextBox 74"/>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7" name="TextBox 76"/>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8" name="TextBox 77"/>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9" name="TextBox 78"/>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0" name="TextBox 79"/>
          <p:cNvSpPr txBox="1"/>
          <p:nvPr/>
        </p:nvSpPr>
        <p:spPr>
          <a:xfrm>
            <a:off x="46151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1" name="TextBox 80"/>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2" name="TextBox 81"/>
          <p:cNvSpPr txBox="1"/>
          <p:nvPr/>
        </p:nvSpPr>
        <p:spPr>
          <a:xfrm>
            <a:off x="4495800" y="5514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10</a:t>
            </a:fld>
            <a:endParaRPr lang="en-US" dirty="0"/>
          </a:p>
        </p:txBody>
      </p:sp>
      <p:sp>
        <p:nvSpPr>
          <p:cNvPr id="87" name="직사각형 86"/>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89" name="직사각형 88"/>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0" name="TextBox 89"/>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93" name="직사각형 92"/>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4" name="TextBox 93"/>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95" name="직사각형 94"/>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6" name="TextBox 95"/>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97" name="직선 연결선 96"/>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98" name="직사각형 97"/>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100" name="TextBox 99"/>
          <p:cNvSpPr txBox="1"/>
          <p:nvPr/>
        </p:nvSpPr>
        <p:spPr>
          <a:xfrm>
            <a:off x="7205990" y="2923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1" name="TextBox 100"/>
          <p:cNvSpPr txBox="1"/>
          <p:nvPr/>
        </p:nvSpPr>
        <p:spPr>
          <a:xfrm>
            <a:off x="8153400" y="2466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2" name="TextBox 101"/>
          <p:cNvSpPr txBox="1"/>
          <p:nvPr/>
        </p:nvSpPr>
        <p:spPr>
          <a:xfrm>
            <a:off x="7891790" y="39624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3" name="TextBox 102"/>
          <p:cNvSpPr txBox="1"/>
          <p:nvPr/>
        </p:nvSpPr>
        <p:spPr>
          <a:xfrm>
            <a:off x="7162800" y="4295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4" name="TextBox 103"/>
          <p:cNvSpPr txBox="1"/>
          <p:nvPr/>
        </p:nvSpPr>
        <p:spPr>
          <a:xfrm>
            <a:off x="7129790" y="5209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5" name="TextBox 104"/>
          <p:cNvSpPr txBox="1"/>
          <p:nvPr/>
        </p:nvSpPr>
        <p:spPr>
          <a:xfrm>
            <a:off x="85013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3" name="직사각형 82"/>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4" name="TextBox 83"/>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85" name="TextBox 84"/>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86" name="TextBox 85"/>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6" name="TextBox 105"/>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7" name="TextBox 106"/>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8" name="TextBox 107"/>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9" name="TextBox 108"/>
          <p:cNvSpPr txBox="1"/>
          <p:nvPr/>
        </p:nvSpPr>
        <p:spPr>
          <a:xfrm>
            <a:off x="6486210" y="5791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0" name="TextBox 109"/>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1" name="TextBox 110"/>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2" name="TextBox 111"/>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3" name="TextBox 112"/>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4" name="TextBox 113"/>
          <p:cNvSpPr txBox="1"/>
          <p:nvPr/>
        </p:nvSpPr>
        <p:spPr>
          <a:xfrm>
            <a:off x="4604186" y="31242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0252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(3/3)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7699544" cy="646331"/>
          </a:xfrm>
          <a:prstGeom prst="rect">
            <a:avLst/>
          </a:prstGeom>
          <a:noFill/>
        </p:spPr>
        <p:txBody>
          <a:bodyPr wrap="none" rtlCol="0">
            <a:spAutoFit/>
          </a:bodyPr>
          <a:lstStyle/>
          <a:p>
            <a:r>
              <a:rPr lang="en-US" altLang="ko-KR" sz="1800" b="1" dirty="0" smtClean="0"/>
              <a:t>Example 2: Exclusion List with substring – using substring type information</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 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sp>
        <p:nvSpPr>
          <p:cNvPr id="7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11</a:t>
            </a:fld>
            <a:endParaRPr lang="en-US" dirty="0"/>
          </a:p>
        </p:txBody>
      </p:sp>
      <p:sp>
        <p:nvSpPr>
          <p:cNvPr id="77" name="직사각형 76"/>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79" name="직사각형 78"/>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0" name="TextBox 79"/>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81" name="직사각형 80"/>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2" name="TextBox 81"/>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cxnSp>
        <p:nvCxnSpPr>
          <p:cNvPr id="83" name="직선 연결선 8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直線矢印コネクタ 57"/>
          <p:cNvCxnSpPr>
            <a:cxnSpLocks noChangeShapeType="1"/>
          </p:cNvCxnSpPr>
          <p:nvPr/>
        </p:nvCxnSpPr>
        <p:spPr bwMode="auto">
          <a:xfrm>
            <a:off x="1072099" y="29718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5" name="テキスト ボックス 28"/>
          <p:cNvSpPr txBox="1">
            <a:spLocks noChangeArrowheads="1"/>
          </p:cNvSpPr>
          <p:nvPr/>
        </p:nvSpPr>
        <p:spPr bwMode="auto">
          <a:xfrm>
            <a:off x="1447800" y="25101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a:t>
            </a:r>
            <a:r>
              <a:rPr lang="en-US" altLang="ja-JP" dirty="0" err="1" smtClean="0"/>
              <a:t>ExclusionList</a:t>
            </a:r>
            <a:r>
              <a:rPr lang="en-US" altLang="ja-JP" dirty="0" smtClean="0"/>
              <a:t> with substring)</a:t>
            </a:r>
            <a:endParaRPr kumimoji="0" lang="en-US" altLang="ja-JP" dirty="0" smtClean="0">
              <a:solidFill>
                <a:schemeClr val="tx1"/>
              </a:solidFill>
            </a:endParaRPr>
          </a:p>
        </p:txBody>
      </p:sp>
      <p:sp>
        <p:nvSpPr>
          <p:cNvPr id="2" name="직사각형 1"/>
          <p:cNvSpPr/>
          <p:nvPr/>
        </p:nvSpPr>
        <p:spPr>
          <a:xfrm>
            <a:off x="393474" y="5646003"/>
            <a:ext cx="5016726" cy="830997"/>
          </a:xfrm>
          <a:prstGeom prst="rect">
            <a:avLst/>
          </a:prstGeom>
        </p:spPr>
        <p:txBody>
          <a:bodyPr wrap="square">
            <a:spAutoFit/>
          </a:bodyPr>
          <a:lstStyle/>
          <a:p>
            <a:pPr marL="285750" indent="-285750">
              <a:buFont typeface="Wingdings" pitchFamily="2" charset="2"/>
              <a:buChar char="à"/>
            </a:pPr>
            <a:r>
              <a:rPr lang="en-US" altLang="ko-KR" sz="1600" b="1" dirty="0" smtClean="0"/>
              <a:t>Add </a:t>
            </a:r>
            <a:r>
              <a:rPr lang="en-US" altLang="ko-KR" sz="1600" b="1" dirty="0"/>
              <a:t>substring </a:t>
            </a:r>
            <a:r>
              <a:rPr lang="en-US" altLang="ko-KR" sz="1600" b="1" dirty="0" smtClean="0"/>
              <a:t>KT</a:t>
            </a:r>
            <a:r>
              <a:rPr lang="en-US" altLang="ko-KR" sz="1600" b="1" dirty="0" smtClean="0">
                <a:solidFill>
                  <a:srgbClr val="FF0000"/>
                </a:solidFill>
              </a:rPr>
              <a:t> </a:t>
            </a:r>
            <a:r>
              <a:rPr lang="en-US" altLang="ko-KR" sz="1600" b="1" dirty="0" smtClean="0"/>
              <a:t>and indicate </a:t>
            </a:r>
          </a:p>
          <a:p>
            <a:r>
              <a:rPr lang="en-US" altLang="ko-KR" sz="1600" b="1" dirty="0" smtClean="0"/>
              <a:t>“starts with”</a:t>
            </a:r>
            <a:r>
              <a:rPr lang="en-US" altLang="ko-KR" sz="1600" b="1" dirty="0" smtClean="0">
                <a:solidFill>
                  <a:srgbClr val="FF0000"/>
                </a:solidFill>
              </a:rPr>
              <a:t> </a:t>
            </a:r>
            <a:r>
              <a:rPr lang="en-US" altLang="ko-KR" sz="1600" b="1" dirty="0" smtClean="0"/>
              <a:t>in the substring type information</a:t>
            </a:r>
          </a:p>
          <a:p>
            <a:r>
              <a:rPr lang="en-US" altLang="ko-KR" sz="1600" b="1" dirty="0" smtClean="0"/>
              <a:t>(SKT is not filtered in this example)</a:t>
            </a:r>
          </a:p>
        </p:txBody>
      </p:sp>
      <p:cxnSp>
        <p:nvCxnSpPr>
          <p:cNvPr id="86"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 name="直線矢印コネクタ 67"/>
          <p:cNvCxnSpPr>
            <a:cxnSpLocks noChangeShapeType="1"/>
          </p:cNvCxnSpPr>
          <p:nvPr/>
        </p:nvCxnSpPr>
        <p:spPr bwMode="auto">
          <a:xfrm flipH="1">
            <a:off x="990601" y="32766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TextBox 89"/>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1" name="TextBox 90"/>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2" name="TextBox 91"/>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3" name="TextBox 92"/>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4" name="TextBox 93"/>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5" name="TextBox 94"/>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7" name="TextBox 96"/>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105" name="直線矢印コネクタ 67"/>
          <p:cNvCxnSpPr>
            <a:cxnSpLocks noChangeShapeType="1"/>
          </p:cNvCxnSpPr>
          <p:nvPr/>
        </p:nvCxnSpPr>
        <p:spPr bwMode="auto">
          <a:xfrm flipH="1">
            <a:off x="1295401" y="47244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285968" y="55626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5" name="TextBox 64"/>
          <p:cNvSpPr txBox="1"/>
          <p:nvPr/>
        </p:nvSpPr>
        <p:spPr>
          <a:xfrm>
            <a:off x="5491174" y="32421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6" name="TextBox 65"/>
          <p:cNvSpPr txBox="1"/>
          <p:nvPr/>
        </p:nvSpPr>
        <p:spPr>
          <a:xfrm>
            <a:off x="5764144" y="3938603"/>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7" name="TextBox 66"/>
          <p:cNvSpPr txBox="1"/>
          <p:nvPr/>
        </p:nvSpPr>
        <p:spPr>
          <a:xfrm>
            <a:off x="4793596" y="392470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8" name="TextBox 67"/>
          <p:cNvSpPr txBox="1"/>
          <p:nvPr/>
        </p:nvSpPr>
        <p:spPr>
          <a:xfrm>
            <a:off x="5488327" y="4504836"/>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9" name="TextBox 68"/>
          <p:cNvSpPr txBox="1"/>
          <p:nvPr/>
        </p:nvSpPr>
        <p:spPr>
          <a:xfrm>
            <a:off x="4565121" y="453361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1" name="TextBox 70"/>
          <p:cNvSpPr txBox="1"/>
          <p:nvPr/>
        </p:nvSpPr>
        <p:spPr>
          <a:xfrm>
            <a:off x="4696384" y="5361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2" name="TextBox 71"/>
          <p:cNvSpPr txBox="1"/>
          <p:nvPr/>
        </p:nvSpPr>
        <p:spPr>
          <a:xfrm>
            <a:off x="8153400" y="56388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73" name="직사각형 72"/>
          <p:cNvSpPr/>
          <p:nvPr/>
        </p:nvSpPr>
        <p:spPr bwMode="auto">
          <a:xfrm>
            <a:off x="7799071" y="35052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4" name="TextBox 73"/>
          <p:cNvSpPr txBox="1"/>
          <p:nvPr/>
        </p:nvSpPr>
        <p:spPr>
          <a:xfrm>
            <a:off x="7760573" y="35052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75" name="TextBox 74"/>
          <p:cNvSpPr txBox="1"/>
          <p:nvPr/>
        </p:nvSpPr>
        <p:spPr>
          <a:xfrm>
            <a:off x="8501390" y="5438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7864893" y="37616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89" name="TextBox 88"/>
          <p:cNvSpPr txBox="1"/>
          <p:nvPr/>
        </p:nvSpPr>
        <p:spPr>
          <a:xfrm>
            <a:off x="8153400" y="59436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6" name="직사각형 95"/>
          <p:cNvSpPr/>
          <p:nvPr/>
        </p:nvSpPr>
        <p:spPr bwMode="auto">
          <a:xfrm>
            <a:off x="8001000" y="56388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8" name="TextBox 97"/>
          <p:cNvSpPr txBox="1"/>
          <p:nvPr/>
        </p:nvSpPr>
        <p:spPr>
          <a:xfrm>
            <a:off x="8272790" y="3276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99" name="直線矢印コネクタ 67"/>
          <p:cNvCxnSpPr>
            <a:cxnSpLocks noChangeShapeType="1"/>
          </p:cNvCxnSpPr>
          <p:nvPr/>
        </p:nvCxnSpPr>
        <p:spPr bwMode="auto">
          <a:xfrm flipH="1">
            <a:off x="1535828" y="54102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78504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09600"/>
            <a:ext cx="7772400" cy="1066800"/>
          </a:xfrm>
        </p:spPr>
        <p:txBody>
          <a:bodyPr/>
          <a:lstStyle/>
          <a:p>
            <a:r>
              <a:rPr lang="en-US" dirty="0" smtClean="0"/>
              <a:t>Exclusion List with substring capability</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GB" altLang="ko-KR" dirty="0" smtClean="0"/>
              <a:t>Added </a:t>
            </a:r>
            <a:r>
              <a:rPr lang="en-GB" altLang="ko-KR" dirty="0"/>
              <a:t>to the Probe Request frames to precisely </a:t>
            </a:r>
            <a:r>
              <a:rPr lang="en-GB" altLang="ko-KR" dirty="0" smtClean="0"/>
              <a:t>limit </a:t>
            </a:r>
            <a:r>
              <a:rPr lang="en-GB" altLang="ko-KR" dirty="0"/>
              <a:t>the </a:t>
            </a:r>
            <a:r>
              <a:rPr lang="en-GB" altLang="ko-KR" dirty="0" smtClean="0"/>
              <a:t>scope </a:t>
            </a:r>
            <a:r>
              <a:rPr lang="en-GB" altLang="ko-KR" dirty="0"/>
              <a:t>of </a:t>
            </a:r>
            <a:r>
              <a:rPr lang="en-GB" altLang="ko-KR" dirty="0" smtClean="0"/>
              <a:t>STAs to respond  </a:t>
            </a:r>
          </a:p>
          <a:p>
            <a:pPr marL="179388" indent="-179388" eaLnBrk="1" hangingPunct="1">
              <a:buFont typeface="Arial" pitchFamily="34" charset="0"/>
              <a:buChar char="•"/>
            </a:pPr>
            <a:r>
              <a:rPr lang="de-DE" altLang="ko-KR" dirty="0" smtClean="0"/>
              <a:t>Specifies </a:t>
            </a:r>
            <a:r>
              <a:rPr lang="de-DE" altLang="ko-KR" dirty="0"/>
              <a:t>the set of STAs </a:t>
            </a:r>
            <a:r>
              <a:rPr lang="en-GB" altLang="ko-KR" dirty="0"/>
              <a:t>that should not transmit a response to a Probe Request </a:t>
            </a:r>
            <a:r>
              <a:rPr lang="en-GB" altLang="ko-KR" dirty="0" smtClean="0"/>
              <a:t>frame</a:t>
            </a:r>
          </a:p>
          <a:p>
            <a:pPr marL="579438" lvl="1" indent="-179388" eaLnBrk="1" hangingPunct="1">
              <a:buFont typeface="Arial" pitchFamily="34" charset="0"/>
              <a:buChar char="•"/>
            </a:pPr>
            <a:r>
              <a:rPr lang="en-GB" altLang="ko-KR" dirty="0" smtClean="0"/>
              <a:t>If APs </a:t>
            </a:r>
            <a:r>
              <a:rPr lang="en-GB" altLang="ko-KR" dirty="0"/>
              <a:t>are selected by BSSID, SSID, SSID List, HESSID, or Mesh ID and if some of the selected </a:t>
            </a:r>
            <a:r>
              <a:rPr lang="en-GB" altLang="ko-KR" dirty="0" smtClean="0"/>
              <a:t>APs </a:t>
            </a:r>
            <a:r>
              <a:rPr lang="en-GB" altLang="ko-KR" dirty="0"/>
              <a:t>are indicated by the lists in the Exclusion List, then they should not transmit a response to the Probe Request </a:t>
            </a:r>
            <a:r>
              <a:rPr lang="en-GB" altLang="ko-KR" dirty="0" smtClean="0"/>
              <a:t>frame</a:t>
            </a:r>
          </a:p>
          <a:p>
            <a:pPr marL="579438" lvl="1" indent="-179388" eaLnBrk="1" hangingPunct="1">
              <a:buFont typeface="Arial" pitchFamily="34" charset="0"/>
              <a:buChar char="•"/>
            </a:pPr>
            <a:r>
              <a:rPr lang="en-GB" altLang="ko-KR" dirty="0" smtClean="0">
                <a:solidFill>
                  <a:schemeClr val="tx1"/>
                </a:solidFill>
                <a:ea typeface="MS PGothic" pitchFamily="34" charset="-128"/>
              </a:rPr>
              <a:t>Substring </a:t>
            </a:r>
            <a:r>
              <a:rPr lang="en-GB" altLang="ko-KR" dirty="0" smtClean="0">
                <a:ea typeface="MS PGothic" pitchFamily="34" charset="-128"/>
              </a:rPr>
              <a:t>can be</a:t>
            </a:r>
            <a:r>
              <a:rPr lang="en-GB" altLang="ko-KR" dirty="0" smtClean="0">
                <a:solidFill>
                  <a:schemeClr val="tx1"/>
                </a:solidFill>
                <a:ea typeface="MS PGothic" pitchFamily="34" charset="-128"/>
              </a:rPr>
              <a:t> </a:t>
            </a:r>
            <a:r>
              <a:rPr lang="en-GB" altLang="ko-KR" dirty="0" smtClean="0">
                <a:ea typeface="MS PGothic" pitchFamily="34" charset="-128"/>
              </a:rPr>
              <a:t>used</a:t>
            </a:r>
            <a:r>
              <a:rPr lang="en-GB" altLang="ko-KR" dirty="0" smtClean="0">
                <a:solidFill>
                  <a:schemeClr val="tx1"/>
                </a:solidFill>
                <a:ea typeface="MS PGothic" pitchFamily="34" charset="-128"/>
              </a:rPr>
              <a:t> in the Exclusion List to indicate SSIDs or Mesh IDs</a:t>
            </a:r>
          </a:p>
          <a:p>
            <a:pPr marL="0" indent="0" eaLnBrk="1" hangingPunct="1">
              <a:buNone/>
            </a:pPr>
            <a:endParaRPr lang="en-US" altLang="ko-KR" dirty="0" smtClean="0">
              <a:solidFill>
                <a:schemeClr val="tx1"/>
              </a:solidFill>
              <a:ea typeface="MS PGothic" pitchFamily="34" charset="-128"/>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12</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28178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1600"/>
            <a:ext cx="7772400" cy="5105400"/>
          </a:xfrm>
        </p:spPr>
        <p:txBody>
          <a:bodyPr/>
          <a:lstStyle/>
          <a:p>
            <a:r>
              <a:rPr lang="en-US" altLang="ko-KR" sz="2000" dirty="0" smtClean="0">
                <a:ea typeface="+mj-ea"/>
              </a:rPr>
              <a:t>May Include SSID List element, BSSID List element, </a:t>
            </a:r>
            <a:r>
              <a:rPr lang="en-US" altLang="ko-KR" sz="2000" dirty="0">
                <a:ea typeface="+mj-ea"/>
              </a:rPr>
              <a:t>MESHID </a:t>
            </a:r>
            <a:r>
              <a:rPr lang="en-US" altLang="ko-KR" sz="2000" dirty="0" smtClean="0">
                <a:ea typeface="+mj-ea"/>
              </a:rPr>
              <a:t>List element, and HESSID List element</a:t>
            </a:r>
            <a:endParaRPr lang="en-US" altLang="ko-KR" sz="2000" dirty="0">
              <a:ea typeface="+mj-ea"/>
            </a:endParaRPr>
          </a:p>
          <a:p>
            <a:r>
              <a:rPr lang="en-US" altLang="ko-KR" sz="2000" dirty="0" smtClean="0">
                <a:ea typeface="+mj-ea"/>
              </a:rPr>
              <a:t>Optionally included in the Probe </a:t>
            </a:r>
            <a:r>
              <a:rPr lang="en-US" altLang="ko-KR" sz="2000" dirty="0">
                <a:ea typeface="+mj-ea"/>
              </a:rPr>
              <a:t>Request </a:t>
            </a:r>
            <a:r>
              <a:rPr lang="en-US" altLang="ko-KR" sz="2000" dirty="0" smtClean="0">
                <a:ea typeface="+mj-ea"/>
              </a:rPr>
              <a:t>frame</a:t>
            </a:r>
          </a:p>
          <a:p>
            <a:r>
              <a:rPr lang="en-GB" altLang="ko-KR" sz="2000" dirty="0" smtClean="0"/>
              <a:t>Substrings can be used in </a:t>
            </a:r>
            <a:r>
              <a:rPr lang="en-GB" altLang="ko-KR" sz="2000" dirty="0"/>
              <a:t>SSID elements or </a:t>
            </a:r>
            <a:r>
              <a:rPr lang="en-GB" altLang="ko-KR" sz="2000" dirty="0" smtClean="0"/>
              <a:t>MESHID elements</a:t>
            </a:r>
          </a:p>
          <a:p>
            <a:pPr marL="457200" lvl="1" indent="0">
              <a:buNone/>
            </a:pPr>
            <a:r>
              <a:rPr lang="en-GB" altLang="ko-KR" dirty="0" smtClean="0"/>
              <a:t>- Interpretation of the strings are indicated in the </a:t>
            </a:r>
            <a:r>
              <a:rPr lang="en-GB" altLang="ko-KR" dirty="0" err="1" smtClean="0"/>
              <a:t>SubstringInfo</a:t>
            </a:r>
            <a:r>
              <a:rPr lang="en-GB" altLang="ko-KR" dirty="0" smtClean="0"/>
              <a:t> field</a:t>
            </a:r>
            <a:endParaRPr lang="ko-KR" altLang="ko-KR" dirty="0"/>
          </a:p>
          <a:p>
            <a:endParaRPr lang="ko-KR" altLang="ko-KR" sz="18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smtClean="0"/>
              <a:t>Exclusion List element</a:t>
            </a:r>
            <a:endParaRPr lang="en-US" dirty="0"/>
          </a:p>
        </p:txBody>
      </p:sp>
      <p:sp>
        <p:nvSpPr>
          <p:cNvPr id="9" name="Rectangle 2"/>
          <p:cNvSpPr>
            <a:spLocks noChangeArrowheads="1"/>
          </p:cNvSpPr>
          <p:nvPr/>
        </p:nvSpPr>
        <p:spPr bwMode="auto">
          <a:xfrm>
            <a:off x="6671" y="5088524"/>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636320823"/>
              </p:ext>
            </p:extLst>
          </p:nvPr>
        </p:nvGraphicFramePr>
        <p:xfrm>
          <a:off x="685801" y="4267200"/>
          <a:ext cx="8153398" cy="821323"/>
        </p:xfrm>
        <a:graphic>
          <a:graphicData uri="http://schemas.openxmlformats.org/drawingml/2006/table">
            <a:tbl>
              <a:tblPr firstRow="1" firstCol="1" bandRow="1">
                <a:tableStyleId>{5C22544A-7EE6-4342-B048-85BDC9FD1C3A}</a:tableStyleId>
              </a:tblPr>
              <a:tblGrid>
                <a:gridCol w="1489894"/>
                <a:gridCol w="1119193"/>
                <a:gridCol w="1444317"/>
                <a:gridCol w="1060448"/>
                <a:gridCol w="850789"/>
                <a:gridCol w="1073615"/>
                <a:gridCol w="1115142"/>
              </a:tblGrid>
              <a:tr h="821323">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	</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SubstringInfo</a:t>
                      </a:r>
                      <a:endParaRPr lang="ko-KR" sz="1600">
                        <a:effectLst/>
                        <a:latin typeface="Times New Roman"/>
                        <a:ea typeface="MS Mincho"/>
                      </a:endParaRPr>
                    </a:p>
                  </a:txBody>
                  <a:tcPr marL="68580" marR="68580" marT="0" marB="0"/>
                </a:tc>
                <a:tc>
                  <a:txBody>
                    <a:bodyPr/>
                    <a:lstStyle/>
                    <a:p>
                      <a:pPr>
                        <a:spcAft>
                          <a:spcPts val="0"/>
                        </a:spcAft>
                      </a:pPr>
                      <a:r>
                        <a:rPr lang="en-GB" sz="1600">
                          <a:effectLst/>
                        </a:rPr>
                        <a:t>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BSSID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MESHID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HESSID List</a:t>
                      </a:r>
                      <a:endParaRPr lang="ko-KR" sz="1600" dirty="0">
                        <a:effectLst/>
                        <a:latin typeface="Times New Roman"/>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13</a:t>
            </a:fld>
            <a:endParaRPr lang="en-US" dirty="0"/>
          </a:p>
        </p:txBody>
      </p:sp>
      <p:sp>
        <p:nvSpPr>
          <p:cNvPr id="10"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9039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447800"/>
            <a:ext cx="7772400" cy="5105400"/>
          </a:xfrm>
        </p:spPr>
        <p:txBody>
          <a:bodyPr/>
          <a:lstStyle/>
          <a:p>
            <a:r>
              <a:rPr lang="en-US" altLang="ko-KR" sz="2000" dirty="0" smtClean="0">
                <a:ea typeface="+mj-ea"/>
              </a:rPr>
              <a:t>Included in Exclusion List element</a:t>
            </a:r>
            <a:endParaRPr lang="en-US" altLang="ko-KR" sz="2000" dirty="0">
              <a:ea typeface="+mj-ea"/>
            </a:endParaRPr>
          </a:p>
          <a:p>
            <a:r>
              <a:rPr lang="en-US" altLang="ko-KR" sz="2000" dirty="0" smtClean="0">
                <a:ea typeface="+mj-ea"/>
              </a:rPr>
              <a:t>Make it possible to indicate SSID or Mesh ID by their substrings</a:t>
            </a:r>
          </a:p>
          <a:p>
            <a:r>
              <a:rPr lang="en-US" altLang="ko-KR" sz="2000" dirty="0" smtClean="0">
                <a:ea typeface="+mj-ea"/>
              </a:rPr>
              <a:t>Several substring type can be indicated (starts with, ends with,…)</a:t>
            </a:r>
          </a:p>
          <a:p>
            <a:endParaRPr lang="en-US" altLang="ko-KR" sz="1800" dirty="0">
              <a:ea typeface="+mj-ea"/>
            </a:endParaRPr>
          </a:p>
          <a:p>
            <a:endParaRPr lang="en-US" altLang="ko-KR" sz="1800" dirty="0" smtClean="0">
              <a:ea typeface="+mj-ea"/>
            </a:endParaRPr>
          </a:p>
          <a:p>
            <a:pPr marL="0" indent="0">
              <a:buNone/>
            </a:pPr>
            <a:endParaRPr lang="en-US" altLang="ko-KR" sz="1800" dirty="0" smtClean="0">
              <a:ea typeface="+mj-ea"/>
            </a:endParaRPr>
          </a:p>
          <a:p>
            <a:r>
              <a:rPr lang="en-GB" altLang="ko-KR" sz="2000" dirty="0" err="1"/>
              <a:t>SubstringInfo</a:t>
            </a:r>
            <a:r>
              <a:rPr lang="en-GB" altLang="ko-KR" sz="2000" dirty="0"/>
              <a:t> field indicates whether the </a:t>
            </a:r>
            <a:r>
              <a:rPr lang="en-US" altLang="ko-KR" sz="2000" dirty="0"/>
              <a:t>the strings contained in the S</a:t>
            </a:r>
            <a:r>
              <a:rPr lang="en-GB" altLang="ko-KR" sz="2000" dirty="0"/>
              <a:t>SID or Mesh ID elements included in the Exclusion List are substrings of the actual SSID or Mesh ID </a:t>
            </a:r>
            <a:r>
              <a:rPr lang="en-GB" altLang="ko-KR" sz="2000" dirty="0" smtClean="0"/>
              <a:t>that indicates the STAs that should not respond with the Probe Request frame.</a:t>
            </a:r>
            <a:endParaRPr lang="ko-KR" altLang="ko-KR" sz="2000" dirty="0" smtClean="0"/>
          </a:p>
          <a:p>
            <a:r>
              <a:rPr lang="en-GB" altLang="ko-KR" sz="2000" dirty="0" smtClean="0"/>
              <a:t>The </a:t>
            </a:r>
            <a:r>
              <a:rPr lang="en-GB" altLang="ko-KR" sz="2000" dirty="0"/>
              <a:t>Substring Supported </a:t>
            </a:r>
            <a:r>
              <a:rPr lang="en-GB" altLang="ko-KR" sz="2000" dirty="0" smtClean="0"/>
              <a:t>subfield: </a:t>
            </a:r>
          </a:p>
          <a:p>
            <a:pPr lvl="1"/>
            <a:r>
              <a:rPr lang="en-GB" altLang="ko-KR" sz="1800" dirty="0"/>
              <a:t>S</a:t>
            </a:r>
            <a:r>
              <a:rPr lang="en-GB" altLang="ko-KR" sz="1800" dirty="0" smtClean="0"/>
              <a:t>et </a:t>
            </a:r>
            <a:r>
              <a:rPr lang="en-GB" altLang="ko-KR" sz="1800" dirty="0"/>
              <a:t>to 1 if the STA supports the indication of substring of SSID or Mesh </a:t>
            </a:r>
            <a:r>
              <a:rPr lang="en-GB" altLang="ko-KR" sz="1800" dirty="0" smtClean="0"/>
              <a:t>ID</a:t>
            </a:r>
          </a:p>
          <a:p>
            <a:pPr lvl="1"/>
            <a:r>
              <a:rPr lang="en-GB" altLang="ko-KR" sz="1800" dirty="0"/>
              <a:t>S</a:t>
            </a:r>
            <a:r>
              <a:rPr lang="en-GB" altLang="ko-KR" sz="1800" dirty="0" smtClean="0"/>
              <a:t>et </a:t>
            </a:r>
            <a:r>
              <a:rPr lang="en-GB" altLang="ko-KR" sz="1800" dirty="0"/>
              <a:t>to 0 if the STA does not support the indication of substring and if it is set to 0, the value of Substring Type is reserved.</a:t>
            </a:r>
            <a:endParaRPr lang="ko-KR" altLang="ko-KR" sz="1800" dirty="0"/>
          </a:p>
          <a:p>
            <a:r>
              <a:rPr lang="en-GB" altLang="ko-KR" sz="1600" dirty="0"/>
              <a:t> </a:t>
            </a:r>
            <a:endParaRPr lang="ko-KR" altLang="ko-KR" sz="16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err="1" smtClean="0"/>
              <a:t>SubstringInfo</a:t>
            </a:r>
            <a:r>
              <a:rPr lang="en-US" altLang="ko-KR" dirty="0" smtClean="0"/>
              <a:t> field format</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471204471"/>
              </p:ext>
            </p:extLst>
          </p:nvPr>
        </p:nvGraphicFramePr>
        <p:xfrm>
          <a:off x="2209800" y="2633246"/>
          <a:ext cx="4041456" cy="762000"/>
        </p:xfrm>
        <a:graphic>
          <a:graphicData uri="http://schemas.openxmlformats.org/drawingml/2006/table">
            <a:tbl>
              <a:tblPr firstRow="1" firstCol="1" bandRow="1">
                <a:tableStyleId>{5C22544A-7EE6-4342-B048-85BDC9FD1C3A}</a:tableStyleId>
              </a:tblPr>
              <a:tblGrid>
                <a:gridCol w="1150242"/>
                <a:gridCol w="1416791"/>
                <a:gridCol w="1474423"/>
              </a:tblGrid>
              <a:tr h="762000">
                <a:tc>
                  <a:txBody>
                    <a:bodyPr/>
                    <a:lstStyle/>
                    <a:p>
                      <a:pPr>
                        <a:spcAft>
                          <a:spcPts val="0"/>
                        </a:spcAft>
                      </a:pPr>
                      <a:r>
                        <a:rPr lang="en-GB" sz="1600" dirty="0">
                          <a:effectLst/>
                        </a:rPr>
                        <a:t>Substring</a:t>
                      </a:r>
                      <a:endParaRPr lang="ko-KR" sz="1600" dirty="0">
                        <a:effectLst/>
                      </a:endParaRPr>
                    </a:p>
                    <a:p>
                      <a:pPr>
                        <a:spcAft>
                          <a:spcPts val="0"/>
                        </a:spcAft>
                      </a:pPr>
                      <a:r>
                        <a:rPr lang="en-GB" sz="1600" dirty="0">
                          <a:effectLst/>
                        </a:rPr>
                        <a:t>Supported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Substring Type</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1524000" y="3352800"/>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3                           4</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14</a:t>
            </a:fld>
            <a:endParaRPr lang="en-US" dirty="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67549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295400"/>
            <a:ext cx="7772400" cy="5105400"/>
          </a:xfrm>
        </p:spPr>
        <p:txBody>
          <a:bodyPr/>
          <a:lstStyle/>
          <a:p>
            <a:endParaRPr lang="ko-KR" altLang="ko-KR" sz="1800" dirty="0"/>
          </a:p>
          <a:p>
            <a:r>
              <a:rPr lang="en-GB" altLang="ko-KR" sz="1800" dirty="0"/>
              <a:t>The Substring Type field indicates the type of substring used in the </a:t>
            </a:r>
            <a:r>
              <a:rPr lang="en-GB" altLang="ko-KR" sz="1800" dirty="0" smtClean="0"/>
              <a:t>SSID </a:t>
            </a:r>
            <a:r>
              <a:rPr lang="en-GB" altLang="ko-KR" sz="1800" dirty="0"/>
              <a:t>or Mesh ID elements. </a:t>
            </a:r>
            <a:endParaRPr lang="en-GB" altLang="ko-KR" sz="1800" dirty="0" smtClean="0"/>
          </a:p>
          <a:p>
            <a:endParaRPr lang="en-GB" altLang="ko-KR" sz="1800" dirty="0"/>
          </a:p>
          <a:p>
            <a:endParaRPr lang="ko-KR" altLang="ko-KR" sz="1800" dirty="0"/>
          </a:p>
        </p:txBody>
      </p:sp>
      <p:sp>
        <p:nvSpPr>
          <p:cNvPr id="8" name="Title 1"/>
          <p:cNvSpPr>
            <a:spLocks noGrp="1"/>
          </p:cNvSpPr>
          <p:nvPr>
            <p:ph type="title"/>
          </p:nvPr>
        </p:nvSpPr>
        <p:spPr>
          <a:xfrm>
            <a:off x="723900" y="609600"/>
            <a:ext cx="7772400" cy="1066800"/>
          </a:xfrm>
        </p:spPr>
        <p:txBody>
          <a:bodyPr/>
          <a:lstStyle/>
          <a:p>
            <a:r>
              <a:rPr lang="en-US" dirty="0" smtClean="0"/>
              <a:t>Substring Type subfield</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1204958561"/>
              </p:ext>
            </p:extLst>
          </p:nvPr>
        </p:nvGraphicFramePr>
        <p:xfrm>
          <a:off x="1179513" y="2458563"/>
          <a:ext cx="7391400" cy="3663120"/>
        </p:xfrm>
        <a:graphic>
          <a:graphicData uri="http://schemas.openxmlformats.org/drawingml/2006/table">
            <a:tbl>
              <a:tblPr firstRow="1" firstCol="1" bandRow="1">
                <a:tableStyleId>{5C22544A-7EE6-4342-B048-85BDC9FD1C3A}</a:tableStyleId>
              </a:tblPr>
              <a:tblGrid>
                <a:gridCol w="877887"/>
                <a:gridCol w="6513513"/>
              </a:tblGrid>
              <a:tr h="0">
                <a:tc>
                  <a:txBody>
                    <a:bodyPr/>
                    <a:lstStyle/>
                    <a:p>
                      <a:pPr>
                        <a:spcAft>
                          <a:spcPts val="0"/>
                        </a:spcAft>
                      </a:pPr>
                      <a:r>
                        <a:rPr lang="en-US" sz="1600" dirty="0">
                          <a:effectLst/>
                        </a:rPr>
                        <a:t>Value</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475200">
                <a:tc>
                  <a:txBody>
                    <a:bodyPr/>
                    <a:lstStyle/>
                    <a:p>
                      <a:pPr algn="ctr">
                        <a:spcAft>
                          <a:spcPts val="0"/>
                        </a:spcAft>
                      </a:pPr>
                      <a:r>
                        <a:rPr lang="en-US" sz="1600" dirty="0">
                          <a:effectLst/>
                        </a:rPr>
                        <a:t>0</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Strings used in the SSID or Mesh ID elements in the Exclusion List are the actual SSIDs or Mesh </a:t>
                      </a:r>
                      <a:r>
                        <a:rPr lang="en-US" sz="1800" b="0" dirty="0" smtClean="0">
                          <a:effectLst/>
                          <a:latin typeface="+mn-lt"/>
                          <a:ea typeface="맑은 고딕"/>
                          <a:cs typeface="TimesNewRoman"/>
                        </a:rPr>
                        <a:t>IDs (not substring)</a:t>
                      </a:r>
                      <a:endParaRPr lang="ko-KR" sz="1800" b="0" dirty="0">
                        <a:effectLst/>
                        <a:latin typeface="+mn-lt"/>
                        <a:ea typeface="MS Mincho"/>
                      </a:endParaRPr>
                    </a:p>
                  </a:txBody>
                  <a:tcPr marL="68580" marR="68580" marT="0" marB="0"/>
                </a:tc>
              </a:tr>
              <a:tr h="950400">
                <a:tc>
                  <a:txBody>
                    <a:bodyPr/>
                    <a:lstStyle/>
                    <a:p>
                      <a:pPr algn="ct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or end with, or contain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2</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3</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end with the substrings specified in the SSID or Mesh ID elements in the Exclusion List. </a:t>
                      </a:r>
                      <a:endParaRPr lang="ko-KR" sz="1800" b="0" dirty="0">
                        <a:effectLst/>
                        <a:latin typeface="+mn-lt"/>
                        <a:ea typeface="MS Mincho"/>
                      </a:endParaRPr>
                    </a:p>
                  </a:txBody>
                  <a:tcPr marL="68580" marR="68580" marT="0" marB="0"/>
                </a:tc>
              </a:tr>
              <a:tr h="264000">
                <a:tc>
                  <a:txBody>
                    <a:bodyPr/>
                    <a:lstStyle/>
                    <a:p>
                      <a:pPr algn="ctr">
                        <a:spcAft>
                          <a:spcPts val="0"/>
                        </a:spcAft>
                      </a:pPr>
                      <a:r>
                        <a:rPr lang="en-US" sz="1600" dirty="0">
                          <a:effectLst/>
                        </a:rPr>
                        <a:t>4-7</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Reserved</a:t>
                      </a:r>
                      <a:endParaRPr lang="ko-KR" sz="1800" b="0" dirty="0">
                        <a:effectLst/>
                        <a:latin typeface="+mn-lt"/>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15</a:t>
            </a:fld>
            <a:endParaRPr lang="en-US" dirty="0"/>
          </a:p>
        </p:txBody>
      </p:sp>
      <p:sp>
        <p:nvSpPr>
          <p:cNvPr id="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068819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09600"/>
            <a:ext cx="7772400" cy="1066800"/>
          </a:xfrm>
        </p:spPr>
        <p:txBody>
          <a:bodyPr/>
          <a:lstStyle/>
          <a:p>
            <a:r>
              <a:rPr lang="en-US" dirty="0" smtClean="0"/>
              <a:t>Conclusion</a:t>
            </a:r>
            <a:endParaRPr lang="en-US" dirty="0"/>
          </a:p>
        </p:txBody>
      </p:sp>
      <p:sp>
        <p:nvSpPr>
          <p:cNvPr id="6"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p>
          <a:p>
            <a:r>
              <a:rPr lang="en-GB" sz="2000" dirty="0" smtClean="0"/>
              <a:t>Legacy </a:t>
            </a:r>
            <a:r>
              <a:rPr lang="en-US" sz="2000" dirty="0" smtClean="0"/>
              <a:t>active scanning can cause unnecessary packet exchange which increases the network traffic and causes link setup delay</a:t>
            </a:r>
            <a:endParaRPr lang="en-US" sz="1800" dirty="0"/>
          </a:p>
          <a:p>
            <a:r>
              <a:rPr lang="en-US" sz="2000" dirty="0" smtClean="0"/>
              <a:t>In this proposal:</a:t>
            </a:r>
          </a:p>
          <a:p>
            <a:pPr lvl="1"/>
            <a:r>
              <a:rPr lang="en-US" altLang="ko-KR" b="1" dirty="0" smtClean="0"/>
              <a:t>Exclusion </a:t>
            </a:r>
            <a:r>
              <a:rPr lang="en-US" altLang="ko-KR" b="1" dirty="0"/>
              <a:t>List is added to the Probe Request frames to precisely limit the scope of APs or STAs that should transmit probe response frame</a:t>
            </a:r>
            <a:endParaRPr lang="en-US" altLang="ko-KR" b="1" dirty="0" smtClean="0"/>
          </a:p>
          <a:p>
            <a:pPr lvl="1"/>
            <a:r>
              <a:rPr lang="en-US" altLang="ko-KR" b="1" dirty="0" smtClean="0"/>
              <a:t>Use of substring in the Exclusion List to indicate SSIDs or Mesh IDs</a:t>
            </a:r>
          </a:p>
          <a:p>
            <a:pPr lvl="2"/>
            <a:r>
              <a:rPr lang="en-US" altLang="ko-KR" sz="1800" b="1" dirty="0"/>
              <a:t>helps to reduce the size of the Exclusion List</a:t>
            </a:r>
          </a:p>
          <a:p>
            <a:pPr lvl="2"/>
            <a:r>
              <a:rPr lang="en-US" altLang="ko-KR" sz="1800" b="1" dirty="0"/>
              <a:t>Not necessary to include individual IDs in the Exclusion </a:t>
            </a:r>
            <a:r>
              <a:rPr lang="en-US" altLang="ko-KR" sz="1800" b="1" dirty="0" smtClean="0"/>
              <a:t>List</a:t>
            </a:r>
          </a:p>
          <a:p>
            <a:pPr lvl="2"/>
            <a:r>
              <a:rPr lang="en-US" altLang="ko-KR" sz="1800" b="1" dirty="0" smtClean="0"/>
              <a:t>Provides flexible substring matching</a:t>
            </a:r>
          </a:p>
          <a:p>
            <a:pPr marL="457200" lvl="1" indent="0">
              <a:buNone/>
            </a:pPr>
            <a:r>
              <a:rPr lang="en-US" altLang="ko-KR" b="1" dirty="0" smtClean="0">
                <a:sym typeface="Wingdings" pitchFamily="2" charset="2"/>
              </a:rPr>
              <a:t></a:t>
            </a:r>
            <a:r>
              <a:rPr lang="en-US" altLang="ko-KR" b="1" dirty="0" smtClean="0"/>
              <a:t> </a:t>
            </a:r>
            <a:r>
              <a:rPr lang="en-US" altLang="ko-KR" b="1" dirty="0"/>
              <a:t>helps to reduce the unnecessary exchange of Probe Request </a:t>
            </a:r>
            <a:r>
              <a:rPr lang="en-US" altLang="ko-KR" b="1" dirty="0" smtClean="0"/>
              <a:t>frame thus increasing the efficiency of the active scanning</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16</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9710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17</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Exclusion List in the Probe Request frame that indicates the APs or STAs that should not transmit probe responses.</a:t>
            </a:r>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1325764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18</a:t>
            </a:fld>
            <a:endParaRPr lang="en-US"/>
          </a:p>
        </p:txBody>
      </p:sp>
      <p:sp>
        <p:nvSpPr>
          <p:cNvPr id="4" name="바닥글 개체 틀 1"/>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de-DE" altLang="ko-KR" smtClean="0"/>
              <a:t>Jae Seung Lee, ETRI</a:t>
            </a:r>
            <a:endParaRPr lang="en-US" altLang="ko-KR" dirty="0"/>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18</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altLang="ko-KR" sz="1800" dirty="0" smtClean="0"/>
              <a:t>Substrings of SSIDs or Mesh IDs can be used in the Exclusion List to indicate </a:t>
            </a:r>
            <a:r>
              <a:rPr lang="en-US" altLang="ko-KR" sz="1800" dirty="0"/>
              <a:t>the APs or STAs that should not transmit probe responses.</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349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dirty="0" smtClean="0"/>
              <a:t>Slide </a:t>
            </a:r>
            <a:fld id="{2EFDA945-0F86-6545-9375-934CD2C0C197}" type="slidenum">
              <a:rPr lang="en-US" smtClean="0"/>
              <a:pPr>
                <a:defRPr/>
              </a:pPr>
              <a:t>19</a:t>
            </a:fld>
            <a:endParaRPr lang="en-US" dirty="0"/>
          </a:p>
        </p:txBody>
      </p:sp>
      <p:sp>
        <p:nvSpPr>
          <p:cNvPr id="4"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5"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11-12/0059r1 Selection of the AP for Scanning</a:t>
            </a:r>
            <a:endParaRPr lang="en-US" altLang="ko-KR" sz="2000" dirty="0"/>
          </a:p>
          <a:p>
            <a:r>
              <a:rPr lang="en-US" sz="2000" dirty="0" smtClean="0"/>
              <a:t>11-12/0060r0 Text for Selection of the AP for Scanning</a:t>
            </a:r>
            <a:endParaRPr lang="en-US" sz="1400" b="1" dirty="0" smtClean="0"/>
          </a:p>
          <a:p>
            <a:pPr marL="457200" lvl="1" indent="0">
              <a:buNone/>
            </a:pPr>
            <a:endParaRPr lang="en-US" sz="1400" b="1" dirty="0" smtClean="0"/>
          </a:p>
          <a:p>
            <a:endParaRPr lang="en-GB" sz="1800" dirty="0"/>
          </a:p>
        </p:txBody>
      </p:sp>
    </p:spTree>
    <p:extLst>
      <p:ext uri="{BB962C8B-B14F-4D97-AF65-F5344CB8AC3E}">
        <p14:creationId xmlns:p14="http://schemas.microsoft.com/office/powerpoint/2010/main" val="205034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Scanning time is one of the major cause of the delay in initial Link Setup</a:t>
            </a:r>
          </a:p>
          <a:p>
            <a:r>
              <a:rPr lang="en-US" altLang="ko-KR" sz="2000" dirty="0" smtClean="0"/>
              <a:t>In </a:t>
            </a:r>
            <a:r>
              <a:rPr lang="en-US" altLang="ko-KR" sz="2000" dirty="0"/>
              <a:t>active scanning, a STA transmits Probe Request frame in Broadcast, usually using wildcard SSID to find </a:t>
            </a:r>
            <a:r>
              <a:rPr lang="en-US" altLang="ko-KR" sz="2000" dirty="0" smtClean="0"/>
              <a:t>APs</a:t>
            </a:r>
            <a:endParaRPr lang="en-US" altLang="ko-KR" sz="2000" dirty="0"/>
          </a:p>
          <a:p>
            <a:r>
              <a:rPr lang="en-US" altLang="ko-KR" sz="2000" dirty="0"/>
              <a:t>It can cause unnecessary packet exchange which increases the network traffic and causes link setup </a:t>
            </a:r>
            <a:r>
              <a:rPr lang="en-US" altLang="ko-KR" sz="2000" dirty="0" smtClean="0"/>
              <a:t>delay</a:t>
            </a:r>
            <a:endParaRPr lang="en-US" altLang="ko-KR" sz="2000" dirty="0"/>
          </a:p>
          <a:p>
            <a:r>
              <a:rPr lang="en-US" altLang="ko-KR" sz="2000" dirty="0"/>
              <a:t>This proposal reduces the overhead of active scanning by providing precise selection mechanism of the AP s to respond with Probe Response </a:t>
            </a:r>
            <a:endParaRPr lang="en-US" altLang="ko-KR" sz="2000" dirty="0" smtClean="0"/>
          </a:p>
          <a:p>
            <a:r>
              <a:rPr lang="en-US" altLang="ko-KR" sz="2000" dirty="0" smtClean="0"/>
              <a:t>Approach</a:t>
            </a:r>
            <a:r>
              <a:rPr lang="en-US" altLang="ko-KR" sz="2000" dirty="0"/>
              <a:t>:</a:t>
            </a:r>
          </a:p>
          <a:p>
            <a:pPr lvl="1"/>
            <a:r>
              <a:rPr lang="en-US" altLang="ko-KR" dirty="0"/>
              <a:t>Add Exclusion List to the Probe Request frames to precisely limit the scope of APs or STAs that should transmit probe response</a:t>
            </a:r>
          </a:p>
          <a:p>
            <a:pPr lvl="2"/>
            <a:r>
              <a:rPr lang="en-US" altLang="ko-KR" sz="1800" dirty="0"/>
              <a:t>S</a:t>
            </a:r>
            <a:r>
              <a:rPr lang="en-US" altLang="ko-KR" sz="1800" dirty="0" smtClean="0"/>
              <a:t>ubstring </a:t>
            </a:r>
            <a:r>
              <a:rPr lang="en-US" altLang="ko-KR" sz="1800" dirty="0"/>
              <a:t>of the SSIDs or Mesh IDs can be </a:t>
            </a:r>
            <a:r>
              <a:rPr lang="en-US" altLang="ko-KR" sz="1800" dirty="0" smtClean="0"/>
              <a:t>used in the List </a:t>
            </a:r>
            <a:r>
              <a:rPr lang="en-US" altLang="ko-KR" sz="1800" dirty="0"/>
              <a:t>to indicate the APs or STAs to be excluded</a:t>
            </a:r>
            <a:endParaRPr lang="ko-KR" altLang="ko-KR" sz="1800" dirty="0"/>
          </a:p>
          <a:p>
            <a:pPr lvl="1"/>
            <a:endParaRPr lang="en-US" sz="1400" dirty="0" smtClean="0"/>
          </a:p>
          <a:p>
            <a:pPr marL="457200" lvl="1" indent="0">
              <a:buNone/>
            </a:pPr>
            <a:endParaRPr lang="en-US" sz="1400" dirty="0" smtClean="0"/>
          </a:p>
          <a:p>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2</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66292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11-12/0059r1 </a:t>
            </a:r>
            <a:r>
              <a:rPr lang="en-GB" altLang="ko-KR" sz="2000" dirty="0"/>
              <a:t>Selection of the AP for </a:t>
            </a:r>
            <a:r>
              <a:rPr lang="en-GB" altLang="ko-KR" sz="2000" dirty="0" smtClean="0"/>
              <a:t>Scanning</a:t>
            </a:r>
          </a:p>
          <a:p>
            <a:pPr lvl="1"/>
            <a:r>
              <a:rPr lang="en-US" altLang="ko-KR" sz="2000" dirty="0" smtClean="0"/>
              <a:t>11-12/0060r0 </a:t>
            </a:r>
            <a:r>
              <a:rPr lang="en-US" altLang="ko-KR" sz="2000" dirty="0"/>
              <a:t>Text for Selection of the AP for Scanning</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5612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801157398"/>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4</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890695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Selection of the AP to Scan – Background (1/3)</a:t>
            </a:r>
            <a:endParaRPr lang="en-US" dirty="0"/>
          </a:p>
        </p:txBody>
      </p:sp>
      <p:sp>
        <p:nvSpPr>
          <p:cNvPr id="10"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sz="2000" dirty="0" smtClean="0">
                <a:solidFill>
                  <a:schemeClr val="tx1"/>
                </a:solidFill>
                <a:ea typeface="MS PGothic" pitchFamily="34" charset="-128"/>
              </a:rPr>
              <a:t>To discover the AP to associate, a STA transmits Probe Request in Broadcast with wildcard SSID</a:t>
            </a:r>
            <a:r>
              <a:rPr lang="en-US" altLang="ja-JP" sz="2000" u="sng" dirty="0" smtClean="0">
                <a:solidFill>
                  <a:schemeClr val="tx1"/>
                </a:solidFill>
                <a:ea typeface="MS PGothic" pitchFamily="34" charset="-128"/>
              </a:rPr>
              <a:t> </a:t>
            </a:r>
          </a:p>
          <a:p>
            <a:pPr marL="179388" indent="-179388" eaLnBrk="1" hangingPunct="1">
              <a:buFont typeface="Arial" pitchFamily="34" charset="0"/>
              <a:buChar char="•"/>
            </a:pPr>
            <a:r>
              <a:rPr lang="en-US" altLang="ja-JP" sz="2000" dirty="0" smtClean="0">
                <a:solidFill>
                  <a:schemeClr val="tx1"/>
                </a:solidFill>
                <a:ea typeface="MS PGothic" pitchFamily="34" charset="-128"/>
              </a:rPr>
              <a:t>APs transmit Probe Response </a:t>
            </a:r>
            <a:r>
              <a:rPr lang="en-US" altLang="ja-JP" sz="2000" dirty="0" smtClean="0">
                <a:solidFill>
                  <a:schemeClr val="tx1"/>
                </a:solidFill>
                <a:ea typeface="MS PGothic" pitchFamily="34" charset="-128"/>
                <a:sym typeface="Wingdings" pitchFamily="2" charset="2"/>
              </a:rPr>
              <a:t> too many probe responses </a:t>
            </a:r>
            <a:endParaRPr lang="en-US" altLang="ja-JP" sz="2000" dirty="0" smtClean="0">
              <a:solidFill>
                <a:srgbClr val="FF0000"/>
              </a:solidFill>
              <a:ea typeface="MS PGothic" pitchFamily="34" charset="-128"/>
            </a:endParaRPr>
          </a:p>
        </p:txBody>
      </p:sp>
      <p:grpSp>
        <p:nvGrpSpPr>
          <p:cNvPr id="34" name="그룹 33"/>
          <p:cNvGrpSpPr/>
          <p:nvPr/>
        </p:nvGrpSpPr>
        <p:grpSpPr>
          <a:xfrm>
            <a:off x="494656" y="2819400"/>
            <a:ext cx="8496944" cy="3497861"/>
            <a:chOff x="683568" y="214333"/>
            <a:chExt cx="8496944" cy="4045289"/>
          </a:xfrm>
        </p:grpSpPr>
        <p:sp>
          <p:nvSpPr>
            <p:cNvPr id="35" name="正方形/長方形 7"/>
            <p:cNvSpPr>
              <a:spLocks noChangeArrowheads="1"/>
            </p:cNvSpPr>
            <p:nvPr/>
          </p:nvSpPr>
          <p:spPr bwMode="auto">
            <a:xfrm>
              <a:off x="3277245" y="214333"/>
              <a:ext cx="574675"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en-US" altLang="ja-JP" sz="800" dirty="0" smtClean="0"/>
                <a:t>AP 1 </a:t>
              </a:r>
              <a:endParaRPr kumimoji="0" lang="en-US" altLang="ja-JP" sz="800" dirty="0" smtClean="0">
                <a:solidFill>
                  <a:schemeClr val="tx1"/>
                </a:solidFill>
              </a:endParaRPr>
            </a:p>
          </p:txBody>
        </p:sp>
        <p:cxnSp>
          <p:nvCxnSpPr>
            <p:cNvPr id="36" name="直線コネクタ 33"/>
            <p:cNvCxnSpPr>
              <a:cxnSpLocks noChangeShapeType="1"/>
              <a:stCxn id="35" idx="2"/>
            </p:cNvCxnSpPr>
            <p:nvPr/>
          </p:nvCxnSpPr>
          <p:spPr bwMode="auto">
            <a:xfrm>
              <a:off x="3564583" y="591383"/>
              <a:ext cx="694"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 name="正方形/長方形 34"/>
            <p:cNvSpPr>
              <a:spLocks noChangeArrowheads="1"/>
            </p:cNvSpPr>
            <p:nvPr/>
          </p:nvSpPr>
          <p:spPr bwMode="auto">
            <a:xfrm>
              <a:off x="4141142"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2 </a:t>
              </a:r>
              <a:endParaRPr kumimoji="0" lang="ja-JP" altLang="en-US" sz="800" dirty="0">
                <a:solidFill>
                  <a:schemeClr val="tx1"/>
                </a:solidFill>
              </a:endParaRPr>
            </a:p>
          </p:txBody>
        </p:sp>
        <p:cxnSp>
          <p:nvCxnSpPr>
            <p:cNvPr id="38" name="直線コネクタ 35"/>
            <p:cNvCxnSpPr>
              <a:cxnSpLocks noChangeShapeType="1"/>
              <a:stCxn id="37" idx="2"/>
            </p:cNvCxnSpPr>
            <p:nvPr/>
          </p:nvCxnSpPr>
          <p:spPr bwMode="auto">
            <a:xfrm>
              <a:off x="4429273"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正方形/長方形 36"/>
            <p:cNvSpPr>
              <a:spLocks noChangeArrowheads="1"/>
            </p:cNvSpPr>
            <p:nvPr/>
          </p:nvSpPr>
          <p:spPr bwMode="auto">
            <a:xfrm>
              <a:off x="4933230"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p>
          </p:txBody>
        </p:sp>
        <p:cxnSp>
          <p:nvCxnSpPr>
            <p:cNvPr id="40" name="直線コネクタ 37"/>
            <p:cNvCxnSpPr>
              <a:cxnSpLocks noChangeShapeType="1"/>
              <a:stCxn id="39" idx="2"/>
            </p:cNvCxnSpPr>
            <p:nvPr/>
          </p:nvCxnSpPr>
          <p:spPr bwMode="auto">
            <a:xfrm>
              <a:off x="5221361"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8"/>
            <p:cNvSpPr>
              <a:spLocks noChangeArrowheads="1"/>
            </p:cNvSpPr>
            <p:nvPr/>
          </p:nvSpPr>
          <p:spPr bwMode="auto">
            <a:xfrm>
              <a:off x="5725318"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4</a:t>
              </a:r>
              <a:endParaRPr lang="en-US" altLang="ja-JP" sz="800" dirty="0"/>
            </a:p>
          </p:txBody>
        </p:sp>
        <p:cxnSp>
          <p:nvCxnSpPr>
            <p:cNvPr id="42" name="直線コネクタ 39"/>
            <p:cNvCxnSpPr>
              <a:cxnSpLocks noChangeShapeType="1"/>
              <a:stCxn id="41" idx="2"/>
            </p:cNvCxnSpPr>
            <p:nvPr/>
          </p:nvCxnSpPr>
          <p:spPr bwMode="auto">
            <a:xfrm>
              <a:off x="6013450"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40"/>
            <p:cNvSpPr>
              <a:spLocks noChangeArrowheads="1"/>
            </p:cNvSpPr>
            <p:nvPr/>
          </p:nvSpPr>
          <p:spPr bwMode="auto">
            <a:xfrm>
              <a:off x="6877446"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n</a:t>
              </a:r>
              <a:endParaRPr kumimoji="0" lang="ja-JP" altLang="en-US" sz="800" dirty="0">
                <a:solidFill>
                  <a:schemeClr val="tx1"/>
                </a:solidFill>
              </a:endParaRPr>
            </a:p>
          </p:txBody>
        </p:sp>
        <p:cxnSp>
          <p:nvCxnSpPr>
            <p:cNvPr id="44" name="直線コネクタ 41"/>
            <p:cNvCxnSpPr>
              <a:cxnSpLocks noChangeShapeType="1"/>
              <a:stCxn id="43" idx="2"/>
            </p:cNvCxnSpPr>
            <p:nvPr/>
          </p:nvCxnSpPr>
          <p:spPr bwMode="auto">
            <a:xfrm>
              <a:off x="7165578"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46"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 name="直線矢印コネクタ 63"/>
            <p:cNvCxnSpPr>
              <a:cxnSpLocks noChangeShapeType="1"/>
            </p:cNvCxnSpPr>
            <p:nvPr/>
          </p:nvCxnSpPr>
          <p:spPr bwMode="auto">
            <a:xfrm flipH="1">
              <a:off x="972493" y="1413471"/>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64"/>
            <p:cNvCxnSpPr>
              <a:cxnSpLocks noChangeShapeType="1"/>
            </p:cNvCxnSpPr>
            <p:nvPr/>
          </p:nvCxnSpPr>
          <p:spPr bwMode="auto">
            <a:xfrm flipH="1">
              <a:off x="972494" y="162892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67"/>
            <p:cNvCxnSpPr>
              <a:cxnSpLocks noChangeShapeType="1"/>
            </p:cNvCxnSpPr>
            <p:nvPr/>
          </p:nvCxnSpPr>
          <p:spPr bwMode="auto">
            <a:xfrm flipH="1">
              <a:off x="972493" y="191683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69"/>
            <p:cNvCxnSpPr>
              <a:cxnSpLocks noChangeShapeType="1"/>
            </p:cNvCxnSpPr>
            <p:nvPr/>
          </p:nvCxnSpPr>
          <p:spPr bwMode="auto">
            <a:xfrm flipH="1">
              <a:off x="972494" y="2276872"/>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72"/>
            <p:cNvCxnSpPr>
              <a:cxnSpLocks noChangeShapeType="1"/>
            </p:cNvCxnSpPr>
            <p:nvPr/>
          </p:nvCxnSpPr>
          <p:spPr bwMode="auto">
            <a:xfrm flipH="1">
              <a:off x="972495" y="3068960"/>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직선 연결선 55"/>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7"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x (broadcast)</a:t>
              </a:r>
            </a:p>
          </p:txBody>
        </p:sp>
        <p:cxnSp>
          <p:nvCxnSpPr>
            <p:cNvPr id="59" name="직선 연결선 58"/>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403648" y="2780928"/>
              <a:ext cx="1754519" cy="584775"/>
            </a:xfrm>
            <a:prstGeom prst="rect">
              <a:avLst/>
            </a:prstGeom>
            <a:noFill/>
          </p:spPr>
          <p:txBody>
            <a:bodyPr wrap="none" rtlCol="0">
              <a:spAutoFit/>
            </a:bodyPr>
            <a:lstStyle/>
            <a:p>
              <a:r>
                <a:rPr lang="en-US" altLang="ko-KR" sz="1600" dirty="0" smtClean="0">
                  <a:solidFill>
                    <a:srgbClr val="FF0000"/>
                  </a:solidFill>
                </a:rPr>
                <a:t>Probe Response </a:t>
              </a:r>
            </a:p>
            <a:p>
              <a:r>
                <a:rPr lang="en-US" altLang="ko-KR" sz="1600" dirty="0" smtClean="0">
                  <a:solidFill>
                    <a:srgbClr val="FF0000"/>
                  </a:solidFill>
                </a:rPr>
                <a:t>flooding</a:t>
              </a:r>
              <a:endParaRPr lang="ko-KR" altLang="en-US" sz="1600" dirty="0">
                <a:solidFill>
                  <a:srgbClr val="FF0000"/>
                </a:solidFill>
              </a:endParaRPr>
            </a:p>
          </p:txBody>
        </p:sp>
        <p:cxnSp>
          <p:nvCxnSpPr>
            <p:cNvPr id="61" name="직선 연결선 60"/>
            <p:cNvCxnSpPr/>
            <p:nvPr/>
          </p:nvCxnSpPr>
          <p:spPr>
            <a:xfrm>
              <a:off x="6445720" y="2276872"/>
              <a:ext cx="0"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直線矢印コネクタ 69"/>
            <p:cNvCxnSpPr>
              <a:cxnSpLocks noChangeShapeType="1"/>
            </p:cNvCxnSpPr>
            <p:nvPr/>
          </p:nvCxnSpPr>
          <p:spPr bwMode="auto">
            <a:xfrm flipH="1">
              <a:off x="827584" y="249289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9"/>
            <p:cNvCxnSpPr>
              <a:cxnSpLocks noChangeShapeType="1"/>
            </p:cNvCxnSpPr>
            <p:nvPr/>
          </p:nvCxnSpPr>
          <p:spPr bwMode="auto">
            <a:xfrm flipH="1">
              <a:off x="971600" y="2636912"/>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9"/>
            <p:cNvCxnSpPr>
              <a:cxnSpLocks noChangeShapeType="1"/>
            </p:cNvCxnSpPr>
            <p:nvPr/>
          </p:nvCxnSpPr>
          <p:spPr bwMode="auto">
            <a:xfrm flipH="1">
              <a:off x="971600" y="2852936"/>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72"/>
            <p:cNvCxnSpPr>
              <a:cxnSpLocks noChangeShapeType="1"/>
            </p:cNvCxnSpPr>
            <p:nvPr/>
          </p:nvCxnSpPr>
          <p:spPr bwMode="auto">
            <a:xfrm flipH="1">
              <a:off x="972495" y="400506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9"/>
            <p:cNvCxnSpPr>
              <a:cxnSpLocks noChangeShapeType="1"/>
            </p:cNvCxnSpPr>
            <p:nvPr/>
          </p:nvCxnSpPr>
          <p:spPr bwMode="auto">
            <a:xfrm flipH="1">
              <a:off x="971600" y="357301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9"/>
            <p:cNvCxnSpPr>
              <a:cxnSpLocks noChangeShapeType="1"/>
            </p:cNvCxnSpPr>
            <p:nvPr/>
          </p:nvCxnSpPr>
          <p:spPr bwMode="auto">
            <a:xfrm flipH="1">
              <a:off x="971600" y="3789040"/>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8" name="テキスト ボックス 28"/>
            <p:cNvSpPr txBox="1">
              <a:spLocks noChangeArrowheads="1"/>
            </p:cNvSpPr>
            <p:nvPr/>
          </p:nvSpPr>
          <p:spPr bwMode="auto">
            <a:xfrm>
              <a:off x="3563888" y="1124744"/>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69" name="テキスト ボックス 28"/>
            <p:cNvSpPr txBox="1">
              <a:spLocks noChangeArrowheads="1"/>
            </p:cNvSpPr>
            <p:nvPr/>
          </p:nvSpPr>
          <p:spPr bwMode="auto">
            <a:xfrm>
              <a:off x="3994746" y="1382579"/>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0" name="テキスト ボックス 28"/>
            <p:cNvSpPr txBox="1">
              <a:spLocks noChangeArrowheads="1"/>
            </p:cNvSpPr>
            <p:nvPr/>
          </p:nvSpPr>
          <p:spPr bwMode="auto">
            <a:xfrm>
              <a:off x="4426794" y="167061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1" name="テキスト ボックス 28"/>
            <p:cNvSpPr txBox="1">
              <a:spLocks noChangeArrowheads="1"/>
            </p:cNvSpPr>
            <p:nvPr/>
          </p:nvSpPr>
          <p:spPr bwMode="auto">
            <a:xfrm>
              <a:off x="5148064" y="206084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2" name="テキスト ボックス 28"/>
            <p:cNvSpPr txBox="1">
              <a:spLocks noChangeArrowheads="1"/>
            </p:cNvSpPr>
            <p:nvPr/>
          </p:nvSpPr>
          <p:spPr bwMode="auto">
            <a:xfrm>
              <a:off x="5508104" y="23186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3" name="テキスト ボックス 28"/>
            <p:cNvSpPr txBox="1">
              <a:spLocks noChangeArrowheads="1"/>
            </p:cNvSpPr>
            <p:nvPr/>
          </p:nvSpPr>
          <p:spPr bwMode="auto">
            <a:xfrm>
              <a:off x="5650930" y="2852936"/>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4" name="テキスト ボックス 28"/>
            <p:cNvSpPr txBox="1">
              <a:spLocks noChangeArrowheads="1"/>
            </p:cNvSpPr>
            <p:nvPr/>
          </p:nvSpPr>
          <p:spPr bwMode="auto">
            <a:xfrm>
              <a:off x="5436096" y="3326796"/>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5" name="テキスト ボックス 28"/>
            <p:cNvSpPr txBox="1">
              <a:spLocks noChangeArrowheads="1"/>
            </p:cNvSpPr>
            <p:nvPr/>
          </p:nvSpPr>
          <p:spPr bwMode="auto">
            <a:xfrm>
              <a:off x="5724128" y="361482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sp>
          <p:nvSpPr>
            <p:cNvPr id="76" name="テキスト ボックス 28"/>
            <p:cNvSpPr txBox="1">
              <a:spLocks noChangeArrowheads="1"/>
            </p:cNvSpPr>
            <p:nvPr/>
          </p:nvSpPr>
          <p:spPr bwMode="auto">
            <a:xfrm>
              <a:off x="5794946" y="397486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cxnSp>
          <p:nvCxnSpPr>
            <p:cNvPr id="77" name="直線コネクタ 33"/>
            <p:cNvCxnSpPr>
              <a:cxnSpLocks noChangeShapeType="1"/>
            </p:cNvCxnSpPr>
            <p:nvPr/>
          </p:nvCxnSpPr>
          <p:spPr bwMode="auto">
            <a:xfrm>
              <a:off x="899592" y="620688"/>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5</a:t>
            </a:fld>
            <a:endParaRPr lang="en-US" dirty="0"/>
          </a:p>
        </p:txBody>
      </p:sp>
      <p:sp>
        <p:nvSpPr>
          <p:cNvPr id="5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(2/3)</a:t>
            </a:r>
            <a:endParaRPr lang="en-US" dirty="0"/>
          </a:p>
        </p:txBody>
      </p:sp>
      <p:sp>
        <p:nvSpPr>
          <p:cNvPr id="6"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ea typeface="MS PGothic" pitchFamily="34" charset="-128"/>
              </a:rPr>
              <a:t>In many cases, STA has prior knowledge on which APs it does not want to receive Probe Response from</a:t>
            </a:r>
          </a:p>
          <a:p>
            <a:pPr marL="579438" lvl="1" indent="-179388" eaLnBrk="1" hangingPunct="1">
              <a:buFont typeface="Arial" pitchFamily="34" charset="0"/>
              <a:buChar char="•"/>
            </a:pPr>
            <a:r>
              <a:rPr lang="en-US" altLang="ja-JP" dirty="0" smtClean="0">
                <a:ea typeface="MS PGothic" pitchFamily="34" charset="-128"/>
              </a:rPr>
              <a:t>It is not necessary for a STA to receive Probe Response from APs deployed by specific Service </a:t>
            </a:r>
            <a:r>
              <a:rPr lang="en-US" altLang="ja-JP" dirty="0">
                <a:ea typeface="MS PGothic" pitchFamily="34" charset="-128"/>
              </a:rPr>
              <a:t>P</a:t>
            </a:r>
            <a:r>
              <a:rPr lang="en-US" altLang="ja-JP" dirty="0" smtClean="0">
                <a:ea typeface="MS PGothic" pitchFamily="34" charset="-128"/>
              </a:rPr>
              <a:t>roviders if the user does not subscribe to the Service Providers</a:t>
            </a:r>
          </a:p>
          <a:p>
            <a:pPr lvl="2" indent="-342900" eaLnBrk="1" hangingPunct="1">
              <a:buFontTx/>
              <a:buChar char="-"/>
            </a:pPr>
            <a:r>
              <a:rPr lang="en-US" altLang="ja-JP" sz="2000" dirty="0" smtClean="0">
                <a:ea typeface="MS PGothic" pitchFamily="34" charset="-128"/>
              </a:rPr>
              <a:t>Usually, specific substring is included in the SSID of such APs deployed by a specific Service Provider</a:t>
            </a:r>
          </a:p>
          <a:p>
            <a:pPr lvl="2" indent="-342900" eaLnBrk="1" hangingPunct="1">
              <a:buFontTx/>
              <a:buChar char="-"/>
            </a:pPr>
            <a:r>
              <a:rPr lang="en-US" altLang="ja-JP" sz="2000" dirty="0" smtClean="0">
                <a:ea typeface="MS PGothic" pitchFamily="34" charset="-128"/>
              </a:rPr>
              <a:t>There are many users who do not have any </a:t>
            </a:r>
            <a:r>
              <a:rPr lang="en-US" altLang="ja-JP" sz="2000" dirty="0" err="1" smtClean="0">
                <a:ea typeface="MS PGothic" pitchFamily="34" charset="-128"/>
              </a:rPr>
              <a:t>WiFi</a:t>
            </a:r>
            <a:r>
              <a:rPr lang="en-US" altLang="ja-JP" sz="2000" dirty="0" smtClean="0">
                <a:ea typeface="MS PGothic" pitchFamily="34" charset="-128"/>
              </a:rPr>
              <a:t> Subscription for paid </a:t>
            </a:r>
            <a:r>
              <a:rPr lang="en-US" altLang="ja-JP" sz="2000" dirty="0" err="1" smtClean="0">
                <a:ea typeface="MS PGothic" pitchFamily="34" charset="-128"/>
              </a:rPr>
              <a:t>WiFi</a:t>
            </a:r>
            <a:r>
              <a:rPr lang="en-US" altLang="ja-JP" sz="2000" dirty="0" smtClean="0">
                <a:ea typeface="MS PGothic" pitchFamily="34" charset="-128"/>
              </a:rPr>
              <a:t> services provided by Service Providers</a:t>
            </a:r>
          </a:p>
        </p:txBody>
      </p:sp>
      <p:sp>
        <p:nvSpPr>
          <p:cNvPr id="5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6</a:t>
            </a:fld>
            <a:endParaRPr lang="en-US" dirty="0"/>
          </a:p>
        </p:txBody>
      </p:sp>
      <p:sp>
        <p:nvSpPr>
          <p:cNvPr id="51"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335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(3/3)</a:t>
            </a:r>
            <a:endParaRPr lang="en-US" dirty="0"/>
          </a:p>
        </p:txBody>
      </p:sp>
      <p:sp>
        <p:nvSpPr>
          <p:cNvPr id="6" name="Content Placeholder 2"/>
          <p:cNvSpPr>
            <a:spLocks noGrp="1"/>
          </p:cNvSpPr>
          <p:nvPr>
            <p:ph idx="1"/>
          </p:nvPr>
        </p:nvSpPr>
        <p:spPr>
          <a:xfrm>
            <a:off x="685800" y="1676400"/>
            <a:ext cx="7772400" cy="4648200"/>
          </a:xfrm>
        </p:spPr>
        <p:txBody>
          <a:bodyPr/>
          <a:lstStyle/>
          <a:p>
            <a:pPr marL="579438" lvl="1" indent="-179388" eaLnBrk="1" hangingPunct="1">
              <a:buFont typeface="Arial" pitchFamily="34" charset="0"/>
              <a:buChar char="•"/>
            </a:pPr>
            <a:r>
              <a:rPr lang="en-US" altLang="ja-JP" dirty="0" smtClean="0">
                <a:ea typeface="MS PGothic" pitchFamily="34" charset="-128"/>
              </a:rPr>
              <a:t>Usually, it is not necessary for a STA to receive Probe Response from the APs whose SSID include “_</a:t>
            </a:r>
            <a:r>
              <a:rPr lang="en-US" altLang="ja-JP" dirty="0" err="1" smtClean="0">
                <a:ea typeface="MS PGothic" pitchFamily="34" charset="-128"/>
              </a:rPr>
              <a:t>nomap</a:t>
            </a:r>
            <a:r>
              <a:rPr lang="en-US" altLang="ja-JP" dirty="0" smtClean="0">
                <a:ea typeface="MS PGothic" pitchFamily="34" charset="-128"/>
              </a:rPr>
              <a:t>”</a:t>
            </a:r>
          </a:p>
          <a:p>
            <a:pPr lvl="2" indent="-342900" eaLnBrk="1" hangingPunct="1">
              <a:buFontTx/>
              <a:buChar char="-"/>
            </a:pPr>
            <a:r>
              <a:rPr lang="en-US" altLang="ja-JP" sz="2000" dirty="0" smtClean="0">
                <a:ea typeface="MS PGothic" pitchFamily="34" charset="-128"/>
              </a:rPr>
              <a:t>Google has announced a way for </a:t>
            </a:r>
            <a:r>
              <a:rPr lang="en-US" altLang="ko-KR" sz="2000" dirty="0" err="1"/>
              <a:t>WiFi</a:t>
            </a:r>
            <a:r>
              <a:rPr lang="en-US" altLang="ko-KR" sz="2000" dirty="0"/>
              <a:t> router owners to stop Google from including them in the company’s location </a:t>
            </a:r>
            <a:r>
              <a:rPr lang="en-US" altLang="ko-KR" sz="2000" dirty="0" smtClean="0"/>
              <a:t>database – by adding “_</a:t>
            </a:r>
            <a:r>
              <a:rPr lang="en-US" altLang="ko-KR" sz="2000" dirty="0" err="1" smtClean="0"/>
              <a:t>nomap</a:t>
            </a:r>
            <a:r>
              <a:rPr lang="en-US" altLang="ko-KR" sz="2000" dirty="0" smtClean="0"/>
              <a:t>” at the end of the SSID</a:t>
            </a:r>
          </a:p>
          <a:p>
            <a:pPr lvl="2" indent="-342900" eaLnBrk="1" hangingPunct="1">
              <a:buFontTx/>
              <a:buChar char="-"/>
            </a:pPr>
            <a:r>
              <a:rPr lang="en-US" altLang="ja-JP" sz="2000" dirty="0" smtClean="0">
                <a:ea typeface="MS PGothic" pitchFamily="34" charset="-128"/>
              </a:rPr>
              <a:t>It is highly probable that AP whose SSID contains substring “_</a:t>
            </a:r>
            <a:r>
              <a:rPr lang="en-US" altLang="ja-JP" sz="2000" dirty="0" err="1" smtClean="0">
                <a:ea typeface="MS PGothic" pitchFamily="34" charset="-128"/>
              </a:rPr>
              <a:t>nomap</a:t>
            </a:r>
            <a:r>
              <a:rPr lang="en-US" altLang="ja-JP" sz="2000" dirty="0" smtClean="0">
                <a:ea typeface="MS PGothic" pitchFamily="34" charset="-128"/>
              </a:rPr>
              <a:t>” is not a public AP</a:t>
            </a:r>
          </a:p>
          <a:p>
            <a:pPr lvl="2" indent="-342900" eaLnBrk="1" hangingPunct="1">
              <a:buFontTx/>
              <a:buChar char="-"/>
            </a:pPr>
            <a:endParaRPr lang="en-US" altLang="ja-JP" sz="2000" dirty="0" smtClean="0">
              <a:ea typeface="MS PGothic" pitchFamily="34" charset="-128"/>
            </a:endParaRPr>
          </a:p>
          <a:p>
            <a:pPr marL="0" indent="0" eaLnBrk="1" hangingPunct="1">
              <a:buNone/>
            </a:pPr>
            <a:r>
              <a:rPr lang="en-US" altLang="ja-JP" dirty="0" smtClean="0">
                <a:ea typeface="MS PGothic" pitchFamily="34" charset="-128"/>
                <a:sym typeface="Wingdings" pitchFamily="2" charset="2"/>
              </a:rPr>
              <a:t> It will be beneficial if we can exclude such APs with specific known substrings from responding Probe Request</a:t>
            </a:r>
            <a:endParaRPr lang="en-US" altLang="ja-JP" sz="2000" dirty="0" smtClean="0">
              <a:ea typeface="MS PGothic" pitchFamily="34" charset="-128"/>
            </a:endParaRPr>
          </a:p>
        </p:txBody>
      </p:sp>
      <p:sp>
        <p:nvSpPr>
          <p:cNvPr id="7" name="슬라이드 번호 개체 틀 1"/>
          <p:cNvSpPr txBox="1">
            <a:spLocks/>
          </p:cNvSpPr>
          <p:nvPr/>
        </p:nvSpPr>
        <p:spPr bwMode="auto">
          <a:xfrm>
            <a:off x="4344988"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dirty="0" smtClean="0"/>
              <a:t>Slide </a:t>
            </a:r>
            <a:fld id="{D9B44F08-1720-5A43-9A02-16738D6080B6}" type="slidenum">
              <a:rPr lang="en-US" smtClean="0"/>
              <a:pPr>
                <a:defRPr/>
              </a:pPr>
              <a:t>7</a:t>
            </a:fld>
            <a:endParaRPr lang="en-US" dirty="0"/>
          </a:p>
        </p:txBody>
      </p:sp>
      <p:sp>
        <p:nvSpPr>
          <p:cNvPr id="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7848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Scan - </a:t>
            </a:r>
            <a:r>
              <a:rPr lang="en-US" altLang="ko-KR" dirty="0" smtClean="0"/>
              <a:t>Approach</a:t>
            </a:r>
            <a:endParaRPr lang="en-US" dirty="0"/>
          </a:p>
        </p:txBody>
      </p:sp>
      <p:sp>
        <p:nvSpPr>
          <p:cNvPr id="79" name="직사각형 78"/>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n-ea"/>
              </a:rPr>
              <a:t>Exclusion </a:t>
            </a:r>
            <a:r>
              <a:rPr lang="en-US" altLang="ko-KR" sz="2400" b="1" dirty="0">
                <a:latin typeface="+mn-ea"/>
              </a:rPr>
              <a:t>List </a:t>
            </a:r>
            <a:r>
              <a:rPr lang="en-US" altLang="ko-KR" sz="2400" b="1" dirty="0" smtClean="0">
                <a:latin typeface="+mn-ea"/>
              </a:rPr>
              <a:t>is added to </a:t>
            </a:r>
            <a:r>
              <a:rPr lang="en-US" altLang="ko-KR" sz="2400" b="1" dirty="0">
                <a:latin typeface="+mn-ea"/>
              </a:rPr>
              <a:t>the Probe Request frames to precisely </a:t>
            </a:r>
            <a:r>
              <a:rPr lang="en-US" altLang="ko-KR" sz="2400" b="1" dirty="0" smtClean="0">
                <a:latin typeface="+mn-ea"/>
              </a:rPr>
              <a:t>limit </a:t>
            </a:r>
            <a:r>
              <a:rPr lang="en-US" altLang="ko-KR" sz="2400" b="1" dirty="0">
                <a:latin typeface="+mn-ea"/>
              </a:rPr>
              <a:t>the </a:t>
            </a:r>
            <a:r>
              <a:rPr lang="en-US" altLang="ko-KR" sz="2400" b="1" dirty="0" smtClean="0">
                <a:latin typeface="+mn-ea"/>
              </a:rPr>
              <a:t>scope </a:t>
            </a:r>
            <a:r>
              <a:rPr lang="en-US" altLang="ko-KR" sz="2400" b="1" dirty="0">
                <a:latin typeface="+mn-ea"/>
              </a:rPr>
              <a:t>of </a:t>
            </a:r>
            <a:r>
              <a:rPr lang="en-US" altLang="ko-KR" sz="2400" b="1" dirty="0" smtClean="0">
                <a:latin typeface="+mn-ea"/>
              </a:rPr>
              <a:t>APs or STAs </a:t>
            </a:r>
            <a:r>
              <a:rPr lang="en-US" altLang="ko-KR" sz="2400" b="1" dirty="0">
                <a:latin typeface="+mn-ea"/>
              </a:rPr>
              <a:t>that should </a:t>
            </a:r>
            <a:r>
              <a:rPr lang="en-US" altLang="ko-KR" sz="2400" b="1" dirty="0" smtClean="0">
                <a:latin typeface="+mn-ea"/>
              </a:rPr>
              <a:t>transmit </a:t>
            </a:r>
            <a:r>
              <a:rPr lang="en-US" altLang="ko-KR" sz="2400" b="1" dirty="0">
                <a:latin typeface="+mn-ea"/>
              </a:rPr>
              <a:t>probe response </a:t>
            </a:r>
            <a:r>
              <a:rPr lang="en-US" altLang="ko-KR" sz="2400" b="1" dirty="0" smtClean="0">
                <a:latin typeface="+mn-ea"/>
              </a:rPr>
              <a:t>frame</a:t>
            </a:r>
          </a:p>
          <a:p>
            <a:pPr marL="179388" indent="-179388" eaLnBrk="1" hangingPunct="1">
              <a:buFont typeface="Arial" pitchFamily="34" charset="0"/>
              <a:buChar char="•"/>
            </a:pPr>
            <a:r>
              <a:rPr lang="en-US" altLang="ko-KR" sz="2400" b="1" dirty="0" smtClean="0">
                <a:latin typeface="+mn-ea"/>
              </a:rPr>
              <a:t>Substring </a:t>
            </a:r>
            <a:r>
              <a:rPr lang="en-US" altLang="ko-KR" sz="2400" b="1" dirty="0">
                <a:latin typeface="+mn-ea"/>
              </a:rPr>
              <a:t>can be used in the </a:t>
            </a:r>
            <a:r>
              <a:rPr lang="en-US" altLang="ko-KR" sz="2400" b="1" dirty="0" smtClean="0">
                <a:latin typeface="+mn-ea"/>
              </a:rPr>
              <a:t>List </a:t>
            </a:r>
            <a:r>
              <a:rPr lang="en-US" altLang="ko-KR" sz="2400" b="1" dirty="0">
                <a:latin typeface="+mn-ea"/>
              </a:rPr>
              <a:t>to indicate </a:t>
            </a:r>
            <a:r>
              <a:rPr lang="en-US" altLang="ko-KR" sz="2400" b="1" dirty="0" smtClean="0">
                <a:latin typeface="+mn-ea"/>
              </a:rPr>
              <a:t>SSIDs </a:t>
            </a:r>
            <a:r>
              <a:rPr lang="en-US" altLang="ko-KR" sz="2400" b="1" dirty="0">
                <a:latin typeface="+mn-ea"/>
              </a:rPr>
              <a:t>or Mesh </a:t>
            </a:r>
            <a:r>
              <a:rPr lang="en-US" altLang="ko-KR" sz="2400" b="1" dirty="0" smtClean="0">
                <a:latin typeface="+mn-ea"/>
              </a:rPr>
              <a:t>IDs </a:t>
            </a:r>
          </a:p>
          <a:p>
            <a:pPr marL="636588" lvl="1" indent="-179388" eaLnBrk="1" hangingPunct="1">
              <a:buFont typeface="Arial" pitchFamily="34" charset="0"/>
              <a:buChar char="•"/>
            </a:pPr>
            <a:r>
              <a:rPr lang="en-US" altLang="ko-KR" sz="2400" b="1" dirty="0" smtClean="0">
                <a:latin typeface="+mn-ea"/>
              </a:rPr>
              <a:t>helps </a:t>
            </a:r>
            <a:r>
              <a:rPr lang="en-US" altLang="ko-KR" sz="2400" b="1" dirty="0">
                <a:latin typeface="+mn-ea"/>
              </a:rPr>
              <a:t>to reduce the size of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a:latin typeface="+mn-ea"/>
              </a:rPr>
              <a:t>N</a:t>
            </a:r>
            <a:r>
              <a:rPr lang="en-US" altLang="ko-KR" sz="2400" b="1" dirty="0" smtClean="0">
                <a:latin typeface="+mn-ea"/>
              </a:rPr>
              <a:t>ot </a:t>
            </a:r>
            <a:r>
              <a:rPr lang="en-US" altLang="ko-KR" sz="2400" b="1" dirty="0">
                <a:latin typeface="+mn-ea"/>
              </a:rPr>
              <a:t>necessary to include individual IDs in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smtClean="0">
                <a:latin typeface="+mn-ea"/>
              </a:rPr>
              <a:t>Efficiently filter the APs with IDs with known substring</a:t>
            </a:r>
          </a:p>
          <a:p>
            <a:pPr marL="636588" lvl="1" indent="-179388" eaLnBrk="1" hangingPunct="1">
              <a:buFont typeface="Arial" pitchFamily="34" charset="0"/>
              <a:buChar char="•"/>
            </a:pPr>
            <a:endParaRPr lang="en-US" altLang="ko-KR" sz="2400" b="1" dirty="0" smtClean="0">
              <a:latin typeface="+mn-ea"/>
            </a:endParaRPr>
          </a:p>
          <a:p>
            <a:pPr eaLnBrk="1" hangingPunct="1"/>
            <a:r>
              <a:rPr lang="en-US" altLang="ko-KR" sz="2400" b="1" dirty="0" smtClean="0">
                <a:latin typeface="+mn-ea"/>
                <a:sym typeface="Wingdings" pitchFamily="2" charset="2"/>
              </a:rPr>
              <a:t></a:t>
            </a:r>
            <a:r>
              <a:rPr lang="en-US" altLang="ko-KR" sz="2400" b="1" dirty="0" smtClean="0">
                <a:latin typeface="+mn-ea"/>
              </a:rPr>
              <a:t>Exclusion </a:t>
            </a:r>
            <a:r>
              <a:rPr lang="en-US" altLang="ko-KR" sz="2400" b="1" dirty="0">
                <a:latin typeface="+mn-ea"/>
              </a:rPr>
              <a:t>List with substring capability can provide </a:t>
            </a:r>
            <a:r>
              <a:rPr lang="en-US" altLang="ko-KR" sz="2400" b="1" dirty="0" smtClean="0">
                <a:latin typeface="+mn-ea"/>
              </a:rPr>
              <a:t>precise</a:t>
            </a:r>
          </a:p>
          <a:p>
            <a:pPr eaLnBrk="1" hangingPunct="1"/>
            <a:r>
              <a:rPr lang="en-US" altLang="ko-KR" sz="2400" b="1" dirty="0">
                <a:latin typeface="+mn-ea"/>
              </a:rPr>
              <a:t> </a:t>
            </a:r>
            <a:r>
              <a:rPr lang="en-US" altLang="ko-KR" sz="2400" b="1" dirty="0" smtClean="0">
                <a:latin typeface="+mn-ea"/>
              </a:rPr>
              <a:t>   </a:t>
            </a:r>
            <a:r>
              <a:rPr lang="en-US" altLang="ko-KR" sz="2400" b="1" dirty="0">
                <a:latin typeface="+mn-ea"/>
              </a:rPr>
              <a:t>selection of the AP to transmit Probe Response </a:t>
            </a:r>
            <a:r>
              <a:rPr lang="en-US" altLang="ko-KR" sz="2400" b="1" dirty="0" smtClean="0">
                <a:latin typeface="+mn-ea"/>
              </a:rPr>
              <a:t>frame</a:t>
            </a:r>
            <a:endParaRPr lang="en-US" altLang="ja-JP" sz="2400" dirty="0" smtClean="0">
              <a:latin typeface="Times New Roman" pitchFamily="18" charset="0"/>
              <a:ea typeface="MS PGothic" pitchFamily="34" charset="-128"/>
              <a:cs typeface="Times New Roman" pitchFamily="18" charset="0"/>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8</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(1/3)</a:t>
            </a:r>
            <a:endParaRPr lang="en-US" dirty="0"/>
          </a:p>
        </p:txBody>
      </p:sp>
      <p:sp>
        <p:nvSpPr>
          <p:cNvPr id="39" name="TextBox 38"/>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40" name="TextBox 39"/>
          <p:cNvSpPr txBox="1"/>
          <p:nvPr/>
        </p:nvSpPr>
        <p:spPr>
          <a:xfrm>
            <a:off x="468551" y="1500426"/>
            <a:ext cx="8580106" cy="861774"/>
          </a:xfrm>
          <a:prstGeom prst="rect">
            <a:avLst/>
          </a:prstGeom>
          <a:noFill/>
        </p:spPr>
        <p:txBody>
          <a:bodyPr wrap="none" rtlCol="0">
            <a:spAutoFit/>
          </a:bodyPr>
          <a:lstStyle/>
          <a:p>
            <a:r>
              <a:rPr lang="en-US" altLang="ko-KR" sz="1800" b="1" dirty="0" smtClean="0"/>
              <a:t>Example 1-1: Using existing active scanning method</a:t>
            </a:r>
          </a:p>
          <a:p>
            <a:r>
              <a:rPr lang="en-US" altLang="ko-KR" sz="1600" b="1" dirty="0" smtClean="0"/>
              <a:t>. The user does not know the SSID. He</a:t>
            </a:r>
            <a:r>
              <a:rPr lang="en-US" altLang="ko-KR" sz="1600" b="1" dirty="0"/>
              <a:t> </a:t>
            </a:r>
            <a:r>
              <a:rPr lang="en-US" altLang="ko-KR" sz="1600" b="1" dirty="0" smtClean="0"/>
              <a:t>does not have any </a:t>
            </a:r>
            <a:r>
              <a:rPr lang="en-US" altLang="ko-KR" sz="1600" b="1" dirty="0" err="1" smtClean="0"/>
              <a:t>WiFi</a:t>
            </a:r>
            <a:r>
              <a:rPr lang="en-US" altLang="ko-KR" sz="1600" b="1" dirty="0" smtClean="0"/>
              <a:t> subscription, </a:t>
            </a:r>
          </a:p>
          <a:p>
            <a:r>
              <a:rPr lang="en-US" altLang="ko-KR" sz="1600" b="1" dirty="0"/>
              <a:t> </a:t>
            </a:r>
            <a:r>
              <a:rPr lang="en-US" altLang="ko-KR" sz="1600" b="1" dirty="0" smtClean="0"/>
              <a:t>so he does not want to get response from APs deployed by Service Providers such as KT or SKT</a:t>
            </a:r>
          </a:p>
        </p:txBody>
      </p:sp>
      <p:sp>
        <p:nvSpPr>
          <p:cNvPr id="41" name="직사각형 40"/>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44" name="직사각형 43"/>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46" name="직사각형 45"/>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48" name="직사각형 47"/>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50" name="직사각형 49"/>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53" name="직선 연결선 52"/>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57" name="직사각형 56"/>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8" name="TextBox 57"/>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59" name="직사각형 58"/>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61" name="직사각형 60"/>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2" name="TextBox 61"/>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63" name="직사각형 62"/>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4" name="TextBox 63"/>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65" name="직선 연결선 64"/>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직사각형 65"/>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7" name="TextBox 66"/>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68" name="직사각형 67"/>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9" name="TextBox 68"/>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70" name="직사각형 69"/>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1" name="TextBox 70"/>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72" name="직사각형 71"/>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3" name="TextBox 72"/>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74" name="직사각형 73"/>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5" name="TextBox 74"/>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76" name="직사각형 75"/>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78" name="직사각형 77"/>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80" name="직사각형 79"/>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82" name="직사각형 81"/>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4" name="직사각형 83"/>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5" name="TextBox 84"/>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7" name="직사각형 86"/>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89"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テキスト ボックス 28"/>
          <p:cNvSpPr txBox="1">
            <a:spLocks noChangeArrowheads="1"/>
          </p:cNvSpPr>
          <p:nvPr/>
        </p:nvSpPr>
        <p:spPr bwMode="auto">
          <a:xfrm>
            <a:off x="1295400" y="2286000"/>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93" name="직선 연결선 92"/>
          <p:cNvCxnSpPr>
            <a:stCxn id="87"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67"/>
          <p:cNvCxnSpPr>
            <a:cxnSpLocks noChangeShapeType="1"/>
          </p:cNvCxnSpPr>
          <p:nvPr/>
        </p:nvCxnSpPr>
        <p:spPr bwMode="auto">
          <a:xfrm flipH="1">
            <a:off x="1099590" y="3276600"/>
            <a:ext cx="56703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 name="直線矢印コネクタ 67"/>
          <p:cNvCxnSpPr>
            <a:cxnSpLocks noChangeShapeType="1"/>
          </p:cNvCxnSpPr>
          <p:nvPr/>
        </p:nvCxnSpPr>
        <p:spPr bwMode="auto">
          <a:xfrm flipH="1">
            <a:off x="1143001" y="4191000"/>
            <a:ext cx="645334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066801" y="4953000"/>
            <a:ext cx="708659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67"/>
          <p:cNvCxnSpPr>
            <a:cxnSpLocks noChangeShapeType="1"/>
          </p:cNvCxnSpPr>
          <p:nvPr/>
        </p:nvCxnSpPr>
        <p:spPr bwMode="auto">
          <a:xfrm flipH="1">
            <a:off x="1124894" y="4648200"/>
            <a:ext cx="57358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8"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9"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0" name="直線矢印コネクタ 67"/>
          <p:cNvCxnSpPr>
            <a:cxnSpLocks noChangeShapeType="1"/>
          </p:cNvCxnSpPr>
          <p:nvPr/>
        </p:nvCxnSpPr>
        <p:spPr bwMode="auto">
          <a:xfrm flipH="1">
            <a:off x="1124894" y="5486400"/>
            <a:ext cx="572127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1"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4" name="テキスト ボックス 28"/>
          <p:cNvSpPr txBox="1">
            <a:spLocks noChangeArrowheads="1"/>
          </p:cNvSpPr>
          <p:nvPr/>
        </p:nvSpPr>
        <p:spPr bwMode="auto">
          <a:xfrm>
            <a:off x="1330597" y="3403937"/>
            <a:ext cx="187923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smtClean="0">
                <a:solidFill>
                  <a:srgbClr val="FF0000"/>
                </a:solidFill>
              </a:rPr>
              <a:t>(Probe Responses from many APs are not helpful</a:t>
            </a:r>
          </a:p>
          <a:p>
            <a:pPr eaLnBrk="0" hangingPunct="0">
              <a:buClr>
                <a:srgbClr val="000000"/>
              </a:buClr>
              <a:buSzPct val="100000"/>
              <a:buFont typeface="Times New Roman" pitchFamily="18" charset="0"/>
              <a:buNone/>
            </a:pPr>
            <a:r>
              <a:rPr lang="en-US" altLang="ja-JP" dirty="0" smtClean="0">
                <a:solidFill>
                  <a:srgbClr val="FF0000"/>
                </a:solidFill>
              </a:rPr>
              <a:t>for association)</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9</a:t>
            </a:fld>
            <a:endParaRPr lang="en-US" dirty="0"/>
          </a:p>
        </p:txBody>
      </p:sp>
      <p:sp>
        <p:nvSpPr>
          <p:cNvPr id="8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1" name="직사각형 90"/>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2" name="TextBox 91"/>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cxnSp>
        <p:nvCxnSpPr>
          <p:cNvPr id="95" name="直線矢印コネクタ 67"/>
          <p:cNvCxnSpPr>
            <a:cxnSpLocks noChangeShapeType="1"/>
          </p:cNvCxnSpPr>
          <p:nvPr/>
        </p:nvCxnSpPr>
        <p:spPr bwMode="auto">
          <a:xfrm flipH="1">
            <a:off x="1124894" y="2743200"/>
            <a:ext cx="657130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6" name="TextBox 95"/>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7" name="TextBox 96"/>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8" name="TextBox 97"/>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9" name="TextBox 98"/>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0" name="TextBox 99"/>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5" name="TextBox 114"/>
          <p:cNvSpPr txBox="1"/>
          <p:nvPr/>
        </p:nvSpPr>
        <p:spPr>
          <a:xfrm>
            <a:off x="6486210" y="5940577"/>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6" name="TextBox 115"/>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7" name="TextBox 116"/>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8" name="TextBox 117"/>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9" name="TextBox 118"/>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0" name="TextBox 119"/>
          <p:cNvSpPr txBox="1"/>
          <p:nvPr/>
        </p:nvSpPr>
        <p:spPr>
          <a:xfrm>
            <a:off x="4604186" y="2694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39848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2008</TotalTime>
  <Words>2026</Words>
  <Application>Microsoft Office PowerPoint</Application>
  <PresentationFormat>화면 슬라이드 쇼(4:3)</PresentationFormat>
  <Paragraphs>395</Paragraphs>
  <Slides>19</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802-11-Submission-emmelmann</vt:lpstr>
      <vt:lpstr>Document</vt:lpstr>
      <vt:lpstr>Spec Framework Proposal: Selection of the AP for Scanning</vt:lpstr>
      <vt:lpstr>Abstract</vt:lpstr>
      <vt:lpstr>Background</vt:lpstr>
      <vt:lpstr>Conformance w/ Tgai PAR &amp; 5C </vt:lpstr>
      <vt:lpstr>Selection of the AP to Scan – Background (1/3)</vt:lpstr>
      <vt:lpstr>Selection of the AP to Scan – Background (2/3)</vt:lpstr>
      <vt:lpstr>Selection of the AP to Scan – Background (3/3)</vt:lpstr>
      <vt:lpstr>Selection of the AP to Scan - Approach</vt:lpstr>
      <vt:lpstr>Selection of the AP to Scan – Example (1/3)</vt:lpstr>
      <vt:lpstr>Selection of the AP to Scan – Example (2/3)</vt:lpstr>
      <vt:lpstr>Selection of the AP to Scan – Example (3/3)</vt:lpstr>
      <vt:lpstr>Exclusion List with substring capability</vt:lpstr>
      <vt:lpstr>Exclusion List element</vt:lpstr>
      <vt:lpstr>SubstringInfo field format</vt:lpstr>
      <vt:lpstr>Substring Type subfield</vt:lpstr>
      <vt:lpstr>Conclusion</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creator>이재승</dc:creator>
  <cp:lastModifiedBy>이재승</cp:lastModifiedBy>
  <cp:revision>310</cp:revision>
  <cp:lastPrinted>1998-02-10T13:28:06Z</cp:lastPrinted>
  <dcterms:created xsi:type="dcterms:W3CDTF">2011-09-19T08:13:06Z</dcterms:created>
  <dcterms:modified xsi:type="dcterms:W3CDTF">2012-03-13T20:31:53Z</dcterms:modified>
</cp:coreProperties>
</file>